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embeddedFontLst>
    <p:embeddedFont>
      <p:font typeface="Poppi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italic.fntdata"/><Relationship Id="rId30" Type="http://schemas.openxmlformats.org/officeDocument/2006/relationships/font" Target="fonts/Poppi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oppi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4.png"/><Relationship Id="rId6" Type="http://schemas.openxmlformats.org/officeDocument/2006/relationships/image" Target="../media/image14.png"/><Relationship Id="rId7"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Unit-3 </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US" sz="2000">
                <a:latin typeface="Arial"/>
                <a:ea typeface="Arial"/>
                <a:cs typeface="Arial"/>
                <a:sym typeface="Arial"/>
              </a:rPr>
              <a:t>Image Segmentation</a:t>
            </a:r>
            <a:r>
              <a:rPr lang="en-US" sz="2000">
                <a:latin typeface="Arial"/>
                <a:ea typeface="Arial"/>
                <a:cs typeface="Arial"/>
                <a:sym typeface="Arial"/>
              </a:rPr>
              <a:t>: Classification of Image Segmentation Techniques,</a:t>
            </a:r>
            <a:endParaRPr sz="2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2000">
                <a:latin typeface="Arial"/>
                <a:ea typeface="Arial"/>
                <a:cs typeface="Arial"/>
                <a:sym typeface="Arial"/>
              </a:rPr>
              <a:t>Region approach to Image Segmentation, Edge Based Segmentation,</a:t>
            </a:r>
            <a:endParaRPr sz="2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2000">
                <a:latin typeface="Arial"/>
                <a:ea typeface="Arial"/>
                <a:cs typeface="Arial"/>
                <a:sym typeface="Arial"/>
              </a:rPr>
              <a:t>Edge detection - Gradient operator, Using First- Order Derivatives,</a:t>
            </a:r>
            <a:endParaRPr sz="2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2000">
                <a:latin typeface="Arial"/>
                <a:ea typeface="Arial"/>
                <a:cs typeface="Arial"/>
                <a:sym typeface="Arial"/>
              </a:rPr>
              <a:t>Roberts Kernel, Prewitt Kernel, Sobel Kernel, Second derivative method</a:t>
            </a:r>
            <a:endParaRPr sz="20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2000">
                <a:latin typeface="Arial"/>
                <a:ea typeface="Arial"/>
                <a:cs typeface="Arial"/>
                <a:sym typeface="Arial"/>
              </a:rPr>
              <a:t>of detecting edges in an image, Canny Edge Detector.</a:t>
            </a:r>
            <a:endParaRPr sz="41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0" i="0" lang="en-US" sz="4400" u="none" strike="noStrike">
                <a:latin typeface="Calibri"/>
                <a:ea typeface="Calibri"/>
                <a:cs typeface="Calibri"/>
                <a:sym typeface="Calibri"/>
              </a:rPr>
              <a:t>Illustration of the first and second derivatives of a 1-D digital function</a:t>
            </a:r>
            <a:endParaRPr/>
          </a:p>
        </p:txBody>
      </p:sp>
      <p:sp>
        <p:nvSpPr>
          <p:cNvPr id="142" name="Google Shape;142;p22"/>
          <p:cNvSpPr txBox="1"/>
          <p:nvPr>
            <p:ph idx="1" type="body"/>
          </p:nvPr>
        </p:nvSpPr>
        <p:spPr>
          <a:xfrm>
            <a:off x="699796" y="1825624"/>
            <a:ext cx="10654004" cy="47897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u="none" strike="noStrike"/>
              <a:t>First, we encounter an area of </a:t>
            </a:r>
            <a:r>
              <a:rPr b="0" i="0" lang="en-US" u="none" strike="noStrike">
                <a:solidFill>
                  <a:srgbClr val="0070C0"/>
                </a:solidFill>
              </a:rPr>
              <a:t>constant intensity </a:t>
            </a:r>
            <a:r>
              <a:rPr b="0" i="0" lang="en-US" u="none" strike="noStrike"/>
              <a:t>and, as Figures show, </a:t>
            </a:r>
            <a:r>
              <a:rPr b="0" i="0" lang="en-US" u="none" strike="noStrike">
                <a:solidFill>
                  <a:srgbClr val="0070C0"/>
                </a:solidFill>
              </a:rPr>
              <a:t>both derivatives are zero there</a:t>
            </a:r>
            <a:r>
              <a:rPr b="0" i="0" lang="en-US" u="none" strike="noStrike"/>
              <a:t>, so condition (1) is satisfied for both.</a:t>
            </a:r>
            <a:endParaRPr/>
          </a:p>
          <a:p>
            <a:pPr indent="-228600" lvl="0" marL="228600" rtl="0" algn="l">
              <a:lnSpc>
                <a:spcPct val="90000"/>
              </a:lnSpc>
              <a:spcBef>
                <a:spcPts val="1000"/>
              </a:spcBef>
              <a:spcAft>
                <a:spcPts val="0"/>
              </a:spcAft>
              <a:buClr>
                <a:schemeClr val="dk1"/>
              </a:buClr>
              <a:buSzPts val="2800"/>
              <a:buChar char="•"/>
            </a:pPr>
            <a:r>
              <a:rPr b="0" i="0" lang="en-US" u="none" strike="noStrike"/>
              <a:t>Next, we encounter an </a:t>
            </a:r>
            <a:r>
              <a:rPr b="0" i="0" lang="en-US" u="none" strike="noStrike">
                <a:solidFill>
                  <a:srgbClr val="0070C0"/>
                </a:solidFill>
              </a:rPr>
              <a:t>intensity ramp followed by a step</a:t>
            </a:r>
            <a:r>
              <a:rPr b="0" i="0" lang="en-US" u="none" strike="noStrike"/>
              <a:t>, and we note that the first-order derivative is </a:t>
            </a:r>
            <a:r>
              <a:rPr b="0" i="0" lang="en-US" u="none" strike="noStrike">
                <a:solidFill>
                  <a:srgbClr val="0070C0"/>
                </a:solidFill>
              </a:rPr>
              <a:t>nonzero</a:t>
            </a:r>
            <a:r>
              <a:rPr b="0" i="0" lang="en-US" u="none" strike="noStrike"/>
              <a:t> at the onset of the ramp and the step</a:t>
            </a:r>
            <a:endParaRPr/>
          </a:p>
          <a:p>
            <a:pPr indent="-228600" lvl="0" marL="228600" rtl="0" algn="l">
              <a:lnSpc>
                <a:spcPct val="90000"/>
              </a:lnSpc>
              <a:spcBef>
                <a:spcPts val="1000"/>
              </a:spcBef>
              <a:spcAft>
                <a:spcPts val="0"/>
              </a:spcAft>
              <a:buClr>
                <a:schemeClr val="dk1"/>
              </a:buClr>
              <a:buSzPts val="2800"/>
              <a:buChar char="•"/>
            </a:pPr>
            <a:r>
              <a:rPr b="0" i="0" lang="en-US" u="none" strike="noStrike"/>
              <a:t>similarly, the second derivative is </a:t>
            </a:r>
            <a:r>
              <a:rPr b="0" i="0" lang="en-US" u="none" strike="noStrike">
                <a:solidFill>
                  <a:srgbClr val="0070C0"/>
                </a:solidFill>
              </a:rPr>
              <a:t>nonzero</a:t>
            </a:r>
            <a:r>
              <a:rPr b="0" i="0" lang="en-US" u="none" strike="noStrike"/>
              <a:t> at the </a:t>
            </a:r>
            <a:r>
              <a:rPr b="0" i="0" lang="en-US" u="none" strike="noStrike">
                <a:solidFill>
                  <a:srgbClr val="0070C0"/>
                </a:solidFill>
              </a:rPr>
              <a:t>onset </a:t>
            </a:r>
            <a:r>
              <a:rPr b="0" i="1" lang="en-US" u="none" strike="noStrike">
                <a:solidFill>
                  <a:srgbClr val="0070C0"/>
                </a:solidFill>
              </a:rPr>
              <a:t>and </a:t>
            </a:r>
            <a:r>
              <a:rPr b="0" i="0" lang="en-US" u="none" strike="noStrike">
                <a:solidFill>
                  <a:srgbClr val="0070C0"/>
                </a:solidFill>
              </a:rPr>
              <a:t>end of both the ramp and the step</a:t>
            </a:r>
            <a:r>
              <a:rPr b="0" i="0" lang="en-US" u="none" strike="noStrike"/>
              <a:t>; therefore, property (2) is satisfied for both derivatives</a:t>
            </a:r>
            <a:endParaRPr/>
          </a:p>
          <a:p>
            <a:pPr indent="-228600" lvl="0" marL="228600" rtl="0" algn="l">
              <a:lnSpc>
                <a:spcPct val="90000"/>
              </a:lnSpc>
              <a:spcBef>
                <a:spcPts val="1000"/>
              </a:spcBef>
              <a:spcAft>
                <a:spcPts val="0"/>
              </a:spcAft>
              <a:buClr>
                <a:schemeClr val="dk1"/>
              </a:buClr>
              <a:buSzPts val="2800"/>
              <a:buChar char="•"/>
            </a:pPr>
            <a:r>
              <a:rPr b="0" i="0" lang="en-US" u="none" strike="noStrike"/>
              <a:t>we see that property (3) is satisfied also for both derivatives because the </a:t>
            </a:r>
            <a:r>
              <a:rPr b="0" i="0" lang="en-US" u="none" strike="noStrike">
                <a:solidFill>
                  <a:srgbClr val="0070C0"/>
                </a:solidFill>
              </a:rPr>
              <a:t>first</a:t>
            </a:r>
            <a:r>
              <a:rPr b="0" i="0" lang="en-US" u="none" strike="noStrike"/>
              <a:t> derivative is </a:t>
            </a:r>
            <a:r>
              <a:rPr b="0" i="0" lang="en-US" u="none" strike="noStrike">
                <a:solidFill>
                  <a:srgbClr val="0070C0"/>
                </a:solidFill>
              </a:rPr>
              <a:t>nonzero</a:t>
            </a:r>
            <a:r>
              <a:rPr b="0" i="0" lang="en-US" u="none" strike="noStrike"/>
              <a:t> and the </a:t>
            </a:r>
            <a:r>
              <a:rPr b="0" i="0" lang="en-US" u="none" strike="noStrike">
                <a:solidFill>
                  <a:srgbClr val="0070C0"/>
                </a:solidFill>
              </a:rPr>
              <a:t>second</a:t>
            </a:r>
            <a:r>
              <a:rPr b="0" i="0" lang="en-US" u="none" strike="noStrike"/>
              <a:t> is </a:t>
            </a:r>
            <a:r>
              <a:rPr b="0" i="0" lang="en-US" u="none" strike="noStrike">
                <a:solidFill>
                  <a:srgbClr val="0070C0"/>
                </a:solidFill>
              </a:rPr>
              <a:t>zero</a:t>
            </a:r>
            <a:r>
              <a:rPr b="0" i="0" lang="en-US" u="none" strike="noStrike"/>
              <a:t> along the ramp.</a:t>
            </a:r>
            <a:endParaRPr sz="4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480117" y="345233"/>
            <a:ext cx="10873683" cy="93306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80"/>
              <a:buFont typeface="Calibri"/>
              <a:buNone/>
            </a:pPr>
            <a:r>
              <a:rPr b="0" i="0" lang="en-US" sz="2880" u="none" strike="noStrike">
                <a:latin typeface="Calibri"/>
                <a:ea typeface="Calibri"/>
                <a:cs typeface="Calibri"/>
                <a:sym typeface="Calibri"/>
              </a:rPr>
              <a:t>Illustration of the first and second derivatives of a 1-D digital function</a:t>
            </a:r>
            <a:endParaRPr sz="2880"/>
          </a:p>
        </p:txBody>
      </p:sp>
      <p:pic>
        <p:nvPicPr>
          <p:cNvPr id="148" name="Google Shape;148;p23"/>
          <p:cNvPicPr preferRelativeResize="0"/>
          <p:nvPr>
            <p:ph idx="1" type="body"/>
          </p:nvPr>
        </p:nvPicPr>
        <p:blipFill rotWithShape="1">
          <a:blip r:embed="rId3">
            <a:alphaModFix/>
          </a:blip>
          <a:srcRect b="0" l="0" r="0" t="0"/>
          <a:stretch/>
        </p:blipFill>
        <p:spPr>
          <a:xfrm>
            <a:off x="4301555" y="1362269"/>
            <a:ext cx="7655531" cy="3661341"/>
          </a:xfrm>
          <a:prstGeom prst="rect">
            <a:avLst/>
          </a:prstGeom>
          <a:noFill/>
          <a:ln>
            <a:noFill/>
          </a:ln>
        </p:spPr>
      </p:pic>
      <p:pic>
        <p:nvPicPr>
          <p:cNvPr id="149" name="Google Shape;149;p23"/>
          <p:cNvPicPr preferRelativeResize="0"/>
          <p:nvPr/>
        </p:nvPicPr>
        <p:blipFill rotWithShape="1">
          <a:blip r:embed="rId4">
            <a:alphaModFix/>
          </a:blip>
          <a:srcRect b="0" l="0" r="0" t="0"/>
          <a:stretch/>
        </p:blipFill>
        <p:spPr>
          <a:xfrm>
            <a:off x="4449244" y="5310349"/>
            <a:ext cx="7262639" cy="1045093"/>
          </a:xfrm>
          <a:prstGeom prst="rect">
            <a:avLst/>
          </a:prstGeom>
          <a:noFill/>
          <a:ln>
            <a:noFill/>
          </a:ln>
        </p:spPr>
      </p:pic>
      <p:sp>
        <p:nvSpPr>
          <p:cNvPr id="150" name="Google Shape;150;p23"/>
          <p:cNvSpPr txBox="1"/>
          <p:nvPr/>
        </p:nvSpPr>
        <p:spPr>
          <a:xfrm>
            <a:off x="480117" y="1278294"/>
            <a:ext cx="3935345" cy="37856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Note that the sign of the second derivative changes at the onset and end of a step or ramp.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The 2</a:t>
            </a:r>
            <a:r>
              <a:rPr b="0" baseline="30000" i="0" lang="en-US" sz="2400" u="none" cap="none" strike="noStrike">
                <a:solidFill>
                  <a:schemeClr val="dk1"/>
                </a:solidFill>
                <a:latin typeface="Calibri"/>
                <a:ea typeface="Calibri"/>
                <a:cs typeface="Calibri"/>
                <a:sym typeface="Calibri"/>
              </a:rPr>
              <a:t>nd</a:t>
            </a:r>
            <a:r>
              <a:rPr b="0" i="0" lang="en-US" sz="2400" u="none" cap="none" strike="noStrike">
                <a:solidFill>
                  <a:schemeClr val="dk1"/>
                </a:solidFill>
                <a:latin typeface="Calibri"/>
                <a:ea typeface="Calibri"/>
                <a:cs typeface="Calibri"/>
                <a:sym typeface="Calibri"/>
              </a:rPr>
              <a:t> derivative of an image where the image highlights regions of </a:t>
            </a:r>
            <a:r>
              <a:rPr b="1" i="0" lang="en-US" sz="2400" u="none" cap="none" strike="noStrike">
                <a:solidFill>
                  <a:srgbClr val="990000"/>
                </a:solidFill>
                <a:latin typeface="Calibri"/>
                <a:ea typeface="Calibri"/>
                <a:cs typeface="Calibri"/>
                <a:sym typeface="Calibri"/>
              </a:rPr>
              <a:t>rapid intensity change</a:t>
            </a:r>
            <a:r>
              <a:rPr b="0" i="0" lang="en-US" sz="2400" u="none" cap="none" strike="noStrike">
                <a:solidFill>
                  <a:schemeClr val="dk1"/>
                </a:solidFill>
                <a:latin typeface="Calibri"/>
                <a:ea typeface="Calibri"/>
                <a:cs typeface="Calibri"/>
                <a:sym typeface="Calibri"/>
              </a:rPr>
              <a:t> and is therefore often used for edge detection- zero crossing edge detectors.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i="0" lang="en-US" sz="3600" u="none" strike="noStrike">
                <a:latin typeface="Calibri"/>
                <a:ea typeface="Calibri"/>
                <a:cs typeface="Calibri"/>
                <a:sym typeface="Calibri"/>
              </a:rPr>
              <a:t>Using the Second Derivative for Image Sharpening</a:t>
            </a:r>
            <a:endParaRPr sz="7200">
              <a:latin typeface="Calibri"/>
              <a:ea typeface="Calibri"/>
              <a:cs typeface="Calibri"/>
              <a:sym typeface="Calibri"/>
            </a:endParaRPr>
          </a:p>
        </p:txBody>
      </p:sp>
      <p:sp>
        <p:nvSpPr>
          <p:cNvPr id="156" name="Google Shape;156;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3200"/>
              <a:buChar char="•"/>
            </a:pPr>
            <a:r>
              <a:rPr lang="en-US" sz="3200"/>
              <a:t>The approach basically consists of defining a discrete formulation of the second-order derivative and then constructing a filter mask based on that formulation.</a:t>
            </a:r>
            <a:endParaRPr/>
          </a:p>
          <a:p>
            <a:pPr indent="-228600" lvl="0" marL="228600" rtl="0" algn="l">
              <a:lnSpc>
                <a:spcPct val="80000"/>
              </a:lnSpc>
              <a:spcBef>
                <a:spcPts val="1000"/>
              </a:spcBef>
              <a:spcAft>
                <a:spcPts val="0"/>
              </a:spcAft>
              <a:buClr>
                <a:schemeClr val="dk1"/>
              </a:buClr>
              <a:buSzPts val="3200"/>
              <a:buChar char="•"/>
            </a:pPr>
            <a:r>
              <a:rPr b="0" i="0" lang="en-US" sz="3200" u="none" strike="noStrike"/>
              <a:t>We are interested in </a:t>
            </a:r>
            <a:r>
              <a:rPr b="1" i="1" lang="en-US" sz="3200" u="none" strike="noStrike">
                <a:solidFill>
                  <a:srgbClr val="990000"/>
                </a:solidFill>
              </a:rPr>
              <a:t>isotropic </a:t>
            </a:r>
            <a:r>
              <a:rPr b="0" i="0" lang="en-US" sz="3200" u="none" strike="noStrike"/>
              <a:t>filters, whose </a:t>
            </a:r>
            <a:r>
              <a:rPr b="0" i="1" lang="en-US" sz="3200" u="none" strike="noStrike">
                <a:solidFill>
                  <a:srgbClr val="A64D79"/>
                </a:solidFill>
              </a:rPr>
              <a:t>response is independent of the direction of the discontinuities in the image to which the filter is applied.</a:t>
            </a:r>
            <a:endParaRPr i="1">
              <a:solidFill>
                <a:srgbClr val="A64D79"/>
              </a:solidFill>
            </a:endParaRPr>
          </a:p>
          <a:p>
            <a:pPr indent="-228600" lvl="1" marL="685800" rtl="0" algn="l">
              <a:lnSpc>
                <a:spcPct val="80000"/>
              </a:lnSpc>
              <a:spcBef>
                <a:spcPts val="500"/>
              </a:spcBef>
              <a:spcAft>
                <a:spcPts val="0"/>
              </a:spcAft>
              <a:buClr>
                <a:schemeClr val="dk1"/>
              </a:buClr>
              <a:buSzPts val="2800"/>
              <a:buChar char="•"/>
            </a:pPr>
            <a:r>
              <a:rPr b="0" i="0" lang="en-US" sz="2800" u="none" strike="noStrike"/>
              <a:t>In other words, isotropic filters are </a:t>
            </a:r>
            <a:r>
              <a:rPr b="0" i="1" lang="en-US" sz="2800" u="none" strike="noStrike"/>
              <a:t>rotation invariant</a:t>
            </a:r>
            <a:r>
              <a:rPr b="0" i="0" lang="en-US" sz="2800" u="none" strike="noStrike"/>
              <a:t>, in the sense that rotating the image and then applying the filter gives the same result as applying the filter to the image first and then rotating the result.</a:t>
            </a:r>
            <a:endParaRPr sz="4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i="0" lang="en-US" sz="4400" u="none" strike="noStrike">
                <a:latin typeface="Calibri"/>
                <a:ea typeface="Calibri"/>
                <a:cs typeface="Calibri"/>
                <a:sym typeface="Calibri"/>
              </a:rPr>
              <a:t>Image Sharpening Filter -The Laplacian</a:t>
            </a:r>
            <a:endParaRPr/>
          </a:p>
        </p:txBody>
      </p:sp>
      <p:sp>
        <p:nvSpPr>
          <p:cNvPr id="162" name="Google Shape;162;p25"/>
          <p:cNvSpPr txBox="1"/>
          <p:nvPr>
            <p:ph idx="1" type="body"/>
          </p:nvPr>
        </p:nvSpPr>
        <p:spPr>
          <a:xfrm>
            <a:off x="550500" y="1825625"/>
            <a:ext cx="11268600" cy="46989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a:t>
            </a:r>
            <a:r>
              <a:rPr b="0" i="0" lang="en-US" u="none" strike="noStrike"/>
              <a:t>he simplest isotropic derivative operator is the Laplacian which, for a function (image) f(x,y) of two variables, is defined as-</a:t>
            </a:r>
            <a:endParaRPr/>
          </a:p>
          <a:p>
            <a:pPr indent="0" lvl="0" marL="228600" rtl="0" algn="l">
              <a:lnSpc>
                <a:spcPct val="90000"/>
              </a:lnSpc>
              <a:spcBef>
                <a:spcPts val="1000"/>
              </a:spcBef>
              <a:spcAft>
                <a:spcPts val="0"/>
              </a:spcAft>
              <a:buSzPts val="1800"/>
              <a:buNone/>
            </a:pPr>
            <a:r>
              <a:rPr lang="en-US"/>
              <a:t>the Laplacian is a linear operator.</a:t>
            </a:r>
            <a:endParaRPr/>
          </a:p>
          <a:p>
            <a:pPr indent="-228600" lvl="0" marL="228600" rtl="0" algn="l">
              <a:lnSpc>
                <a:spcPct val="90000"/>
              </a:lnSpc>
              <a:spcBef>
                <a:spcPts val="1000"/>
              </a:spcBef>
              <a:spcAft>
                <a:spcPts val="0"/>
              </a:spcAft>
              <a:buClr>
                <a:schemeClr val="dk1"/>
              </a:buClr>
              <a:buSzPts val="2800"/>
              <a:buChar char="•"/>
            </a:pPr>
            <a:r>
              <a:rPr lang="en-US"/>
              <a:t>To express this equation in discrete form, we use the definition in equation </a:t>
            </a:r>
            <a:r>
              <a:rPr lang="en-US" sz="2400">
                <a:solidFill>
                  <a:srgbClr val="FF0000"/>
                </a:solidFill>
              </a:rPr>
              <a:t>∂</a:t>
            </a:r>
            <a:r>
              <a:rPr baseline="30000" lang="en-US" sz="2400">
                <a:solidFill>
                  <a:srgbClr val="FF0000"/>
                </a:solidFill>
              </a:rPr>
              <a:t>2</a:t>
            </a:r>
            <a:r>
              <a:rPr lang="en-US" sz="2400">
                <a:solidFill>
                  <a:srgbClr val="FF0000"/>
                </a:solidFill>
              </a:rPr>
              <a:t>f/∂x</a:t>
            </a:r>
            <a:r>
              <a:rPr baseline="30000" lang="en-US" sz="2400">
                <a:solidFill>
                  <a:srgbClr val="FF0000"/>
                </a:solidFill>
              </a:rPr>
              <a:t>2</a:t>
            </a:r>
            <a:r>
              <a:rPr lang="en-US" sz="2400">
                <a:solidFill>
                  <a:srgbClr val="FF0000"/>
                </a:solidFill>
              </a:rPr>
              <a:t> = f(x + 1) + f(x − 1) − 2f(x)</a:t>
            </a:r>
            <a:r>
              <a:rPr lang="en-US"/>
              <a:t>, keeping in mind that we have to carry a second variable-</a:t>
            </a:r>
            <a:endParaRPr/>
          </a:p>
          <a:p>
            <a:pPr indent="-228600" lvl="0" marL="228600" rtl="0" algn="l">
              <a:lnSpc>
                <a:spcPct val="90000"/>
              </a:lnSpc>
              <a:spcBef>
                <a:spcPts val="1000"/>
              </a:spcBef>
              <a:spcAft>
                <a:spcPts val="0"/>
              </a:spcAft>
              <a:buClr>
                <a:schemeClr val="dk1"/>
              </a:buClr>
              <a:buSzPts val="2800"/>
              <a:buChar char="•"/>
            </a:pPr>
            <a:r>
              <a:rPr lang="en-US"/>
              <a:t>In the x-direction, we have- </a:t>
            </a:r>
            <a:r>
              <a:rPr lang="en-US" sz="2800">
                <a:solidFill>
                  <a:srgbClr val="0070C0"/>
                </a:solidFill>
              </a:rPr>
              <a:t>∂</a:t>
            </a:r>
            <a:r>
              <a:rPr baseline="30000" lang="en-US" sz="2800">
                <a:solidFill>
                  <a:srgbClr val="0070C0"/>
                </a:solidFill>
              </a:rPr>
              <a:t>2</a:t>
            </a:r>
            <a:r>
              <a:rPr lang="en-US" sz="2800">
                <a:solidFill>
                  <a:srgbClr val="0070C0"/>
                </a:solidFill>
              </a:rPr>
              <a:t>f/∂x</a:t>
            </a:r>
            <a:r>
              <a:rPr baseline="30000" lang="en-US" sz="2800">
                <a:solidFill>
                  <a:srgbClr val="0070C0"/>
                </a:solidFill>
              </a:rPr>
              <a:t>2</a:t>
            </a:r>
            <a:r>
              <a:rPr lang="en-US" sz="2800">
                <a:solidFill>
                  <a:srgbClr val="0070C0"/>
                </a:solidFill>
              </a:rPr>
              <a:t> = f(x + 1, y) + f(x − 1, y) − 2f(x,y)  …..1</a:t>
            </a:r>
            <a:endParaRPr/>
          </a:p>
          <a:p>
            <a:pPr indent="-228600" lvl="0" marL="228600" rtl="0" algn="l">
              <a:lnSpc>
                <a:spcPct val="90000"/>
              </a:lnSpc>
              <a:spcBef>
                <a:spcPts val="1000"/>
              </a:spcBef>
              <a:spcAft>
                <a:spcPts val="0"/>
              </a:spcAft>
              <a:buClr>
                <a:schemeClr val="dk1"/>
              </a:buClr>
              <a:buSzPts val="2800"/>
              <a:buChar char="•"/>
            </a:pPr>
            <a:r>
              <a:rPr lang="en-US"/>
              <a:t>In the y-direction we have - </a:t>
            </a:r>
            <a:r>
              <a:rPr lang="en-US" sz="2800">
                <a:solidFill>
                  <a:srgbClr val="0070C0"/>
                </a:solidFill>
              </a:rPr>
              <a:t>∂</a:t>
            </a:r>
            <a:r>
              <a:rPr baseline="30000" lang="en-US" sz="2800">
                <a:solidFill>
                  <a:srgbClr val="0070C0"/>
                </a:solidFill>
              </a:rPr>
              <a:t>2</a:t>
            </a:r>
            <a:r>
              <a:rPr lang="en-US" sz="2800">
                <a:solidFill>
                  <a:srgbClr val="0070C0"/>
                </a:solidFill>
              </a:rPr>
              <a:t>f/∂y</a:t>
            </a:r>
            <a:r>
              <a:rPr baseline="30000" lang="en-US" sz="2800">
                <a:solidFill>
                  <a:srgbClr val="0070C0"/>
                </a:solidFill>
              </a:rPr>
              <a:t>2</a:t>
            </a:r>
            <a:r>
              <a:rPr lang="en-US" sz="2800">
                <a:solidFill>
                  <a:srgbClr val="0070C0"/>
                </a:solidFill>
              </a:rPr>
              <a:t> = f(x, y + 1) + f(x , y - 1) − 2f(x,y)  …..2</a:t>
            </a:r>
            <a:endParaRPr>
              <a:solidFill>
                <a:srgbClr val="0070C0"/>
              </a:solidFill>
            </a:endParaRPr>
          </a:p>
          <a:p>
            <a:pPr indent="0" lvl="0" marL="0" rtl="0" algn="l">
              <a:lnSpc>
                <a:spcPct val="90000"/>
              </a:lnSpc>
              <a:spcBef>
                <a:spcPts val="1000"/>
              </a:spcBef>
              <a:spcAft>
                <a:spcPts val="0"/>
              </a:spcAft>
              <a:buClr>
                <a:schemeClr val="dk1"/>
              </a:buClr>
              <a:buSzPts val="2800"/>
              <a:buNone/>
            </a:pPr>
            <a:r>
              <a:t/>
            </a:r>
            <a:endParaRPr/>
          </a:p>
        </p:txBody>
      </p:sp>
      <p:pic>
        <p:nvPicPr>
          <p:cNvPr id="163" name="Google Shape;163;p25"/>
          <p:cNvPicPr preferRelativeResize="0"/>
          <p:nvPr/>
        </p:nvPicPr>
        <p:blipFill rotWithShape="1">
          <a:blip r:embed="rId3">
            <a:alphaModFix/>
          </a:blip>
          <a:srcRect b="0" l="0" r="0" t="0"/>
          <a:stretch/>
        </p:blipFill>
        <p:spPr>
          <a:xfrm>
            <a:off x="8565696" y="2248968"/>
            <a:ext cx="2581275" cy="1038225"/>
          </a:xfrm>
          <a:prstGeom prst="rect">
            <a:avLst/>
          </a:prstGeom>
          <a:noFill/>
          <a:ln>
            <a:noFill/>
          </a:ln>
        </p:spPr>
      </p:pic>
      <p:sp>
        <p:nvSpPr>
          <p:cNvPr id="164" name="Google Shape;164;p25"/>
          <p:cNvSpPr/>
          <p:nvPr/>
        </p:nvSpPr>
        <p:spPr>
          <a:xfrm>
            <a:off x="4783812" y="4422735"/>
            <a:ext cx="6882900" cy="1231500"/>
          </a:xfrm>
          <a:prstGeom prst="rect">
            <a:avLst/>
          </a:prstGeom>
          <a:noFill/>
          <a:ln cap="flat" cmpd="sng" w="2222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i="0" lang="en-US" sz="4400" u="none" strike="noStrike">
                <a:latin typeface="Calibri"/>
                <a:ea typeface="Calibri"/>
                <a:cs typeface="Calibri"/>
                <a:sym typeface="Calibri"/>
              </a:rPr>
              <a:t>Image Sharpening Filter -The Laplacian</a:t>
            </a:r>
            <a:endParaRPr/>
          </a:p>
        </p:txBody>
      </p:sp>
      <p:sp>
        <p:nvSpPr>
          <p:cNvPr id="170" name="Google Shape;170;p26"/>
          <p:cNvSpPr txBox="1"/>
          <p:nvPr>
            <p:ph idx="1" type="body"/>
          </p:nvPr>
        </p:nvSpPr>
        <p:spPr>
          <a:xfrm>
            <a:off x="485200" y="1825625"/>
            <a:ext cx="11196600" cy="4782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u="none" strike="noStrike"/>
              <a:t>Therefore, it follows from the preceding three equations that the discrete Laplacian of two variables is </a:t>
            </a:r>
            <a:r>
              <a:rPr lang="en-US"/>
              <a:t>given by taking the sum of partials </a:t>
            </a:r>
            <a:r>
              <a:rPr b="0" i="0" lang="en-US" u="none" strike="noStrike"/>
              <a:t>- </a:t>
            </a:r>
            <a:endParaRPr/>
          </a:p>
          <a:p>
            <a:pPr indent="0" lvl="0" marL="0" rtl="0" algn="l">
              <a:lnSpc>
                <a:spcPct val="90000"/>
              </a:lnSpc>
              <a:spcBef>
                <a:spcPts val="1000"/>
              </a:spcBef>
              <a:spcAft>
                <a:spcPts val="0"/>
              </a:spcAft>
              <a:buClr>
                <a:srgbClr val="0070C0"/>
              </a:buClr>
              <a:buSzPts val="2800"/>
              <a:buNone/>
            </a:pPr>
            <a:r>
              <a:rPr lang="en-US">
                <a:solidFill>
                  <a:srgbClr val="0070C0"/>
                </a:solidFill>
              </a:rPr>
              <a:t>	∇</a:t>
            </a:r>
            <a:r>
              <a:rPr b="0" baseline="30000" i="0" lang="en-US" u="none" strike="noStrike">
                <a:solidFill>
                  <a:srgbClr val="0070C0"/>
                </a:solidFill>
              </a:rPr>
              <a:t>2</a:t>
            </a:r>
            <a:r>
              <a:rPr b="0" i="0" lang="en-US" u="none" strike="noStrike">
                <a:solidFill>
                  <a:srgbClr val="0070C0"/>
                </a:solidFill>
              </a:rPr>
              <a:t>f(x, y) = f(x + 1, y) + f(x - 1, y) + f(x, y + 1) + f(x, y - 1</a:t>
            </a:r>
            <a:r>
              <a:rPr lang="en-US">
                <a:solidFill>
                  <a:srgbClr val="0070C0"/>
                </a:solidFill>
              </a:rPr>
              <a:t>) - 4f(x, y)  ….3</a:t>
            </a:r>
            <a:endParaRPr/>
          </a:p>
          <a:p>
            <a:pPr indent="-228600" lvl="0" marL="228600" rtl="0" algn="l">
              <a:lnSpc>
                <a:spcPct val="90000"/>
              </a:lnSpc>
              <a:spcBef>
                <a:spcPts val="1000"/>
              </a:spcBef>
              <a:spcAft>
                <a:spcPts val="0"/>
              </a:spcAft>
              <a:buClr>
                <a:schemeClr val="dk1"/>
              </a:buClr>
              <a:buSzPts val="2800"/>
              <a:buChar char="•"/>
            </a:pPr>
            <a:r>
              <a:rPr lang="en-US"/>
              <a:t>The mask is given by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mask gives isotropic result in increments of 90</a:t>
            </a:r>
            <a:r>
              <a:rPr baseline="30000" lang="en-US" sz="3600"/>
              <a:t>◦</a:t>
            </a:r>
            <a:endParaRPr/>
          </a:p>
          <a:p>
            <a:pPr indent="0" lvl="0" marL="0" rtl="0" algn="l">
              <a:lnSpc>
                <a:spcPct val="90000"/>
              </a:lnSpc>
              <a:spcBef>
                <a:spcPts val="1000"/>
              </a:spcBef>
              <a:spcAft>
                <a:spcPts val="0"/>
              </a:spcAft>
              <a:buClr>
                <a:srgbClr val="0070C0"/>
              </a:buClr>
              <a:buSzPts val="2800"/>
              <a:buNone/>
            </a:pPr>
            <a:r>
              <a:rPr lang="en-US">
                <a:solidFill>
                  <a:srgbClr val="0070C0"/>
                </a:solidFill>
              </a:rPr>
              <a:t>	</a:t>
            </a:r>
            <a:endParaRPr>
              <a:solidFill>
                <a:srgbClr val="0070C0"/>
              </a:solidFill>
            </a:endParaRPr>
          </a:p>
        </p:txBody>
      </p:sp>
      <p:pic>
        <p:nvPicPr>
          <p:cNvPr id="171" name="Google Shape;171;p26"/>
          <p:cNvPicPr preferRelativeResize="0"/>
          <p:nvPr/>
        </p:nvPicPr>
        <p:blipFill rotWithShape="1">
          <a:blip r:embed="rId3">
            <a:alphaModFix/>
          </a:blip>
          <a:srcRect b="0" l="0" r="0" t="0"/>
          <a:stretch/>
        </p:blipFill>
        <p:spPr>
          <a:xfrm>
            <a:off x="4652476" y="3458369"/>
            <a:ext cx="1562100" cy="1085850"/>
          </a:xfrm>
          <a:prstGeom prst="rect">
            <a:avLst/>
          </a:prstGeom>
          <a:noFill/>
          <a:ln>
            <a:noFill/>
          </a:ln>
        </p:spPr>
      </p:pic>
      <p:pic>
        <p:nvPicPr>
          <p:cNvPr id="172" name="Google Shape;172;p26"/>
          <p:cNvPicPr preferRelativeResize="0"/>
          <p:nvPr/>
        </p:nvPicPr>
        <p:blipFill rotWithShape="1">
          <a:blip r:embed="rId4">
            <a:alphaModFix/>
          </a:blip>
          <a:srcRect b="0" l="0" r="0" t="0"/>
          <a:stretch/>
        </p:blipFill>
        <p:spPr>
          <a:xfrm>
            <a:off x="8579098" y="3399624"/>
            <a:ext cx="3102825" cy="30694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838200" y="136525"/>
            <a:ext cx="10515600" cy="103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i="0" lang="en-US" sz="4400" u="none" strike="noStrike">
                <a:latin typeface="Calibri"/>
                <a:ea typeface="Calibri"/>
                <a:cs typeface="Calibri"/>
                <a:sym typeface="Calibri"/>
              </a:rPr>
              <a:t>Image Sharpening Filter -The Laplacian</a:t>
            </a:r>
            <a:endParaRPr/>
          </a:p>
        </p:txBody>
      </p:sp>
      <p:sp>
        <p:nvSpPr>
          <p:cNvPr id="178" name="Google Shape;178;p27"/>
          <p:cNvSpPr txBox="1"/>
          <p:nvPr>
            <p:ph idx="1" type="body"/>
          </p:nvPr>
        </p:nvSpPr>
        <p:spPr>
          <a:xfrm>
            <a:off x="354375" y="1313225"/>
            <a:ext cx="6896100" cy="5273700"/>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890"/>
              <a:buChar char="•"/>
            </a:pPr>
            <a:r>
              <a:rPr b="0" i="0" lang="en-US" sz="2890" u="none" strike="noStrike"/>
              <a:t>The diagonal directions can be incorporated in the definition of the digital Laplacian by adding two more terms to Equation 3, one for each of the two diagonal directions.</a:t>
            </a:r>
            <a:endParaRPr sz="3100"/>
          </a:p>
          <a:p>
            <a:pPr indent="-228600" lvl="0" marL="228600" rtl="0" algn="l">
              <a:lnSpc>
                <a:spcPct val="70000"/>
              </a:lnSpc>
              <a:spcBef>
                <a:spcPts val="1000"/>
              </a:spcBef>
              <a:spcAft>
                <a:spcPts val="0"/>
              </a:spcAft>
              <a:buClr>
                <a:schemeClr val="dk1"/>
              </a:buClr>
              <a:buSzPts val="2890"/>
              <a:buChar char="•"/>
            </a:pPr>
            <a:r>
              <a:rPr b="0" i="0" lang="en-US" sz="2890" u="none" strike="noStrike"/>
              <a:t>The form of each new term is the same as either Eq. 1 or 2, but the coordinates are along the diagonals.</a:t>
            </a:r>
            <a:endParaRPr sz="3100"/>
          </a:p>
          <a:p>
            <a:pPr indent="-228600" lvl="0" marL="228600" rtl="0" algn="l">
              <a:lnSpc>
                <a:spcPct val="70000"/>
              </a:lnSpc>
              <a:spcBef>
                <a:spcPts val="1000"/>
              </a:spcBef>
              <a:spcAft>
                <a:spcPts val="0"/>
              </a:spcAft>
              <a:buClr>
                <a:schemeClr val="dk1"/>
              </a:buClr>
              <a:buSzPts val="2890"/>
              <a:buChar char="•"/>
            </a:pPr>
            <a:r>
              <a:rPr lang="en-US" sz="2890"/>
              <a:t>Fig. (a) Filter mask used to implement Eq. 3 </a:t>
            </a:r>
            <a:endParaRPr sz="3100"/>
          </a:p>
          <a:p>
            <a:pPr indent="-228600" lvl="0" marL="228600" rtl="0" algn="l">
              <a:lnSpc>
                <a:spcPct val="70000"/>
              </a:lnSpc>
              <a:spcBef>
                <a:spcPts val="1000"/>
              </a:spcBef>
              <a:spcAft>
                <a:spcPts val="0"/>
              </a:spcAft>
              <a:buClr>
                <a:schemeClr val="dk1"/>
              </a:buClr>
              <a:buSzPts val="2890"/>
              <a:buChar char="•"/>
            </a:pPr>
            <a:r>
              <a:rPr lang="en-US" sz="2890"/>
              <a:t>Fig. (b) Mask used to implement an extension of this equation that includes the diagonal  terms.</a:t>
            </a:r>
            <a:endParaRPr sz="3100"/>
          </a:p>
          <a:p>
            <a:pPr indent="-228600" lvl="0" marL="228600" rtl="0" algn="l">
              <a:lnSpc>
                <a:spcPct val="70000"/>
              </a:lnSpc>
              <a:spcBef>
                <a:spcPts val="1000"/>
              </a:spcBef>
              <a:spcAft>
                <a:spcPts val="0"/>
              </a:spcAft>
              <a:buClr>
                <a:schemeClr val="dk1"/>
              </a:buClr>
              <a:buSzPts val="2890"/>
              <a:buChar char="•"/>
            </a:pPr>
            <a:r>
              <a:rPr lang="en-US" sz="2890"/>
              <a:t>Fig. (c) and (d) Two other implementations of the Laplacian found frequently in practice.</a:t>
            </a:r>
            <a:endParaRPr sz="3100"/>
          </a:p>
        </p:txBody>
      </p:sp>
      <p:pic>
        <p:nvPicPr>
          <p:cNvPr id="179" name="Google Shape;179;p27"/>
          <p:cNvPicPr preferRelativeResize="0"/>
          <p:nvPr/>
        </p:nvPicPr>
        <p:blipFill rotWithShape="1">
          <a:blip r:embed="rId3">
            <a:alphaModFix/>
          </a:blip>
          <a:srcRect b="0" l="0" r="0" t="0"/>
          <a:stretch/>
        </p:blipFill>
        <p:spPr>
          <a:xfrm>
            <a:off x="7250370" y="1399592"/>
            <a:ext cx="4630021" cy="4558900"/>
          </a:xfrm>
          <a:prstGeom prst="rect">
            <a:avLst/>
          </a:prstGeom>
          <a:noFill/>
          <a:ln>
            <a:noFill/>
          </a:ln>
        </p:spPr>
      </p:pic>
      <p:pic>
        <p:nvPicPr>
          <p:cNvPr id="180" name="Google Shape;180;p27"/>
          <p:cNvPicPr preferRelativeResize="0"/>
          <p:nvPr/>
        </p:nvPicPr>
        <p:blipFill rotWithShape="1">
          <a:blip r:embed="rId4">
            <a:alphaModFix/>
          </a:blip>
          <a:srcRect b="0" l="0" r="0" t="0"/>
          <a:stretch/>
        </p:blipFill>
        <p:spPr>
          <a:xfrm>
            <a:off x="7376917" y="6049153"/>
            <a:ext cx="657225" cy="628650"/>
          </a:xfrm>
          <a:prstGeom prst="rect">
            <a:avLst/>
          </a:prstGeom>
          <a:noFill/>
          <a:ln>
            <a:noFill/>
          </a:ln>
        </p:spPr>
      </p:pic>
      <p:sp>
        <p:nvSpPr>
          <p:cNvPr id="181" name="Google Shape;181;p27"/>
          <p:cNvSpPr txBox="1"/>
          <p:nvPr/>
        </p:nvSpPr>
        <p:spPr>
          <a:xfrm>
            <a:off x="8236598" y="6123543"/>
            <a:ext cx="184979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Poppins"/>
                <a:ea typeface="Poppins"/>
                <a:cs typeface="Poppins"/>
                <a:sym typeface="Poppins"/>
              </a:rPr>
              <a:t>FIGURE 3.37</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i="0" lang="en-US" sz="4400" u="none" strike="noStrike">
                <a:latin typeface="Calibri"/>
                <a:ea typeface="Calibri"/>
                <a:cs typeface="Calibri"/>
                <a:sym typeface="Calibri"/>
              </a:rPr>
              <a:t>Image Sharpening Filter -The Laplacian</a:t>
            </a:r>
            <a:endParaRPr/>
          </a:p>
        </p:txBody>
      </p:sp>
      <p:sp>
        <p:nvSpPr>
          <p:cNvPr id="187" name="Google Shape;18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b="0" i="0" lang="en-US" sz="2590" u="none" strike="noStrike"/>
              <a:t>Because the Laplacian is a derivative operator, its </a:t>
            </a:r>
            <a:r>
              <a:rPr b="1" i="0" lang="en-US" sz="2590" u="none" strike="noStrike">
                <a:solidFill>
                  <a:srgbClr val="990000"/>
                </a:solidFill>
              </a:rPr>
              <a:t>highlights </a:t>
            </a:r>
            <a:r>
              <a:rPr b="0" i="0" lang="en-US" sz="2590" u="none" strike="noStrike"/>
              <a:t>intensity discontinuities in an image and </a:t>
            </a:r>
            <a:r>
              <a:rPr b="1" i="0" lang="en-US" sz="2590" u="none" strike="noStrike">
                <a:solidFill>
                  <a:srgbClr val="990000"/>
                </a:solidFill>
              </a:rPr>
              <a:t>de-emphasizes </a:t>
            </a:r>
            <a:r>
              <a:rPr b="0" i="0" lang="en-US" sz="2590" u="none" strike="noStrike"/>
              <a:t>regions with slowly varying intensity levels.</a:t>
            </a:r>
            <a:endParaRPr/>
          </a:p>
          <a:p>
            <a:pPr indent="-228600" lvl="0" marL="228600" rtl="0" algn="l">
              <a:lnSpc>
                <a:spcPct val="80000"/>
              </a:lnSpc>
              <a:spcBef>
                <a:spcPts val="1000"/>
              </a:spcBef>
              <a:spcAft>
                <a:spcPts val="0"/>
              </a:spcAft>
              <a:buClr>
                <a:schemeClr val="dk1"/>
              </a:buClr>
              <a:buSzPts val="2590"/>
              <a:buChar char="•"/>
            </a:pPr>
            <a:r>
              <a:rPr b="0" i="0" lang="en-US" sz="2590" u="none" strike="noStrike"/>
              <a:t>This will tend to produce images that have grayish edge lines and other discontinuities, all superimposed on a dark, featureless background.</a:t>
            </a:r>
            <a:endParaRPr/>
          </a:p>
          <a:p>
            <a:pPr indent="-228600" lvl="0" marL="228600" rtl="0" algn="l">
              <a:lnSpc>
                <a:spcPct val="80000"/>
              </a:lnSpc>
              <a:spcBef>
                <a:spcPts val="1000"/>
              </a:spcBef>
              <a:spcAft>
                <a:spcPts val="0"/>
              </a:spcAft>
              <a:buClr>
                <a:schemeClr val="dk1"/>
              </a:buClr>
              <a:buSzPts val="2590"/>
              <a:buChar char="•"/>
            </a:pPr>
            <a:r>
              <a:rPr b="0" i="0" lang="en-US" sz="2590" u="none" strike="noStrike"/>
              <a:t>Background features can be “recovered” while still preserving the sharpening effect of the Laplacian simply by adding the Laplacian image to the original.</a:t>
            </a:r>
            <a:endParaRPr/>
          </a:p>
          <a:p>
            <a:pPr indent="-228600" lvl="0" marL="228600" rtl="0" algn="l">
              <a:lnSpc>
                <a:spcPct val="80000"/>
              </a:lnSpc>
              <a:spcBef>
                <a:spcPts val="1000"/>
              </a:spcBef>
              <a:spcAft>
                <a:spcPts val="0"/>
              </a:spcAft>
              <a:buClr>
                <a:schemeClr val="dk1"/>
              </a:buClr>
              <a:buSzPts val="2590"/>
              <a:buChar char="•"/>
            </a:pPr>
            <a:r>
              <a:rPr i="1" lang="en-US" sz="2590">
                <a:solidFill>
                  <a:srgbClr val="CC0000"/>
                </a:solidFill>
              </a:rPr>
              <a:t>it is important to keep in mind which definition of the Laplacian is used. </a:t>
            </a:r>
            <a:r>
              <a:rPr b="1" i="1" lang="en-US" sz="2590">
                <a:solidFill>
                  <a:srgbClr val="CC0000"/>
                </a:solidFill>
              </a:rPr>
              <a:t>If the definition used has a negative center coefficient, then we subtract,</a:t>
            </a:r>
            <a:r>
              <a:rPr i="1" lang="en-US" sz="2590">
                <a:solidFill>
                  <a:srgbClr val="CC0000"/>
                </a:solidFill>
              </a:rPr>
              <a:t> rather than add, the Laplacian image to obtain a sharpened result.</a:t>
            </a:r>
            <a:r>
              <a:rPr b="0" i="0" lang="en-US" sz="2590" u="none" strike="noStrike"/>
              <a:t>	</a:t>
            </a:r>
            <a:endParaRPr sz="3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i="0" lang="en-US" sz="4400" u="none" strike="noStrike">
                <a:latin typeface="Calibri"/>
                <a:ea typeface="Calibri"/>
                <a:cs typeface="Calibri"/>
                <a:sym typeface="Calibri"/>
              </a:rPr>
              <a:t>Image Sharpening Filter -The Laplacian</a:t>
            </a:r>
            <a:endParaRPr/>
          </a:p>
        </p:txBody>
      </p:sp>
      <p:sp>
        <p:nvSpPr>
          <p:cNvPr id="193" name="Google Shape;193;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u="none" strike="noStrike"/>
              <a:t>Thus, the basic way in which we use the Laplacian for image sharpening is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b="0" i="0" u="none" strike="noStrike"/>
          </a:p>
          <a:p>
            <a:pPr indent="-228600" lvl="0" marL="228600" rtl="0" algn="l">
              <a:lnSpc>
                <a:spcPct val="90000"/>
              </a:lnSpc>
              <a:spcBef>
                <a:spcPts val="1000"/>
              </a:spcBef>
              <a:spcAft>
                <a:spcPts val="0"/>
              </a:spcAft>
              <a:buClr>
                <a:schemeClr val="dk1"/>
              </a:buClr>
              <a:buSzPts val="2800"/>
              <a:buChar char="•"/>
            </a:pPr>
            <a:r>
              <a:rPr b="0" i="0" lang="en-US" u="none" strike="noStrike"/>
              <a:t>Where f(x,y) and g(x,y) are the input and sharpened images, respectively </a:t>
            </a:r>
            <a:endParaRPr/>
          </a:p>
          <a:p>
            <a:pPr indent="-228600" lvl="0" marL="228600" rtl="0" algn="l">
              <a:lnSpc>
                <a:spcPct val="90000"/>
              </a:lnSpc>
              <a:spcBef>
                <a:spcPts val="1000"/>
              </a:spcBef>
              <a:spcAft>
                <a:spcPts val="0"/>
              </a:spcAft>
              <a:buClr>
                <a:schemeClr val="dk1"/>
              </a:buClr>
              <a:buSzPts val="2800"/>
              <a:buChar char="•"/>
            </a:pPr>
            <a:r>
              <a:rPr b="0" i="0" lang="en-US" u="none" strike="noStrike"/>
              <a:t>The constant is c=-1  if the Laplacian filters in Fig. (a) or (b) are used, and c = 1 if either of the other two filters is used.</a:t>
            </a:r>
            <a:endParaRPr sz="4000"/>
          </a:p>
        </p:txBody>
      </p:sp>
      <p:pic>
        <p:nvPicPr>
          <p:cNvPr id="194" name="Google Shape;194;p29"/>
          <p:cNvPicPr preferRelativeResize="0"/>
          <p:nvPr/>
        </p:nvPicPr>
        <p:blipFill rotWithShape="1">
          <a:blip r:embed="rId3">
            <a:alphaModFix/>
          </a:blip>
          <a:srcRect b="0" l="0" r="0" t="0"/>
          <a:stretch/>
        </p:blipFill>
        <p:spPr>
          <a:xfrm>
            <a:off x="3438427" y="2577678"/>
            <a:ext cx="3952875" cy="676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0"/>
          <p:cNvPicPr preferRelativeResize="0"/>
          <p:nvPr>
            <p:ph idx="1" type="body"/>
          </p:nvPr>
        </p:nvPicPr>
        <p:blipFill rotWithShape="1">
          <a:blip r:embed="rId3">
            <a:alphaModFix/>
          </a:blip>
          <a:srcRect b="0" l="0" r="0" t="0"/>
          <a:stretch/>
        </p:blipFill>
        <p:spPr>
          <a:xfrm>
            <a:off x="808653" y="693575"/>
            <a:ext cx="3352800" cy="3733800"/>
          </a:xfrm>
          <a:prstGeom prst="rect">
            <a:avLst/>
          </a:prstGeom>
          <a:noFill/>
          <a:ln>
            <a:noFill/>
          </a:ln>
        </p:spPr>
      </p:pic>
      <p:pic>
        <p:nvPicPr>
          <p:cNvPr id="200" name="Google Shape;200;p30"/>
          <p:cNvPicPr preferRelativeResize="0"/>
          <p:nvPr/>
        </p:nvPicPr>
        <p:blipFill rotWithShape="1">
          <a:blip r:embed="rId4">
            <a:alphaModFix/>
          </a:blip>
          <a:srcRect b="0" l="0" r="0" t="0"/>
          <a:stretch/>
        </p:blipFill>
        <p:spPr>
          <a:xfrm>
            <a:off x="4655620" y="729615"/>
            <a:ext cx="4497711" cy="5191760"/>
          </a:xfrm>
          <a:prstGeom prst="rect">
            <a:avLst/>
          </a:prstGeom>
          <a:noFill/>
          <a:ln>
            <a:noFill/>
          </a:ln>
        </p:spPr>
      </p:pic>
      <p:pic>
        <p:nvPicPr>
          <p:cNvPr id="201" name="Google Shape;201;p30"/>
          <p:cNvPicPr preferRelativeResize="0"/>
          <p:nvPr/>
        </p:nvPicPr>
        <p:blipFill rotWithShape="1">
          <a:blip r:embed="rId5">
            <a:alphaModFix/>
          </a:blip>
          <a:srcRect b="0" l="0" r="0" t="0"/>
          <a:stretch/>
        </p:blipFill>
        <p:spPr>
          <a:xfrm>
            <a:off x="9647498" y="693575"/>
            <a:ext cx="2200275" cy="4524375"/>
          </a:xfrm>
          <a:prstGeom prst="rect">
            <a:avLst/>
          </a:prstGeom>
          <a:noFill/>
          <a:ln>
            <a:noFill/>
          </a:ln>
        </p:spPr>
      </p:pic>
      <p:grpSp>
        <p:nvGrpSpPr>
          <p:cNvPr id="202" name="Google Shape;202;p30"/>
          <p:cNvGrpSpPr/>
          <p:nvPr/>
        </p:nvGrpSpPr>
        <p:grpSpPr>
          <a:xfrm>
            <a:off x="1741325" y="5006844"/>
            <a:ext cx="933450" cy="571500"/>
            <a:chOff x="2105219" y="4932200"/>
            <a:chExt cx="933450" cy="571500"/>
          </a:xfrm>
        </p:grpSpPr>
        <p:pic>
          <p:nvPicPr>
            <p:cNvPr id="203" name="Google Shape;203;p30"/>
            <p:cNvPicPr preferRelativeResize="0"/>
            <p:nvPr/>
          </p:nvPicPr>
          <p:blipFill rotWithShape="1">
            <a:blip r:embed="rId6">
              <a:alphaModFix/>
            </a:blip>
            <a:srcRect b="0" l="0" r="0" t="0"/>
            <a:stretch/>
          </p:blipFill>
          <p:spPr>
            <a:xfrm>
              <a:off x="2457644" y="4932200"/>
              <a:ext cx="581025" cy="571500"/>
            </a:xfrm>
            <a:prstGeom prst="rect">
              <a:avLst/>
            </a:prstGeom>
            <a:noFill/>
            <a:ln>
              <a:noFill/>
            </a:ln>
          </p:spPr>
        </p:pic>
        <p:pic>
          <p:nvPicPr>
            <p:cNvPr id="204" name="Google Shape;204;p30"/>
            <p:cNvPicPr preferRelativeResize="0"/>
            <p:nvPr/>
          </p:nvPicPr>
          <p:blipFill rotWithShape="1">
            <a:blip r:embed="rId7">
              <a:alphaModFix/>
            </a:blip>
            <a:srcRect b="0" l="0" r="0" t="0"/>
            <a:stretch/>
          </p:blipFill>
          <p:spPr>
            <a:xfrm>
              <a:off x="2105219" y="5060787"/>
              <a:ext cx="352425" cy="314325"/>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idx="1" type="body"/>
          </p:nvPr>
        </p:nvSpPr>
        <p:spPr>
          <a:xfrm>
            <a:off x="838200" y="0"/>
            <a:ext cx="10515600" cy="6858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en-US"/>
              <a:t>%Input Image</a:t>
            </a:r>
            <a:endParaRPr/>
          </a:p>
          <a:p>
            <a:pPr indent="0" lvl="0" marL="0" rtl="0" algn="l">
              <a:lnSpc>
                <a:spcPct val="90000"/>
              </a:lnSpc>
              <a:spcBef>
                <a:spcPts val="1000"/>
              </a:spcBef>
              <a:spcAft>
                <a:spcPts val="0"/>
              </a:spcAft>
              <a:buClr>
                <a:schemeClr val="dk1"/>
              </a:buClr>
              <a:buSzPts val="1100"/>
              <a:buFont typeface="Arial"/>
              <a:buNone/>
            </a:pPr>
            <a:r>
              <a:rPr lang="en-US"/>
              <a:t>clear all;</a:t>
            </a:r>
            <a:endParaRPr/>
          </a:p>
          <a:p>
            <a:pPr indent="0" lvl="0" marL="0" rtl="0" algn="l">
              <a:lnSpc>
                <a:spcPct val="90000"/>
              </a:lnSpc>
              <a:spcBef>
                <a:spcPts val="1000"/>
              </a:spcBef>
              <a:spcAft>
                <a:spcPts val="0"/>
              </a:spcAft>
              <a:buClr>
                <a:schemeClr val="dk1"/>
              </a:buClr>
              <a:buSzPts val="1100"/>
              <a:buFont typeface="Arial"/>
              <a:buNone/>
            </a:pPr>
            <a:r>
              <a:rPr lang="en-US"/>
              <a:t>pkg load image;</a:t>
            </a:r>
            <a:endParaRPr/>
          </a:p>
          <a:p>
            <a:pPr indent="0" lvl="0" marL="0" rtl="0" algn="l">
              <a:lnSpc>
                <a:spcPct val="90000"/>
              </a:lnSpc>
              <a:spcBef>
                <a:spcPts val="1000"/>
              </a:spcBef>
              <a:spcAft>
                <a:spcPts val="0"/>
              </a:spcAft>
              <a:buClr>
                <a:schemeClr val="dk1"/>
              </a:buClr>
              <a:buSzPts val="1100"/>
              <a:buFont typeface="Arial"/>
              <a:buNone/>
            </a:pPr>
            <a:r>
              <a:rPr lang="en-US"/>
              <a:t>A=imread('coins.png');</a:t>
            </a:r>
            <a:endParaRPr/>
          </a:p>
          <a:p>
            <a:pPr indent="0" lvl="0" marL="0" rtl="0" algn="l">
              <a:lnSpc>
                <a:spcPct val="90000"/>
              </a:lnSpc>
              <a:spcBef>
                <a:spcPts val="1000"/>
              </a:spcBef>
              <a:spcAft>
                <a:spcPts val="0"/>
              </a:spcAft>
              <a:buClr>
                <a:schemeClr val="dk1"/>
              </a:buClr>
              <a:buSzPts val="1100"/>
              <a:buFont typeface="Arial"/>
              <a:buNone/>
            </a:pPr>
            <a:r>
              <a:rPr lang="en-US"/>
              <a:t>size(A);</a:t>
            </a:r>
            <a:endParaRPr/>
          </a:p>
          <a:p>
            <a:pPr indent="0" lvl="0" marL="0" rtl="0" algn="l">
              <a:lnSpc>
                <a:spcPct val="90000"/>
              </a:lnSpc>
              <a:spcBef>
                <a:spcPts val="1000"/>
              </a:spcBef>
              <a:spcAft>
                <a:spcPts val="0"/>
              </a:spcAft>
              <a:buClr>
                <a:schemeClr val="dk1"/>
              </a:buClr>
              <a:buSzPts val="1100"/>
              <a:buFont typeface="Arial"/>
              <a:buNone/>
            </a:pPr>
            <a:r>
              <a:rPr lang="en-US"/>
              <a:t>figure,</a:t>
            </a:r>
            <a:endParaRPr/>
          </a:p>
          <a:p>
            <a:pPr indent="0" lvl="0" marL="0" rtl="0" algn="l">
              <a:lnSpc>
                <a:spcPct val="90000"/>
              </a:lnSpc>
              <a:spcBef>
                <a:spcPts val="1000"/>
              </a:spcBef>
              <a:spcAft>
                <a:spcPts val="0"/>
              </a:spcAft>
              <a:buClr>
                <a:schemeClr val="dk1"/>
              </a:buClr>
              <a:buSzPts val="1100"/>
              <a:buFont typeface="Arial"/>
              <a:buNone/>
            </a:pPr>
            <a:r>
              <a:rPr lang="en-US"/>
              <a:t>subplot(2,2,1);imshow(A); title('original Image');</a:t>
            </a:r>
            <a:endParaRPr/>
          </a:p>
          <a:p>
            <a:pPr indent="0" lvl="0" marL="0" rtl="0" algn="l">
              <a:lnSpc>
                <a:spcPct val="90000"/>
              </a:lnSpc>
              <a:spcBef>
                <a:spcPts val="1000"/>
              </a:spcBef>
              <a:spcAft>
                <a:spcPts val="0"/>
              </a:spcAft>
              <a:buClr>
                <a:schemeClr val="dk1"/>
              </a:buClr>
              <a:buSzPts val="1100"/>
              <a:buFont typeface="Arial"/>
              <a:buNone/>
            </a:pPr>
            <a:r>
              <a:rPr lang="en-US"/>
              <a:t>%Preallocate the matrices with zeros</a:t>
            </a:r>
            <a:endParaRPr/>
          </a:p>
          <a:p>
            <a:pPr indent="0" lvl="0" marL="0" rtl="0" algn="l">
              <a:lnSpc>
                <a:spcPct val="90000"/>
              </a:lnSpc>
              <a:spcBef>
                <a:spcPts val="1000"/>
              </a:spcBef>
              <a:spcAft>
                <a:spcPts val="0"/>
              </a:spcAft>
              <a:buClr>
                <a:schemeClr val="dk1"/>
              </a:buClr>
              <a:buSzPts val="1100"/>
              <a:buFont typeface="Arial"/>
              <a:buNone/>
            </a:pPr>
            <a:r>
              <a:rPr lang="en-US"/>
              <a:t>I1=A;</a:t>
            </a:r>
            <a:endParaRPr/>
          </a:p>
          <a:p>
            <a:pPr indent="0" lvl="0" marL="0" rtl="0" algn="l">
              <a:lnSpc>
                <a:spcPct val="90000"/>
              </a:lnSpc>
              <a:spcBef>
                <a:spcPts val="1000"/>
              </a:spcBef>
              <a:spcAft>
                <a:spcPts val="0"/>
              </a:spcAft>
              <a:buClr>
                <a:schemeClr val="dk1"/>
              </a:buClr>
              <a:buSzPts val="1100"/>
              <a:buFont typeface="Arial"/>
              <a:buNone/>
            </a:pPr>
            <a:r>
              <a:rPr lang="en-US"/>
              <a:t>I=zeros(size(A));</a:t>
            </a:r>
            <a:endParaRPr/>
          </a:p>
          <a:p>
            <a:pPr indent="0" lvl="0" marL="0" rtl="0" algn="l">
              <a:lnSpc>
                <a:spcPct val="90000"/>
              </a:lnSpc>
              <a:spcBef>
                <a:spcPts val="1000"/>
              </a:spcBef>
              <a:spcAft>
                <a:spcPts val="0"/>
              </a:spcAft>
              <a:buClr>
                <a:schemeClr val="dk1"/>
              </a:buClr>
              <a:buSzPts val="1100"/>
              <a:buFont typeface="Arial"/>
              <a:buNone/>
            </a:pPr>
            <a:r>
              <a:rPr lang="en-US"/>
              <a:t>I2=zeros(size(A));</a:t>
            </a:r>
            <a:endParaRPr/>
          </a:p>
          <a:p>
            <a:pPr indent="0" lvl="0" marL="0" rtl="0" algn="l">
              <a:lnSpc>
                <a:spcPct val="90000"/>
              </a:lnSpc>
              <a:spcBef>
                <a:spcPts val="1000"/>
              </a:spcBef>
              <a:spcAft>
                <a:spcPts val="0"/>
              </a:spcAft>
              <a:buClr>
                <a:schemeClr val="dk1"/>
              </a:buClr>
              <a:buSzPts val="1100"/>
              <a:buFont typeface="Arial"/>
              <a:buNone/>
            </a:pPr>
            <a:r>
              <a:rPr lang="en-US"/>
              <a:t>%Filter Masks</a:t>
            </a:r>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Clr>
                <a:schemeClr val="dk1"/>
              </a:buClr>
              <a:buSzPts val="1100"/>
              <a:buFont typeface="Arial"/>
              <a:buNone/>
            </a:pPr>
            <a:r>
              <a:rPr lang="en-US"/>
              <a:t>#F1=[0 1 0;1 -4 1; 0 1 0];</a:t>
            </a:r>
            <a:endParaRPr/>
          </a:p>
          <a:p>
            <a:pPr indent="0" lvl="0" marL="0" rtl="0" algn="l">
              <a:lnSpc>
                <a:spcPct val="90000"/>
              </a:lnSpc>
              <a:spcBef>
                <a:spcPts val="1000"/>
              </a:spcBef>
              <a:spcAft>
                <a:spcPts val="0"/>
              </a:spcAft>
              <a:buClr>
                <a:schemeClr val="dk1"/>
              </a:buClr>
              <a:buSzPts val="1100"/>
              <a:buFont typeface="Arial"/>
              <a:buNone/>
            </a:pPr>
            <a:r>
              <a:rPr lang="en-US"/>
              <a:t>#F1=[0 2 0;2 -8 2; 0 2 0];</a:t>
            </a:r>
            <a:endParaRPr/>
          </a:p>
          <a:p>
            <a:pPr indent="0" lvl="0" marL="0" rtl="0" algn="l">
              <a:lnSpc>
                <a:spcPct val="90000"/>
              </a:lnSpc>
              <a:spcBef>
                <a:spcPts val="1000"/>
              </a:spcBef>
              <a:spcAft>
                <a:spcPts val="0"/>
              </a:spcAft>
              <a:buClr>
                <a:schemeClr val="dk1"/>
              </a:buClr>
              <a:buSzPts val="1100"/>
              <a:buFont typeface="Arial"/>
              <a:buNone/>
            </a:pPr>
            <a:r>
              <a:rPr lang="en-US"/>
              <a:t>F1=[1 1 1;1 -8 1; 1 1 1];</a:t>
            </a:r>
            <a:endParaRPr/>
          </a:p>
          <a:p>
            <a:pPr indent="0" lvl="0" marL="0" rtl="0" algn="l">
              <a:lnSpc>
                <a:spcPct val="90000"/>
              </a:lnSpc>
              <a:spcBef>
                <a:spcPts val="1000"/>
              </a:spcBef>
              <a:spcAft>
                <a:spcPts val="0"/>
              </a:spcAft>
              <a:buClr>
                <a:schemeClr val="dk1"/>
              </a:buClr>
              <a:buSzPts val="1100"/>
              <a:buFont typeface="Arial"/>
              <a:buNone/>
            </a:pPr>
            <a:r>
              <a:rPr lang="en-US"/>
              <a:t>#F1=[-1 -1 -1;-1 8 -1; -1 -1 -1];</a:t>
            </a:r>
            <a:endParaRPr/>
          </a:p>
          <a:p>
            <a:pPr indent="0" lvl="0" marL="0" rtl="0" algn="l">
              <a:lnSpc>
                <a:spcPct val="90000"/>
              </a:lnSpc>
              <a:spcBef>
                <a:spcPts val="1000"/>
              </a:spcBef>
              <a:spcAft>
                <a:spcPts val="0"/>
              </a:spcAft>
              <a:buClr>
                <a:schemeClr val="dk1"/>
              </a:buClr>
              <a:buSzPts val="1100"/>
              <a:buFont typeface="Arial"/>
              <a:buNone/>
            </a:pPr>
            <a:r>
              <a:rPr lang="en-US"/>
              <a:t>%Padarray with zeros</a:t>
            </a:r>
            <a:endParaRPr/>
          </a:p>
          <a:p>
            <a:pPr indent="0" lvl="0" marL="0" rtl="0" algn="l">
              <a:lnSpc>
                <a:spcPct val="90000"/>
              </a:lnSpc>
              <a:spcBef>
                <a:spcPts val="1000"/>
              </a:spcBef>
              <a:spcAft>
                <a:spcPts val="0"/>
              </a:spcAft>
              <a:buClr>
                <a:schemeClr val="dk1"/>
              </a:buClr>
              <a:buSzPts val="1100"/>
              <a:buFont typeface="Arial"/>
              <a:buNone/>
            </a:pPr>
            <a:r>
              <a:rPr lang="en-US"/>
              <a:t>A=padarray(A,[1,1]);</a:t>
            </a:r>
            <a:endParaRPr/>
          </a:p>
          <a:p>
            <a:pPr indent="0" lvl="0" marL="0" rtl="0" algn="l">
              <a:lnSpc>
                <a:spcPct val="90000"/>
              </a:lnSpc>
              <a:spcBef>
                <a:spcPts val="1000"/>
              </a:spcBef>
              <a:spcAft>
                <a:spcPts val="0"/>
              </a:spcAft>
              <a:buClr>
                <a:schemeClr val="dk1"/>
              </a:buClr>
              <a:buSzPts val="1100"/>
              <a:buFont typeface="Arial"/>
              <a:buNone/>
            </a:pPr>
            <a:r>
              <a:rPr lang="en-US"/>
              <a:t>A=double(A);</a:t>
            </a:r>
            <a:endParaRPr/>
          </a:p>
          <a:p>
            <a:pPr indent="0" lvl="0" marL="0" rtl="0" algn="l">
              <a:lnSpc>
                <a:spcPct val="90000"/>
              </a:lnSpc>
              <a:spcBef>
                <a:spcPts val="1000"/>
              </a:spcBef>
              <a:spcAft>
                <a:spcPts val="0"/>
              </a:spcAft>
              <a:buClr>
                <a:schemeClr val="dk1"/>
              </a:buClr>
              <a:buSzPts val="1100"/>
              <a:buFont typeface="Arial"/>
              <a:buNone/>
            </a:pPr>
            <a:r>
              <a:rPr lang="en-US"/>
              <a:t>size(A);</a:t>
            </a:r>
            <a:endParaRPr/>
          </a:p>
          <a:p>
            <a:pPr indent="0" lvl="0" marL="0" rtl="0" algn="l">
              <a:lnSpc>
                <a:spcPct val="90000"/>
              </a:lnSpc>
              <a:spcBef>
                <a:spcPts val="1000"/>
              </a:spcBef>
              <a:spcAft>
                <a:spcPts val="0"/>
              </a:spcAft>
              <a:buClr>
                <a:schemeClr val="dk1"/>
              </a:buClr>
              <a:buSzPts val="1100"/>
              <a:buFont typeface="Arial"/>
              <a:buNone/>
            </a:pPr>
            <a:r>
              <a:rPr lang="en-US"/>
              <a:t>%Implementation of the equation in Fig.D</a:t>
            </a:r>
            <a:endParaRPr/>
          </a:p>
          <a:p>
            <a:pPr indent="0" lvl="0" marL="0" rtl="0" algn="l">
              <a:lnSpc>
                <a:spcPct val="90000"/>
              </a:lnSpc>
              <a:spcBef>
                <a:spcPts val="1000"/>
              </a:spcBef>
              <a:spcAft>
                <a:spcPts val="0"/>
              </a:spcAft>
              <a:buClr>
                <a:schemeClr val="dk1"/>
              </a:buClr>
              <a:buSzPts val="1100"/>
              <a:buFont typeface="Arial"/>
              <a:buNone/>
            </a:pPr>
            <a:r>
              <a:rPr lang="en-US"/>
              <a:t>for i=1:size(A,1)-2</a:t>
            </a:r>
            <a:endParaRPr/>
          </a:p>
          <a:p>
            <a:pPr indent="0" lvl="0" marL="0" rtl="0" algn="l">
              <a:lnSpc>
                <a:spcPct val="90000"/>
              </a:lnSpc>
              <a:spcBef>
                <a:spcPts val="1000"/>
              </a:spcBef>
              <a:spcAft>
                <a:spcPts val="0"/>
              </a:spcAft>
              <a:buClr>
                <a:schemeClr val="dk1"/>
              </a:buClr>
              <a:buSzPts val="1100"/>
              <a:buFont typeface="Arial"/>
              <a:buNone/>
            </a:pPr>
            <a:r>
              <a:rPr lang="en-US"/>
              <a:t>    for j=1:size(A,2)-2</a:t>
            </a:r>
            <a:endParaRPr/>
          </a:p>
          <a:p>
            <a:pPr indent="0" lvl="0" marL="0" rtl="0" algn="l">
              <a:lnSpc>
                <a:spcPct val="90000"/>
              </a:lnSpc>
              <a:spcBef>
                <a:spcPts val="1000"/>
              </a:spcBef>
              <a:spcAft>
                <a:spcPts val="0"/>
              </a:spcAft>
              <a:buClr>
                <a:schemeClr val="dk1"/>
              </a:buClr>
              <a:buSzPts val="1100"/>
              <a:buFont typeface="Arial"/>
              <a:buNone/>
            </a:pPr>
            <a:r>
              <a:rPr lang="en-US"/>
              <a:t>       </a:t>
            </a:r>
            <a:endParaRPr/>
          </a:p>
          <a:p>
            <a:pPr indent="0" lvl="0" marL="0" rtl="0" algn="l">
              <a:lnSpc>
                <a:spcPct val="90000"/>
              </a:lnSpc>
              <a:spcBef>
                <a:spcPts val="1000"/>
              </a:spcBef>
              <a:spcAft>
                <a:spcPts val="0"/>
              </a:spcAft>
              <a:buClr>
                <a:schemeClr val="dk1"/>
              </a:buClr>
              <a:buSzPts val="1100"/>
              <a:buFont typeface="Arial"/>
              <a:buNone/>
            </a:pPr>
            <a:r>
              <a:rPr lang="en-US"/>
              <a:t>        I(i,j)=sum(sum(F1.*A(i:i+2,j:j+2)));</a:t>
            </a:r>
            <a:endParaRPr/>
          </a:p>
          <a:p>
            <a:pPr indent="0" lvl="0" marL="0" rtl="0" algn="l">
              <a:lnSpc>
                <a:spcPct val="90000"/>
              </a:lnSpc>
              <a:spcBef>
                <a:spcPts val="1000"/>
              </a:spcBef>
              <a:spcAft>
                <a:spcPts val="0"/>
              </a:spcAft>
              <a:buClr>
                <a:schemeClr val="dk1"/>
              </a:buClr>
              <a:buSzPts val="1100"/>
              <a:buFont typeface="Arial"/>
              <a:buNone/>
            </a:pPr>
            <a:r>
              <a:rPr lang="en-US"/>
              <a:t>       </a:t>
            </a:r>
            <a:endParaRPr/>
          </a:p>
          <a:p>
            <a:pPr indent="0" lvl="0" marL="0" rtl="0" algn="l">
              <a:lnSpc>
                <a:spcPct val="90000"/>
              </a:lnSpc>
              <a:spcBef>
                <a:spcPts val="1000"/>
              </a:spcBef>
              <a:spcAft>
                <a:spcPts val="0"/>
              </a:spcAft>
              <a:buClr>
                <a:schemeClr val="dk1"/>
              </a:buClr>
              <a:buSzPts val="1100"/>
              <a:buFont typeface="Arial"/>
              <a:buNone/>
            </a:pPr>
            <a:r>
              <a:rPr lang="en-US"/>
              <a:t>    end</a:t>
            </a:r>
            <a:endParaRPr/>
          </a:p>
          <a:p>
            <a:pPr indent="0" lvl="0" marL="0" rtl="0" algn="l">
              <a:lnSpc>
                <a:spcPct val="90000"/>
              </a:lnSpc>
              <a:spcBef>
                <a:spcPts val="1000"/>
              </a:spcBef>
              <a:spcAft>
                <a:spcPts val="0"/>
              </a:spcAft>
              <a:buClr>
                <a:schemeClr val="dk1"/>
              </a:buClr>
              <a:buSzPts val="1100"/>
              <a:buFont typeface="Arial"/>
              <a:buNone/>
            </a:pPr>
            <a:r>
              <a:rPr lang="en-US"/>
              <a:t>end</a:t>
            </a:r>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Clr>
                <a:schemeClr val="dk1"/>
              </a:buClr>
              <a:buSzPts val="1100"/>
              <a:buFont typeface="Arial"/>
              <a:buNone/>
            </a:pPr>
            <a:r>
              <a:rPr lang="en-US"/>
              <a:t>I=uint8(I);</a:t>
            </a:r>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Clr>
                <a:schemeClr val="dk1"/>
              </a:buClr>
              <a:buSzPts val="1100"/>
              <a:buFont typeface="Arial"/>
              <a:buNone/>
            </a:pPr>
            <a:r>
              <a:rPr lang="en-US"/>
              <a:t>subplot(2,2,3);imshow(I);title('Filtered Image');</a:t>
            </a:r>
            <a:endParaRPr/>
          </a:p>
          <a:p>
            <a:pPr indent="0" lvl="0" marL="0" rtl="0" algn="l">
              <a:lnSpc>
                <a:spcPct val="90000"/>
              </a:lnSpc>
              <a:spcBef>
                <a:spcPts val="1000"/>
              </a:spcBef>
              <a:spcAft>
                <a:spcPts val="0"/>
              </a:spcAft>
              <a:buClr>
                <a:schemeClr val="dk1"/>
              </a:buClr>
              <a:buSzPts val="1100"/>
              <a:buFont typeface="Arial"/>
              <a:buNone/>
            </a:pPr>
            <a:r>
              <a:rPr lang="en-US"/>
              <a:t>%Sharpenend Image</a:t>
            </a:r>
            <a:endParaRPr/>
          </a:p>
          <a:p>
            <a:pPr indent="0" lvl="0" marL="0" rtl="0" algn="l">
              <a:lnSpc>
                <a:spcPct val="90000"/>
              </a:lnSpc>
              <a:spcBef>
                <a:spcPts val="1000"/>
              </a:spcBef>
              <a:spcAft>
                <a:spcPts val="0"/>
              </a:spcAft>
              <a:buClr>
                <a:schemeClr val="dk1"/>
              </a:buClr>
              <a:buSzPts val="1100"/>
              <a:buFont typeface="Arial"/>
              <a:buNone/>
            </a:pPr>
            <a:r>
              <a:rPr lang="en-US"/>
              <a:t>%Refer Equation in Fig.F</a:t>
            </a:r>
            <a:endParaRPr/>
          </a:p>
          <a:p>
            <a:pPr indent="0" lvl="0" marL="0" rtl="0" algn="l">
              <a:lnSpc>
                <a:spcPct val="90000"/>
              </a:lnSpc>
              <a:spcBef>
                <a:spcPts val="1000"/>
              </a:spcBef>
              <a:spcAft>
                <a:spcPts val="0"/>
              </a:spcAft>
              <a:buClr>
                <a:schemeClr val="dk1"/>
              </a:buClr>
              <a:buSzPts val="1100"/>
              <a:buFont typeface="Arial"/>
              <a:buNone/>
            </a:pPr>
            <a:r>
              <a:rPr lang="en-US"/>
              <a:t>B=I1-I;</a:t>
            </a:r>
            <a:endParaRPr/>
          </a:p>
          <a:p>
            <a:pPr indent="0" lvl="0" marL="0" rtl="0" algn="l">
              <a:lnSpc>
                <a:spcPct val="90000"/>
              </a:lnSpc>
              <a:spcBef>
                <a:spcPts val="1000"/>
              </a:spcBef>
              <a:spcAft>
                <a:spcPts val="0"/>
              </a:spcAft>
              <a:buClr>
                <a:schemeClr val="dk1"/>
              </a:buClr>
              <a:buSzPts val="1100"/>
              <a:buFont typeface="Arial"/>
              <a:buNone/>
            </a:pPr>
            <a:r>
              <a:rPr lang="en-US"/>
              <a:t>subplot(2,2,4); imshow(B);title('Sharpened Image');</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6"/>
            <a:ext cx="10515600" cy="894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i="0" lang="en-US" sz="4000" u="none" strike="noStrike">
                <a:latin typeface="Calibri"/>
                <a:ea typeface="Calibri"/>
                <a:cs typeface="Calibri"/>
                <a:sym typeface="Calibri"/>
              </a:rPr>
              <a:t>Sharpening Spatial Filters- High Pass Filter</a:t>
            </a:r>
            <a:endParaRPr sz="8000">
              <a:latin typeface="Calibri"/>
              <a:ea typeface="Calibri"/>
              <a:cs typeface="Calibri"/>
              <a:sym typeface="Calibri"/>
            </a:endParaRPr>
          </a:p>
        </p:txBody>
      </p:sp>
      <p:sp>
        <p:nvSpPr>
          <p:cNvPr id="91" name="Google Shape;91;p14"/>
          <p:cNvSpPr txBox="1"/>
          <p:nvPr>
            <p:ph idx="1" type="body"/>
          </p:nvPr>
        </p:nvSpPr>
        <p:spPr>
          <a:xfrm>
            <a:off x="838200" y="1408922"/>
            <a:ext cx="10515600" cy="47679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u="none" strike="noStrike"/>
              <a:t>The principal objective of </a:t>
            </a:r>
            <a:r>
              <a:rPr b="1" i="0" lang="en-US" u="none" strike="noStrike">
                <a:solidFill>
                  <a:srgbClr val="990000"/>
                </a:solidFill>
              </a:rPr>
              <a:t>sharpening is to highlight transitions in intensity.</a:t>
            </a:r>
            <a:endParaRPr b="1">
              <a:solidFill>
                <a:srgbClr val="990000"/>
              </a:solidFill>
            </a:endParaRPr>
          </a:p>
          <a:p>
            <a:pPr indent="-228600" lvl="0" marL="228600" rtl="0" algn="l">
              <a:lnSpc>
                <a:spcPct val="90000"/>
              </a:lnSpc>
              <a:spcBef>
                <a:spcPts val="1000"/>
              </a:spcBef>
              <a:spcAft>
                <a:spcPts val="0"/>
              </a:spcAft>
              <a:buClr>
                <a:schemeClr val="dk1"/>
              </a:buClr>
              <a:buSzPts val="2800"/>
              <a:buChar char="•"/>
            </a:pPr>
            <a:r>
              <a:rPr lang="en-US"/>
              <a:t>A</a:t>
            </a:r>
            <a:r>
              <a:rPr b="0" i="0" lang="en-US" u="none" strike="noStrike"/>
              <a:t>veraging is </a:t>
            </a:r>
            <a:r>
              <a:rPr b="1" i="0" lang="en-US" u="none" strike="noStrike">
                <a:solidFill>
                  <a:srgbClr val="990000"/>
                </a:solidFill>
              </a:rPr>
              <a:t>analogous to integration</a:t>
            </a:r>
            <a:r>
              <a:rPr b="0" i="0" lang="en-US" u="none" strike="noStrike"/>
              <a:t>, it is logical to conclude that sharpening, can be accomplished by spatial </a:t>
            </a:r>
            <a:r>
              <a:rPr b="0" i="0" lang="en-US" u="none" strike="noStrike">
                <a:solidFill>
                  <a:srgbClr val="990000"/>
                </a:solidFill>
              </a:rPr>
              <a:t>differentiation</a:t>
            </a:r>
            <a:r>
              <a:rPr b="0" i="0" lang="en-US" u="none" strike="noStrike"/>
              <a:t>.</a:t>
            </a:r>
            <a:endParaRPr/>
          </a:p>
          <a:p>
            <a:pPr indent="-228600" lvl="0" marL="228600" rtl="0" algn="l">
              <a:lnSpc>
                <a:spcPct val="90000"/>
              </a:lnSpc>
              <a:spcBef>
                <a:spcPts val="1000"/>
              </a:spcBef>
              <a:spcAft>
                <a:spcPts val="0"/>
              </a:spcAft>
              <a:buClr>
                <a:schemeClr val="dk1"/>
              </a:buClr>
              <a:buSzPts val="2800"/>
              <a:buChar char="•"/>
            </a:pPr>
            <a:r>
              <a:rPr b="0" i="0" lang="en-US" u="none" strike="noStrike"/>
              <a:t>Fundamentally, the </a:t>
            </a:r>
            <a:r>
              <a:rPr b="1" i="0" lang="en-US" u="none" strike="noStrike"/>
              <a:t>strength of the response of a derivative operator </a:t>
            </a:r>
            <a:r>
              <a:rPr b="0" i="0" lang="en-US" u="none" strike="noStrike"/>
              <a:t>is proportional to the </a:t>
            </a:r>
            <a:r>
              <a:rPr b="1" i="0" lang="en-US" u="none" strike="noStrike"/>
              <a:t>degree of intensity discontinuity</a:t>
            </a:r>
            <a:r>
              <a:rPr b="0" i="0" lang="en-US" u="none" strike="noStrike"/>
              <a:t> of the image at the point at which the operator is applied.</a:t>
            </a:r>
            <a:endParaRPr/>
          </a:p>
          <a:p>
            <a:pPr indent="-228600" lvl="0" marL="228600" rtl="0" algn="l">
              <a:lnSpc>
                <a:spcPct val="90000"/>
              </a:lnSpc>
              <a:spcBef>
                <a:spcPts val="1000"/>
              </a:spcBef>
              <a:spcAft>
                <a:spcPts val="0"/>
              </a:spcAft>
              <a:buClr>
                <a:schemeClr val="dk1"/>
              </a:buClr>
              <a:buSzPts val="2800"/>
              <a:buChar char="•"/>
            </a:pPr>
            <a:r>
              <a:rPr b="0" i="0" lang="en-US" u="none" strike="noStrike"/>
              <a:t>Thus, image differentiation enhances edges and other discontinuities (such as noise) and de-emphasizes areas with slowly varying intensities.</a:t>
            </a:r>
            <a:endParaRPr sz="4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i="0" lang="en-US" sz="4000" u="none" strike="noStrike">
                <a:latin typeface="Calibri"/>
                <a:ea typeface="Calibri"/>
                <a:cs typeface="Calibri"/>
                <a:sym typeface="Calibri"/>
              </a:rPr>
              <a:t>Unsharp Masking and High boost Filtering</a:t>
            </a:r>
            <a:endParaRPr sz="8000">
              <a:latin typeface="Calibri"/>
              <a:ea typeface="Calibri"/>
              <a:cs typeface="Calibri"/>
              <a:sym typeface="Calibri"/>
            </a:endParaRPr>
          </a:p>
        </p:txBody>
      </p:sp>
      <p:sp>
        <p:nvSpPr>
          <p:cNvPr id="215" name="Google Shape;215;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3200"/>
              <a:buNone/>
            </a:pPr>
            <a:r>
              <a:rPr b="0" i="0" lang="en-US" sz="3200" u="none" strike="noStrike"/>
              <a:t>A process that has been used for many years by the printing and publishing industry to sharpen images consists of subtracting an unsharp (smoothed) version of an image from the original image. This process, called </a:t>
            </a:r>
            <a:r>
              <a:rPr b="0" i="1" lang="en-US" sz="3200" u="none" strike="noStrike"/>
              <a:t>unsharp masking</a:t>
            </a:r>
            <a:r>
              <a:rPr b="0" i="0" lang="en-US" sz="3200" u="none" strike="noStrike"/>
              <a:t>, consists of the following steps:</a:t>
            </a:r>
            <a:endParaRPr/>
          </a:p>
          <a:p>
            <a:pPr indent="-342900" lvl="0" marL="342900" rtl="0" algn="l">
              <a:lnSpc>
                <a:spcPct val="80000"/>
              </a:lnSpc>
              <a:spcBef>
                <a:spcPts val="1000"/>
              </a:spcBef>
              <a:spcAft>
                <a:spcPts val="0"/>
              </a:spcAft>
              <a:buClr>
                <a:schemeClr val="dk1"/>
              </a:buClr>
              <a:buSzPts val="3200"/>
              <a:buFont typeface="Calibri"/>
              <a:buAutoNum type="arabicPeriod"/>
            </a:pPr>
            <a:r>
              <a:rPr b="0" i="0" lang="en-US" sz="3200" u="none" strike="noStrike"/>
              <a:t>Blur the original image.</a:t>
            </a:r>
            <a:endParaRPr/>
          </a:p>
          <a:p>
            <a:pPr indent="-342900" lvl="0" marL="342900" rtl="0" algn="l">
              <a:lnSpc>
                <a:spcPct val="80000"/>
              </a:lnSpc>
              <a:spcBef>
                <a:spcPts val="1000"/>
              </a:spcBef>
              <a:spcAft>
                <a:spcPts val="0"/>
              </a:spcAft>
              <a:buClr>
                <a:schemeClr val="dk1"/>
              </a:buClr>
              <a:buSzPts val="3200"/>
              <a:buFont typeface="Calibri"/>
              <a:buAutoNum type="arabicPeriod"/>
            </a:pPr>
            <a:r>
              <a:rPr b="0" i="0" lang="en-US" sz="3200" u="none" strike="noStrike"/>
              <a:t>Subtract the blurred image from the original (the resulting difference is called the </a:t>
            </a:r>
            <a:r>
              <a:rPr b="0" i="1" lang="en-US" sz="3200" u="none" strike="noStrike"/>
              <a:t>mask</a:t>
            </a:r>
            <a:r>
              <a:rPr b="0" i="0" lang="en-US" sz="3200" u="none" strike="noStrike"/>
              <a:t>.)</a:t>
            </a:r>
            <a:endParaRPr/>
          </a:p>
          <a:p>
            <a:pPr indent="-342900" lvl="0" marL="342900" rtl="0" algn="l">
              <a:lnSpc>
                <a:spcPct val="80000"/>
              </a:lnSpc>
              <a:spcBef>
                <a:spcPts val="1000"/>
              </a:spcBef>
              <a:spcAft>
                <a:spcPts val="0"/>
              </a:spcAft>
              <a:buClr>
                <a:schemeClr val="dk1"/>
              </a:buClr>
              <a:buSzPts val="3200"/>
              <a:buFont typeface="Calibri"/>
              <a:buAutoNum type="arabicPeriod"/>
            </a:pPr>
            <a:r>
              <a:rPr b="0" i="0" lang="en-US" sz="3200" u="none" strike="noStrike"/>
              <a:t>Add the mask to the original.</a:t>
            </a:r>
            <a:endParaRPr sz="4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i="0" lang="en-US" sz="4400" u="none" strike="noStrike">
                <a:latin typeface="Calibri"/>
                <a:ea typeface="Calibri"/>
                <a:cs typeface="Calibri"/>
                <a:sym typeface="Calibri"/>
              </a:rPr>
              <a:t>Unsharp Masking and High boost Filtering</a:t>
            </a:r>
            <a:endParaRPr/>
          </a:p>
        </p:txBody>
      </p:sp>
      <p:pic>
        <p:nvPicPr>
          <p:cNvPr id="221" name="Google Shape;221;p33"/>
          <p:cNvPicPr preferRelativeResize="0"/>
          <p:nvPr>
            <p:ph idx="1" type="body"/>
          </p:nvPr>
        </p:nvPicPr>
        <p:blipFill rotWithShape="1">
          <a:blip r:embed="rId3">
            <a:alphaModFix/>
          </a:blip>
          <a:srcRect b="0" l="0" r="0" t="0"/>
          <a:stretch/>
        </p:blipFill>
        <p:spPr>
          <a:xfrm>
            <a:off x="1145040" y="1856808"/>
            <a:ext cx="9248775" cy="2590800"/>
          </a:xfrm>
          <a:prstGeom prst="rect">
            <a:avLst/>
          </a:prstGeom>
          <a:noFill/>
          <a:ln>
            <a:noFill/>
          </a:ln>
        </p:spPr>
      </p:pic>
      <p:sp>
        <p:nvSpPr>
          <p:cNvPr id="222" name="Google Shape;222;p33"/>
          <p:cNvSpPr txBox="1"/>
          <p:nvPr/>
        </p:nvSpPr>
        <p:spPr>
          <a:xfrm>
            <a:off x="838200" y="4727901"/>
            <a:ext cx="10822440"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where we included a weight, k (k ≥ 0), for generality. When k=1, we have unsharp masking. When k &gt;1, the process is referred to as </a:t>
            </a:r>
            <a:r>
              <a:rPr b="0" i="1" lang="en-US" sz="2800" u="none" cap="none" strike="noStrike">
                <a:solidFill>
                  <a:schemeClr val="dk1"/>
                </a:solidFill>
                <a:latin typeface="Calibri"/>
                <a:ea typeface="Calibri"/>
                <a:cs typeface="Calibri"/>
                <a:sym typeface="Calibri"/>
              </a:rPr>
              <a:t>highboost filtering</a:t>
            </a:r>
            <a:r>
              <a:rPr b="0" i="0" lang="en-US" sz="2800" u="none" cap="none" strike="noStrike">
                <a:solidFill>
                  <a:schemeClr val="dk1"/>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i="0" lang="en-US" sz="3600" u="none" strike="noStrike">
                <a:latin typeface="Calibri"/>
                <a:ea typeface="Calibri"/>
                <a:cs typeface="Calibri"/>
                <a:sym typeface="Calibri"/>
              </a:rPr>
              <a:t>Using First-Order Derivatives for (Nonlinear) Image Sharpening—The Gradient</a:t>
            </a:r>
            <a:endParaRPr sz="7200">
              <a:latin typeface="Calibri"/>
              <a:ea typeface="Calibri"/>
              <a:cs typeface="Calibri"/>
              <a:sym typeface="Calibri"/>
            </a:endParaRPr>
          </a:p>
        </p:txBody>
      </p:sp>
      <p:sp>
        <p:nvSpPr>
          <p:cNvPr id="228" name="Google Shape;228;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0" i="0" lang="en-US" sz="2400" u="none" strike="noStrike"/>
              <a:t>First derivatives in image processing are implemented using the magnitude of the gradient. For a function f(x,y), the gradient of </a:t>
            </a:r>
            <a:r>
              <a:rPr b="0" i="1" lang="en-US" sz="2400" u="none" strike="noStrike"/>
              <a:t>f </a:t>
            </a:r>
            <a:r>
              <a:rPr b="0" i="0" lang="en-US" sz="2400" u="none" strike="noStrike"/>
              <a:t>at coordinates (</a:t>
            </a:r>
            <a:r>
              <a:rPr b="0" i="1" lang="en-US" sz="2400" u="none" strike="noStrike"/>
              <a:t>x</a:t>
            </a:r>
            <a:r>
              <a:rPr b="0" i="0" lang="en-US" sz="2400" u="none" strike="noStrike"/>
              <a:t>, </a:t>
            </a:r>
            <a:r>
              <a:rPr b="0" i="1" lang="en-US" sz="2400" u="none" strike="noStrike"/>
              <a:t>y</a:t>
            </a:r>
            <a:r>
              <a:rPr b="0" i="0" lang="en-US" sz="2400" u="none" strike="noStrike"/>
              <a:t>) is defined as the two-dimensional column </a:t>
            </a:r>
            <a:r>
              <a:rPr b="0" i="1" lang="en-US" sz="2400" u="none" strike="noStrike"/>
              <a:t>vector-</a:t>
            </a:r>
            <a:endParaRPr/>
          </a:p>
          <a:p>
            <a:pPr indent="-76200" lvl="0" marL="228600" rtl="0" algn="l">
              <a:lnSpc>
                <a:spcPct val="90000"/>
              </a:lnSpc>
              <a:spcBef>
                <a:spcPts val="1000"/>
              </a:spcBef>
              <a:spcAft>
                <a:spcPts val="0"/>
              </a:spcAft>
              <a:buClr>
                <a:schemeClr val="dk1"/>
              </a:buClr>
              <a:buSzPts val="2400"/>
              <a:buNone/>
            </a:pPr>
            <a:r>
              <a:t/>
            </a:r>
            <a:endParaRPr i="1" sz="2400"/>
          </a:p>
          <a:p>
            <a:pPr indent="-76200" lvl="0" marL="228600" rtl="0" algn="l">
              <a:lnSpc>
                <a:spcPct val="90000"/>
              </a:lnSpc>
              <a:spcBef>
                <a:spcPts val="1000"/>
              </a:spcBef>
              <a:spcAft>
                <a:spcPts val="0"/>
              </a:spcAft>
              <a:buClr>
                <a:schemeClr val="dk1"/>
              </a:buClr>
              <a:buSzPts val="2400"/>
              <a:buNone/>
            </a:pPr>
            <a:r>
              <a:t/>
            </a:r>
            <a:endParaRPr b="0" i="1" sz="2400" u="none" strike="noStrike"/>
          </a:p>
          <a:p>
            <a:pPr indent="-76200" lvl="0" marL="228600" rtl="0" algn="l">
              <a:lnSpc>
                <a:spcPct val="90000"/>
              </a:lnSpc>
              <a:spcBef>
                <a:spcPts val="1000"/>
              </a:spcBef>
              <a:spcAft>
                <a:spcPts val="0"/>
              </a:spcAft>
              <a:buClr>
                <a:schemeClr val="dk1"/>
              </a:buClr>
              <a:buSzPts val="2400"/>
              <a:buNone/>
            </a:pPr>
            <a:r>
              <a:t/>
            </a:r>
            <a:endParaRPr i="1" sz="2400"/>
          </a:p>
          <a:p>
            <a:pPr indent="-228600" lvl="0" marL="228600" rtl="0" algn="l">
              <a:lnSpc>
                <a:spcPct val="90000"/>
              </a:lnSpc>
              <a:spcBef>
                <a:spcPts val="1000"/>
              </a:spcBef>
              <a:spcAft>
                <a:spcPts val="0"/>
              </a:spcAft>
              <a:buClr>
                <a:schemeClr val="dk1"/>
              </a:buClr>
              <a:buSzPts val="2400"/>
              <a:buChar char="•"/>
            </a:pPr>
            <a:r>
              <a:rPr b="0" i="0" lang="en-US" sz="2400" u="none" strike="noStrike"/>
              <a:t>This vector has the important geometrical property that it points in the direction of the greatest rate of change of </a:t>
            </a:r>
            <a:r>
              <a:rPr b="0" i="1" lang="en-US" sz="2400" u="none" strike="noStrike"/>
              <a:t>f </a:t>
            </a:r>
            <a:r>
              <a:rPr b="0" i="0" lang="en-US" sz="2400" u="none" strike="noStrike"/>
              <a:t>at location (</a:t>
            </a:r>
            <a:r>
              <a:rPr b="0" i="1" lang="en-US" sz="2400" u="none" strike="noStrike"/>
              <a:t>x</a:t>
            </a:r>
            <a:r>
              <a:rPr b="0" i="0" lang="en-US" sz="2400" u="none" strike="noStrike"/>
              <a:t>, </a:t>
            </a:r>
            <a:r>
              <a:rPr b="0" i="1" lang="en-US" sz="2400" u="none" strike="noStrike"/>
              <a:t>y</a:t>
            </a:r>
            <a:r>
              <a:rPr b="0" i="0" lang="en-US" sz="2400" u="none" strike="noStrike"/>
              <a:t>).</a:t>
            </a:r>
            <a:r>
              <a:rPr b="0" i="1" lang="en-US" sz="2400" u="none" strike="noStrike"/>
              <a:t> </a:t>
            </a:r>
            <a:endParaRPr/>
          </a:p>
          <a:p>
            <a:pPr indent="0" lvl="0" marL="0" rtl="0" algn="l">
              <a:lnSpc>
                <a:spcPct val="90000"/>
              </a:lnSpc>
              <a:spcBef>
                <a:spcPts val="1000"/>
              </a:spcBef>
              <a:spcAft>
                <a:spcPts val="0"/>
              </a:spcAft>
              <a:buClr>
                <a:schemeClr val="dk1"/>
              </a:buClr>
              <a:buSzPts val="2800"/>
              <a:buNone/>
            </a:pPr>
            <a:r>
              <a:t/>
            </a:r>
            <a:endParaRPr/>
          </a:p>
        </p:txBody>
      </p:sp>
      <p:pic>
        <p:nvPicPr>
          <p:cNvPr id="229" name="Google Shape;229;p34"/>
          <p:cNvPicPr preferRelativeResize="0"/>
          <p:nvPr/>
        </p:nvPicPr>
        <p:blipFill rotWithShape="1">
          <a:blip r:embed="rId3">
            <a:alphaModFix/>
          </a:blip>
          <a:srcRect b="0" l="0" r="0" t="0"/>
          <a:stretch/>
        </p:blipFill>
        <p:spPr>
          <a:xfrm>
            <a:off x="6413143" y="2657475"/>
            <a:ext cx="4124325" cy="1543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i="0" lang="en-US" sz="3600" u="none" strike="noStrike">
                <a:latin typeface="Calibri"/>
                <a:ea typeface="Calibri"/>
                <a:cs typeface="Calibri"/>
                <a:sym typeface="Calibri"/>
              </a:rPr>
              <a:t>Using First-Order Derivatives for (Nonlinear) Image Sharpening—The Gradient</a:t>
            </a:r>
            <a:endParaRPr sz="3600"/>
          </a:p>
        </p:txBody>
      </p:sp>
      <p:sp>
        <p:nvSpPr>
          <p:cNvPr id="235" name="Google Shape;235;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0" i="0" lang="en-US" sz="2400" u="none" strike="noStrike"/>
              <a:t>The </a:t>
            </a:r>
            <a:r>
              <a:rPr b="0" i="1" lang="en-US" sz="2400" u="none" strike="noStrike"/>
              <a:t>magnitude </a:t>
            </a:r>
            <a:r>
              <a:rPr b="0" i="0" lang="en-US" sz="2400" u="none" strike="noStrike"/>
              <a:t>(</a:t>
            </a:r>
            <a:r>
              <a:rPr b="0" i="1" lang="en-US" sz="2400" u="none" strike="noStrike"/>
              <a:t>length</a:t>
            </a:r>
            <a:r>
              <a:rPr b="0" i="0" lang="en-US" sz="2400" u="none" strike="noStrike"/>
              <a:t>) of vector </a:t>
            </a:r>
            <a:r>
              <a:rPr lang="en-US" sz="2400"/>
              <a:t>∇f</a:t>
            </a:r>
            <a:r>
              <a:rPr lang="en-US" sz="2400">
                <a:solidFill>
                  <a:srgbClr val="0070C0"/>
                </a:solidFill>
              </a:rPr>
              <a:t> </a:t>
            </a:r>
            <a:r>
              <a:rPr b="0" i="0" lang="en-US" sz="2400" u="none" strike="noStrike"/>
              <a:t>denoted as </a:t>
            </a:r>
            <a:r>
              <a:rPr b="0" i="1" lang="en-US" sz="2400" u="none" strike="noStrike"/>
              <a:t>M</a:t>
            </a:r>
            <a:r>
              <a:rPr b="0" i="0" lang="en-US" sz="2400" u="none" strike="noStrike"/>
              <a:t>(</a:t>
            </a:r>
            <a:r>
              <a:rPr b="0" i="1" lang="en-US" sz="2400" u="none" strike="noStrike"/>
              <a:t>x</a:t>
            </a:r>
            <a:r>
              <a:rPr b="0" i="0" lang="en-US" sz="2400" u="none" strike="noStrike"/>
              <a:t>, </a:t>
            </a:r>
            <a:r>
              <a:rPr b="0" i="1" lang="en-US" sz="2400" u="none" strike="noStrike"/>
              <a:t>y</a:t>
            </a:r>
            <a:r>
              <a:rPr b="0" i="0" lang="en-US" sz="2400" u="none" strike="noStrike"/>
              <a:t>), where M(x,y) is the </a:t>
            </a:r>
            <a:r>
              <a:rPr b="0" i="1" lang="en-US" sz="2400" u="none" strike="noStrike"/>
              <a:t>value </a:t>
            </a:r>
            <a:r>
              <a:rPr b="0" i="0" lang="en-US" sz="2400" u="none" strike="noStrike"/>
              <a:t>at (</a:t>
            </a:r>
            <a:r>
              <a:rPr b="0" i="1" lang="en-US" sz="2400" u="none" strike="noStrike"/>
              <a:t>x</a:t>
            </a:r>
            <a:r>
              <a:rPr b="0" i="0" lang="en-US" sz="2400" u="none" strike="noStrike"/>
              <a:t>, </a:t>
            </a:r>
            <a:r>
              <a:rPr b="0" i="1" lang="en-US" sz="2400" u="none" strike="noStrike"/>
              <a:t>y</a:t>
            </a:r>
            <a:r>
              <a:rPr b="0" i="0" lang="en-US" sz="2400" u="none" strike="noStrike"/>
              <a:t>) of the rate of change in the direction of the gradient vector.</a:t>
            </a:r>
            <a:endParaRPr/>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b="0" i="0" sz="2400" u="none" strike="noStrike"/>
          </a:p>
          <a:p>
            <a:pPr indent="-228600" lvl="0" marL="228600" rtl="0" algn="l">
              <a:lnSpc>
                <a:spcPct val="90000"/>
              </a:lnSpc>
              <a:spcBef>
                <a:spcPts val="1000"/>
              </a:spcBef>
              <a:spcAft>
                <a:spcPts val="0"/>
              </a:spcAft>
              <a:buClr>
                <a:schemeClr val="dk1"/>
              </a:buClr>
              <a:buSzPts val="2400"/>
              <a:buChar char="•"/>
            </a:pPr>
            <a:r>
              <a:rPr b="0" i="0" lang="en-US" sz="2400" u="none" strike="noStrike"/>
              <a:t>Note that </a:t>
            </a:r>
            <a:r>
              <a:rPr b="0" i="1" lang="en-US" sz="2400" u="none" strike="noStrike"/>
              <a:t>M</a:t>
            </a:r>
            <a:r>
              <a:rPr b="0" i="0" lang="en-US" sz="2400" u="none" strike="noStrike"/>
              <a:t>(</a:t>
            </a:r>
            <a:r>
              <a:rPr b="0" i="1" lang="en-US" sz="2400" u="none" strike="noStrike"/>
              <a:t>x</a:t>
            </a:r>
            <a:r>
              <a:rPr b="0" i="0" lang="en-US" sz="2400" u="none" strike="noStrike"/>
              <a:t>, </a:t>
            </a:r>
            <a:r>
              <a:rPr b="0" i="1" lang="en-US" sz="2400" u="none" strike="noStrike"/>
              <a:t>y</a:t>
            </a:r>
            <a:r>
              <a:rPr b="0" i="0" lang="en-US" sz="2400" u="none" strike="noStrike"/>
              <a:t>) is an image of the same size as the original</a:t>
            </a:r>
            <a:r>
              <a:rPr lang="en-US" sz="2400"/>
              <a:t>. </a:t>
            </a:r>
            <a:r>
              <a:rPr b="0" i="0" lang="en-US" sz="2400" u="none" strike="noStrike"/>
              <a:t>It is common practice to refer to this image as the </a:t>
            </a:r>
            <a:r>
              <a:rPr b="0" i="1" lang="en-US" sz="2400" u="none" strike="noStrike"/>
              <a:t>gradient image.</a:t>
            </a:r>
            <a:endParaRPr/>
          </a:p>
          <a:p>
            <a:pPr indent="-228600" lvl="0" marL="228600" rtl="0" algn="l">
              <a:lnSpc>
                <a:spcPct val="90000"/>
              </a:lnSpc>
              <a:spcBef>
                <a:spcPts val="1000"/>
              </a:spcBef>
              <a:spcAft>
                <a:spcPts val="0"/>
              </a:spcAft>
              <a:buClr>
                <a:schemeClr val="dk1"/>
              </a:buClr>
              <a:buSzPts val="2400"/>
              <a:buChar char="•"/>
            </a:pPr>
            <a:r>
              <a:rPr b="0" i="0" lang="en-US" sz="2400" u="none" strike="noStrike"/>
              <a:t>In some implementations, it is more suitable computationally to approximate the squares and square root operations by absolute values:</a:t>
            </a:r>
            <a:endParaRPr/>
          </a:p>
          <a:p>
            <a:pPr indent="0" lvl="0" marL="0" rtl="0" algn="l">
              <a:lnSpc>
                <a:spcPct val="90000"/>
              </a:lnSpc>
              <a:spcBef>
                <a:spcPts val="1000"/>
              </a:spcBef>
              <a:spcAft>
                <a:spcPts val="0"/>
              </a:spcAft>
              <a:buClr>
                <a:schemeClr val="dk1"/>
              </a:buClr>
              <a:buSzPts val="1800"/>
              <a:buNone/>
            </a:pPr>
            <a:r>
              <a:rPr b="0" i="0" lang="en-US" sz="1800" u="none" strike="noStrike">
                <a:latin typeface="Arial"/>
                <a:ea typeface="Arial"/>
                <a:cs typeface="Arial"/>
                <a:sym typeface="Arial"/>
              </a:rPr>
              <a:t>		</a:t>
            </a:r>
            <a:endParaRPr baseline="-25000" sz="3200"/>
          </a:p>
        </p:txBody>
      </p:sp>
      <p:pic>
        <p:nvPicPr>
          <p:cNvPr id="236" name="Google Shape;236;p35"/>
          <p:cNvPicPr preferRelativeResize="0"/>
          <p:nvPr/>
        </p:nvPicPr>
        <p:blipFill rotWithShape="1">
          <a:blip r:embed="rId3">
            <a:alphaModFix/>
          </a:blip>
          <a:srcRect b="0" l="0" r="0" t="0"/>
          <a:stretch/>
        </p:blipFill>
        <p:spPr>
          <a:xfrm>
            <a:off x="4158342" y="2742229"/>
            <a:ext cx="4267200" cy="552450"/>
          </a:xfrm>
          <a:prstGeom prst="rect">
            <a:avLst/>
          </a:prstGeom>
          <a:noFill/>
          <a:ln>
            <a:noFill/>
          </a:ln>
        </p:spPr>
      </p:pic>
      <p:pic>
        <p:nvPicPr>
          <p:cNvPr id="237" name="Google Shape;237;p35"/>
          <p:cNvPicPr preferRelativeResize="0"/>
          <p:nvPr/>
        </p:nvPicPr>
        <p:blipFill rotWithShape="1">
          <a:blip r:embed="rId4">
            <a:alphaModFix/>
          </a:blip>
          <a:srcRect b="0" l="0" r="0" t="0"/>
          <a:stretch/>
        </p:blipFill>
        <p:spPr>
          <a:xfrm>
            <a:off x="4510185" y="5347024"/>
            <a:ext cx="2705100" cy="400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Edge Definition</a:t>
            </a:r>
            <a:endParaRPr/>
          </a:p>
        </p:txBody>
      </p:sp>
      <p:sp>
        <p:nvSpPr>
          <p:cNvPr id="97" name="Google Shape;9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Edge is a boundary between two regions with relatively distinct gray level properties.</a:t>
            </a:r>
            <a:endParaRPr/>
          </a:p>
          <a:p>
            <a:pPr indent="-228600" lvl="0" marL="228600" rtl="0" algn="l">
              <a:lnSpc>
                <a:spcPct val="90000"/>
              </a:lnSpc>
              <a:spcBef>
                <a:spcPts val="1000"/>
              </a:spcBef>
              <a:spcAft>
                <a:spcPts val="0"/>
              </a:spcAft>
              <a:buClr>
                <a:schemeClr val="dk1"/>
              </a:buClr>
              <a:buSzPts val="2800"/>
              <a:buChar char="•"/>
            </a:pPr>
            <a:r>
              <a:rPr lang="en-US"/>
              <a:t>Edges are pixels where the brightness function changes abruptly.</a:t>
            </a:r>
            <a:endParaRPr/>
          </a:p>
        </p:txBody>
      </p:sp>
      <p:pic>
        <p:nvPicPr>
          <p:cNvPr id="98" name="Google Shape;98;p15"/>
          <p:cNvPicPr preferRelativeResize="0"/>
          <p:nvPr/>
        </p:nvPicPr>
        <p:blipFill rotWithShape="1">
          <a:blip r:embed="rId3">
            <a:alphaModFix/>
          </a:blip>
          <a:srcRect b="0" l="0" r="0" t="0"/>
          <a:stretch/>
        </p:blipFill>
        <p:spPr>
          <a:xfrm>
            <a:off x="1535610" y="3555061"/>
            <a:ext cx="9120780" cy="26219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t/>
            </a:r>
            <a:endParaRPr/>
          </a:p>
        </p:txBody>
      </p:sp>
      <p:sp>
        <p:nvSpPr>
          <p:cNvPr id="104" name="Google Shape;104;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000000030 60 90 120 150 180 210 240 255 255 255 255 255 255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i="0" lang="en-US" sz="4000" u="none" strike="noStrike">
                <a:latin typeface="Calibri"/>
                <a:ea typeface="Calibri"/>
                <a:cs typeface="Calibri"/>
                <a:sym typeface="Calibri"/>
              </a:rPr>
              <a:t>Sharpening Spatial </a:t>
            </a:r>
            <a:r>
              <a:rPr lang="en-US" sz="4000">
                <a:latin typeface="Calibri"/>
                <a:ea typeface="Calibri"/>
                <a:cs typeface="Calibri"/>
                <a:sym typeface="Calibri"/>
              </a:rPr>
              <a:t>Filters - Foundation</a:t>
            </a:r>
            <a:endParaRPr/>
          </a:p>
        </p:txBody>
      </p:sp>
      <p:sp>
        <p:nvSpPr>
          <p:cNvPr id="110" name="Google Shape;110;p17"/>
          <p:cNvSpPr txBox="1"/>
          <p:nvPr>
            <p:ph idx="1" type="body"/>
          </p:nvPr>
        </p:nvSpPr>
        <p:spPr>
          <a:xfrm>
            <a:off x="494522" y="1825625"/>
            <a:ext cx="11243388" cy="45658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b="0" i="0" lang="en-US" sz="3200" u="none" strike="noStrike"/>
              <a:t>In the two sections that follow, we will discuss sharpening filters that are based on </a:t>
            </a:r>
            <a:r>
              <a:rPr b="0" i="0" lang="en-US" sz="3200" u="none" strike="noStrike">
                <a:solidFill>
                  <a:srgbClr val="FF0000"/>
                </a:solidFill>
              </a:rPr>
              <a:t>first- and second-order derivatives</a:t>
            </a:r>
            <a:r>
              <a:rPr b="0" i="0" lang="en-US" sz="3200" u="none" strike="noStrike"/>
              <a:t>, respectively.</a:t>
            </a:r>
            <a:endParaRPr/>
          </a:p>
          <a:p>
            <a:pPr indent="-228600" lvl="0" marL="228600" rtl="0" algn="l">
              <a:lnSpc>
                <a:spcPct val="90000"/>
              </a:lnSpc>
              <a:spcBef>
                <a:spcPts val="1000"/>
              </a:spcBef>
              <a:spcAft>
                <a:spcPts val="0"/>
              </a:spcAft>
              <a:buClr>
                <a:schemeClr val="dk1"/>
              </a:buClr>
              <a:buSzPts val="3200"/>
              <a:buChar char="•"/>
            </a:pPr>
            <a:r>
              <a:rPr lang="en-US" sz="3200"/>
              <a:t>W</a:t>
            </a:r>
            <a:r>
              <a:rPr b="0" i="0" lang="en-US" sz="3200" u="none" strike="noStrike"/>
              <a:t>e will focus attention initially on one-dimensional derivatives.</a:t>
            </a:r>
            <a:endParaRPr/>
          </a:p>
          <a:p>
            <a:pPr indent="-228600" lvl="0" marL="228600" rtl="0" algn="l">
              <a:lnSpc>
                <a:spcPct val="90000"/>
              </a:lnSpc>
              <a:spcBef>
                <a:spcPts val="1000"/>
              </a:spcBef>
              <a:spcAft>
                <a:spcPts val="0"/>
              </a:spcAft>
              <a:buClr>
                <a:schemeClr val="dk1"/>
              </a:buClr>
              <a:buSzPts val="3200"/>
              <a:buChar char="•"/>
            </a:pPr>
            <a:r>
              <a:rPr b="0" i="0" lang="en-US" sz="3200" u="none" strike="noStrike"/>
              <a:t>In particular, we are interested in the behavior of these derivatives in areas of-</a:t>
            </a:r>
            <a:endParaRPr/>
          </a:p>
          <a:p>
            <a:pPr indent="-228600" lvl="1" marL="685800" rtl="0" algn="l">
              <a:lnSpc>
                <a:spcPct val="90000"/>
              </a:lnSpc>
              <a:spcBef>
                <a:spcPts val="500"/>
              </a:spcBef>
              <a:spcAft>
                <a:spcPts val="0"/>
              </a:spcAft>
              <a:buClr>
                <a:schemeClr val="dk1"/>
              </a:buClr>
              <a:buSzPts val="2800"/>
              <a:buChar char="•"/>
            </a:pPr>
            <a:r>
              <a:rPr b="0" i="0" lang="en-US" sz="2800" u="none" strike="noStrike"/>
              <a:t>constant intensity, </a:t>
            </a:r>
            <a:endParaRPr/>
          </a:p>
          <a:p>
            <a:pPr indent="-228600" lvl="1" marL="685800" rtl="0" algn="l">
              <a:lnSpc>
                <a:spcPct val="90000"/>
              </a:lnSpc>
              <a:spcBef>
                <a:spcPts val="500"/>
              </a:spcBef>
              <a:spcAft>
                <a:spcPts val="0"/>
              </a:spcAft>
              <a:buClr>
                <a:schemeClr val="dk1"/>
              </a:buClr>
              <a:buSzPts val="2800"/>
              <a:buChar char="•"/>
            </a:pPr>
            <a:r>
              <a:rPr b="0" i="0" lang="en-US" sz="2800" u="none" strike="noStrike"/>
              <a:t>at the onset and end of discontinuities (step and ramp discontinuities), </a:t>
            </a:r>
            <a:endParaRPr/>
          </a:p>
          <a:p>
            <a:pPr indent="-228600" lvl="1" marL="685800" rtl="0" algn="l">
              <a:lnSpc>
                <a:spcPct val="90000"/>
              </a:lnSpc>
              <a:spcBef>
                <a:spcPts val="500"/>
              </a:spcBef>
              <a:spcAft>
                <a:spcPts val="0"/>
              </a:spcAft>
              <a:buClr>
                <a:schemeClr val="dk1"/>
              </a:buClr>
              <a:buSzPts val="2800"/>
              <a:buChar char="•"/>
            </a:pPr>
            <a:r>
              <a:rPr b="0" i="0" lang="en-US" sz="2800" u="none" strike="noStrike"/>
              <a:t>and along intensity ramps.</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690465" y="365125"/>
            <a:ext cx="10663335" cy="104379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i="0" lang="en-US" sz="4400" u="none" strike="noStrike">
                <a:latin typeface="Calibri"/>
                <a:ea typeface="Calibri"/>
                <a:cs typeface="Calibri"/>
                <a:sym typeface="Calibri"/>
              </a:rPr>
              <a:t>Sharpening Spatial </a:t>
            </a:r>
            <a:r>
              <a:rPr lang="en-US" sz="4400">
                <a:latin typeface="Calibri"/>
                <a:ea typeface="Calibri"/>
                <a:cs typeface="Calibri"/>
                <a:sym typeface="Calibri"/>
              </a:rPr>
              <a:t>Filters - Foundation</a:t>
            </a:r>
            <a:endParaRPr/>
          </a:p>
        </p:txBody>
      </p:sp>
      <p:sp>
        <p:nvSpPr>
          <p:cNvPr id="116" name="Google Shape;116;p18"/>
          <p:cNvSpPr txBox="1"/>
          <p:nvPr>
            <p:ph idx="1" type="body"/>
          </p:nvPr>
        </p:nvSpPr>
        <p:spPr>
          <a:xfrm>
            <a:off x="606490" y="1595535"/>
            <a:ext cx="10870164" cy="464664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b="0" i="0" lang="en-US" sz="2600" u="none" strike="noStrike"/>
              <a:t>The derivatives of a digital function are defined </a:t>
            </a:r>
            <a:r>
              <a:rPr b="0" i="0" lang="en-US" sz="2600" u="none" strike="noStrike">
                <a:solidFill>
                  <a:srgbClr val="FF0000"/>
                </a:solidFill>
              </a:rPr>
              <a:t>in terms of differences.</a:t>
            </a:r>
            <a:endParaRPr/>
          </a:p>
          <a:p>
            <a:pPr indent="-228600" lvl="0" marL="228600" rtl="0" algn="l">
              <a:lnSpc>
                <a:spcPct val="90000"/>
              </a:lnSpc>
              <a:spcBef>
                <a:spcPts val="1000"/>
              </a:spcBef>
              <a:spcAft>
                <a:spcPts val="0"/>
              </a:spcAft>
              <a:buClr>
                <a:schemeClr val="dk1"/>
              </a:buClr>
              <a:buSzPts val="2600"/>
              <a:buChar char="•"/>
            </a:pPr>
            <a:r>
              <a:rPr b="0" i="0" lang="en-US" sz="2600" u="none" strike="noStrike"/>
              <a:t>There are various ways to define these differences. However, we require that any definition we use </a:t>
            </a:r>
            <a:r>
              <a:rPr b="0" i="0" lang="en-US" sz="2600" u="none" strike="noStrike">
                <a:solidFill>
                  <a:srgbClr val="FF0000"/>
                </a:solidFill>
              </a:rPr>
              <a:t>for a </a:t>
            </a:r>
            <a:r>
              <a:rPr b="0" i="1" lang="en-US" sz="2600" u="none" strike="noStrike">
                <a:solidFill>
                  <a:srgbClr val="FF0000"/>
                </a:solidFill>
              </a:rPr>
              <a:t>first derivative-</a:t>
            </a:r>
            <a:endParaRPr/>
          </a:p>
          <a:p>
            <a:pPr indent="-514350" lvl="1" marL="971550" rtl="0" algn="l">
              <a:lnSpc>
                <a:spcPct val="90000"/>
              </a:lnSpc>
              <a:spcBef>
                <a:spcPts val="500"/>
              </a:spcBef>
              <a:spcAft>
                <a:spcPts val="0"/>
              </a:spcAft>
              <a:buClr>
                <a:schemeClr val="dk1"/>
              </a:buClr>
              <a:buSzPts val="2600"/>
              <a:buFont typeface="Calibri"/>
              <a:buAutoNum type="arabicPeriod"/>
            </a:pPr>
            <a:r>
              <a:rPr b="0" i="0" lang="en-US" sz="2600" u="none" strike="noStrike"/>
              <a:t>must be </a:t>
            </a:r>
            <a:r>
              <a:rPr b="0" i="0" lang="en-US" sz="2600" u="none" strike="noStrike">
                <a:solidFill>
                  <a:srgbClr val="FF0000"/>
                </a:solidFill>
              </a:rPr>
              <a:t>zero</a:t>
            </a:r>
            <a:r>
              <a:rPr b="0" i="0" lang="en-US" sz="2600" u="none" strike="noStrike"/>
              <a:t> in areas of </a:t>
            </a:r>
            <a:r>
              <a:rPr b="0" i="0" lang="en-US" sz="2600" u="none" strike="noStrike">
                <a:solidFill>
                  <a:srgbClr val="FF0000"/>
                </a:solidFill>
              </a:rPr>
              <a:t>constant intensity;</a:t>
            </a:r>
            <a:endParaRPr/>
          </a:p>
          <a:p>
            <a:pPr indent="-514350" lvl="1" marL="971550" rtl="0" algn="l">
              <a:lnSpc>
                <a:spcPct val="90000"/>
              </a:lnSpc>
              <a:spcBef>
                <a:spcPts val="500"/>
              </a:spcBef>
              <a:spcAft>
                <a:spcPts val="0"/>
              </a:spcAft>
              <a:buClr>
                <a:schemeClr val="dk1"/>
              </a:buClr>
              <a:buSzPts val="2600"/>
              <a:buFont typeface="Calibri"/>
              <a:buAutoNum type="arabicPeriod"/>
            </a:pPr>
            <a:r>
              <a:rPr b="0" i="0" lang="en-US" sz="2600" u="none" strike="noStrike"/>
              <a:t>must be </a:t>
            </a:r>
            <a:r>
              <a:rPr b="0" i="0" lang="en-US" sz="2600" u="none" strike="noStrike">
                <a:solidFill>
                  <a:srgbClr val="FF0000"/>
                </a:solidFill>
              </a:rPr>
              <a:t>nonzero</a:t>
            </a:r>
            <a:r>
              <a:rPr b="0" i="0" lang="en-US" sz="2600" u="none" strike="noStrike"/>
              <a:t> at the </a:t>
            </a:r>
            <a:r>
              <a:rPr b="0" i="0" lang="en-US" sz="2600" u="none" strike="noStrike">
                <a:solidFill>
                  <a:srgbClr val="FF0000"/>
                </a:solidFill>
              </a:rPr>
              <a:t>onset</a:t>
            </a:r>
            <a:r>
              <a:rPr b="0" i="0" lang="en-US" sz="2600" u="none" strike="noStrike"/>
              <a:t> of an intensity </a:t>
            </a:r>
            <a:r>
              <a:rPr b="0" i="0" lang="en-US" sz="2600" u="none" strike="noStrike">
                <a:solidFill>
                  <a:srgbClr val="FF0000"/>
                </a:solidFill>
              </a:rPr>
              <a:t>step</a:t>
            </a:r>
            <a:r>
              <a:rPr b="0" i="0" lang="en-US" sz="2600" u="none" strike="noStrike"/>
              <a:t> or </a:t>
            </a:r>
            <a:r>
              <a:rPr b="0" i="0" lang="en-US" sz="2600" u="none" strike="noStrike">
                <a:solidFill>
                  <a:srgbClr val="FF0000"/>
                </a:solidFill>
              </a:rPr>
              <a:t>ramp</a:t>
            </a:r>
            <a:r>
              <a:rPr b="0" i="0" lang="en-US" sz="2600" u="none" strike="noStrike"/>
              <a:t>; and</a:t>
            </a:r>
            <a:endParaRPr/>
          </a:p>
          <a:p>
            <a:pPr indent="-514350" lvl="1" marL="971550" rtl="0" algn="l">
              <a:lnSpc>
                <a:spcPct val="90000"/>
              </a:lnSpc>
              <a:spcBef>
                <a:spcPts val="500"/>
              </a:spcBef>
              <a:spcAft>
                <a:spcPts val="0"/>
              </a:spcAft>
              <a:buClr>
                <a:schemeClr val="dk1"/>
              </a:buClr>
              <a:buSzPts val="2600"/>
              <a:buFont typeface="Calibri"/>
              <a:buAutoNum type="arabicPeriod"/>
            </a:pPr>
            <a:r>
              <a:rPr b="0" i="0" lang="en-US" sz="2600" u="none" strike="noStrike"/>
              <a:t>must be </a:t>
            </a:r>
            <a:r>
              <a:rPr b="0" i="0" lang="en-US" sz="2600" u="none" strike="noStrike">
                <a:solidFill>
                  <a:srgbClr val="FF0000"/>
                </a:solidFill>
              </a:rPr>
              <a:t>nonzero</a:t>
            </a:r>
            <a:r>
              <a:rPr b="0" i="0" lang="en-US" sz="2600" u="none" strike="noStrike"/>
              <a:t> along </a:t>
            </a:r>
            <a:r>
              <a:rPr b="0" i="0" lang="en-US" sz="2600" u="none" strike="noStrike">
                <a:solidFill>
                  <a:srgbClr val="FF0000"/>
                </a:solidFill>
              </a:rPr>
              <a:t>ramps</a:t>
            </a:r>
            <a:r>
              <a:rPr b="0" i="0" lang="en-US" sz="2600" u="none" strike="noStrike"/>
              <a:t>. </a:t>
            </a:r>
            <a:endParaRPr/>
          </a:p>
          <a:p>
            <a:pPr indent="-228600" lvl="0" marL="228600" rtl="0" algn="l">
              <a:lnSpc>
                <a:spcPct val="90000"/>
              </a:lnSpc>
              <a:spcBef>
                <a:spcPts val="1000"/>
              </a:spcBef>
              <a:spcAft>
                <a:spcPts val="0"/>
              </a:spcAft>
              <a:buClr>
                <a:schemeClr val="dk1"/>
              </a:buClr>
              <a:buSzPts val="2600"/>
              <a:buChar char="•"/>
            </a:pPr>
            <a:r>
              <a:rPr b="0" i="0" lang="en-US" sz="2600" u="none" strike="noStrike"/>
              <a:t>Similarly, any definition of a </a:t>
            </a:r>
            <a:r>
              <a:rPr b="0" i="1" lang="en-US" sz="2600" u="none" strike="noStrike">
                <a:solidFill>
                  <a:srgbClr val="0070C0"/>
                </a:solidFill>
              </a:rPr>
              <a:t>second derivative</a:t>
            </a:r>
            <a:endParaRPr/>
          </a:p>
          <a:p>
            <a:pPr indent="-514350" lvl="1" marL="971550" rtl="0" algn="l">
              <a:lnSpc>
                <a:spcPct val="90000"/>
              </a:lnSpc>
              <a:spcBef>
                <a:spcPts val="500"/>
              </a:spcBef>
              <a:spcAft>
                <a:spcPts val="0"/>
              </a:spcAft>
              <a:buClr>
                <a:schemeClr val="dk1"/>
              </a:buClr>
              <a:buSzPts val="2600"/>
              <a:buFont typeface="Calibri"/>
              <a:buAutoNum type="arabicPeriod"/>
            </a:pPr>
            <a:r>
              <a:rPr b="0" i="0" lang="en-US" sz="2600" u="none" strike="noStrike"/>
              <a:t>must be </a:t>
            </a:r>
            <a:r>
              <a:rPr b="0" i="0" lang="en-US" sz="2600" u="none" strike="noStrike">
                <a:solidFill>
                  <a:srgbClr val="0070C0"/>
                </a:solidFill>
              </a:rPr>
              <a:t>zero</a:t>
            </a:r>
            <a:r>
              <a:rPr b="0" i="0" lang="en-US" sz="2600" u="none" strike="noStrike"/>
              <a:t> in </a:t>
            </a:r>
            <a:r>
              <a:rPr b="0" i="0" lang="en-US" sz="2600" u="none" strike="noStrike">
                <a:solidFill>
                  <a:srgbClr val="0070C0"/>
                </a:solidFill>
              </a:rPr>
              <a:t>constant areas</a:t>
            </a:r>
            <a:r>
              <a:rPr b="0" i="0" lang="en-US" sz="2600" u="none" strike="noStrike"/>
              <a:t>;</a:t>
            </a:r>
            <a:endParaRPr/>
          </a:p>
          <a:p>
            <a:pPr indent="-514350" lvl="1" marL="971550" rtl="0" algn="l">
              <a:lnSpc>
                <a:spcPct val="90000"/>
              </a:lnSpc>
              <a:spcBef>
                <a:spcPts val="500"/>
              </a:spcBef>
              <a:spcAft>
                <a:spcPts val="0"/>
              </a:spcAft>
              <a:buClr>
                <a:schemeClr val="dk1"/>
              </a:buClr>
              <a:buSzPts val="2600"/>
              <a:buFont typeface="Calibri"/>
              <a:buAutoNum type="arabicPeriod"/>
            </a:pPr>
            <a:r>
              <a:rPr b="0" i="0" lang="en-US" sz="2600" u="none" strike="noStrike"/>
              <a:t>must be </a:t>
            </a:r>
            <a:r>
              <a:rPr b="0" i="0" lang="en-US" sz="2600" u="none" strike="noStrike">
                <a:solidFill>
                  <a:srgbClr val="0070C0"/>
                </a:solidFill>
              </a:rPr>
              <a:t>nonzero</a:t>
            </a:r>
            <a:r>
              <a:rPr b="0" i="0" lang="en-US" sz="2600" u="none" strike="noStrike"/>
              <a:t> at the </a:t>
            </a:r>
            <a:r>
              <a:rPr b="0" i="0" lang="en-US" sz="2600" u="none" strike="noStrike">
                <a:solidFill>
                  <a:srgbClr val="0070C0"/>
                </a:solidFill>
              </a:rPr>
              <a:t>onset </a:t>
            </a:r>
            <a:r>
              <a:rPr b="0" i="1" lang="en-US" sz="2600" u="none" strike="noStrike">
                <a:solidFill>
                  <a:srgbClr val="0070C0"/>
                </a:solidFill>
              </a:rPr>
              <a:t>and </a:t>
            </a:r>
            <a:r>
              <a:rPr b="0" i="0" lang="en-US" sz="2600" u="none" strike="noStrike">
                <a:solidFill>
                  <a:srgbClr val="0070C0"/>
                </a:solidFill>
              </a:rPr>
              <a:t>end of an intensity step or ramp</a:t>
            </a:r>
            <a:r>
              <a:rPr b="0" i="0" lang="en-US" sz="2600" u="none" strike="noStrike"/>
              <a:t>; and</a:t>
            </a:r>
            <a:endParaRPr/>
          </a:p>
          <a:p>
            <a:pPr indent="-514350" lvl="1" marL="971550" rtl="0" algn="l">
              <a:lnSpc>
                <a:spcPct val="90000"/>
              </a:lnSpc>
              <a:spcBef>
                <a:spcPts val="500"/>
              </a:spcBef>
              <a:spcAft>
                <a:spcPts val="0"/>
              </a:spcAft>
              <a:buClr>
                <a:schemeClr val="dk1"/>
              </a:buClr>
              <a:buSzPts val="2600"/>
              <a:buFont typeface="Calibri"/>
              <a:buAutoNum type="arabicPeriod"/>
            </a:pPr>
            <a:r>
              <a:rPr b="0" i="0" lang="en-US" sz="2600" u="none" strike="noStrike"/>
              <a:t>must be </a:t>
            </a:r>
            <a:r>
              <a:rPr b="0" i="0" lang="en-US" sz="2600" u="none" strike="noStrike">
                <a:solidFill>
                  <a:srgbClr val="0070C0"/>
                </a:solidFill>
              </a:rPr>
              <a:t>zero</a:t>
            </a:r>
            <a:r>
              <a:rPr b="0" i="0" lang="en-US" sz="2600" u="none" strike="noStrike"/>
              <a:t> along </a:t>
            </a:r>
            <a:r>
              <a:rPr b="0" i="0" lang="en-US" sz="2600" u="none" strike="noStrike">
                <a:solidFill>
                  <a:srgbClr val="0070C0"/>
                </a:solidFill>
              </a:rPr>
              <a:t>ramps</a:t>
            </a:r>
            <a:r>
              <a:rPr b="0" i="0" lang="en-US" sz="2600" u="none" strike="noStrike"/>
              <a:t> of constant slope.</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i="0" lang="en-US" sz="4400" u="none" strike="noStrike">
                <a:latin typeface="Calibri"/>
                <a:ea typeface="Calibri"/>
                <a:cs typeface="Calibri"/>
                <a:sym typeface="Calibri"/>
              </a:rPr>
              <a:t>Sharpening Spatial </a:t>
            </a:r>
            <a:r>
              <a:rPr lang="en-US" sz="4400">
                <a:latin typeface="Calibri"/>
                <a:ea typeface="Calibri"/>
                <a:cs typeface="Calibri"/>
                <a:sym typeface="Calibri"/>
              </a:rPr>
              <a:t>Filters - Foundation</a:t>
            </a:r>
            <a:endParaRPr/>
          </a:p>
        </p:txBody>
      </p:sp>
      <p:sp>
        <p:nvSpPr>
          <p:cNvPr id="122" name="Google Shape;12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Basic definition of first-order derivative of a one-dimensional function given by the difference-</a:t>
            </a:r>
            <a:endParaRPr/>
          </a:p>
          <a:p>
            <a:pPr indent="0" lvl="1" marL="457200" rtl="0" algn="l">
              <a:lnSpc>
                <a:spcPct val="90000"/>
              </a:lnSpc>
              <a:spcBef>
                <a:spcPts val="500"/>
              </a:spcBef>
              <a:spcAft>
                <a:spcPts val="0"/>
              </a:spcAft>
              <a:buClr>
                <a:schemeClr val="dk1"/>
              </a:buClr>
              <a:buSzPts val="2400"/>
              <a:buNone/>
            </a:pPr>
            <a:r>
              <a:rPr lang="en-US"/>
              <a:t>		</a:t>
            </a:r>
            <a:r>
              <a:rPr lang="en-US">
                <a:solidFill>
                  <a:srgbClr val="FF0000"/>
                </a:solidFill>
              </a:rPr>
              <a:t>∂f/∂x = f(x + 1) − f(x)</a:t>
            </a:r>
            <a:endParaRPr/>
          </a:p>
          <a:p>
            <a:pPr indent="-228600" lvl="0" marL="228600" rtl="0" algn="l">
              <a:lnSpc>
                <a:spcPct val="90000"/>
              </a:lnSpc>
              <a:spcBef>
                <a:spcPts val="1000"/>
              </a:spcBef>
              <a:spcAft>
                <a:spcPts val="0"/>
              </a:spcAft>
              <a:buClr>
                <a:schemeClr val="dk1"/>
              </a:buClr>
              <a:buSzPts val="2800"/>
              <a:buChar char="•"/>
            </a:pPr>
            <a:r>
              <a:rPr lang="en-US"/>
              <a:t>Second-order derivative is defined as the difference-</a:t>
            </a:r>
            <a:endParaRPr/>
          </a:p>
          <a:p>
            <a:pPr indent="0" lvl="1" marL="457200" rtl="0" algn="l">
              <a:lnSpc>
                <a:spcPct val="90000"/>
              </a:lnSpc>
              <a:spcBef>
                <a:spcPts val="500"/>
              </a:spcBef>
              <a:spcAft>
                <a:spcPts val="0"/>
              </a:spcAft>
              <a:buClr>
                <a:srgbClr val="FF0000"/>
              </a:buClr>
              <a:buSzPts val="2400"/>
              <a:buNone/>
            </a:pPr>
            <a:r>
              <a:rPr lang="en-US">
                <a:solidFill>
                  <a:srgbClr val="FF0000"/>
                </a:solidFill>
              </a:rPr>
              <a:t>		∂</a:t>
            </a:r>
            <a:r>
              <a:rPr baseline="30000" lang="en-US">
                <a:solidFill>
                  <a:srgbClr val="FF0000"/>
                </a:solidFill>
              </a:rPr>
              <a:t>2</a:t>
            </a:r>
            <a:r>
              <a:rPr lang="en-US">
                <a:solidFill>
                  <a:srgbClr val="FF0000"/>
                </a:solidFill>
              </a:rPr>
              <a:t>f/∂x</a:t>
            </a:r>
            <a:r>
              <a:rPr baseline="30000" lang="en-US">
                <a:solidFill>
                  <a:srgbClr val="FF0000"/>
                </a:solidFill>
              </a:rPr>
              <a:t>2</a:t>
            </a:r>
            <a:r>
              <a:rPr lang="en-US">
                <a:solidFill>
                  <a:srgbClr val="FF0000"/>
                </a:solidFill>
              </a:rPr>
              <a:t> = f(x + 1) + f(x − 1) − 2f(x)</a:t>
            </a:r>
            <a:endParaRPr/>
          </a:p>
          <a:p>
            <a:pPr indent="0" lvl="1" marL="457200" rtl="0" algn="l">
              <a:lnSpc>
                <a:spcPct val="90000"/>
              </a:lnSpc>
              <a:spcBef>
                <a:spcPts val="500"/>
              </a:spcBef>
              <a:spcAft>
                <a:spcPts val="0"/>
              </a:spcAft>
              <a:buClr>
                <a:schemeClr val="dk1"/>
              </a:buClr>
              <a:buSzPts val="2400"/>
              <a:buNone/>
            </a:pPr>
            <a:r>
              <a:t/>
            </a:r>
            <a:endParaRPr>
              <a:solidFill>
                <a:srgbClr val="FF0000"/>
              </a:solidFill>
            </a:endParaRPr>
          </a:p>
          <a:p>
            <a:pPr indent="0" lvl="0" marL="0" rtl="0" algn="l">
              <a:lnSpc>
                <a:spcPct val="90000"/>
              </a:lnSpc>
              <a:spcBef>
                <a:spcPts val="1000"/>
              </a:spcBef>
              <a:spcAft>
                <a:spcPts val="0"/>
              </a:spcAft>
              <a:buClr>
                <a:srgbClr val="FF0000"/>
              </a:buClr>
              <a:buSzPts val="2800"/>
              <a:buNone/>
            </a:pPr>
            <a:r>
              <a:rPr lang="en-US">
                <a:solidFill>
                  <a:srgbClr val="FF0000"/>
                </a:solidFill>
              </a:rPr>
              <a:t>Explanation- 	∂</a:t>
            </a:r>
            <a:r>
              <a:rPr baseline="30000" lang="en-US">
                <a:solidFill>
                  <a:srgbClr val="FF0000"/>
                </a:solidFill>
              </a:rPr>
              <a:t>2</a:t>
            </a:r>
            <a:r>
              <a:rPr lang="en-US">
                <a:solidFill>
                  <a:srgbClr val="FF0000"/>
                </a:solidFill>
              </a:rPr>
              <a:t>f/∂x</a:t>
            </a:r>
            <a:r>
              <a:rPr baseline="30000" lang="en-US">
                <a:solidFill>
                  <a:srgbClr val="FF0000"/>
                </a:solidFill>
              </a:rPr>
              <a:t>2</a:t>
            </a:r>
            <a:r>
              <a:rPr lang="en-US">
                <a:solidFill>
                  <a:srgbClr val="FF0000"/>
                </a:solidFill>
              </a:rPr>
              <a:t> = ( </a:t>
            </a:r>
            <a:r>
              <a:rPr lang="en-US">
                <a:solidFill>
                  <a:srgbClr val="0070C0"/>
                </a:solidFill>
              </a:rPr>
              <a:t>f(x + 1) – f(x) </a:t>
            </a:r>
            <a:r>
              <a:rPr lang="en-US">
                <a:solidFill>
                  <a:srgbClr val="FF0000"/>
                </a:solidFill>
              </a:rPr>
              <a:t>) – ( </a:t>
            </a:r>
            <a:r>
              <a:rPr lang="en-US">
                <a:solidFill>
                  <a:srgbClr val="0070C0"/>
                </a:solidFill>
              </a:rPr>
              <a:t>f(x) – f(x-1) </a:t>
            </a:r>
            <a:r>
              <a:rPr lang="en-US">
                <a:solidFill>
                  <a:srgbClr val="FF0000"/>
                </a:solidFill>
              </a:rPr>
              <a:t>)</a:t>
            </a:r>
            <a:endParaRPr/>
          </a:p>
          <a:p>
            <a:pPr indent="0" lvl="1" marL="457200" rtl="0" algn="l">
              <a:lnSpc>
                <a:spcPct val="90000"/>
              </a:lnSpc>
              <a:spcBef>
                <a:spcPts val="500"/>
              </a:spcBef>
              <a:spcAft>
                <a:spcPts val="0"/>
              </a:spcAft>
              <a:buClr>
                <a:srgbClr val="FF0000"/>
              </a:buClr>
              <a:buSzPts val="2400"/>
              <a:buNone/>
            </a:pPr>
            <a:r>
              <a:rPr lang="en-US">
                <a:solidFill>
                  <a:srgbClr val="FF0000"/>
                </a:solidFill>
              </a:rPr>
              <a:t>		    	∂</a:t>
            </a:r>
            <a:r>
              <a:rPr baseline="30000" lang="en-US">
                <a:solidFill>
                  <a:srgbClr val="FF0000"/>
                </a:solidFill>
              </a:rPr>
              <a:t>2</a:t>
            </a:r>
            <a:r>
              <a:rPr lang="en-US">
                <a:solidFill>
                  <a:srgbClr val="FF0000"/>
                </a:solidFill>
              </a:rPr>
              <a:t>f/∂x</a:t>
            </a:r>
            <a:r>
              <a:rPr baseline="30000" lang="en-US">
                <a:solidFill>
                  <a:srgbClr val="FF0000"/>
                </a:solidFill>
              </a:rPr>
              <a:t>2</a:t>
            </a:r>
            <a:r>
              <a:rPr lang="en-US">
                <a:solidFill>
                  <a:srgbClr val="FF0000"/>
                </a:solidFill>
              </a:rPr>
              <a:t> = ( </a:t>
            </a:r>
            <a:r>
              <a:rPr lang="en-US">
                <a:solidFill>
                  <a:srgbClr val="0070C0"/>
                </a:solidFill>
              </a:rPr>
              <a:t>f(x + 1) – f(x) - f(x) + f(x-1) </a:t>
            </a:r>
            <a:r>
              <a:rPr lang="en-US">
                <a:solidFill>
                  <a:srgbClr val="FF0000"/>
                </a:solidFill>
              </a:rPr>
              <a:t>) </a:t>
            </a:r>
            <a:endParaRPr/>
          </a:p>
          <a:p>
            <a:pPr indent="0" lvl="1" marL="457200" rtl="0" algn="l">
              <a:lnSpc>
                <a:spcPct val="90000"/>
              </a:lnSpc>
              <a:spcBef>
                <a:spcPts val="500"/>
              </a:spcBef>
              <a:spcAft>
                <a:spcPts val="0"/>
              </a:spcAft>
              <a:buClr>
                <a:srgbClr val="FF0000"/>
              </a:buClr>
              <a:buSzPts val="2400"/>
              <a:buNone/>
            </a:pPr>
            <a:r>
              <a:rPr lang="en-US">
                <a:solidFill>
                  <a:srgbClr val="FF0000"/>
                </a:solidFill>
              </a:rPr>
              <a:t>			∂</a:t>
            </a:r>
            <a:r>
              <a:rPr baseline="30000" lang="en-US">
                <a:solidFill>
                  <a:srgbClr val="FF0000"/>
                </a:solidFill>
              </a:rPr>
              <a:t>2</a:t>
            </a:r>
            <a:r>
              <a:rPr lang="en-US">
                <a:solidFill>
                  <a:srgbClr val="FF0000"/>
                </a:solidFill>
              </a:rPr>
              <a:t>f/∂x</a:t>
            </a:r>
            <a:r>
              <a:rPr baseline="30000" lang="en-US">
                <a:solidFill>
                  <a:srgbClr val="FF0000"/>
                </a:solidFill>
              </a:rPr>
              <a:t>2</a:t>
            </a:r>
            <a:r>
              <a:rPr lang="en-US">
                <a:solidFill>
                  <a:srgbClr val="FF0000"/>
                </a:solidFill>
              </a:rPr>
              <a:t> = ( </a:t>
            </a:r>
            <a:r>
              <a:rPr lang="en-US">
                <a:solidFill>
                  <a:srgbClr val="0070C0"/>
                </a:solidFill>
              </a:rPr>
              <a:t>f(x + 1) – 2f(x) + f(x-1) </a:t>
            </a:r>
            <a:r>
              <a:rPr lang="en-US">
                <a:solidFill>
                  <a:srgbClr val="FF0000"/>
                </a:solidFill>
              </a:rPr>
              <a:t>)</a:t>
            </a:r>
            <a:endParaRPr/>
          </a:p>
          <a:p>
            <a:pPr indent="0" lvl="1" marL="457200" rtl="0" algn="l">
              <a:lnSpc>
                <a:spcPct val="90000"/>
              </a:lnSpc>
              <a:spcBef>
                <a:spcPts val="500"/>
              </a:spcBef>
              <a:spcAft>
                <a:spcPts val="0"/>
              </a:spcAft>
              <a:buClr>
                <a:schemeClr val="dk1"/>
              </a:buClr>
              <a:buSzPts val="2400"/>
              <a:buNone/>
            </a:pPr>
            <a:r>
              <a:t/>
            </a:r>
            <a:endParaRPr>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0" i="0" lang="en-US" sz="4000" u="none" strike="noStrike">
                <a:latin typeface="Calibri"/>
                <a:ea typeface="Calibri"/>
                <a:cs typeface="Calibri"/>
                <a:sym typeface="Calibri"/>
              </a:rPr>
              <a:t>Illustration of the first and second derivatives of a 1-D digital function</a:t>
            </a:r>
            <a:endParaRPr sz="8000">
              <a:latin typeface="Calibri"/>
              <a:ea typeface="Calibri"/>
              <a:cs typeface="Calibri"/>
              <a:sym typeface="Calibri"/>
            </a:endParaRPr>
          </a:p>
        </p:txBody>
      </p:sp>
      <p:sp>
        <p:nvSpPr>
          <p:cNvPr id="128" name="Google Shape;128;p20"/>
          <p:cNvSpPr txBox="1"/>
          <p:nvPr/>
        </p:nvSpPr>
        <p:spPr>
          <a:xfrm>
            <a:off x="5572319" y="5797682"/>
            <a:ext cx="631021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Calibri"/>
                <a:ea typeface="Calibri"/>
                <a:cs typeface="Calibri"/>
                <a:sym typeface="Calibri"/>
              </a:rPr>
              <a:t>A section of a horizontal intensity profile from an image</a:t>
            </a:r>
            <a:endParaRPr b="0" i="0" sz="2000" u="none" cap="none" strike="noStrike">
              <a:solidFill>
                <a:srgbClr val="FF0000"/>
              </a:solidFill>
              <a:latin typeface="Calibri"/>
              <a:ea typeface="Calibri"/>
              <a:cs typeface="Calibri"/>
              <a:sym typeface="Calibri"/>
            </a:endParaRPr>
          </a:p>
        </p:txBody>
      </p:sp>
      <p:sp>
        <p:nvSpPr>
          <p:cNvPr id="129" name="Google Shape;129;p20"/>
          <p:cNvSpPr txBox="1"/>
          <p:nvPr/>
        </p:nvSpPr>
        <p:spPr>
          <a:xfrm>
            <a:off x="216157" y="2038179"/>
            <a:ext cx="4561115" cy="267765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As the figure shows, the scan line contains an  </a:t>
            </a:r>
            <a:r>
              <a:rPr b="1" i="0" lang="en-US" sz="2400" u="none" cap="none" strike="noStrike">
                <a:solidFill>
                  <a:schemeClr val="dk1"/>
                </a:solidFill>
                <a:latin typeface="Calibri"/>
                <a:ea typeface="Calibri"/>
                <a:cs typeface="Calibri"/>
                <a:sym typeface="Calibri"/>
              </a:rPr>
              <a:t>intensity ramp</a:t>
            </a:r>
            <a:r>
              <a:rPr b="0" i="0"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three sections of constant intensity,</a:t>
            </a:r>
            <a:r>
              <a:rPr b="0" i="0" lang="en-US" sz="2400" u="none" cap="none" strike="noStrike">
                <a:solidFill>
                  <a:schemeClr val="dk1"/>
                </a:solidFill>
                <a:latin typeface="Calibri"/>
                <a:ea typeface="Calibri"/>
                <a:cs typeface="Calibri"/>
                <a:sym typeface="Calibri"/>
              </a:rPr>
              <a:t> and an </a:t>
            </a:r>
            <a:r>
              <a:rPr b="1" i="0" lang="en-US" sz="2400" u="none" cap="none" strike="noStrike">
                <a:solidFill>
                  <a:schemeClr val="dk1"/>
                </a:solidFill>
                <a:latin typeface="Calibri"/>
                <a:ea typeface="Calibri"/>
                <a:cs typeface="Calibri"/>
                <a:sym typeface="Calibri"/>
              </a:rPr>
              <a:t>intensity step</a:t>
            </a: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circles indicate the onset or end of intensity transitions.</a:t>
            </a:r>
            <a:endParaRPr b="0" i="0" sz="1400" u="none" cap="none" strike="noStrike">
              <a:solidFill>
                <a:srgbClr val="000000"/>
              </a:solidFill>
              <a:latin typeface="Arial"/>
              <a:ea typeface="Arial"/>
              <a:cs typeface="Arial"/>
              <a:sym typeface="Arial"/>
            </a:endParaRPr>
          </a:p>
          <a:p>
            <a:pPr indent="-190500" lvl="0" marL="34290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130" name="Google Shape;130;p20"/>
          <p:cNvPicPr preferRelativeResize="0"/>
          <p:nvPr>
            <p:ph idx="1" type="body"/>
          </p:nvPr>
        </p:nvPicPr>
        <p:blipFill rotWithShape="1">
          <a:blip r:embed="rId3">
            <a:alphaModFix/>
          </a:blip>
          <a:srcRect b="0" l="0" r="0" t="0"/>
          <a:stretch/>
        </p:blipFill>
        <p:spPr>
          <a:xfrm>
            <a:off x="4654625" y="1975936"/>
            <a:ext cx="7321218" cy="35301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838200" y="365125"/>
            <a:ext cx="10515600" cy="141702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0" i="0" lang="en-US" sz="4000" u="none" strike="noStrike">
                <a:latin typeface="Calibri"/>
                <a:ea typeface="Calibri"/>
                <a:cs typeface="Calibri"/>
                <a:sym typeface="Calibri"/>
              </a:rPr>
              <a:t>Illustration of the first and second derivatives of a 1-D digital function</a:t>
            </a:r>
            <a:endParaRPr sz="4000"/>
          </a:p>
        </p:txBody>
      </p:sp>
      <p:sp>
        <p:nvSpPr>
          <p:cNvPr id="136" name="Google Shape;136;p21"/>
          <p:cNvSpPr txBox="1"/>
          <p:nvPr>
            <p:ph idx="1" type="body"/>
          </p:nvPr>
        </p:nvSpPr>
        <p:spPr>
          <a:xfrm>
            <a:off x="587829" y="1866122"/>
            <a:ext cx="11066106" cy="447869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sz="2800"/>
              <a:t>When computing the </a:t>
            </a:r>
            <a:r>
              <a:rPr lang="en-US" sz="2800">
                <a:solidFill>
                  <a:srgbClr val="00B050"/>
                </a:solidFill>
              </a:rPr>
              <a:t>first derivative at a location x</a:t>
            </a:r>
            <a:r>
              <a:rPr lang="en-US" sz="2800"/>
              <a:t>, we subtract the value of the function at that location from the next point. So this is a </a:t>
            </a:r>
            <a:r>
              <a:rPr lang="en-US" sz="2800">
                <a:solidFill>
                  <a:srgbClr val="00B050"/>
                </a:solidFill>
              </a:rPr>
              <a:t>“look-ahead” </a:t>
            </a:r>
            <a:r>
              <a:rPr lang="en-US" sz="2800"/>
              <a:t>operation</a:t>
            </a:r>
            <a:endParaRPr/>
          </a:p>
          <a:p>
            <a:pPr indent="-228600" lvl="1" marL="685800" rtl="0" algn="l">
              <a:lnSpc>
                <a:spcPct val="90000"/>
              </a:lnSpc>
              <a:spcBef>
                <a:spcPts val="500"/>
              </a:spcBef>
              <a:spcAft>
                <a:spcPts val="0"/>
              </a:spcAft>
              <a:buClr>
                <a:schemeClr val="dk1"/>
              </a:buClr>
              <a:buSzPts val="2400"/>
              <a:buChar char="•"/>
            </a:pPr>
            <a:r>
              <a:rPr lang="en-US"/>
              <a:t>In this method we take the 1 st derivative of the intensity value across the image and find points where the derivative is maximum then the edge could be located.</a:t>
            </a:r>
            <a:endParaRPr/>
          </a:p>
          <a:p>
            <a:pPr indent="-228600" lvl="0" marL="228600" rtl="0" algn="l">
              <a:lnSpc>
                <a:spcPct val="90000"/>
              </a:lnSpc>
              <a:spcBef>
                <a:spcPts val="1000"/>
              </a:spcBef>
              <a:spcAft>
                <a:spcPts val="0"/>
              </a:spcAft>
              <a:buClr>
                <a:schemeClr val="dk1"/>
              </a:buClr>
              <a:buSzPts val="2800"/>
              <a:buChar char="•"/>
            </a:pPr>
            <a:r>
              <a:rPr lang="en-US"/>
              <a:t>Similarly, to compute the second derivative at x, we use the </a:t>
            </a:r>
            <a:r>
              <a:rPr lang="en-US">
                <a:solidFill>
                  <a:srgbClr val="00B050"/>
                </a:solidFill>
              </a:rPr>
              <a:t>previous and the next</a:t>
            </a:r>
            <a:r>
              <a:rPr lang="en-US"/>
              <a:t> points in the computation.</a:t>
            </a:r>
            <a:endParaRPr/>
          </a:p>
          <a:p>
            <a:pPr indent="-228600" lvl="0" marL="228600" rtl="0" algn="l">
              <a:lnSpc>
                <a:spcPct val="90000"/>
              </a:lnSpc>
              <a:spcBef>
                <a:spcPts val="1000"/>
              </a:spcBef>
              <a:spcAft>
                <a:spcPts val="0"/>
              </a:spcAft>
              <a:buClr>
                <a:schemeClr val="dk1"/>
              </a:buClr>
              <a:buSzPts val="2800"/>
              <a:buChar char="•"/>
            </a:pPr>
            <a:r>
              <a:rPr lang="en-US"/>
              <a:t>To avoid a situation in which the previous or next points are outside the range of the scan line, we show derivative computations in Figure, from the </a:t>
            </a:r>
            <a:r>
              <a:rPr lang="en-US">
                <a:solidFill>
                  <a:srgbClr val="00B050"/>
                </a:solidFill>
              </a:rPr>
              <a:t>second through the penultimate (</a:t>
            </a:r>
            <a:r>
              <a:rPr lang="en-US" sz="2350">
                <a:solidFill>
                  <a:srgbClr val="202124"/>
                </a:solidFill>
                <a:highlight>
                  <a:srgbClr val="FFFFFF"/>
                </a:highlight>
                <a:latin typeface="Arial"/>
                <a:ea typeface="Arial"/>
                <a:cs typeface="Arial"/>
                <a:sym typeface="Arial"/>
              </a:rPr>
              <a:t>second last</a:t>
            </a:r>
            <a:r>
              <a:rPr lang="en-US">
                <a:solidFill>
                  <a:srgbClr val="00B050"/>
                </a:solidFill>
              </a:rPr>
              <a:t>) </a:t>
            </a:r>
            <a:r>
              <a:rPr lang="en-US"/>
              <a:t>points in the sequence.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