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sldIdLst>
    <p:sldId id="256" r:id="rId2"/>
    <p:sldId id="287" r:id="rId3"/>
    <p:sldId id="257" r:id="rId4"/>
    <p:sldId id="340" r:id="rId5"/>
    <p:sldId id="299" r:id="rId6"/>
    <p:sldId id="288" r:id="rId7"/>
    <p:sldId id="266" r:id="rId8"/>
    <p:sldId id="344" r:id="rId9"/>
    <p:sldId id="347" r:id="rId10"/>
    <p:sldId id="348" r:id="rId11"/>
    <p:sldId id="349" r:id="rId12"/>
    <p:sldId id="350" r:id="rId13"/>
    <p:sldId id="275" r:id="rId14"/>
    <p:sldId id="270" r:id="rId15"/>
    <p:sldId id="32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7" d="100"/>
          <a:sy n="87" d="100"/>
        </p:scale>
        <p:origin x="226"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12-Jan-22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Loan Prediction</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NAME:- SHIVAM KUMAR</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1RN18IS098</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Mrs. Hema N</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a:t>
            </a:r>
            <a:r>
              <a:rPr lang="en-IN" sz="2000" b="1" dirty="0">
                <a:solidFill>
                  <a:srgbClr val="000066"/>
                </a:solidFill>
                <a:latin typeface="Times New Roman" pitchFamily="18" charset="0"/>
                <a:cs typeface="Times New Roman" pitchFamily="18" charset="0"/>
              </a:rPr>
              <a:t> Aman </a:t>
            </a:r>
            <a:r>
              <a:rPr lang="en-IN" sz="2000" b="1" dirty="0" err="1">
                <a:solidFill>
                  <a:srgbClr val="000066"/>
                </a:solidFill>
                <a:latin typeface="Times New Roman" pitchFamily="18" charset="0"/>
                <a:cs typeface="Times New Roman" pitchFamily="18" charset="0"/>
              </a:rPr>
              <a:t>Upadhaya</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Instructor, NASTECH</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Technology</a:t>
            </a:r>
          </a:p>
        </p:txBody>
      </p:sp>
      <p:pic>
        <p:nvPicPr>
          <p:cNvPr id="12" name="Picture 11">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32304" y="3655944"/>
            <a:ext cx="1371791" cy="11907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83E085-4FBE-479B-A597-B93D25823BD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63C2490-AF01-465F-B78B-B18B393CBEC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F1C6300-2381-4DD9-91AE-1EABE932D49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7" name="Picture 6">
            <a:extLst>
              <a:ext uri="{FF2B5EF4-FFF2-40B4-BE49-F238E27FC236}">
                <a16:creationId xmlns:a16="http://schemas.microsoft.com/office/drawing/2014/main" id="{CD1E137C-D1CC-44FA-B1C0-C24F7572443F}"/>
              </a:ext>
            </a:extLst>
          </p:cNvPr>
          <p:cNvPicPr>
            <a:picLocks noChangeAspect="1"/>
          </p:cNvPicPr>
          <p:nvPr/>
        </p:nvPicPr>
        <p:blipFill>
          <a:blip r:embed="rId2"/>
          <a:stretch>
            <a:fillRect/>
          </a:stretch>
        </p:blipFill>
        <p:spPr>
          <a:xfrm>
            <a:off x="335360" y="692696"/>
            <a:ext cx="6007100" cy="3104515"/>
          </a:xfrm>
          <a:prstGeom prst="rect">
            <a:avLst/>
          </a:prstGeom>
        </p:spPr>
      </p:pic>
      <p:pic>
        <p:nvPicPr>
          <p:cNvPr id="8" name="Picture 7">
            <a:extLst>
              <a:ext uri="{FF2B5EF4-FFF2-40B4-BE49-F238E27FC236}">
                <a16:creationId xmlns:a16="http://schemas.microsoft.com/office/drawing/2014/main" id="{8C5841E5-034A-4942-A3CC-AB9428518379}"/>
              </a:ext>
            </a:extLst>
          </p:cNvPr>
          <p:cNvPicPr>
            <a:picLocks noChangeAspect="1"/>
          </p:cNvPicPr>
          <p:nvPr/>
        </p:nvPicPr>
        <p:blipFill>
          <a:blip r:embed="rId3"/>
          <a:stretch>
            <a:fillRect/>
          </a:stretch>
        </p:blipFill>
        <p:spPr>
          <a:xfrm>
            <a:off x="5879976" y="3933056"/>
            <a:ext cx="5036820" cy="1516380"/>
          </a:xfrm>
          <a:prstGeom prst="rect">
            <a:avLst/>
          </a:prstGeom>
        </p:spPr>
      </p:pic>
      <p:sp>
        <p:nvSpPr>
          <p:cNvPr id="10" name="TextBox 9">
            <a:extLst>
              <a:ext uri="{FF2B5EF4-FFF2-40B4-BE49-F238E27FC236}">
                <a16:creationId xmlns:a16="http://schemas.microsoft.com/office/drawing/2014/main" id="{FB805874-0603-424F-B0A6-569476832C22}"/>
              </a:ext>
            </a:extLst>
          </p:cNvPr>
          <p:cNvSpPr txBox="1"/>
          <p:nvPr/>
        </p:nvSpPr>
        <p:spPr>
          <a:xfrm>
            <a:off x="1343472" y="3797211"/>
            <a:ext cx="475252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graph on fico Vs </a:t>
            </a:r>
            <a:r>
              <a:rPr lang="en-US" sz="1800" dirty="0" err="1">
                <a:effectLst/>
                <a:latin typeface="Times New Roman" panose="02020603050405020304" pitchFamily="18" charset="0"/>
                <a:ea typeface="Times New Roman" panose="02020603050405020304" pitchFamily="18" charset="0"/>
              </a:rPr>
              <a:t>Int_rate</a:t>
            </a:r>
            <a:r>
              <a:rPr lang="en-US" sz="1800" dirty="0">
                <a:effectLst/>
                <a:latin typeface="Times New Roman" panose="02020603050405020304" pitchFamily="18" charset="0"/>
                <a:ea typeface="Times New Roman" panose="02020603050405020304" pitchFamily="18" charset="0"/>
              </a:rPr>
              <a:t> w.r.t fully paid </a:t>
            </a:r>
            <a:endParaRPr lang="en-IN" dirty="0"/>
          </a:p>
        </p:txBody>
      </p:sp>
    </p:spTree>
    <p:extLst>
      <p:ext uri="{BB962C8B-B14F-4D97-AF65-F5344CB8AC3E}">
        <p14:creationId xmlns:p14="http://schemas.microsoft.com/office/powerpoint/2010/main" val="270538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AF4757-A838-4A99-AC38-3D6F414D2E3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B36E692-E5FE-4E94-BAEB-82402B78D19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52360247-362B-450B-93F2-73A4F8266C1C}"/>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7" name="Picture 6">
            <a:extLst>
              <a:ext uri="{FF2B5EF4-FFF2-40B4-BE49-F238E27FC236}">
                <a16:creationId xmlns:a16="http://schemas.microsoft.com/office/drawing/2014/main" id="{6EEA151B-07F8-4B6D-A6B8-E69C054CF370}"/>
              </a:ext>
            </a:extLst>
          </p:cNvPr>
          <p:cNvPicPr>
            <a:picLocks noChangeAspect="1"/>
          </p:cNvPicPr>
          <p:nvPr/>
        </p:nvPicPr>
        <p:blipFill>
          <a:blip r:embed="rId2"/>
          <a:stretch>
            <a:fillRect/>
          </a:stretch>
        </p:blipFill>
        <p:spPr>
          <a:xfrm>
            <a:off x="263352" y="746001"/>
            <a:ext cx="6007100" cy="1872208"/>
          </a:xfrm>
          <a:prstGeom prst="rect">
            <a:avLst/>
          </a:prstGeom>
        </p:spPr>
      </p:pic>
      <p:pic>
        <p:nvPicPr>
          <p:cNvPr id="8" name="Picture 7">
            <a:extLst>
              <a:ext uri="{FF2B5EF4-FFF2-40B4-BE49-F238E27FC236}">
                <a16:creationId xmlns:a16="http://schemas.microsoft.com/office/drawing/2014/main" id="{6270579B-FA6E-4918-B415-B1AD1ECB4142}"/>
              </a:ext>
            </a:extLst>
          </p:cNvPr>
          <p:cNvPicPr>
            <a:picLocks noChangeAspect="1"/>
          </p:cNvPicPr>
          <p:nvPr/>
        </p:nvPicPr>
        <p:blipFill>
          <a:blip r:embed="rId3"/>
          <a:stretch>
            <a:fillRect/>
          </a:stretch>
        </p:blipFill>
        <p:spPr>
          <a:xfrm>
            <a:off x="5663952" y="2780929"/>
            <a:ext cx="6007100" cy="1814920"/>
          </a:xfrm>
          <a:prstGeom prst="rect">
            <a:avLst/>
          </a:prstGeom>
        </p:spPr>
      </p:pic>
      <p:pic>
        <p:nvPicPr>
          <p:cNvPr id="9" name="Picture 8">
            <a:extLst>
              <a:ext uri="{FF2B5EF4-FFF2-40B4-BE49-F238E27FC236}">
                <a16:creationId xmlns:a16="http://schemas.microsoft.com/office/drawing/2014/main" id="{394B74F1-4687-4A04-B8AE-DD26CB425D86}"/>
              </a:ext>
            </a:extLst>
          </p:cNvPr>
          <p:cNvPicPr>
            <a:picLocks noChangeAspect="1"/>
          </p:cNvPicPr>
          <p:nvPr/>
        </p:nvPicPr>
        <p:blipFill>
          <a:blip r:embed="rId4"/>
          <a:stretch>
            <a:fillRect/>
          </a:stretch>
        </p:blipFill>
        <p:spPr>
          <a:xfrm>
            <a:off x="695400" y="4519204"/>
            <a:ext cx="6007100" cy="1718107"/>
          </a:xfrm>
          <a:prstGeom prst="rect">
            <a:avLst/>
          </a:prstGeom>
        </p:spPr>
      </p:pic>
    </p:spTree>
    <p:extLst>
      <p:ext uri="{BB962C8B-B14F-4D97-AF65-F5344CB8AC3E}">
        <p14:creationId xmlns:p14="http://schemas.microsoft.com/office/powerpoint/2010/main" val="338575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D0FE32-171C-439E-84A3-E22869D7C7A1}"/>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21A98A52-A4BB-4CE3-9222-94BAEC40385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044C5A3-8464-4645-AE8B-347F36716C85}"/>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9" name="Title 1">
            <a:extLst>
              <a:ext uri="{FF2B5EF4-FFF2-40B4-BE49-F238E27FC236}">
                <a16:creationId xmlns:a16="http://schemas.microsoft.com/office/drawing/2014/main" id="{F880B1FC-1E3B-401D-A3A4-A8C6757DE41D}"/>
              </a:ext>
            </a:extLst>
          </p:cNvPr>
          <p:cNvSpPr>
            <a:spLocks noGrp="1"/>
          </p:cNvSpPr>
          <p:nvPr>
            <p:ph type="title"/>
          </p:nvPr>
        </p:nvSpPr>
        <p:spPr>
          <a:xfrm>
            <a:off x="838200" y="136525"/>
            <a:ext cx="10515600" cy="694162"/>
          </a:xfrm>
        </p:spPr>
        <p:txBody>
          <a:bodyPr>
            <a:noAutofit/>
          </a:bodyPr>
          <a:lstStyle/>
          <a:p>
            <a:pPr algn="ctr"/>
            <a:r>
              <a:rPr lang="en-US" sz="3200" u="sng"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0A7A3B95-D4EE-41DB-A99F-75C5EA41D584}"/>
              </a:ext>
            </a:extLst>
          </p:cNvPr>
          <p:cNvPicPr>
            <a:picLocks noChangeAspect="1"/>
          </p:cNvPicPr>
          <p:nvPr/>
        </p:nvPicPr>
        <p:blipFill>
          <a:blip r:embed="rId2"/>
          <a:stretch>
            <a:fillRect/>
          </a:stretch>
        </p:blipFill>
        <p:spPr>
          <a:xfrm>
            <a:off x="53339" y="869454"/>
            <a:ext cx="4942097" cy="3513152"/>
          </a:xfrm>
          <a:prstGeom prst="rect">
            <a:avLst/>
          </a:prstGeom>
        </p:spPr>
      </p:pic>
      <p:pic>
        <p:nvPicPr>
          <p:cNvPr id="11" name="Picture 10">
            <a:extLst>
              <a:ext uri="{FF2B5EF4-FFF2-40B4-BE49-F238E27FC236}">
                <a16:creationId xmlns:a16="http://schemas.microsoft.com/office/drawing/2014/main" id="{036F39AA-1F69-4C57-AE01-BBD3C1B595BF}"/>
              </a:ext>
            </a:extLst>
          </p:cNvPr>
          <p:cNvPicPr>
            <a:picLocks noChangeAspect="1"/>
          </p:cNvPicPr>
          <p:nvPr/>
        </p:nvPicPr>
        <p:blipFill>
          <a:blip r:embed="rId3"/>
          <a:stretch>
            <a:fillRect/>
          </a:stretch>
        </p:blipFill>
        <p:spPr>
          <a:xfrm>
            <a:off x="5539740" y="2580144"/>
            <a:ext cx="4660304" cy="3513152"/>
          </a:xfrm>
          <a:prstGeom prst="rect">
            <a:avLst/>
          </a:prstGeom>
        </p:spPr>
      </p:pic>
    </p:spTree>
    <p:extLst>
      <p:ext uri="{BB962C8B-B14F-4D97-AF65-F5344CB8AC3E}">
        <p14:creationId xmlns:p14="http://schemas.microsoft.com/office/powerpoint/2010/main" val="161205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spcBef>
                <a:spcPts val="20"/>
              </a:spcBef>
            </a:pPr>
            <a:r>
              <a:rPr lang="en-US" sz="1800" dirty="0">
                <a:effectLst/>
                <a:latin typeface="Times New Roman" panose="02020603050405020304" pitchFamily="18" charset="0"/>
                <a:ea typeface="Times New Roman" panose="02020603050405020304" pitchFamily="18" charset="0"/>
              </a:rPr>
              <a:t>The main purpose of this work is to classify and analyze the nature of the loan applicants. Form a proper analysis of available data and constraints of the banking sector, it can be concluded that by keeping safety in mind that this modelling is much effective or highly efficient. This application is operating efficiently and fulfilling all the major requirements of Banker. Although the application is flexible with various systems and can be plugged effectively.</a:t>
            </a:r>
            <a:endParaRPr lang="en-IN" sz="1800" dirty="0">
              <a:effectLst/>
              <a:latin typeface="Times New Roman" panose="02020603050405020304" pitchFamily="18" charset="0"/>
              <a:ea typeface="Times New Roman" panose="02020603050405020304" pitchFamily="18" charset="0"/>
            </a:endParaRPr>
          </a:p>
          <a:p>
            <a:pPr marL="0" indent="0">
              <a:spcBef>
                <a:spcPts val="2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ts val="1365"/>
              </a:lnSpc>
              <a:spcBef>
                <a:spcPts val="5"/>
              </a:spcBef>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enhanced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cover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scenarios</a:t>
            </a:r>
            <a:endParaRPr lang="en-IN" sz="1800" dirty="0">
              <a:effectLst/>
              <a:latin typeface="Times New Roman" panose="02020603050405020304" pitchFamily="18" charset="0"/>
              <a:ea typeface="Times New Roman" panose="02020603050405020304" pitchFamily="18" charset="0"/>
            </a:endParaRPr>
          </a:p>
          <a:p>
            <a:pPr marL="0" marR="379730" indent="0">
              <a:lnSpc>
                <a:spcPct val="103000"/>
              </a:lnSpc>
              <a:buNone/>
              <a:tabLst>
                <a:tab pos="786765" algn="l"/>
                <a:tab pos="787400" algn="l"/>
              </a:tabLst>
            </a:pPr>
            <a:endParaRPr lang="en-IN" sz="1800" dirty="0">
              <a:effectLst/>
              <a:latin typeface="Times New Roman" panose="02020603050405020304" pitchFamily="18" charset="0"/>
              <a:ea typeface="Times New Roman" panose="02020603050405020304" pitchFamily="18" charset="0"/>
            </a:endParaRPr>
          </a:p>
          <a:p>
            <a:pPr marR="379730">
              <a:lnSpc>
                <a:spcPct val="103000"/>
              </a:lnSpc>
              <a:tabLst>
                <a:tab pos="786765" algn="l"/>
                <a:tab pos="787400" algn="l"/>
              </a:tabLst>
            </a:pPr>
            <a:r>
              <a:rPr lang="en-US" sz="1800" dirty="0">
                <a:effectLst/>
                <a:latin typeface="Times New Roman" panose="02020603050405020304" pitchFamily="18" charset="0"/>
                <a:ea typeface="Times New Roman" panose="02020603050405020304" pitchFamily="18" charset="0"/>
              </a:rPr>
              <a:t>This paper work can be extended to higher level in future so the software could have some better changes to make it more reliable, secure, and accurate. </a:t>
            </a:r>
            <a:endParaRPr lang="en-IN" sz="1800" dirty="0">
              <a:effectLst/>
              <a:latin typeface="Times New Roman" panose="02020603050405020304" pitchFamily="18" charset="0"/>
              <a:ea typeface="Times New Roman" panose="02020603050405020304" pitchFamily="18" charset="0"/>
            </a:endParaRPr>
          </a:p>
          <a:p>
            <a:pPr marL="0" marR="379730" indent="0">
              <a:lnSpc>
                <a:spcPct val="103000"/>
              </a:lnSpc>
              <a:buNone/>
              <a:tabLst>
                <a:tab pos="786765" algn="l"/>
                <a:tab pos="78740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379730">
              <a:lnSpc>
                <a:spcPct val="103000"/>
              </a:lnSpc>
              <a:tabLst>
                <a:tab pos="786765" algn="l"/>
                <a:tab pos="787400" algn="l"/>
              </a:tabLst>
            </a:pPr>
            <a:r>
              <a:rPr lang="en-US" sz="1800" dirty="0">
                <a:effectLst/>
                <a:latin typeface="Times New Roman" panose="02020603050405020304" pitchFamily="18" charset="0"/>
                <a:ea typeface="Times New Roman" panose="02020603050405020304" pitchFamily="18" charset="0"/>
              </a:rPr>
              <a:t>Thus, the system is trained with a present data sets which may be older in future</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 it can also take part in new testing to be made such as to</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 new test cases.</a:t>
            </a:r>
            <a:endParaRPr lang="en-IN" sz="1800"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lvl="0" indent="-342900">
              <a:lnSpc>
                <a:spcPts val="1455"/>
              </a:lnSpc>
              <a:spcBef>
                <a:spcPts val="715"/>
              </a:spcBef>
              <a:buSzPts val="1200"/>
              <a:buFont typeface="Symbol" panose="05050102010706020507" pitchFamily="18" charset="2"/>
              <a:buChar char=""/>
              <a:tabLst>
                <a:tab pos="603885" algn="l"/>
                <a:tab pos="60452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Loan Prediction using Decision Tree and Random Forest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Kshitiz</a:t>
            </a:r>
            <a:r>
              <a:rPr lang="en-US" sz="1800" dirty="0">
                <a:effectLst/>
                <a:latin typeface="Times New Roman" panose="02020603050405020304" pitchFamily="18" charset="0"/>
                <a:ea typeface="Symbol" panose="05050102010706020507" pitchFamily="18" charset="2"/>
                <a:cs typeface="Symbol" panose="05050102010706020507" pitchFamily="18" charset="2"/>
              </a:rPr>
              <a:t> Gautam, Arun Pratap Singh, Keshav Tyagi, Mr. Suresh Kumar, IRJET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marR="397510" lvl="0" indent="-342900">
              <a:lnSpc>
                <a:spcPct val="103000"/>
              </a:lnSpc>
              <a:buSzPts val="1200"/>
              <a:buFont typeface="Symbol" panose="05050102010706020507" pitchFamily="18" charset="2"/>
              <a:buChar char=""/>
              <a:tabLst>
                <a:tab pos="603885" algn="l"/>
                <a:tab pos="60452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Loan Prediction System Using Decision Tree and Random Forest Algorithms ,Shubham Chaudhary, Vishal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Baliyan</a:t>
            </a:r>
            <a:r>
              <a:rPr lang="en-US" sz="18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Yatharth</a:t>
            </a:r>
            <a:r>
              <a:rPr lang="en-US" sz="18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Katheria</a:t>
            </a:r>
            <a:r>
              <a:rPr lang="en-US" sz="1800" dirty="0">
                <a:effectLst/>
                <a:latin typeface="Times New Roman" panose="02020603050405020304" pitchFamily="18" charset="0"/>
                <a:ea typeface="Symbol" panose="05050102010706020507" pitchFamily="18" charset="2"/>
                <a:cs typeface="Symbol" panose="05050102010706020507" pitchFamily="18" charset="2"/>
              </a:rPr>
              <a:t>, IJETIE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buSzPts val="1200"/>
              <a:buFont typeface="Symbol" panose="05050102010706020507" pitchFamily="18" charset="2"/>
              <a:buChar char=""/>
              <a:tabLst>
                <a:tab pos="603885" algn="l"/>
                <a:tab pos="60452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 Goyal and R. Kaur, “Accuracy Prediction for Loan Risk Using Machine Learning Models”.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buSzPts val="1200"/>
              <a:buFont typeface="Symbol" panose="05050102010706020507" pitchFamily="18" charset="2"/>
              <a:buChar char=""/>
              <a:tabLst>
                <a:tab pos="603885" algn="l"/>
                <a:tab pos="60452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 Goyal and R. Kaur, “A survey on Ensemble Model for Loan Prediction”, International Journal of Engineering Trends and Applications (IJETA), vol. 3(1), pp. 32-37, 2016.</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ts val="1455"/>
              </a:lnSpc>
              <a:spcBef>
                <a:spcPts val="40"/>
              </a:spcBef>
              <a:buSzPts val="1200"/>
              <a:buFont typeface="Symbol" panose="05050102010706020507" pitchFamily="18" charset="2"/>
              <a:buChar char=""/>
              <a:tabLst>
                <a:tab pos="603885" algn="l"/>
                <a:tab pos="604520" algn="l"/>
              </a:tabLst>
            </a:pPr>
            <a:r>
              <a:rPr lang="en-US" sz="1800" u="sng"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2"/>
              </a:rPr>
              <a:t>https://en.wikipedia.org/wiki/Exploratory_data_analysis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603885" indent="-224155">
              <a:lnSpc>
                <a:spcPts val="1455"/>
              </a:lnSpc>
              <a:spcBef>
                <a:spcPts val="40"/>
              </a:spcBef>
              <a:tabLst>
                <a:tab pos="603885" algn="l"/>
                <a:tab pos="60452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ts val="1455"/>
              </a:lnSpc>
              <a:buSzPts val="1200"/>
              <a:buFont typeface="Symbol" panose="05050102010706020507" pitchFamily="18" charset="2"/>
              <a:buChar char=""/>
              <a:tabLst>
                <a:tab pos="603885" algn="l"/>
                <a:tab pos="60452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https://www.experian.com/blogs/ask-experian/credit-education/score- basics/what-is-a-good-credit-score/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80728"/>
            <a:ext cx="10873208" cy="5184576"/>
          </a:xfrm>
        </p:spPr>
        <p:txBody>
          <a:bodyPr>
            <a:normAutofit/>
          </a:bodyPr>
          <a:lstStyle/>
          <a:p>
            <a:pPr marL="210185" marR="497840" indent="-285750" algn="just">
              <a:lnSpc>
                <a:spcPct val="148000"/>
              </a:lnSpc>
              <a:spcBef>
                <a:spcPts val="1095"/>
              </a:spcBef>
              <a:spcAft>
                <a:spcPts val="0"/>
              </a:spcAft>
            </a:pPr>
            <a:r>
              <a:rPr lang="en-US" sz="1600" dirty="0">
                <a:effectLst/>
                <a:latin typeface="Times New Roman" panose="02020603050405020304" pitchFamily="18" charset="0"/>
                <a:ea typeface="Times New Roman" panose="02020603050405020304" pitchFamily="18" charset="0"/>
              </a:rPr>
              <a:t>Loans are the core business of banks. The main profit comes directly from the loan’s interest.</a:t>
            </a:r>
            <a:endParaRPr lang="en-IN" sz="1600" dirty="0">
              <a:effectLst/>
              <a:latin typeface="Times New Roman" panose="02020603050405020304" pitchFamily="18" charset="0"/>
              <a:ea typeface="Times New Roman" panose="02020603050405020304" pitchFamily="18" charset="0"/>
            </a:endParaRPr>
          </a:p>
          <a:p>
            <a:pPr marR="493395" algn="just">
              <a:lnSpc>
                <a:spcPct val="148000"/>
              </a:lnSpc>
              <a:spcAft>
                <a:spcPts val="0"/>
              </a:spcAft>
            </a:pPr>
            <a:r>
              <a:rPr lang="en-US" sz="1600" dirty="0">
                <a:effectLst/>
                <a:latin typeface="Times New Roman" panose="02020603050405020304" pitchFamily="18" charset="0"/>
                <a:ea typeface="Times New Roman" panose="02020603050405020304" pitchFamily="18" charset="0"/>
              </a:rPr>
              <a:t>The two most pressing issues in the banking sector are: </a:t>
            </a:r>
          </a:p>
          <a:p>
            <a:pPr marL="0" marR="493395" indent="0" algn="just">
              <a:lnSpc>
                <a:spcPct val="120000"/>
              </a:lnSpc>
              <a:spcAft>
                <a:spcPts val="0"/>
              </a:spcAft>
              <a:buNone/>
            </a:pPr>
            <a:r>
              <a:rPr lang="en-US"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 How risky is the borrower? </a:t>
            </a:r>
          </a:p>
          <a:p>
            <a:pPr marL="0" marR="493395" indent="0" algn="just">
              <a:lnSpc>
                <a:spcPct val="120000"/>
              </a:lnSpc>
              <a:spcAft>
                <a:spcPts val="0"/>
              </a:spcAft>
              <a:buNone/>
            </a:pPr>
            <a:r>
              <a:rPr lang="en-US" sz="1600" dirty="0">
                <a:effectLst/>
                <a:latin typeface="Times New Roman" panose="02020603050405020304" pitchFamily="18" charset="0"/>
                <a:ea typeface="Times New Roman" panose="02020603050405020304" pitchFamily="18" charset="0"/>
              </a:rPr>
              <a:t>	2) Should we lend to the borrower given the risk? </a:t>
            </a:r>
          </a:p>
          <a:p>
            <a:pPr marR="493395" algn="just">
              <a:lnSpc>
                <a:spcPct val="148000"/>
              </a:lnSpc>
              <a:spcAft>
                <a:spcPts val="0"/>
              </a:spcAft>
            </a:pPr>
            <a:r>
              <a:rPr lang="en-US" sz="1600" dirty="0">
                <a:effectLst/>
                <a:latin typeface="Times New Roman" panose="02020603050405020304" pitchFamily="18" charset="0"/>
                <a:ea typeface="Times New Roman" panose="02020603050405020304" pitchFamily="18" charset="0"/>
              </a:rPr>
              <a:t>The response to the first question dictates the borrower's interest rate. Interest rate, among other things (such as time value of money), tests the riskiness of the borrower, i.e. the higher the interest rate, the riskier the borrower. However, whether he or she does not repay the loan, the lender loses money. </a:t>
            </a:r>
            <a:endParaRPr lang="en-IN" sz="1600" dirty="0">
              <a:effectLst/>
              <a:latin typeface="Times New Roman" panose="02020603050405020304" pitchFamily="18" charset="0"/>
              <a:ea typeface="Times New Roman" panose="02020603050405020304" pitchFamily="18" charset="0"/>
            </a:endParaRPr>
          </a:p>
          <a:p>
            <a:pPr algn="just">
              <a:lnSpc>
                <a:spcPct val="160000"/>
              </a:lnSpc>
            </a:pPr>
            <a:r>
              <a:rPr lang="en-US" sz="1600" dirty="0">
                <a:effectLst/>
                <a:latin typeface="Times New Roman" panose="02020603050405020304" pitchFamily="18" charset="0"/>
                <a:ea typeface="Times New Roman" panose="02020603050405020304" pitchFamily="18" charset="0"/>
              </a:rPr>
              <a:t>At that time, making a decision would take a long time. As a result, the loan prediction machine learning model can be used to assess a customer's loan status and build strategies.</a:t>
            </a:r>
            <a:endParaRPr lang="en-IN" sz="1600" dirty="0">
              <a:effectLst/>
              <a:latin typeface="Times New Roman" panose="02020603050405020304" pitchFamily="18" charset="0"/>
              <a:ea typeface="Times New Roman" panose="02020603050405020304" pitchFamily="18" charset="0"/>
            </a:endParaRPr>
          </a:p>
          <a:p>
            <a:pPr algn="just"/>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marL="146050" marR="387985" algn="just">
              <a:lnSpc>
                <a:spcPct val="150000"/>
              </a:lnSpc>
              <a:spcBef>
                <a:spcPts val="700"/>
              </a:spcBef>
            </a:pPr>
            <a:r>
              <a:rPr lang="en-US" sz="1800" dirty="0">
                <a:effectLst/>
                <a:latin typeface="Times New Roman" panose="02020603050405020304" pitchFamily="18" charset="0"/>
                <a:ea typeface="Times New Roman" panose="02020603050405020304" pitchFamily="18" charset="0"/>
              </a:rPr>
              <a:t>Banking is a sector that is regulated in most of the countries as it is an important factor in determining the financial stability of the country. </a:t>
            </a:r>
          </a:p>
          <a:p>
            <a:pPr marL="146050" marR="387985" algn="just">
              <a:lnSpc>
                <a:spcPct val="150000"/>
              </a:lnSpc>
              <a:spcBef>
                <a:spcPts val="700"/>
              </a:spcBef>
              <a:spcAft>
                <a:spcPts val="0"/>
              </a:spcAft>
            </a:pPr>
            <a:r>
              <a:rPr lang="en-US" sz="1800" dirty="0">
                <a:effectLst/>
                <a:latin typeface="Times New Roman" panose="02020603050405020304" pitchFamily="18" charset="0"/>
                <a:ea typeface="Times New Roman" panose="02020603050405020304" pitchFamily="18" charset="0"/>
              </a:rPr>
              <a:t>It also includes lending money to people and businesses which has to be paid back within the given amount of time without failing. </a:t>
            </a:r>
          </a:p>
          <a:p>
            <a:pPr marL="146050" marR="387985" algn="just">
              <a:lnSpc>
                <a:spcPct val="150000"/>
              </a:lnSpc>
              <a:spcBef>
                <a:spcPts val="700"/>
              </a:spcBef>
              <a:spcAft>
                <a:spcPts val="0"/>
              </a:spcAft>
            </a:pPr>
            <a:r>
              <a:rPr lang="en-US" sz="1800" dirty="0">
                <a:effectLst/>
                <a:latin typeface="Times New Roman" panose="02020603050405020304" pitchFamily="18" charset="0"/>
                <a:ea typeface="Times New Roman" panose="02020603050405020304" pitchFamily="18" charset="0"/>
              </a:rPr>
              <a:t> Today many banks and financial companies approve loan after a stressful, long and weary process of verification but still there is no surety whether the chosen applicant is credible or not or in other words if he is able to return the amount with interest in the given time.  </a:t>
            </a:r>
          </a:p>
          <a:p>
            <a:pPr marL="146050" marR="387985" algn="just">
              <a:lnSpc>
                <a:spcPct val="150000"/>
              </a:lnSpc>
              <a:spcBef>
                <a:spcPts val="700"/>
              </a:spcBef>
              <a:spcAft>
                <a:spcPts val="0"/>
              </a:spcAft>
            </a:pPr>
            <a:r>
              <a:rPr lang="en-US" sz="1800" dirty="0">
                <a:effectLst/>
                <a:latin typeface="Times New Roman" panose="02020603050405020304" pitchFamily="18" charset="0"/>
                <a:ea typeface="Times New Roman" panose="02020603050405020304" pitchFamily="18" charset="0"/>
              </a:rPr>
              <a:t> It is very difficult to predict the possibility of payment of loan by the customer. Using Machine learning we predict the loan approval.</a:t>
            </a:r>
            <a:endParaRPr lang="en-IN" sz="1800" dirty="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908720"/>
            <a:ext cx="11521280" cy="5447630"/>
          </a:xfrm>
        </p:spPr>
        <p:txBody>
          <a:bodyPr>
            <a:noAutofit/>
          </a:bodyPr>
          <a:lstStyle/>
          <a:p>
            <a:r>
              <a:rPr lang="en-US" sz="1300" dirty="0">
                <a:solidFill>
                  <a:srgbClr val="000000"/>
                </a:solidFill>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 </a:t>
            </a:r>
            <a:r>
              <a:rPr lang="en-US" sz="1300" dirty="0">
                <a:solidFill>
                  <a:srgbClr val="000000"/>
                </a:solidFill>
                <a:effectLst/>
                <a:latin typeface="Times New Roman" panose="02020603050405020304" pitchFamily="18" charset="0"/>
                <a:ea typeface="Times New Roman" panose="02020603050405020304" pitchFamily="18" charset="0"/>
              </a:rPr>
              <a:t>“Loan Prediction using Decision Tree and Random Forest “Author- </a:t>
            </a:r>
            <a:r>
              <a:rPr lang="en-US" sz="1300" dirty="0" err="1">
                <a:solidFill>
                  <a:srgbClr val="000000"/>
                </a:solidFill>
                <a:effectLst/>
                <a:latin typeface="Times New Roman" panose="02020603050405020304" pitchFamily="18" charset="0"/>
                <a:ea typeface="Times New Roman" panose="02020603050405020304" pitchFamily="18" charset="0"/>
              </a:rPr>
              <a:t>Kshitiz</a:t>
            </a:r>
            <a:r>
              <a:rPr lang="en-US" sz="1300" dirty="0">
                <a:solidFill>
                  <a:srgbClr val="000000"/>
                </a:solidFill>
                <a:effectLst/>
                <a:latin typeface="Times New Roman" panose="02020603050405020304" pitchFamily="18" charset="0"/>
                <a:ea typeface="Times New Roman" panose="02020603050405020304" pitchFamily="18" charset="0"/>
              </a:rPr>
              <a:t> Gautam, Arun Pratap Singh, Keshav Tyagi, Mr. Suresh Kumar Year-2020. </a:t>
            </a:r>
            <a:endParaRPr lang="en-IN" sz="1300" dirty="0">
              <a:effectLst/>
              <a:latin typeface="Times New Roman" panose="02020603050405020304" pitchFamily="18" charset="0"/>
              <a:ea typeface="Times New Roman" panose="02020603050405020304" pitchFamily="18" charset="0"/>
            </a:endParaRPr>
          </a:p>
          <a:p>
            <a:pPr indent="457200"/>
            <a:r>
              <a:rPr lang="en-US" sz="1300" dirty="0">
                <a:solidFill>
                  <a:srgbClr val="000000"/>
                </a:solidFill>
                <a:effectLst/>
                <a:latin typeface="Times New Roman" panose="02020603050405020304" pitchFamily="18" charset="0"/>
                <a:ea typeface="Times New Roman" panose="02020603050405020304" pitchFamily="18" charset="0"/>
              </a:rPr>
              <a:t>In India the number of people or organization applying for loan gets increased every year. The bank have to put in a lot of work to analyze or predict whether the customer can pay back the loan amount or not (defaulter or non-defaulter) in the given time. The aim of this paper is to find the nature or background or credibility of client that is applying for the loan. We use exploratory data analysis technique to deal with problem of approving or rejecting the loan request or in short loan prediction. The main focus of this paper is to determine whether the loan given to a particular person or an organization shall be approved or not.</a:t>
            </a:r>
            <a:endParaRPr lang="en-IN" sz="1300" dirty="0">
              <a:effectLst/>
              <a:latin typeface="Times New Roman" panose="02020603050405020304" pitchFamily="18" charset="0"/>
              <a:ea typeface="Times New Roman" panose="02020603050405020304" pitchFamily="18" charset="0"/>
            </a:endParaRPr>
          </a:p>
          <a:p>
            <a:r>
              <a:rPr lang="en-US" sz="1300" dirty="0">
                <a:solidFill>
                  <a:srgbClr val="000000"/>
                </a:solidFill>
                <a:effectLst/>
                <a:latin typeface="Times New Roman" panose="02020603050405020304" pitchFamily="18" charset="0"/>
                <a:ea typeface="Times New Roman" panose="02020603050405020304" pitchFamily="18" charset="0"/>
              </a:rPr>
              <a:t>2.</a:t>
            </a:r>
            <a:r>
              <a:rPr lang="en-US" sz="1300" dirty="0">
                <a:effectLst/>
                <a:latin typeface="Times New Roman" panose="02020603050405020304" pitchFamily="18" charset="0"/>
                <a:ea typeface="Times New Roman" panose="02020603050405020304" pitchFamily="18" charset="0"/>
              </a:rPr>
              <a:t> “</a:t>
            </a:r>
            <a:r>
              <a:rPr lang="en-US" sz="1300" dirty="0">
                <a:solidFill>
                  <a:srgbClr val="000000"/>
                </a:solidFill>
                <a:effectLst/>
                <a:latin typeface="Times New Roman" panose="02020603050405020304" pitchFamily="18" charset="0"/>
                <a:ea typeface="Times New Roman" panose="02020603050405020304" pitchFamily="18" charset="0"/>
              </a:rPr>
              <a:t>Loan Prediction System Using Decision Tree and Random Forest Algorithms”</a:t>
            </a:r>
            <a:endParaRPr lang="en-IN" sz="1300" dirty="0">
              <a:effectLst/>
              <a:latin typeface="Times New Roman" panose="02020603050405020304" pitchFamily="18" charset="0"/>
              <a:ea typeface="Times New Roman" panose="02020603050405020304" pitchFamily="18" charset="0"/>
            </a:endParaRPr>
          </a:p>
          <a:p>
            <a:r>
              <a:rPr lang="en-US" sz="1300" dirty="0">
                <a:solidFill>
                  <a:srgbClr val="000000"/>
                </a:solidFill>
                <a:effectLst/>
                <a:latin typeface="Times New Roman" panose="02020603050405020304" pitchFamily="18" charset="0"/>
                <a:ea typeface="Times New Roman" panose="02020603050405020304" pitchFamily="18" charset="0"/>
              </a:rPr>
              <a:t>Authors- Shubham Chaudhary, Vishal </a:t>
            </a:r>
            <a:r>
              <a:rPr lang="en-US" sz="1300" dirty="0" err="1">
                <a:solidFill>
                  <a:srgbClr val="000000"/>
                </a:solidFill>
                <a:effectLst/>
                <a:latin typeface="Times New Roman" panose="02020603050405020304" pitchFamily="18" charset="0"/>
                <a:ea typeface="Times New Roman" panose="02020603050405020304" pitchFamily="18" charset="0"/>
              </a:rPr>
              <a:t>Baliyan</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Yatharth</a:t>
            </a:r>
            <a:r>
              <a:rPr lang="en-US" sz="1300" dirty="0">
                <a:solidFill>
                  <a:srgbClr val="000000"/>
                </a:solidFill>
                <a:effectLst/>
                <a:latin typeface="Times New Roman" panose="02020603050405020304" pitchFamily="18" charset="0"/>
                <a:ea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rPr>
              <a:t>Katheria</a:t>
            </a:r>
            <a:endParaRPr lang="en-IN" sz="1300" dirty="0">
              <a:effectLst/>
              <a:latin typeface="Times New Roman" panose="02020603050405020304" pitchFamily="18" charset="0"/>
              <a:ea typeface="Times New Roman" panose="02020603050405020304" pitchFamily="18" charset="0"/>
            </a:endParaRPr>
          </a:p>
          <a:p>
            <a:pPr indent="0">
              <a:buNone/>
            </a:pPr>
            <a:r>
              <a:rPr lang="en-US" sz="1300" dirty="0">
                <a:solidFill>
                  <a:srgbClr val="000000"/>
                </a:solidFill>
                <a:effectLst/>
                <a:latin typeface="Times New Roman" panose="02020603050405020304" pitchFamily="18" charset="0"/>
                <a:ea typeface="Times New Roman" panose="02020603050405020304" pitchFamily="18" charset="0"/>
              </a:rPr>
              <a:t>the idea of this undertaking is to gather loan data from the Lending Club website and use machine learning techniques on this data to extract important information and predict if a customer would be able to get a loan from a bank or not. Most banks are renewing their business models and switching to Machine Learning methodology. In this paper, we have discussed classifiers based on Machine and deep learning models on real data in predicting loan </a:t>
            </a:r>
            <a:r>
              <a:rPr lang="en-US" sz="1300" dirty="0" err="1">
                <a:solidFill>
                  <a:srgbClr val="000000"/>
                </a:solidFill>
                <a:effectLst/>
                <a:latin typeface="Times New Roman" panose="02020603050405020304" pitchFamily="18" charset="0"/>
                <a:ea typeface="Times New Roman" panose="02020603050405020304" pitchFamily="18" charset="0"/>
              </a:rPr>
              <a:t>defaultprobability</a:t>
            </a:r>
            <a:r>
              <a:rPr lang="en-US" sz="1300" dirty="0">
                <a:solidFill>
                  <a:srgbClr val="000000"/>
                </a:solidFill>
                <a:effectLst/>
                <a:latin typeface="Times New Roman" panose="02020603050405020304" pitchFamily="18" charset="0"/>
                <a:ea typeface="Times New Roman" panose="02020603050405020304" pitchFamily="18" charset="0"/>
              </a:rPr>
              <a:t>. The most important features from various models are selected and then used in the modelling process to test the stability of Random Forest classifiers and Decision Tree Classifier by comparing their performance on data. </a:t>
            </a:r>
            <a:endParaRPr lang="en-IN" sz="1300" dirty="0">
              <a:effectLst/>
              <a:latin typeface="Times New Roman" panose="02020603050405020304" pitchFamily="18" charset="0"/>
              <a:ea typeface="Times New Roman" panose="02020603050405020304" pitchFamily="18" charset="0"/>
            </a:endParaRPr>
          </a:p>
          <a:p>
            <a:r>
              <a:rPr lang="en-US" sz="1300" dirty="0">
                <a:solidFill>
                  <a:srgbClr val="000000"/>
                </a:solidFill>
                <a:effectLst/>
                <a:latin typeface="Times New Roman" panose="02020603050405020304" pitchFamily="18" charset="0"/>
                <a:ea typeface="Times New Roman" panose="02020603050405020304" pitchFamily="18" charset="0"/>
              </a:rPr>
              <a:t>3.</a:t>
            </a:r>
            <a:r>
              <a:rPr lang="en-US" sz="1300" dirty="0">
                <a:effectLst/>
                <a:latin typeface="Times New Roman" panose="02020603050405020304" pitchFamily="18" charset="0"/>
                <a:ea typeface="Times New Roman" panose="02020603050405020304" pitchFamily="18" charset="0"/>
              </a:rPr>
              <a:t> </a:t>
            </a:r>
            <a:r>
              <a:rPr lang="en-US" sz="1300" dirty="0">
                <a:solidFill>
                  <a:srgbClr val="000000"/>
                </a:solidFill>
                <a:effectLst/>
                <a:latin typeface="Times New Roman" panose="02020603050405020304" pitchFamily="18" charset="0"/>
                <a:ea typeface="Times New Roman" panose="02020603050405020304" pitchFamily="18" charset="0"/>
              </a:rPr>
              <a:t>A. Goyal and R. Kaur, “Accuracy Prediction for Loan Risk Using Machine Learning Models”.</a:t>
            </a:r>
            <a:endParaRPr lang="en-IN" sz="1300" dirty="0">
              <a:effectLst/>
              <a:latin typeface="Times New Roman" panose="02020603050405020304" pitchFamily="18" charset="0"/>
              <a:ea typeface="Times New Roman" panose="02020603050405020304" pitchFamily="18" charset="0"/>
            </a:endParaRPr>
          </a:p>
          <a:p>
            <a:pPr indent="0">
              <a:buNone/>
            </a:pPr>
            <a:r>
              <a:rPr lang="en-US" sz="1300" dirty="0">
                <a:solidFill>
                  <a:srgbClr val="000000"/>
                </a:solidFill>
                <a:effectLst/>
                <a:latin typeface="Times New Roman" panose="02020603050405020304" pitchFamily="18" charset="0"/>
                <a:ea typeface="Times New Roman" panose="02020603050405020304" pitchFamily="18" charset="0"/>
              </a:rPr>
              <a:t> Estimating the probability that an individual would default on their loan, is useful for banks to make a decision whether to approve a loan to the individual or not. In this paper, we find the accuracy of several models in R language and evaluate it to establish the finest model to forecast the finance status for an organization. We did the experiment five times on the same</a:t>
            </a:r>
            <a:r>
              <a:rPr lang="en-IN" sz="1300" dirty="0">
                <a:latin typeface="Times New Roman" panose="02020603050405020304" pitchFamily="18" charset="0"/>
                <a:ea typeface="Times New Roman" panose="02020603050405020304" pitchFamily="18" charset="0"/>
              </a:rPr>
              <a:t> </a:t>
            </a:r>
            <a:r>
              <a:rPr lang="en-US" sz="1300" dirty="0">
                <a:solidFill>
                  <a:srgbClr val="000000"/>
                </a:solidFill>
                <a:effectLst/>
                <a:latin typeface="Times New Roman" panose="02020603050405020304" pitchFamily="18" charset="0"/>
                <a:ea typeface="Times New Roman" panose="02020603050405020304" pitchFamily="18" charset="0"/>
              </a:rPr>
              <a:t>data set and find the experimental results that show the Tree Model for Genetic Algorithm is the best model for forecasting the finance for costumers.</a:t>
            </a:r>
            <a:endParaRPr lang="en-IN" sz="1300" dirty="0">
              <a:effectLst/>
              <a:latin typeface="Times New Roman" panose="02020603050405020304" pitchFamily="18" charset="0"/>
              <a:ea typeface="Times New Roman" panose="02020603050405020304" pitchFamily="18" charset="0"/>
            </a:endParaRPr>
          </a:p>
          <a:p>
            <a:pPr marL="0" indent="0">
              <a:buNone/>
            </a:pPr>
            <a:endParaRPr lang="en-IN" sz="1300" dirty="0">
              <a:effectLst/>
              <a:latin typeface="Times New Roman" panose="02020603050405020304" pitchFamily="18" charset="0"/>
              <a:ea typeface="Times New Roman" panose="02020603050405020304" pitchFamily="18" charset="0"/>
            </a:endParaRPr>
          </a:p>
          <a:p>
            <a:r>
              <a:rPr lang="en-US" sz="1300" dirty="0">
                <a:solidFill>
                  <a:srgbClr val="000000"/>
                </a:solidFill>
                <a:effectLst/>
                <a:latin typeface="Times New Roman" panose="02020603050405020304" pitchFamily="18" charset="0"/>
                <a:ea typeface="Times New Roman" panose="02020603050405020304" pitchFamily="18" charset="0"/>
              </a:rPr>
              <a:t>4.</a:t>
            </a:r>
            <a:r>
              <a:rPr lang="en-US" sz="1300" dirty="0">
                <a:effectLst/>
                <a:latin typeface="Times New Roman" panose="02020603050405020304" pitchFamily="18" charset="0"/>
                <a:ea typeface="Times New Roman" panose="02020603050405020304" pitchFamily="18" charset="0"/>
              </a:rPr>
              <a:t> </a:t>
            </a:r>
            <a:r>
              <a:rPr lang="en-US" sz="1300" dirty="0">
                <a:solidFill>
                  <a:srgbClr val="000000"/>
                </a:solidFill>
                <a:effectLst/>
                <a:latin typeface="Times New Roman" panose="02020603050405020304" pitchFamily="18" charset="0"/>
                <a:ea typeface="Times New Roman" panose="02020603050405020304" pitchFamily="18" charset="0"/>
              </a:rPr>
              <a:t>A. Goyal and R. Kaur, “A survey on Ensemble Model for Loan Prediction”, International Journal of Engineering Trends and Applications (IJETA), vol. 3(1), pp. 32-37, 2016.</a:t>
            </a:r>
            <a:endParaRPr lang="en-IN" sz="1300" dirty="0">
              <a:effectLst/>
              <a:latin typeface="Times New Roman" panose="02020603050405020304" pitchFamily="18" charset="0"/>
              <a:ea typeface="Times New Roman" panose="02020603050405020304" pitchFamily="18" charset="0"/>
            </a:endParaRPr>
          </a:p>
          <a:p>
            <a:pPr indent="0">
              <a:buNone/>
            </a:pPr>
            <a:r>
              <a:rPr lang="en-US" sz="1300" dirty="0">
                <a:solidFill>
                  <a:srgbClr val="000000"/>
                </a:solidFill>
                <a:effectLst/>
                <a:latin typeface="Times New Roman" panose="02020603050405020304" pitchFamily="18" charset="0"/>
                <a:ea typeface="Times New Roman" panose="02020603050405020304" pitchFamily="18" charset="0"/>
              </a:rPr>
              <a:t>In this paper we discuss the ensemble model that is combination of two or more algorithms and give better results as compared to stand alone models. The performance is also enhanced through the ensemble model.</a:t>
            </a:r>
            <a:endParaRPr lang="en-IN" sz="1300" dirty="0">
              <a:effectLst/>
              <a:latin typeface="Times New Roman" panose="02020603050405020304" pitchFamily="18" charset="0"/>
              <a:ea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marL="0" indent="0">
              <a:lnSpc>
                <a:spcPct val="150000"/>
              </a:lnSpc>
              <a:buNone/>
            </a:pPr>
            <a:r>
              <a:rPr lang="en-IN" sz="1800" b="1" dirty="0">
                <a:solidFill>
                  <a:schemeClr val="tx1">
                    <a:lumMod val="75000"/>
                    <a:lumOff val="25000"/>
                  </a:schemeClr>
                </a:solidFill>
                <a:latin typeface="Times New Roman" pitchFamily="18" charset="0"/>
                <a:cs typeface="Times New Roman" pitchFamily="18" charset="0"/>
              </a:rPr>
              <a:t>Software Requirements</a:t>
            </a: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r>
              <a:rPr lang="en-IN" sz="1800" b="1" dirty="0">
                <a:solidFill>
                  <a:schemeClr val="tx1">
                    <a:lumMod val="75000"/>
                    <a:lumOff val="25000"/>
                  </a:schemeClr>
                </a:solidFill>
                <a:latin typeface="Times New Roman" pitchFamily="18" charset="0"/>
                <a:cs typeface="Times New Roman" pitchFamily="18" charset="0"/>
              </a:rPr>
              <a:t>Hardware Requirements</a:t>
            </a: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6</a:t>
            </a:fld>
            <a:endParaRPr lang="en-US" dirty="0"/>
          </a:p>
        </p:txBody>
      </p:sp>
      <p:graphicFrame>
        <p:nvGraphicFramePr>
          <p:cNvPr id="10" name="Table 9">
            <a:extLst>
              <a:ext uri="{FF2B5EF4-FFF2-40B4-BE49-F238E27FC236}">
                <a16:creationId xmlns:a16="http://schemas.microsoft.com/office/drawing/2014/main" id="{975B5981-6459-4218-9CAA-F6D820822553}"/>
              </a:ext>
            </a:extLst>
          </p:cNvPr>
          <p:cNvGraphicFramePr>
            <a:graphicFrameLocks noGrp="1"/>
          </p:cNvGraphicFramePr>
          <p:nvPr>
            <p:extLst>
              <p:ext uri="{D42A27DB-BD31-4B8C-83A1-F6EECF244321}">
                <p14:modId xmlns:p14="http://schemas.microsoft.com/office/powerpoint/2010/main" val="3724052558"/>
              </p:ext>
            </p:extLst>
          </p:nvPr>
        </p:nvGraphicFramePr>
        <p:xfrm>
          <a:off x="1631504" y="1844824"/>
          <a:ext cx="6120680" cy="1296145"/>
        </p:xfrm>
        <a:graphic>
          <a:graphicData uri="http://schemas.openxmlformats.org/drawingml/2006/table">
            <a:tbl>
              <a:tblPr firstRow="1" firstCol="1" lastRow="1" lastCol="1" bandRow="1" bandCol="1">
                <a:tableStyleId>{5C22544A-7EE6-4342-B048-85BDC9FD1C3A}</a:tableStyleId>
              </a:tblPr>
              <a:tblGrid>
                <a:gridCol w="2339466">
                  <a:extLst>
                    <a:ext uri="{9D8B030D-6E8A-4147-A177-3AD203B41FA5}">
                      <a16:colId xmlns:a16="http://schemas.microsoft.com/office/drawing/2014/main" val="1977933552"/>
                    </a:ext>
                  </a:extLst>
                </a:gridCol>
                <a:gridCol w="3781214">
                  <a:extLst>
                    <a:ext uri="{9D8B030D-6E8A-4147-A177-3AD203B41FA5}">
                      <a16:colId xmlns:a16="http://schemas.microsoft.com/office/drawing/2014/main" val="2209270333"/>
                    </a:ext>
                  </a:extLst>
                </a:gridCol>
              </a:tblGrid>
              <a:tr h="221179">
                <a:tc>
                  <a:txBody>
                    <a:bodyPr/>
                    <a:lstStyle/>
                    <a:p>
                      <a:pPr marL="491490" algn="l">
                        <a:lnSpc>
                          <a:spcPts val="1085"/>
                        </a:lnSpc>
                      </a:pPr>
                      <a:r>
                        <a:rPr lang="en-US" sz="1050">
                          <a:effectLst/>
                        </a:rPr>
                        <a:t>Name</a:t>
                      </a:r>
                      <a:r>
                        <a:rPr lang="en-US" sz="1050" spc="40">
                          <a:effectLst/>
                        </a:rPr>
                        <a:t> </a:t>
                      </a:r>
                      <a:r>
                        <a:rPr lang="en-US" sz="1050">
                          <a:effectLst/>
                        </a:rPr>
                        <a:t>of</a:t>
                      </a:r>
                      <a:r>
                        <a:rPr lang="en-US" sz="1050" spc="-10">
                          <a:effectLst/>
                        </a:rPr>
                        <a:t> </a:t>
                      </a:r>
                      <a:r>
                        <a:rPr lang="en-US" sz="1050">
                          <a:effectLst/>
                        </a:rPr>
                        <a:t>Components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65885" marR="1355725" algn="ctr">
                        <a:lnSpc>
                          <a:spcPts val="1085"/>
                        </a:lnSpc>
                        <a:spcAft>
                          <a:spcPts val="0"/>
                        </a:spcAft>
                      </a:pPr>
                      <a:r>
                        <a:rPr lang="en-US" sz="1050">
                          <a:effectLst/>
                        </a:rPr>
                        <a:t>Specification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799397"/>
                  </a:ext>
                </a:extLst>
              </a:tr>
              <a:tr h="221179">
                <a:tc>
                  <a:txBody>
                    <a:bodyPr/>
                    <a:lstStyle/>
                    <a:p>
                      <a:pPr marL="74930" algn="l">
                        <a:lnSpc>
                          <a:spcPts val="1080"/>
                        </a:lnSpc>
                      </a:pPr>
                      <a:r>
                        <a:rPr lang="en-US" sz="1050">
                          <a:effectLst/>
                        </a:rPr>
                        <a:t>OperatingSystem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770" algn="l">
                        <a:lnSpc>
                          <a:spcPts val="1080"/>
                        </a:lnSpc>
                      </a:pPr>
                      <a:r>
                        <a:rPr lang="en-US" sz="1050">
                          <a:effectLst/>
                        </a:rPr>
                        <a:t>Windows</a:t>
                      </a:r>
                      <a:r>
                        <a:rPr lang="en-US" sz="1050" spc="10">
                          <a:effectLst/>
                        </a:rPr>
                        <a:t> </a:t>
                      </a:r>
                      <a:r>
                        <a:rPr lang="en-US" sz="105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18522698"/>
                  </a:ext>
                </a:extLst>
              </a:tr>
              <a:tr h="220241">
                <a:tc>
                  <a:txBody>
                    <a:bodyPr/>
                    <a:lstStyle/>
                    <a:p>
                      <a:pPr marL="74930" algn="l">
                        <a:lnSpc>
                          <a:spcPts val="1080"/>
                        </a:lnSpc>
                      </a:pPr>
                      <a:r>
                        <a:rPr lang="en-US" sz="1050">
                          <a:effectLst/>
                        </a:rPr>
                        <a:t>python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770" algn="l">
                        <a:lnSpc>
                          <a:spcPts val="1080"/>
                        </a:lnSpc>
                      </a:pPr>
                      <a:r>
                        <a:rPr lang="en-US" sz="1050">
                          <a:effectLst/>
                        </a:rPr>
                        <a:t>conda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51874530"/>
                  </a:ext>
                </a:extLst>
              </a:tr>
              <a:tr h="221179">
                <a:tc>
                  <a:txBody>
                    <a:bodyPr/>
                    <a:lstStyle/>
                    <a:p>
                      <a:pPr marL="74930" algn="l">
                        <a:lnSpc>
                          <a:spcPts val="1085"/>
                        </a:lnSpc>
                      </a:pPr>
                      <a:r>
                        <a:rPr lang="en-US" sz="1050">
                          <a:effectLst/>
                        </a:rPr>
                        <a:t>Browser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770" algn="l">
                        <a:lnSpc>
                          <a:spcPts val="1085"/>
                        </a:lnSpc>
                      </a:pPr>
                      <a:r>
                        <a:rPr lang="en-US" sz="1050">
                          <a:effectLst/>
                        </a:rPr>
                        <a:t>Chrome,</a:t>
                      </a:r>
                      <a:r>
                        <a:rPr lang="en-US" sz="1050" spc="-20">
                          <a:effectLst/>
                        </a:rPr>
                        <a:t> </a:t>
                      </a:r>
                      <a:r>
                        <a:rPr lang="en-US" sz="1050">
                          <a:effectLst/>
                        </a:rPr>
                        <a:t>IE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2795767"/>
                  </a:ext>
                </a:extLst>
              </a:tr>
              <a:tr h="412367">
                <a:tc>
                  <a:txBody>
                    <a:bodyPr/>
                    <a:lstStyle/>
                    <a:p>
                      <a:pPr marL="74930" algn="l">
                        <a:lnSpc>
                          <a:spcPts val="1080"/>
                        </a:lnSpc>
                      </a:pPr>
                      <a:r>
                        <a:rPr lang="en-US" sz="1050">
                          <a:effectLst/>
                        </a:rPr>
                        <a:t>Integrated</a:t>
                      </a:r>
                      <a:r>
                        <a:rPr lang="en-US" sz="1050" spc="5">
                          <a:effectLst/>
                        </a:rPr>
                        <a:t> </a:t>
                      </a:r>
                      <a:r>
                        <a:rPr lang="en-US" sz="1050">
                          <a:effectLst/>
                        </a:rPr>
                        <a:t>Development</a:t>
                      </a:r>
                      <a:r>
                        <a:rPr lang="en-US" sz="1050" spc="-50">
                          <a:effectLst/>
                        </a:rPr>
                        <a:t> </a:t>
                      </a:r>
                      <a:r>
                        <a:rPr lang="en-US" sz="1050">
                          <a:effectLst/>
                        </a:rPr>
                        <a:t>Environment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770" algn="l">
                        <a:lnSpc>
                          <a:spcPts val="1080"/>
                        </a:lnSpc>
                      </a:pPr>
                      <a:r>
                        <a:rPr lang="en-US" sz="1050" dirty="0" err="1">
                          <a:effectLst/>
                        </a:rPr>
                        <a:t>Jupytr</a:t>
                      </a:r>
                      <a:r>
                        <a:rPr lang="en-US" sz="1050" dirty="0">
                          <a:effectLst/>
                        </a:rPr>
                        <a:t> notebooks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92249281"/>
                  </a:ext>
                </a:extLst>
              </a:tr>
            </a:tbl>
          </a:graphicData>
        </a:graphic>
      </p:graphicFrame>
      <p:graphicFrame>
        <p:nvGraphicFramePr>
          <p:cNvPr id="11" name="Table 10">
            <a:extLst>
              <a:ext uri="{FF2B5EF4-FFF2-40B4-BE49-F238E27FC236}">
                <a16:creationId xmlns:a16="http://schemas.microsoft.com/office/drawing/2014/main" id="{9B08D81C-6E14-46CA-A6CC-AEC7EED97F7F}"/>
              </a:ext>
            </a:extLst>
          </p:cNvPr>
          <p:cNvGraphicFramePr>
            <a:graphicFrameLocks noGrp="1"/>
          </p:cNvGraphicFramePr>
          <p:nvPr>
            <p:extLst>
              <p:ext uri="{D42A27DB-BD31-4B8C-83A1-F6EECF244321}">
                <p14:modId xmlns:p14="http://schemas.microsoft.com/office/powerpoint/2010/main" val="4049212334"/>
              </p:ext>
            </p:extLst>
          </p:nvPr>
        </p:nvGraphicFramePr>
        <p:xfrm>
          <a:off x="1631504" y="4653136"/>
          <a:ext cx="6043242" cy="1212740"/>
        </p:xfrm>
        <a:graphic>
          <a:graphicData uri="http://schemas.openxmlformats.org/drawingml/2006/table">
            <a:tbl>
              <a:tblPr firstRow="1" firstCol="1" lastRow="1" lastCol="1" bandRow="1" bandCol="1">
                <a:tableStyleId>{5C22544A-7EE6-4342-B048-85BDC9FD1C3A}</a:tableStyleId>
              </a:tblPr>
              <a:tblGrid>
                <a:gridCol w="3021621">
                  <a:extLst>
                    <a:ext uri="{9D8B030D-6E8A-4147-A177-3AD203B41FA5}">
                      <a16:colId xmlns:a16="http://schemas.microsoft.com/office/drawing/2014/main" val="2237721387"/>
                    </a:ext>
                  </a:extLst>
                </a:gridCol>
                <a:gridCol w="3021621">
                  <a:extLst>
                    <a:ext uri="{9D8B030D-6E8A-4147-A177-3AD203B41FA5}">
                      <a16:colId xmlns:a16="http://schemas.microsoft.com/office/drawing/2014/main" val="1885361258"/>
                    </a:ext>
                  </a:extLst>
                </a:gridCol>
              </a:tblGrid>
              <a:tr h="303829">
                <a:tc>
                  <a:txBody>
                    <a:bodyPr/>
                    <a:lstStyle/>
                    <a:p>
                      <a:pPr marL="817245">
                        <a:lnSpc>
                          <a:spcPts val="1085"/>
                        </a:lnSpc>
                      </a:pPr>
                      <a:r>
                        <a:rPr lang="en-US" sz="1050" dirty="0">
                          <a:effectLst/>
                        </a:rPr>
                        <a:t>Name</a:t>
                      </a:r>
                      <a:r>
                        <a:rPr lang="en-US" sz="1050" spc="40" dirty="0">
                          <a:effectLst/>
                        </a:rPr>
                        <a:t> </a:t>
                      </a:r>
                      <a:r>
                        <a:rPr lang="en-US" sz="1050" dirty="0">
                          <a:effectLst/>
                        </a:rPr>
                        <a:t>of</a:t>
                      </a:r>
                      <a:r>
                        <a:rPr lang="en-US" sz="1050" spc="-20" dirty="0">
                          <a:effectLst/>
                        </a:rPr>
                        <a:t> </a:t>
                      </a:r>
                      <a:r>
                        <a:rPr lang="en-US" sz="1050" dirty="0">
                          <a:effectLst/>
                        </a:rPr>
                        <a:t>Components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29970" marR="1029970" algn="ctr">
                        <a:lnSpc>
                          <a:spcPts val="1085"/>
                        </a:lnSpc>
                        <a:spcAft>
                          <a:spcPts val="0"/>
                        </a:spcAft>
                      </a:pPr>
                      <a:r>
                        <a:rPr lang="en-US" sz="1050">
                          <a:effectLst/>
                        </a:rPr>
                        <a:t>Specification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63694740"/>
                  </a:ext>
                </a:extLst>
              </a:tr>
              <a:tr h="302541">
                <a:tc>
                  <a:txBody>
                    <a:bodyPr/>
                    <a:lstStyle/>
                    <a:p>
                      <a:pPr marL="74930">
                        <a:lnSpc>
                          <a:spcPts val="1080"/>
                        </a:lnSpc>
                      </a:pPr>
                      <a:r>
                        <a:rPr lang="en-US" sz="105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lnSpc>
                          <a:spcPts val="1080"/>
                        </a:lnSpc>
                      </a:pPr>
                      <a:r>
                        <a:rPr lang="en-US" sz="1050">
                          <a:effectLst/>
                        </a:rPr>
                        <a:t>10</a:t>
                      </a:r>
                      <a:r>
                        <a:rPr lang="en-US" sz="1050" baseline="30000">
                          <a:effectLst/>
                        </a:rPr>
                        <a:t>TH</a:t>
                      </a:r>
                      <a:r>
                        <a:rPr lang="en-US" sz="1050" spc="-20">
                          <a:effectLst/>
                        </a:rPr>
                        <a:t> </a:t>
                      </a:r>
                      <a:r>
                        <a:rPr lang="en-US" sz="1050">
                          <a:effectLst/>
                        </a:rPr>
                        <a:t>Gen</a:t>
                      </a:r>
                      <a:r>
                        <a:rPr lang="en-US" sz="1050" spc="5">
                          <a:effectLst/>
                        </a:rPr>
                        <a:t> </a:t>
                      </a:r>
                      <a:r>
                        <a:rPr lang="en-US" sz="1050">
                          <a:effectLst/>
                        </a:rPr>
                        <a:t>CORE</a:t>
                      </a:r>
                      <a:r>
                        <a:rPr lang="en-US" sz="1050" spc="-50">
                          <a:effectLst/>
                        </a:rPr>
                        <a:t> </a:t>
                      </a:r>
                      <a:r>
                        <a:rPr lang="en-US" sz="1050">
                          <a:effectLst/>
                        </a:rPr>
                        <a:t>i3</a:t>
                      </a:r>
                      <a:r>
                        <a:rPr lang="en-US" sz="1050" spc="20">
                          <a:effectLst/>
                        </a:rPr>
                        <a:t> </a:t>
                      </a:r>
                      <a:r>
                        <a:rPr lang="en-US" sz="1050">
                          <a:effectLst/>
                        </a:rPr>
                        <a:t>Processor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03436175"/>
                  </a:ext>
                </a:extLst>
              </a:tr>
              <a:tr h="303829">
                <a:tc>
                  <a:txBody>
                    <a:bodyPr/>
                    <a:lstStyle/>
                    <a:p>
                      <a:pPr marL="74930">
                        <a:lnSpc>
                          <a:spcPts val="1085"/>
                        </a:lnSpc>
                      </a:pPr>
                      <a:r>
                        <a:rPr lang="en-US" sz="1050">
                          <a:effectLst/>
                        </a:rPr>
                        <a:t>RAM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lnSpc>
                          <a:spcPts val="1085"/>
                        </a:lnSpc>
                      </a:pPr>
                      <a:r>
                        <a:rPr lang="en-US" sz="1050">
                          <a:effectLst/>
                        </a:rPr>
                        <a:t>8GB</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17977905"/>
                  </a:ext>
                </a:extLst>
              </a:tr>
              <a:tr h="302541">
                <a:tc>
                  <a:txBody>
                    <a:bodyPr/>
                    <a:lstStyle/>
                    <a:p>
                      <a:pPr marL="74930">
                        <a:lnSpc>
                          <a:spcPts val="1050"/>
                        </a:lnSpc>
                        <a:spcBef>
                          <a:spcPts val="30"/>
                        </a:spcBef>
                        <a:spcAft>
                          <a:spcPts val="0"/>
                        </a:spcAft>
                      </a:pPr>
                      <a:r>
                        <a:rPr lang="en-US" sz="1050">
                          <a:effectLst/>
                        </a:rPr>
                        <a:t>Hard</a:t>
                      </a:r>
                      <a:r>
                        <a:rPr lang="en-US" sz="1050" spc="-5">
                          <a:effectLst/>
                        </a:rPr>
                        <a:t> </a:t>
                      </a:r>
                      <a:r>
                        <a:rPr lang="en-US" sz="1050">
                          <a:effectLst/>
                        </a:rPr>
                        <a:t>Disk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lvl="0" indent="-342900">
                        <a:lnSpc>
                          <a:spcPts val="1050"/>
                        </a:lnSpc>
                        <a:spcBef>
                          <a:spcPts val="30"/>
                        </a:spcBef>
                        <a:spcAft>
                          <a:spcPts val="0"/>
                        </a:spcAft>
                        <a:buFont typeface="+mj-lt"/>
                        <a:buAutoNum type="arabicPeriod" startAt="512"/>
                      </a:pPr>
                      <a:r>
                        <a:rPr lang="en-US" sz="1050" dirty="0">
                          <a:effectLst/>
                        </a:rPr>
                        <a:t>GB</a:t>
                      </a:r>
                      <a:r>
                        <a:rPr lang="en-US" sz="1050" spc="-30" dirty="0">
                          <a:effectLst/>
                        </a:rPr>
                        <a:t> </a:t>
                      </a:r>
                      <a:r>
                        <a:rPr lang="en-US" sz="1050" dirty="0">
                          <a:effectLst/>
                        </a:rPr>
                        <a:t>SSD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7019513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7</a:t>
            </a:fld>
            <a:endParaRPr lang="en-US" dirty="0"/>
          </a:p>
        </p:txBody>
      </p:sp>
      <p:pic>
        <p:nvPicPr>
          <p:cNvPr id="7" name="Picture 6">
            <a:extLst>
              <a:ext uri="{FF2B5EF4-FFF2-40B4-BE49-F238E27FC236}">
                <a16:creationId xmlns:a16="http://schemas.microsoft.com/office/drawing/2014/main" id="{4512D56B-6592-456F-AB4D-687B0630F0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400" y="801735"/>
            <a:ext cx="5035290" cy="3693319"/>
          </a:xfrm>
          <a:prstGeom prst="rect">
            <a:avLst/>
          </a:prstGeom>
          <a:noFill/>
          <a:ln>
            <a:noFill/>
          </a:ln>
        </p:spPr>
      </p:pic>
      <p:sp>
        <p:nvSpPr>
          <p:cNvPr id="10" name="TextBox 9">
            <a:extLst>
              <a:ext uri="{FF2B5EF4-FFF2-40B4-BE49-F238E27FC236}">
                <a16:creationId xmlns:a16="http://schemas.microsoft.com/office/drawing/2014/main" id="{4852EDFA-43B0-4DAC-A503-622545729333}"/>
              </a:ext>
            </a:extLst>
          </p:cNvPr>
          <p:cNvSpPr txBox="1"/>
          <p:nvPr/>
        </p:nvSpPr>
        <p:spPr>
          <a:xfrm>
            <a:off x="5760640" y="1628800"/>
            <a:ext cx="6096000" cy="3693319"/>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Phase 1 – Collection of data:</a:t>
            </a:r>
          </a:p>
          <a:p>
            <a:pPr marL="0" marR="0" indent="457200">
              <a:spcBef>
                <a:spcPts val="0"/>
              </a:spcBef>
              <a:spcAft>
                <a:spcPts val="0"/>
              </a:spcAft>
            </a:pPr>
            <a:r>
              <a:rPr lang="en-US" sz="1800" dirty="0">
                <a:effectLst/>
                <a:latin typeface="Times New Roman" panose="02020603050405020304" pitchFamily="18" charset="0"/>
                <a:ea typeface="Times New Roman" panose="02020603050405020304" pitchFamily="18" charset="0"/>
              </a:rPr>
              <a:t>Through a Kaggle competition.</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Phase 2 – Data preprocessing:</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Gathered meaningful information</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Visualized dataset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Phase 3 – Comparing different models and training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Trained on Decision Tree and Random Forest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Compared both Models</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Phase 4 – Result/Deploying the model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800" b="1" dirty="0">
                <a:effectLst/>
                <a:latin typeface="Times New Roman" panose="02020603050405020304" pitchFamily="18" charset="0"/>
                <a:ea typeface="Times New Roman" panose="02020603050405020304" pitchFamily="18" charset="0"/>
              </a:rPr>
              <a:t>         Get the data</a:t>
            </a:r>
            <a:r>
              <a:rPr lang="en-US" b="1" dirty="0">
                <a:latin typeface="Times New Roman" pitchFamily="18" charset="0"/>
                <a:cs typeface="Times New Roman" pitchFamily="18" charset="0"/>
              </a:rPr>
              <a:t> </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Picture 6">
            <a:extLst>
              <a:ext uri="{FF2B5EF4-FFF2-40B4-BE49-F238E27FC236}">
                <a16:creationId xmlns:a16="http://schemas.microsoft.com/office/drawing/2014/main" id="{04DFFD4A-023A-4715-B5BE-6D46C0BA4EBE}"/>
              </a:ext>
            </a:extLst>
          </p:cNvPr>
          <p:cNvPicPr>
            <a:picLocks noChangeAspect="1"/>
          </p:cNvPicPr>
          <p:nvPr/>
        </p:nvPicPr>
        <p:blipFill>
          <a:blip r:embed="rId3"/>
          <a:stretch>
            <a:fillRect/>
          </a:stretch>
        </p:blipFill>
        <p:spPr>
          <a:xfrm>
            <a:off x="414149" y="1533547"/>
            <a:ext cx="5307806" cy="4146934"/>
          </a:xfrm>
          <a:prstGeom prst="rect">
            <a:avLst/>
          </a:prstGeom>
        </p:spPr>
      </p:pic>
      <p:pic>
        <p:nvPicPr>
          <p:cNvPr id="8" name="Picture 7">
            <a:extLst>
              <a:ext uri="{FF2B5EF4-FFF2-40B4-BE49-F238E27FC236}">
                <a16:creationId xmlns:a16="http://schemas.microsoft.com/office/drawing/2014/main" id="{4684F5E0-8C9E-48AF-986F-B1AC2489711C}"/>
              </a:ext>
            </a:extLst>
          </p:cNvPr>
          <p:cNvPicPr>
            <a:picLocks noChangeAspect="1"/>
          </p:cNvPicPr>
          <p:nvPr/>
        </p:nvPicPr>
        <p:blipFill>
          <a:blip r:embed="rId4"/>
          <a:stretch>
            <a:fillRect/>
          </a:stretch>
        </p:blipFill>
        <p:spPr>
          <a:xfrm>
            <a:off x="6119393" y="2103119"/>
            <a:ext cx="5234407" cy="3577362"/>
          </a:xfrm>
          <a:prstGeom prst="rect">
            <a:avLst/>
          </a:prstGeom>
        </p:spPr>
      </p:pic>
      <p:sp>
        <p:nvSpPr>
          <p:cNvPr id="10" name="TextBox 9">
            <a:extLst>
              <a:ext uri="{FF2B5EF4-FFF2-40B4-BE49-F238E27FC236}">
                <a16:creationId xmlns:a16="http://schemas.microsoft.com/office/drawing/2014/main" id="{D0A0722A-7564-4E50-AB82-FFD9468C22E5}"/>
              </a:ext>
            </a:extLst>
          </p:cNvPr>
          <p:cNvSpPr txBox="1"/>
          <p:nvPr/>
        </p:nvSpPr>
        <p:spPr>
          <a:xfrm>
            <a:off x="6888088" y="1533547"/>
            <a:ext cx="36004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Exploratory data analysis.</a:t>
            </a:r>
            <a:r>
              <a:rPr lang="en-US" sz="1600" dirty="0">
                <a:effectLst/>
                <a:latin typeface="Times New Roman" panose="02020603050405020304" pitchFamily="18" charset="0"/>
                <a:ea typeface="Times New Roman" panose="02020603050405020304" pitchFamily="18" charset="0"/>
              </a:rPr>
              <a:t> </a:t>
            </a:r>
            <a:endParaRPr lang="en-IN" dirty="0"/>
          </a:p>
        </p:txBody>
      </p:sp>
      <p:sp>
        <p:nvSpPr>
          <p:cNvPr id="12" name="TextBox 11">
            <a:extLst>
              <a:ext uri="{FF2B5EF4-FFF2-40B4-BE49-F238E27FC236}">
                <a16:creationId xmlns:a16="http://schemas.microsoft.com/office/drawing/2014/main" id="{752A097A-DA4F-46A1-8643-FED34DECC757}"/>
              </a:ext>
            </a:extLst>
          </p:cNvPr>
          <p:cNvSpPr txBox="1"/>
          <p:nvPr/>
        </p:nvSpPr>
        <p:spPr>
          <a:xfrm>
            <a:off x="6888088" y="5619316"/>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plotting histogram for credit policy </a:t>
            </a:r>
            <a:endParaRPr lang="en-IN" dirty="0"/>
          </a:p>
        </p:txBody>
      </p:sp>
    </p:spTree>
    <p:extLst>
      <p:ext uri="{BB962C8B-B14F-4D97-AF65-F5344CB8AC3E}">
        <p14:creationId xmlns:p14="http://schemas.microsoft.com/office/powerpoint/2010/main" val="269238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31084B-B7EB-415E-A1E7-7DDC5148E40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137F3CB1-D9CF-4177-A151-0499869E18C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39C39A2-7451-4788-BFCD-D8D31888A6DD}"/>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7" name="Picture 6">
            <a:extLst>
              <a:ext uri="{FF2B5EF4-FFF2-40B4-BE49-F238E27FC236}">
                <a16:creationId xmlns:a16="http://schemas.microsoft.com/office/drawing/2014/main" id="{1EB17258-8106-453F-90EF-93F2DC06FF8B}"/>
              </a:ext>
            </a:extLst>
          </p:cNvPr>
          <p:cNvPicPr>
            <a:picLocks noChangeAspect="1"/>
          </p:cNvPicPr>
          <p:nvPr/>
        </p:nvPicPr>
        <p:blipFill>
          <a:blip r:embed="rId2"/>
          <a:stretch>
            <a:fillRect/>
          </a:stretch>
        </p:blipFill>
        <p:spPr>
          <a:xfrm>
            <a:off x="147683" y="692696"/>
            <a:ext cx="6007100" cy="4032448"/>
          </a:xfrm>
          <a:prstGeom prst="rect">
            <a:avLst/>
          </a:prstGeom>
        </p:spPr>
      </p:pic>
      <p:pic>
        <p:nvPicPr>
          <p:cNvPr id="8" name="Picture 7">
            <a:extLst>
              <a:ext uri="{FF2B5EF4-FFF2-40B4-BE49-F238E27FC236}">
                <a16:creationId xmlns:a16="http://schemas.microsoft.com/office/drawing/2014/main" id="{D3EFCB0E-A4BA-4F7D-80BC-0D709256560E}"/>
              </a:ext>
            </a:extLst>
          </p:cNvPr>
          <p:cNvPicPr>
            <a:picLocks noChangeAspect="1"/>
          </p:cNvPicPr>
          <p:nvPr/>
        </p:nvPicPr>
        <p:blipFill>
          <a:blip r:embed="rId3"/>
          <a:stretch>
            <a:fillRect/>
          </a:stretch>
        </p:blipFill>
        <p:spPr>
          <a:xfrm>
            <a:off x="6096000" y="1628800"/>
            <a:ext cx="5360748" cy="4263357"/>
          </a:xfrm>
          <a:prstGeom prst="rect">
            <a:avLst/>
          </a:prstGeom>
        </p:spPr>
      </p:pic>
      <p:sp>
        <p:nvSpPr>
          <p:cNvPr id="12" name="TextBox 11">
            <a:extLst>
              <a:ext uri="{FF2B5EF4-FFF2-40B4-BE49-F238E27FC236}">
                <a16:creationId xmlns:a16="http://schemas.microsoft.com/office/drawing/2014/main" id="{6F0D9EAB-26D2-41C4-AAF4-9B0CB4F21AD6}"/>
              </a:ext>
            </a:extLst>
          </p:cNvPr>
          <p:cNvSpPr txBox="1"/>
          <p:nvPr/>
        </p:nvSpPr>
        <p:spPr>
          <a:xfrm>
            <a:off x="990600" y="4715949"/>
            <a:ext cx="6096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plotting histogram for purpose of loan </a:t>
            </a:r>
            <a:endParaRPr lang="en-IN" dirty="0"/>
          </a:p>
        </p:txBody>
      </p:sp>
      <p:sp>
        <p:nvSpPr>
          <p:cNvPr id="14" name="TextBox 13">
            <a:extLst>
              <a:ext uri="{FF2B5EF4-FFF2-40B4-BE49-F238E27FC236}">
                <a16:creationId xmlns:a16="http://schemas.microsoft.com/office/drawing/2014/main" id="{B48EB7D0-C127-4A35-B860-641B65A34AF1}"/>
              </a:ext>
            </a:extLst>
          </p:cNvPr>
          <p:cNvSpPr txBox="1"/>
          <p:nvPr/>
        </p:nvSpPr>
        <p:spPr>
          <a:xfrm>
            <a:off x="7176120" y="5969114"/>
            <a:ext cx="468052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graph for fico Vs interest rate</a:t>
            </a:r>
            <a:endParaRPr lang="en-IN" dirty="0"/>
          </a:p>
        </p:txBody>
      </p:sp>
    </p:spTree>
    <p:extLst>
      <p:ext uri="{BB962C8B-B14F-4D97-AF65-F5344CB8AC3E}">
        <p14:creationId xmlns:p14="http://schemas.microsoft.com/office/powerpoint/2010/main" val="3999437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3127</TotalTime>
  <Words>1463</Words>
  <Application>Microsoft Office PowerPoint</Application>
  <PresentationFormat>Widescreen</PresentationFormat>
  <Paragraphs>161</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Loan Prediction   </vt:lpstr>
      <vt:lpstr>AGENDA</vt:lpstr>
      <vt:lpstr>ABSTRACT </vt:lpstr>
      <vt:lpstr>INTRODUCTION </vt:lpstr>
      <vt:lpstr>PowerPoint Presentation</vt:lpstr>
      <vt:lpstr>Requirements</vt:lpstr>
      <vt:lpstr>System Design </vt:lpstr>
      <vt:lpstr>Implementation / Coding</vt:lpstr>
      <vt:lpstr>PowerPoint Presentation</vt:lpstr>
      <vt:lpstr>PowerPoint Presentation</vt:lpstr>
      <vt:lpstr>PowerPoint Presentation</vt:lpstr>
      <vt:lpstr>Results </vt:lpstr>
      <vt:lpstr>CONCLUSIONS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shivam kumar</cp:lastModifiedBy>
  <cp:revision>289</cp:revision>
  <dcterms:created xsi:type="dcterms:W3CDTF">2015-10-29T14:36:38Z</dcterms:created>
  <dcterms:modified xsi:type="dcterms:W3CDTF">2022-01-12T10:15:34Z</dcterms:modified>
</cp:coreProperties>
</file>