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5DFE9-1E43-4FA5-A081-DA03F06C3602}" v="870" dt="2023-04-10T11:00:52.801"/>
    <p1510:client id="{AFB42D67-01D8-4292-9F09-F94851C705CE}" v="23" dt="2023-04-13T05:11:11.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3299DAB-7C8B-4F79-B13C-FA4E119D7A8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466991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299DAB-7C8B-4F79-B13C-FA4E119D7A8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350014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299DAB-7C8B-4F79-B13C-FA4E119D7A8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223411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299DAB-7C8B-4F79-B13C-FA4E119D7A8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186083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99DAB-7C8B-4F79-B13C-FA4E119D7A8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40528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299DAB-7C8B-4F79-B13C-FA4E119D7A81}"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1020144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3299DAB-7C8B-4F79-B13C-FA4E119D7A81}"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165114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3299DAB-7C8B-4F79-B13C-FA4E119D7A81}"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293625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99DAB-7C8B-4F79-B13C-FA4E119D7A81}"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124208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299DAB-7C8B-4F79-B13C-FA4E119D7A81}"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1206429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299DAB-7C8B-4F79-B13C-FA4E119D7A81}"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BC3E5-3AA7-4A45-BFCE-8CAA0CC802B2}" type="slidenum">
              <a:rPr lang="en-IN" smtClean="0"/>
              <a:t>‹#›</a:t>
            </a:fld>
            <a:endParaRPr lang="en-IN"/>
          </a:p>
        </p:txBody>
      </p:sp>
    </p:spTree>
    <p:extLst>
      <p:ext uri="{BB962C8B-B14F-4D97-AF65-F5344CB8AC3E}">
        <p14:creationId xmlns:p14="http://schemas.microsoft.com/office/powerpoint/2010/main" val="331933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99DAB-7C8B-4F79-B13C-FA4E119D7A81}" type="datetimeFigureOut">
              <a:rPr lang="en-IN" smtClean="0"/>
              <a:t>12-04-2023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BC3E5-3AA7-4A45-BFCE-8CAA0CC802B2}" type="slidenum">
              <a:rPr lang="en-IN" smtClean="0"/>
              <a:t>‹#›</a:t>
            </a:fld>
            <a:endParaRPr lang="en-IN"/>
          </a:p>
        </p:txBody>
      </p:sp>
    </p:spTree>
    <p:extLst>
      <p:ext uri="{BB962C8B-B14F-4D97-AF65-F5344CB8AC3E}">
        <p14:creationId xmlns:p14="http://schemas.microsoft.com/office/powerpoint/2010/main" val="1623635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html/default.asp" TargetMode="External"/><Relationship Id="rId2" Type="http://schemas.openxmlformats.org/officeDocument/2006/relationships/hyperlink" Target="https://ieeexplore.ieee.org/abstract/document/7588860" TargetMode="External"/><Relationship Id="rId1" Type="http://schemas.openxmlformats.org/officeDocument/2006/relationships/slideLayout" Target="../slideLayouts/slideLayout2.xml"/><Relationship Id="rId4" Type="http://schemas.openxmlformats.org/officeDocument/2006/relationships/hyperlink" Target="https://www.bing.com/search?q=java&amp;qs=n&amp;form=QBRE&amp;sp=-1&amp;pq=java&amp;sc=10-4&amp;sk=&amp;cvid=A55AE7B98DE4499B950FAFEE3635DACB&amp;ghsh=0&amp;ghacc=0&amp;ghp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cholar.google.com/citations?user=Fd1A7-QAAAAJ&amp;hl=en&amp;oi=sra" TargetMode="External"/><Relationship Id="rId2" Type="http://schemas.openxmlformats.org/officeDocument/2006/relationships/hyperlink" Target="https://scholar.google.com/citations?user=_n6B_5oAAAAJ&amp;hl=en&amp;oi=sr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F331-6E24-4086-E192-B264E426EF73}"/>
              </a:ext>
            </a:extLst>
          </p:cNvPr>
          <p:cNvSpPr>
            <a:spLocks noGrp="1"/>
          </p:cNvSpPr>
          <p:nvPr>
            <p:ph type="title"/>
          </p:nvPr>
        </p:nvSpPr>
        <p:spPr>
          <a:xfrm>
            <a:off x="1118936" y="886493"/>
            <a:ext cx="10288337" cy="3678404"/>
          </a:xfrm>
        </p:spPr>
        <p:txBody>
          <a:bodyPr>
            <a:normAutofit fontScale="90000"/>
          </a:bodyPr>
          <a:lstStyle/>
          <a:p>
            <a:br>
              <a:rPr lang="en-US" b="1">
                <a:cs typeface="Calibri Light"/>
              </a:rPr>
            </a:br>
            <a:r>
              <a:rPr lang="en-US" b="1">
                <a:cs typeface="Calibri Light"/>
              </a:rPr>
              <a:t>                       </a:t>
            </a:r>
            <a:br>
              <a:rPr lang="en-US" b="1">
                <a:cs typeface="Calibri Light"/>
              </a:rPr>
            </a:br>
            <a:br>
              <a:rPr lang="en-US" b="1">
                <a:cs typeface="Calibri Light"/>
              </a:rPr>
            </a:br>
            <a:br>
              <a:rPr lang="en-US" b="1">
                <a:cs typeface="Calibri Light"/>
              </a:rPr>
            </a:br>
            <a:br>
              <a:rPr lang="en-US" b="1">
                <a:cs typeface="Calibri Light"/>
              </a:rPr>
            </a:br>
            <a:br>
              <a:rPr lang="en-US" b="1">
                <a:cs typeface="Calibri Light"/>
              </a:rPr>
            </a:br>
            <a:br>
              <a:rPr lang="en-US" b="1">
                <a:cs typeface="Calibri Light"/>
              </a:rPr>
            </a:br>
            <a:br>
              <a:rPr lang="en-US" b="1">
                <a:cs typeface="Calibri Light"/>
              </a:rPr>
            </a:br>
            <a:br>
              <a:rPr lang="en-US" b="1">
                <a:cs typeface="Calibri Light"/>
              </a:rPr>
            </a:br>
            <a:br>
              <a:rPr lang="en-US" b="1">
                <a:cs typeface="Calibri Light"/>
              </a:rPr>
            </a:br>
            <a:br>
              <a:rPr lang="en-US" b="1">
                <a:cs typeface="Calibri Light"/>
              </a:rPr>
            </a:br>
            <a:r>
              <a:rPr lang="en-US" b="1">
                <a:cs typeface="Calibri Light"/>
              </a:rPr>
              <a:t>                             MINI PROJECT</a:t>
            </a:r>
            <a:br>
              <a:rPr lang="en-US" b="1">
                <a:cs typeface="Calibri Light"/>
              </a:rPr>
            </a:br>
            <a:r>
              <a:rPr lang="en-US" b="1">
                <a:cs typeface="Calibri Light"/>
              </a:rPr>
              <a:t>                      </a:t>
            </a:r>
            <a:r>
              <a:rPr lang="en-US" sz="3200" b="1" i="1">
                <a:cs typeface="Calibri Light"/>
              </a:rPr>
              <a:t>Topic :- </a:t>
            </a:r>
            <a:r>
              <a:rPr lang="en-US" sz="3200" b="1">
                <a:cs typeface="Calibri Light"/>
              </a:rPr>
              <a:t>Online Auction System</a:t>
            </a:r>
          </a:p>
          <a:p>
            <a:r>
              <a:rPr lang="en-US" b="1">
                <a:ea typeface="+mj-lt"/>
                <a:cs typeface="+mj-lt"/>
              </a:rPr>
              <a:t>    </a:t>
            </a:r>
            <a:r>
              <a:rPr lang="en-US" sz="3200" b="1" i="1">
                <a:ea typeface="+mj-lt"/>
                <a:cs typeface="+mj-lt"/>
              </a:rPr>
              <a:t>Department :- </a:t>
            </a:r>
            <a:r>
              <a:rPr lang="en-US" sz="3200" b="1">
                <a:ea typeface="+mj-lt"/>
                <a:cs typeface="+mj-lt"/>
              </a:rPr>
              <a:t>TE-Artificial Intelligence and Machine Learning</a:t>
            </a:r>
            <a:br>
              <a:rPr lang="en-US" sz="3200" b="1">
                <a:cs typeface="Calibri Light"/>
              </a:rPr>
            </a:br>
            <a:r>
              <a:rPr lang="en-US" b="1">
                <a:cs typeface="Calibri Light"/>
              </a:rPr>
              <a:t>                      </a:t>
            </a:r>
            <a:br>
              <a:rPr lang="en-US" b="1">
                <a:cs typeface="Calibri Light"/>
              </a:rPr>
            </a:br>
            <a:r>
              <a:rPr lang="en-US" b="1">
                <a:cs typeface="Calibri Light"/>
              </a:rPr>
              <a:t> </a:t>
            </a:r>
            <a:br>
              <a:rPr lang="en-US" b="1">
                <a:cs typeface="Calibri Light"/>
              </a:rPr>
            </a:br>
            <a:br>
              <a:rPr lang="en-US" b="1">
                <a:cs typeface="Calibri Light"/>
              </a:rPr>
            </a:br>
            <a:br>
              <a:rPr lang="en-US" b="1">
                <a:cs typeface="Calibri Light"/>
              </a:rPr>
            </a:br>
            <a:r>
              <a:rPr lang="en-US" b="1" i="1">
                <a:cs typeface="Calibri Light"/>
              </a:rPr>
              <a:t>  </a:t>
            </a:r>
            <a:br>
              <a:rPr lang="en-US" sz="3600" b="1" i="1">
                <a:cs typeface="Calibri Light"/>
              </a:rPr>
            </a:br>
            <a:r>
              <a:rPr lang="en-US" sz="3200" b="1">
                <a:ea typeface="+mj-lt"/>
                <a:cs typeface="+mj-lt"/>
              </a:rPr>
              <a:t> </a:t>
            </a:r>
            <a:endParaRPr lang="en-US" sz="3200" b="1">
              <a:cs typeface="Calibri Light"/>
            </a:endParaRPr>
          </a:p>
          <a:p>
            <a:br>
              <a:rPr lang="en-US"/>
            </a:br>
            <a:br>
              <a:rPr lang="en-US" b="1">
                <a:cs typeface="Calibri Light"/>
              </a:rPr>
            </a:br>
            <a:br>
              <a:rPr lang="en-US" b="1">
                <a:cs typeface="Calibri Light"/>
              </a:rPr>
            </a:br>
            <a:br>
              <a:rPr lang="en-US" b="1">
                <a:cs typeface="Calibri Light"/>
              </a:rPr>
            </a:br>
            <a:endParaRPr lang="en-US" b="1">
              <a:cs typeface="Calibri Light"/>
            </a:endParaRPr>
          </a:p>
        </p:txBody>
      </p:sp>
      <p:sp>
        <p:nvSpPr>
          <p:cNvPr id="7" name="Content Placeholder 6">
            <a:extLst>
              <a:ext uri="{FF2B5EF4-FFF2-40B4-BE49-F238E27FC236}">
                <a16:creationId xmlns:a16="http://schemas.microsoft.com/office/drawing/2014/main" id="{9C2D5E8C-1C2F-A425-8DB7-23A69A6BBF6A}"/>
              </a:ext>
            </a:extLst>
          </p:cNvPr>
          <p:cNvSpPr>
            <a:spLocks noGrp="1"/>
          </p:cNvSpPr>
          <p:nvPr>
            <p:ph idx="1"/>
          </p:nvPr>
        </p:nvSpPr>
        <p:spPr>
          <a:xfrm>
            <a:off x="905042" y="3964570"/>
            <a:ext cx="10502232" cy="2479760"/>
          </a:xfrm>
        </p:spPr>
        <p:txBody>
          <a:bodyPr vert="horz" lIns="91440" tIns="45720" rIns="91440" bIns="45720" rtlCol="0" anchor="t">
            <a:normAutofit lnSpcReduction="10000"/>
          </a:bodyPr>
          <a:lstStyle/>
          <a:p>
            <a:pPr marL="0" indent="0">
              <a:spcBef>
                <a:spcPct val="0"/>
              </a:spcBef>
              <a:buNone/>
            </a:pPr>
            <a:r>
              <a:rPr lang="en-US" sz="3600" b="1">
                <a:ea typeface="+mn-lt"/>
                <a:cs typeface="+mn-lt"/>
              </a:rPr>
              <a:t>                                                              </a:t>
            </a:r>
            <a:r>
              <a:rPr lang="en-US" sz="3600" b="1" i="1">
                <a:ea typeface="+mn-lt"/>
                <a:cs typeface="+mn-lt"/>
              </a:rPr>
              <a:t>Guided By:-</a:t>
            </a:r>
            <a:endParaRPr lang="en-US" i="1">
              <a:ea typeface="+mn-lt"/>
              <a:cs typeface="+mn-lt"/>
            </a:endParaRPr>
          </a:p>
          <a:p>
            <a:pPr marL="0" indent="0">
              <a:spcBef>
                <a:spcPct val="0"/>
              </a:spcBef>
              <a:buNone/>
            </a:pPr>
            <a:r>
              <a:rPr lang="en-US" sz="3600" b="1" i="1">
                <a:ea typeface="+mn-lt"/>
                <a:cs typeface="+mn-lt"/>
              </a:rPr>
              <a:t>                                                                </a:t>
            </a:r>
            <a:r>
              <a:rPr lang="en-US" sz="3600" b="1">
                <a:ea typeface="+mn-lt"/>
                <a:cs typeface="+mn-lt"/>
              </a:rPr>
              <a:t>Mr. Umesh Mohite</a:t>
            </a:r>
            <a:endParaRPr lang="en-US">
              <a:ea typeface="+mn-lt"/>
              <a:cs typeface="+mn-lt"/>
            </a:endParaRPr>
          </a:p>
          <a:p>
            <a:pPr marL="0" indent="0">
              <a:spcBef>
                <a:spcPct val="0"/>
              </a:spcBef>
              <a:buNone/>
            </a:pPr>
            <a:r>
              <a:rPr lang="en-US" sz="3200" b="1" i="1">
                <a:ea typeface="+mn-lt"/>
                <a:cs typeface="+mn-lt"/>
              </a:rPr>
              <a:t>GROUP DETAILS:-</a:t>
            </a:r>
          </a:p>
          <a:p>
            <a:pPr marL="0" indent="0">
              <a:spcBef>
                <a:spcPct val="0"/>
              </a:spcBef>
              <a:buNone/>
            </a:pPr>
            <a:r>
              <a:rPr lang="en-US">
                <a:ea typeface="+mn-lt"/>
                <a:cs typeface="+mn-lt"/>
              </a:rPr>
              <a:t>Mr</a:t>
            </a:r>
            <a:r>
              <a:rPr lang="en-US" b="1">
                <a:latin typeface="Calibri Light"/>
                <a:cs typeface="Calibri Light"/>
              </a:rPr>
              <a:t>. Gaurav Raut - 227 </a:t>
            </a:r>
            <a:endParaRPr lang="en-US">
              <a:ea typeface="+mn-lt"/>
              <a:cs typeface="+mn-lt"/>
            </a:endParaRPr>
          </a:p>
          <a:p>
            <a:pPr marL="0" indent="0">
              <a:spcBef>
                <a:spcPct val="0"/>
              </a:spcBef>
              <a:buNone/>
            </a:pPr>
            <a:r>
              <a:rPr lang="en-US" b="1">
                <a:latin typeface="Calibri Light"/>
                <a:cs typeface="Calibri Light"/>
              </a:rPr>
              <a:t>Mr. Roshan Yadav – 271</a:t>
            </a:r>
            <a:endParaRPr lang="en-US">
              <a:latin typeface="Calibri" panose="020F0502020204030204"/>
              <a:cs typeface="Calibri" panose="020F0502020204030204"/>
            </a:endParaRPr>
          </a:p>
          <a:p>
            <a:pPr marL="0" indent="0">
              <a:spcBef>
                <a:spcPct val="0"/>
              </a:spcBef>
              <a:buNone/>
            </a:pPr>
            <a:r>
              <a:rPr lang="en-US" b="1">
                <a:latin typeface="Calibri Light"/>
                <a:cs typeface="Calibri Light"/>
              </a:rPr>
              <a:t>Mr. Shivam Yadav – 272 </a:t>
            </a:r>
            <a:endParaRPr lang="en-US">
              <a:cs typeface="Calibri" panose="020F0502020204030204"/>
            </a:endParaRPr>
          </a:p>
        </p:txBody>
      </p:sp>
      <p:pic>
        <p:nvPicPr>
          <p:cNvPr id="8" name="Picture 8" descr="A picture containing logo&#10;&#10;Description automatically generated">
            <a:extLst>
              <a:ext uri="{FF2B5EF4-FFF2-40B4-BE49-F238E27FC236}">
                <a16:creationId xmlns:a16="http://schemas.microsoft.com/office/drawing/2014/main" id="{F4D5EF0D-0BE3-E717-4032-67EE7F47F9D6}"/>
              </a:ext>
            </a:extLst>
          </p:cNvPr>
          <p:cNvPicPr>
            <a:picLocks noChangeAspect="1"/>
          </p:cNvPicPr>
          <p:nvPr/>
        </p:nvPicPr>
        <p:blipFill>
          <a:blip r:embed="rId2"/>
          <a:stretch>
            <a:fillRect/>
          </a:stretch>
        </p:blipFill>
        <p:spPr>
          <a:xfrm>
            <a:off x="901032" y="614629"/>
            <a:ext cx="8852567" cy="1243901"/>
          </a:xfrm>
          <a:prstGeom prst="rect">
            <a:avLst/>
          </a:prstGeom>
        </p:spPr>
      </p:pic>
    </p:spTree>
    <p:extLst>
      <p:ext uri="{BB962C8B-B14F-4D97-AF65-F5344CB8AC3E}">
        <p14:creationId xmlns:p14="http://schemas.microsoft.com/office/powerpoint/2010/main" val="2411198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Modules</a:t>
            </a:r>
            <a:endParaRPr lang="en-IN" b="1"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Front End :</a:t>
            </a:r>
          </a:p>
          <a:p>
            <a:pPr marL="0" indent="0">
              <a:buNone/>
            </a:pPr>
            <a:r>
              <a:rPr lang="en-US" dirty="0"/>
              <a:t> HTML ( </a:t>
            </a:r>
            <a:r>
              <a:rPr lang="en-US" dirty="0" err="1"/>
              <a:t>Hyper text</a:t>
            </a:r>
            <a:r>
              <a:rPr lang="en-US" dirty="0"/>
              <a:t> markup language)</a:t>
            </a:r>
            <a:endParaRPr lang="en-US" dirty="0">
              <a:cs typeface="Calibri"/>
            </a:endParaRPr>
          </a:p>
          <a:p>
            <a:pPr marL="0" indent="0">
              <a:buNone/>
            </a:pPr>
            <a:r>
              <a:rPr lang="en-US" dirty="0"/>
              <a:t> CSS ( Cascading Style Sheets)</a:t>
            </a:r>
            <a:endParaRPr lang="en-US" dirty="0">
              <a:cs typeface="Calibri"/>
            </a:endParaRPr>
          </a:p>
          <a:p>
            <a:pPr marL="0" indent="0">
              <a:buNone/>
            </a:pPr>
            <a:r>
              <a:rPr lang="en-US" dirty="0"/>
              <a:t> </a:t>
            </a:r>
            <a:r>
              <a:rPr lang="en-US" dirty="0" err="1"/>
              <a:t>Javascript</a:t>
            </a:r>
            <a:endParaRPr lang="en-US" dirty="0"/>
          </a:p>
          <a:p>
            <a:r>
              <a:rPr lang="en-US" dirty="0"/>
              <a:t> Back End :</a:t>
            </a:r>
            <a:br>
              <a:rPr lang="en-US" dirty="0"/>
            </a:br>
            <a:r>
              <a:rPr lang="en-US" dirty="0"/>
              <a:t>PHP</a:t>
            </a:r>
            <a:endParaRPr lang="en-US" dirty="0">
              <a:cs typeface="Calibri"/>
            </a:endParaRPr>
          </a:p>
          <a:p>
            <a:pPr marL="0" indent="0">
              <a:buNone/>
            </a:pPr>
            <a:r>
              <a:rPr lang="en-US" dirty="0"/>
              <a:t>   </a:t>
            </a:r>
            <a:r>
              <a:rPr lang="en-US" dirty="0" err="1"/>
              <a:t>MySqL</a:t>
            </a:r>
            <a:endParaRPr lang="en-US" dirty="0"/>
          </a:p>
          <a:p>
            <a:pPr marL="0" indent="0">
              <a:buNone/>
            </a:pPr>
            <a:r>
              <a:rPr lang="en-US" dirty="0"/>
              <a:t>   </a:t>
            </a:r>
            <a:endParaRPr lang="en-US">
              <a:cs typeface="Calibri"/>
            </a:endParaRPr>
          </a:p>
        </p:txBody>
      </p:sp>
    </p:spTree>
    <p:extLst>
      <p:ext uri="{BB962C8B-B14F-4D97-AF65-F5344CB8AC3E}">
        <p14:creationId xmlns:p14="http://schemas.microsoft.com/office/powerpoint/2010/main" val="76037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Partial Implementation</a:t>
            </a:r>
            <a:endParaRPr lang="en-IN" b="1" dirty="0">
              <a:cs typeface="Calibri Light"/>
            </a:endParaRPr>
          </a:p>
        </p:txBody>
      </p:sp>
      <p:pic>
        <p:nvPicPr>
          <p:cNvPr id="12" name="Picture 12" descr="Graphical user interface, application&#10;&#10;Description automatically generated">
            <a:extLst>
              <a:ext uri="{FF2B5EF4-FFF2-40B4-BE49-F238E27FC236}">
                <a16:creationId xmlns:a16="http://schemas.microsoft.com/office/drawing/2014/main" id="{AE003671-185A-872B-08CC-A7F2038FDB81}"/>
              </a:ext>
            </a:extLst>
          </p:cNvPr>
          <p:cNvPicPr>
            <a:picLocks noGrp="1" noChangeAspect="1"/>
          </p:cNvPicPr>
          <p:nvPr>
            <p:ph idx="1"/>
          </p:nvPr>
        </p:nvPicPr>
        <p:blipFill>
          <a:blip r:embed="rId2"/>
          <a:stretch>
            <a:fillRect/>
          </a:stretch>
        </p:blipFill>
        <p:spPr>
          <a:xfrm>
            <a:off x="835847" y="1567718"/>
            <a:ext cx="10508583" cy="4831983"/>
          </a:xfrm>
        </p:spPr>
      </p:pic>
    </p:spTree>
    <p:extLst>
      <p:ext uri="{BB962C8B-B14F-4D97-AF65-F5344CB8AC3E}">
        <p14:creationId xmlns:p14="http://schemas.microsoft.com/office/powerpoint/2010/main" val="352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Login</a:t>
            </a:r>
            <a:endParaRPr lang="en-IN" b="1" dirty="0">
              <a:cs typeface="Calibri Light"/>
            </a:endParaRPr>
          </a:p>
        </p:txBody>
      </p:sp>
      <p:pic>
        <p:nvPicPr>
          <p:cNvPr id="6" name="Picture 6" descr="Graphical user interface, application&#10;&#10;Description automatically generated">
            <a:extLst>
              <a:ext uri="{FF2B5EF4-FFF2-40B4-BE49-F238E27FC236}">
                <a16:creationId xmlns:a16="http://schemas.microsoft.com/office/drawing/2014/main" id="{3C0BB02B-87F0-A813-6803-B0FC57686792}"/>
              </a:ext>
            </a:extLst>
          </p:cNvPr>
          <p:cNvPicPr>
            <a:picLocks noGrp="1" noChangeAspect="1"/>
          </p:cNvPicPr>
          <p:nvPr>
            <p:ph idx="1"/>
          </p:nvPr>
        </p:nvPicPr>
        <p:blipFill>
          <a:blip r:embed="rId2"/>
          <a:stretch>
            <a:fillRect/>
          </a:stretch>
        </p:blipFill>
        <p:spPr>
          <a:xfrm>
            <a:off x="836226" y="1427041"/>
            <a:ext cx="10507827" cy="4984383"/>
          </a:xfrm>
        </p:spPr>
      </p:pic>
    </p:spTree>
    <p:extLst>
      <p:ext uri="{BB962C8B-B14F-4D97-AF65-F5344CB8AC3E}">
        <p14:creationId xmlns:p14="http://schemas.microsoft.com/office/powerpoint/2010/main" val="247052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Auction page</a:t>
            </a:r>
            <a:endParaRPr lang="en-IN">
              <a:cs typeface="Calibri Light" panose="020F0302020204030204"/>
            </a:endParaRPr>
          </a:p>
        </p:txBody>
      </p:sp>
      <p:pic>
        <p:nvPicPr>
          <p:cNvPr id="12" name="Picture 12" descr="Graphical user interface, website&#10;&#10;Description automatically generated">
            <a:extLst>
              <a:ext uri="{FF2B5EF4-FFF2-40B4-BE49-F238E27FC236}">
                <a16:creationId xmlns:a16="http://schemas.microsoft.com/office/drawing/2014/main" id="{7D0CC430-922F-017F-55B2-D4FC687D61BB}"/>
              </a:ext>
            </a:extLst>
          </p:cNvPr>
          <p:cNvPicPr>
            <a:picLocks noGrp="1" noChangeAspect="1"/>
          </p:cNvPicPr>
          <p:nvPr>
            <p:ph idx="1"/>
          </p:nvPr>
        </p:nvPicPr>
        <p:blipFill>
          <a:blip r:embed="rId2"/>
          <a:stretch>
            <a:fillRect/>
          </a:stretch>
        </p:blipFill>
        <p:spPr>
          <a:xfrm>
            <a:off x="916652" y="1450487"/>
            <a:ext cx="10323526" cy="5042999"/>
          </a:xfrm>
        </p:spPr>
      </p:pic>
    </p:spTree>
    <p:extLst>
      <p:ext uri="{BB962C8B-B14F-4D97-AF65-F5344CB8AC3E}">
        <p14:creationId xmlns:p14="http://schemas.microsoft.com/office/powerpoint/2010/main" val="54452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Upcoming auction</a:t>
            </a:r>
            <a:endParaRPr lang="en-IN" b="1" dirty="0">
              <a:cs typeface="Calibri Light"/>
            </a:endParaRPr>
          </a:p>
        </p:txBody>
      </p:sp>
      <p:pic>
        <p:nvPicPr>
          <p:cNvPr id="9" name="Picture 9" descr="Graphical user interface, application&#10;&#10;Description automatically generated">
            <a:extLst>
              <a:ext uri="{FF2B5EF4-FFF2-40B4-BE49-F238E27FC236}">
                <a16:creationId xmlns:a16="http://schemas.microsoft.com/office/drawing/2014/main" id="{15AF6BDB-F381-401B-6D7E-21D33616FBC8}"/>
              </a:ext>
            </a:extLst>
          </p:cNvPr>
          <p:cNvPicPr>
            <a:picLocks noGrp="1" noChangeAspect="1"/>
          </p:cNvPicPr>
          <p:nvPr>
            <p:ph idx="1"/>
          </p:nvPr>
        </p:nvPicPr>
        <p:blipFill>
          <a:blip r:embed="rId2"/>
          <a:stretch>
            <a:fillRect/>
          </a:stretch>
        </p:blipFill>
        <p:spPr>
          <a:xfrm>
            <a:off x="835966" y="1462210"/>
            <a:ext cx="10508346" cy="5078168"/>
          </a:xfrm>
        </p:spPr>
      </p:pic>
    </p:spTree>
    <p:extLst>
      <p:ext uri="{BB962C8B-B14F-4D97-AF65-F5344CB8AC3E}">
        <p14:creationId xmlns:p14="http://schemas.microsoft.com/office/powerpoint/2010/main" val="2872370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IN" b="1" dirty="0"/>
          </a:p>
        </p:txBody>
      </p:sp>
      <p:sp>
        <p:nvSpPr>
          <p:cNvPr id="3" name="Content Placeholder 2"/>
          <p:cNvSpPr>
            <a:spLocks noGrp="1"/>
          </p:cNvSpPr>
          <p:nvPr>
            <p:ph idx="1"/>
          </p:nvPr>
        </p:nvSpPr>
        <p:spPr/>
        <p:txBody>
          <a:bodyPr/>
          <a:lstStyle/>
          <a:p>
            <a:r>
              <a:rPr lang="en-US"/>
              <a:t> The project entitled ‘Online Auction System’ developed using HTML,SCSS,JAVASCRIT for frontend and PHP, </a:t>
            </a:r>
            <a:r>
              <a:rPr lang="en-US" err="1"/>
              <a:t>Mysql</a:t>
            </a:r>
            <a:r>
              <a:rPr lang="en-US"/>
              <a:t>, Node.js/express.js in backend  to computerized the </a:t>
            </a:r>
            <a:r>
              <a:rPr lang="en-US" err="1"/>
              <a:t>prcoess</a:t>
            </a:r>
            <a:r>
              <a:rPr lang="en-US"/>
              <a:t> of auction </a:t>
            </a:r>
            <a:r>
              <a:rPr lang="en-US" err="1"/>
              <a:t>i.e</a:t>
            </a:r>
            <a:r>
              <a:rPr lang="en-US"/>
              <a:t> buying and selling product. This project covers only the basic </a:t>
            </a:r>
            <a:r>
              <a:rPr lang="en-US" err="1"/>
              <a:t>requried</a:t>
            </a:r>
            <a:r>
              <a:rPr lang="en-US"/>
              <a:t>. Online Auction system will give new approach and </a:t>
            </a:r>
            <a:r>
              <a:rPr lang="en-US" err="1"/>
              <a:t>demension</a:t>
            </a:r>
            <a:r>
              <a:rPr lang="en-US"/>
              <a:t> to auction system. It will encourage both buyers and seller to participate in auction process. Remove geographical boundaries , Location constraints and time constraints </a:t>
            </a:r>
            <a:endParaRPr lang="en-IN"/>
          </a:p>
        </p:txBody>
      </p:sp>
    </p:spTree>
    <p:extLst>
      <p:ext uri="{BB962C8B-B14F-4D97-AF65-F5344CB8AC3E}">
        <p14:creationId xmlns:p14="http://schemas.microsoft.com/office/powerpoint/2010/main" val="360443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lang="en-IN" b="1" dirty="0">
              <a:cs typeface="Calibri Light"/>
            </a:endParaRPr>
          </a:p>
        </p:txBody>
      </p:sp>
      <p:sp>
        <p:nvSpPr>
          <p:cNvPr id="3" name="Content Placeholder 2"/>
          <p:cNvSpPr>
            <a:spLocks noGrp="1"/>
          </p:cNvSpPr>
          <p:nvPr>
            <p:ph idx="1"/>
          </p:nvPr>
        </p:nvSpPr>
        <p:spPr/>
        <p:txBody>
          <a:bodyPr/>
          <a:lstStyle/>
          <a:p>
            <a:pPr>
              <a:buNone/>
            </a:pPr>
            <a:r>
              <a:rPr lang="en-US"/>
              <a:t>We have tried adding all the basic feature that an online auction system </a:t>
            </a:r>
            <a:r>
              <a:rPr lang="en-US" err="1"/>
              <a:t>requries</a:t>
            </a:r>
            <a:r>
              <a:rPr lang="en-US"/>
              <a:t>. We will try to constantly add new features to the website based on the requests made by the users and which will benefit them.</a:t>
            </a:r>
          </a:p>
        </p:txBody>
      </p:sp>
    </p:spTree>
    <p:extLst>
      <p:ext uri="{BB962C8B-B14F-4D97-AF65-F5344CB8AC3E}">
        <p14:creationId xmlns:p14="http://schemas.microsoft.com/office/powerpoint/2010/main" val="44536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a:t>
            </a:r>
            <a:endParaRPr lang="en-IN"/>
          </a:p>
        </p:txBody>
      </p:sp>
      <p:sp>
        <p:nvSpPr>
          <p:cNvPr id="3" name="Content Placeholder 2"/>
          <p:cNvSpPr>
            <a:spLocks noGrp="1"/>
          </p:cNvSpPr>
          <p:nvPr>
            <p:ph idx="1"/>
          </p:nvPr>
        </p:nvSpPr>
        <p:spPr/>
        <p:txBody>
          <a:bodyPr/>
          <a:lstStyle/>
          <a:p>
            <a:r>
              <a:rPr lang="en-US" err="1">
                <a:hlinkClick r:id="rId2"/>
              </a:rPr>
              <a:t>uAuction</a:t>
            </a:r>
            <a:r>
              <a:rPr lang="en-US">
                <a:hlinkClick r:id="rId2"/>
              </a:rPr>
              <a:t>: Analysis, Design, and Implementation of a Secure Online Auction System | IEEE Conference Publication | IEEE </a:t>
            </a:r>
            <a:r>
              <a:rPr lang="en-US" err="1">
                <a:hlinkClick r:id="rId2"/>
              </a:rPr>
              <a:t>Xplore</a:t>
            </a:r>
            <a:endParaRPr lang="en-US"/>
          </a:p>
          <a:p>
            <a:r>
              <a:rPr lang="en-US" b="0" i="0">
                <a:solidFill>
                  <a:srgbClr val="006621"/>
                </a:solidFill>
                <a:effectLst/>
                <a:latin typeface="Roboto" panose="02000000000000000000" pitchFamily="2" charset="0"/>
                <a:hlinkClick r:id="rId3"/>
              </a:rPr>
              <a:t>https://www.w3schools.com/html/default.asp</a:t>
            </a:r>
            <a:endParaRPr lang="en-US" b="0" i="0">
              <a:solidFill>
                <a:srgbClr val="006621"/>
              </a:solidFill>
              <a:effectLst/>
              <a:latin typeface="Roboto" panose="02000000000000000000" pitchFamily="2" charset="0"/>
            </a:endParaRPr>
          </a:p>
          <a:p>
            <a:r>
              <a:rPr lang="en-US" b="0" i="0">
                <a:solidFill>
                  <a:srgbClr val="006621"/>
                </a:solidFill>
                <a:effectLst/>
                <a:latin typeface="Roboto" panose="02000000000000000000" pitchFamily="2" charset="0"/>
              </a:rPr>
              <a:t>https://www.javatpoint.com/java-tutorial</a:t>
            </a:r>
            <a:br>
              <a:rPr lang="en-US" b="0" i="0" u="sng">
                <a:solidFill>
                  <a:srgbClr val="600090"/>
                </a:solidFill>
                <a:effectLst/>
                <a:latin typeface="Roboto" panose="02000000000000000000" pitchFamily="2" charset="0"/>
                <a:hlinkClick r:id="rId4"/>
              </a:rPr>
            </a:br>
            <a:endParaRPr lang="en-US" u="sng">
              <a:solidFill>
                <a:srgbClr val="006621"/>
              </a:solidFill>
              <a:latin typeface="Roboto" panose="02000000000000000000" pitchFamily="2" charset="0"/>
            </a:endParaRPr>
          </a:p>
        </p:txBody>
      </p:sp>
    </p:spTree>
    <p:extLst>
      <p:ext uri="{BB962C8B-B14F-4D97-AF65-F5344CB8AC3E}">
        <p14:creationId xmlns:p14="http://schemas.microsoft.com/office/powerpoint/2010/main" val="42194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a:t>CONTENTS</a:t>
            </a:r>
            <a:endParaRPr lang="en-IN" b="1"/>
          </a:p>
        </p:txBody>
      </p:sp>
      <p:sp>
        <p:nvSpPr>
          <p:cNvPr id="5" name="Content Placeholder 4"/>
          <p:cNvSpPr>
            <a:spLocks noGrp="1"/>
          </p:cNvSpPr>
          <p:nvPr>
            <p:ph idx="1"/>
          </p:nvPr>
        </p:nvSpPr>
        <p:spPr>
          <a:xfrm>
            <a:off x="838200" y="1803400"/>
            <a:ext cx="10515600" cy="4373563"/>
          </a:xfrm>
        </p:spPr>
        <p:txBody>
          <a:bodyPr>
            <a:normAutofit lnSpcReduction="10000"/>
          </a:bodyPr>
          <a:lstStyle/>
          <a:p>
            <a:r>
              <a:rPr lang="en-US"/>
              <a:t>Abstract</a:t>
            </a:r>
          </a:p>
          <a:p>
            <a:r>
              <a:rPr lang="en-US"/>
              <a:t>Problem statement and objectives</a:t>
            </a:r>
          </a:p>
          <a:p>
            <a:r>
              <a:rPr lang="en-US"/>
              <a:t>Literature survey</a:t>
            </a:r>
          </a:p>
          <a:p>
            <a:r>
              <a:rPr lang="en-US"/>
              <a:t>Proposed system</a:t>
            </a:r>
          </a:p>
          <a:p>
            <a:r>
              <a:rPr lang="en-US"/>
              <a:t>System Architecture </a:t>
            </a:r>
          </a:p>
          <a:p>
            <a:r>
              <a:rPr lang="en-US"/>
              <a:t>Project Modules</a:t>
            </a:r>
          </a:p>
          <a:p>
            <a:r>
              <a:rPr lang="en-US"/>
              <a:t>Partial implementation</a:t>
            </a:r>
          </a:p>
          <a:p>
            <a:r>
              <a:rPr lang="en-US"/>
              <a:t>Conclusion </a:t>
            </a:r>
          </a:p>
          <a:p>
            <a:r>
              <a:rPr lang="en-US"/>
              <a:t>Future work </a:t>
            </a:r>
            <a:endParaRPr lang="en-IN"/>
          </a:p>
        </p:txBody>
      </p:sp>
      <p:cxnSp>
        <p:nvCxnSpPr>
          <p:cNvPr id="9" name="Straight Connector 8"/>
          <p:cNvCxnSpPr/>
          <p:nvPr/>
        </p:nvCxnSpPr>
        <p:spPr>
          <a:xfrm>
            <a:off x="0" y="1384300"/>
            <a:ext cx="12192000" cy="508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28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a:t>
            </a:r>
            <a:endParaRPr lang="en-IN" b="1">
              <a:cs typeface="Calibri Light"/>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sz="2400" dirty="0"/>
              <a:t>The advance and secure online auctioning system is a versatile approach for facilitating lot-based online auction system. In this effort, we have tried building a safe and advance online auction website. The system has been built to be extremely scalable and capable of serving huge groups in a promotional events. You may browse deals and put bids on a secure server using the online auction system. The service provider is responsible for all the shipping cost. The goal is to create a user-friendly auctioning platform where any good may be auctioned and where bidder and seller can receive  value added services. The item will be verified, and the site will provide a safe and secure experience for online users. Auction system is further divided into two different easy platform in which  one is special designed for only the developers to maintain and update the system according the current </a:t>
            </a:r>
            <a:r>
              <a:rPr lang="en-US" sz="2400" dirty="0" err="1"/>
              <a:t>requriements</a:t>
            </a:r>
            <a:r>
              <a:rPr lang="en-US" sz="2400" dirty="0"/>
              <a:t> and demands while other is specific for user-end platform. It is very secure, efficient and reliable for all type of buyers, seller, bidder. </a:t>
            </a:r>
            <a:endParaRPr lang="en-US" sz="2400">
              <a:cs typeface="Calibri"/>
            </a:endParaRPr>
          </a:p>
        </p:txBody>
      </p:sp>
    </p:spTree>
    <p:extLst>
      <p:ext uri="{BB962C8B-B14F-4D97-AF65-F5344CB8AC3E}">
        <p14:creationId xmlns:p14="http://schemas.microsoft.com/office/powerpoint/2010/main" val="363124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Problem statement and Objectives </a:t>
            </a:r>
            <a:endParaRPr lang="en-IN" sz="3200" b="1">
              <a:cs typeface="Calibri Light"/>
            </a:endParaRPr>
          </a:p>
        </p:txBody>
      </p:sp>
      <p:sp>
        <p:nvSpPr>
          <p:cNvPr id="3" name="Content Placeholder 2"/>
          <p:cNvSpPr>
            <a:spLocks noGrp="1"/>
          </p:cNvSpPr>
          <p:nvPr>
            <p:ph idx="1"/>
          </p:nvPr>
        </p:nvSpPr>
        <p:spPr/>
        <p:txBody>
          <a:bodyPr/>
          <a:lstStyle/>
          <a:p>
            <a:r>
              <a:rPr lang="en-US"/>
              <a:t>This system will try over coming the problem of scalability and </a:t>
            </a:r>
            <a:r>
              <a:rPr lang="en-US" err="1"/>
              <a:t>unlikeability</a:t>
            </a:r>
            <a:r>
              <a:rPr lang="en-US"/>
              <a:t> which is faced.</a:t>
            </a:r>
          </a:p>
          <a:p>
            <a:r>
              <a:rPr lang="en-US"/>
              <a:t>This system will be more focused on developing the functionality and improving environment so that it can conduct different  types of auction and be secure at he same time.</a:t>
            </a:r>
          </a:p>
          <a:p>
            <a:r>
              <a:rPr lang="en-US"/>
              <a:t>The system will be designed to the common problems that are being faced by other auction system websites.</a:t>
            </a:r>
          </a:p>
        </p:txBody>
      </p:sp>
    </p:spTree>
    <p:extLst>
      <p:ext uri="{BB962C8B-B14F-4D97-AF65-F5344CB8AC3E}">
        <p14:creationId xmlns:p14="http://schemas.microsoft.com/office/powerpoint/2010/main" val="350695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835400" cy="942975"/>
          </a:xfrm>
        </p:spPr>
        <p:txBody>
          <a:bodyPr/>
          <a:lstStyle/>
          <a:p>
            <a:r>
              <a:rPr lang="en-US" b="1" dirty="0"/>
              <a:t>Objective</a:t>
            </a:r>
            <a:endParaRPr lang="en-IN" b="1" dirty="0"/>
          </a:p>
        </p:txBody>
      </p:sp>
      <p:sp>
        <p:nvSpPr>
          <p:cNvPr id="3" name="Content Placeholder 2"/>
          <p:cNvSpPr>
            <a:spLocks noGrp="1"/>
          </p:cNvSpPr>
          <p:nvPr>
            <p:ph idx="1"/>
          </p:nvPr>
        </p:nvSpPr>
        <p:spPr/>
        <p:txBody>
          <a:bodyPr/>
          <a:lstStyle/>
          <a:p>
            <a:r>
              <a:rPr lang="en-US"/>
              <a:t>The goal is to create a user-friendly auctioning platform where any goods maybe auctioned and where the bidders and sellers can receive value-added services.</a:t>
            </a:r>
          </a:p>
          <a:p>
            <a:r>
              <a:rPr lang="en-US"/>
              <a:t>The items will be verified and the site will provide a secure and safe experience for online users.   </a:t>
            </a:r>
            <a:endParaRPr lang="en-IN"/>
          </a:p>
        </p:txBody>
      </p:sp>
    </p:spTree>
    <p:extLst>
      <p:ext uri="{BB962C8B-B14F-4D97-AF65-F5344CB8AC3E}">
        <p14:creationId xmlns:p14="http://schemas.microsoft.com/office/powerpoint/2010/main" val="260686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65600" cy="1019175"/>
          </a:xfrm>
        </p:spPr>
        <p:txBody>
          <a:bodyPr>
            <a:normAutofit/>
          </a:bodyPr>
          <a:lstStyle/>
          <a:p>
            <a:r>
              <a:rPr lang="en-US" sz="3600" b="1" dirty="0"/>
              <a:t>Literature survey</a:t>
            </a:r>
            <a:endParaRPr lang="en-IN" sz="3600" b="1" dirty="0"/>
          </a:p>
        </p:txBody>
      </p:sp>
      <p:sp>
        <p:nvSpPr>
          <p:cNvPr id="3" name="Content Placeholder 2"/>
          <p:cNvSpPr>
            <a:spLocks noGrp="1"/>
          </p:cNvSpPr>
          <p:nvPr>
            <p:ph idx="1"/>
          </p:nvPr>
        </p:nvSpPr>
        <p:spPr/>
        <p:txBody>
          <a:bodyPr/>
          <a:lstStyle/>
          <a:p>
            <a:r>
              <a:rPr lang="en-US"/>
              <a:t>An online auction that holds online auction of various products on a website and servers sellers and bidders accordingly</a:t>
            </a:r>
          </a:p>
          <a:p>
            <a:r>
              <a:rPr lang="en-US"/>
              <a:t>The system is designed to allow users to set up their products for auction and bidders to register and bid for various products available for bidding.</a:t>
            </a:r>
            <a:endParaRPr lang="en-IN"/>
          </a:p>
        </p:txBody>
      </p:sp>
    </p:spTree>
    <p:extLst>
      <p:ext uri="{BB962C8B-B14F-4D97-AF65-F5344CB8AC3E}">
        <p14:creationId xmlns:p14="http://schemas.microsoft.com/office/powerpoint/2010/main" val="321634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59653155"/>
              </p:ext>
            </p:extLst>
          </p:nvPr>
        </p:nvGraphicFramePr>
        <p:xfrm>
          <a:off x="0" y="-275772"/>
          <a:ext cx="12191998" cy="19898599"/>
        </p:xfrm>
        <a:graphic>
          <a:graphicData uri="http://schemas.openxmlformats.org/drawingml/2006/table">
            <a:tbl>
              <a:tblPr firstRow="1" bandRow="1">
                <a:tableStyleId>{5C22544A-7EE6-4342-B048-85BDC9FD1C3A}</a:tableStyleId>
              </a:tblPr>
              <a:tblGrid>
                <a:gridCol w="1117521">
                  <a:extLst>
                    <a:ext uri="{9D8B030D-6E8A-4147-A177-3AD203B41FA5}">
                      <a16:colId xmlns:a16="http://schemas.microsoft.com/office/drawing/2014/main" val="3778483769"/>
                    </a:ext>
                  </a:extLst>
                </a:gridCol>
                <a:gridCol w="3040917">
                  <a:extLst>
                    <a:ext uri="{9D8B030D-6E8A-4147-A177-3AD203B41FA5}">
                      <a16:colId xmlns:a16="http://schemas.microsoft.com/office/drawing/2014/main" val="3566269282"/>
                    </a:ext>
                  </a:extLst>
                </a:gridCol>
                <a:gridCol w="2008390">
                  <a:extLst>
                    <a:ext uri="{9D8B030D-6E8A-4147-A177-3AD203B41FA5}">
                      <a16:colId xmlns:a16="http://schemas.microsoft.com/office/drawing/2014/main" val="1407768140"/>
                    </a:ext>
                  </a:extLst>
                </a:gridCol>
                <a:gridCol w="2008390">
                  <a:extLst>
                    <a:ext uri="{9D8B030D-6E8A-4147-A177-3AD203B41FA5}">
                      <a16:colId xmlns:a16="http://schemas.microsoft.com/office/drawing/2014/main" val="1746444587"/>
                    </a:ext>
                  </a:extLst>
                </a:gridCol>
                <a:gridCol w="2008390">
                  <a:extLst>
                    <a:ext uri="{9D8B030D-6E8A-4147-A177-3AD203B41FA5}">
                      <a16:colId xmlns:a16="http://schemas.microsoft.com/office/drawing/2014/main" val="2856718342"/>
                    </a:ext>
                  </a:extLst>
                </a:gridCol>
                <a:gridCol w="2008390">
                  <a:extLst>
                    <a:ext uri="{9D8B030D-6E8A-4147-A177-3AD203B41FA5}">
                      <a16:colId xmlns:a16="http://schemas.microsoft.com/office/drawing/2014/main" val="3174479395"/>
                    </a:ext>
                  </a:extLst>
                </a:gridCol>
              </a:tblGrid>
              <a:tr h="1627616">
                <a:tc>
                  <a:txBody>
                    <a:bodyPr/>
                    <a:lstStyle/>
                    <a:p>
                      <a:r>
                        <a:rPr lang="en-US" sz="2800" err="1">
                          <a:latin typeface="Arial" panose="020B0604020202020204" pitchFamily="34" charset="0"/>
                          <a:cs typeface="Arial" panose="020B0604020202020204" pitchFamily="34" charset="0"/>
                        </a:rPr>
                        <a:t>Sr</a:t>
                      </a:r>
                      <a:r>
                        <a:rPr lang="en-US" sz="2800" baseline="0">
                          <a:latin typeface="Arial" panose="020B0604020202020204" pitchFamily="34" charset="0"/>
                          <a:cs typeface="Arial" panose="020B0604020202020204" pitchFamily="34" charset="0"/>
                        </a:rPr>
                        <a:t> no</a:t>
                      </a:r>
                      <a:endParaRPr lang="en-IN" sz="2800">
                        <a:latin typeface="Arial" panose="020B0604020202020204" pitchFamily="34" charset="0"/>
                        <a:cs typeface="Arial" panose="020B0604020202020204" pitchFamily="34" charset="0"/>
                      </a:endParaRPr>
                    </a:p>
                  </a:txBody>
                  <a:tcPr/>
                </a:tc>
                <a:tc>
                  <a:txBody>
                    <a:bodyPr/>
                    <a:lstStyle/>
                    <a:p>
                      <a:r>
                        <a:rPr lang="en-US" sz="3200"/>
                        <a:t>Paper Title</a:t>
                      </a:r>
                      <a:r>
                        <a:rPr lang="en-US" sz="3200" baseline="0"/>
                        <a:t> (Reference</a:t>
                      </a:r>
                      <a:r>
                        <a:rPr lang="en-US" baseline="0"/>
                        <a:t>)</a:t>
                      </a:r>
                      <a:endParaRPr lang="en-IN"/>
                    </a:p>
                  </a:txBody>
                  <a:tcPr/>
                </a:tc>
                <a:tc>
                  <a:txBody>
                    <a:bodyPr/>
                    <a:lstStyle/>
                    <a:p>
                      <a:r>
                        <a:rPr lang="en-US"/>
                        <a:t>Year</a:t>
                      </a:r>
                      <a:r>
                        <a:rPr lang="en-US" baseline="0"/>
                        <a:t> </a:t>
                      </a:r>
                      <a:endParaRPr lang="en-IN"/>
                    </a:p>
                  </a:txBody>
                  <a:tcPr/>
                </a:tc>
                <a:tc>
                  <a:txBody>
                    <a:bodyPr/>
                    <a:lstStyle/>
                    <a:p>
                      <a:r>
                        <a:rPr lang="en-US"/>
                        <a:t>   </a:t>
                      </a:r>
                    </a:p>
                    <a:p>
                      <a:endParaRPr lang="en-US"/>
                    </a:p>
                    <a:p>
                      <a:r>
                        <a:rPr lang="en-US" sz="2000"/>
                        <a:t>Conclusion</a:t>
                      </a:r>
                      <a:endParaRPr lang="en-IN" sz="2000"/>
                    </a:p>
                  </a:txBody>
                  <a:tcPr/>
                </a:tc>
                <a:tc>
                  <a:txBody>
                    <a:bodyPr/>
                    <a:lstStyle/>
                    <a:p>
                      <a:r>
                        <a:rPr lang="en-US" sz="2800"/>
                        <a:t>Author</a:t>
                      </a:r>
                      <a:r>
                        <a:rPr lang="en-US" sz="2800" baseline="0"/>
                        <a:t> name</a:t>
                      </a:r>
                      <a:endParaRPr lang="en-IN" sz="2800"/>
                    </a:p>
                  </a:txBody>
                  <a:tcPr/>
                </a:tc>
                <a:tc>
                  <a:txBody>
                    <a:bodyPr/>
                    <a:lstStyle/>
                    <a:p>
                      <a:endParaRPr lang="en-US"/>
                    </a:p>
                    <a:p>
                      <a:endParaRPr lang="en-US"/>
                    </a:p>
                    <a:p>
                      <a:r>
                        <a:rPr lang="en-US" sz="2400"/>
                        <a:t>Research</a:t>
                      </a:r>
                      <a:r>
                        <a:rPr lang="en-US" sz="2400" baseline="0"/>
                        <a:t> Gap</a:t>
                      </a:r>
                      <a:endParaRPr lang="en-IN" sz="2400"/>
                    </a:p>
                  </a:txBody>
                  <a:tcPr/>
                </a:tc>
                <a:extLst>
                  <a:ext uri="{0D108BD9-81ED-4DB2-BD59-A6C34878D82A}">
                    <a16:rowId xmlns:a16="http://schemas.microsoft.com/office/drawing/2014/main" val="2205441976"/>
                  </a:ext>
                </a:extLst>
              </a:tr>
              <a:tr h="1627616">
                <a:tc>
                  <a:txBody>
                    <a:bodyPr/>
                    <a:lstStyle/>
                    <a:p>
                      <a:endParaRPr lang="en-US"/>
                    </a:p>
                    <a:p>
                      <a:endParaRPr lang="en-US"/>
                    </a:p>
                    <a:p>
                      <a:r>
                        <a:rPr lang="en-US" sz="3600" baseline="0"/>
                        <a:t>  1</a:t>
                      </a:r>
                      <a:endParaRPr lang="en-IN" sz="3600"/>
                    </a:p>
                  </a:txBody>
                  <a:tcPr/>
                </a:tc>
                <a:tc>
                  <a:txBody>
                    <a:bodyPr/>
                    <a:lstStyle/>
                    <a:p>
                      <a:r>
                        <a:rPr lang="en-US"/>
                        <a:t>Secure E-Auction</a:t>
                      </a:r>
                      <a:r>
                        <a:rPr lang="en-US" baseline="0"/>
                        <a:t> System Using Block-chain: UAE</a:t>
                      </a:r>
                    </a:p>
                    <a:p>
                      <a:r>
                        <a:rPr lang="en-US" baseline="0"/>
                        <a:t>Case study (</a:t>
                      </a:r>
                      <a:r>
                        <a:rPr lang="en-IN" sz="1800" b="0" i="0" kern="1200">
                          <a:solidFill>
                            <a:schemeClr val="dk1"/>
                          </a:solidFill>
                          <a:effectLst/>
                          <a:latin typeface="+mn-lt"/>
                          <a:ea typeface="+mn-ea"/>
                          <a:cs typeface="+mn-cs"/>
                        </a:rPr>
                        <a:t> </a:t>
                      </a:r>
                      <a:r>
                        <a:rPr lang="en-IN" sz="1800" b="0" i="1" kern="1200">
                          <a:solidFill>
                            <a:schemeClr val="dk1"/>
                          </a:solidFill>
                          <a:effectLst/>
                          <a:latin typeface="+mn-lt"/>
                          <a:ea typeface="+mn-ea"/>
                          <a:cs typeface="+mn-cs"/>
                        </a:rPr>
                        <a:t> Advances in Science and Engineering Technology International Conferences (ASET)</a:t>
                      </a:r>
                      <a:r>
                        <a:rPr lang="en-IN" sz="1800" b="0" i="0" kern="1200">
                          <a:solidFill>
                            <a:schemeClr val="dk1"/>
                          </a:solidFill>
                          <a:effectLst/>
                          <a:latin typeface="+mn-lt"/>
                          <a:ea typeface="+mn-ea"/>
                          <a:cs typeface="+mn-cs"/>
                        </a:rPr>
                        <a:t>. IEEE, 2020.</a:t>
                      </a:r>
                      <a:r>
                        <a:rPr lang="en-US" baseline="0"/>
                        <a:t>)</a:t>
                      </a:r>
                      <a:endParaRPr lang="en-IN"/>
                    </a:p>
                  </a:txBody>
                  <a:tcPr/>
                </a:tc>
                <a:tc>
                  <a:txBody>
                    <a:bodyPr/>
                    <a:lstStyle/>
                    <a:p>
                      <a:r>
                        <a:rPr lang="en-US"/>
                        <a:t>2020</a:t>
                      </a:r>
                      <a:endParaRPr lang="en-IN"/>
                    </a:p>
                  </a:txBody>
                  <a:tcPr/>
                </a:tc>
                <a:tc>
                  <a:txBody>
                    <a:bodyPr/>
                    <a:lstStyle/>
                    <a:p>
                      <a:pPr algn="l">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Traditionally, e-auction systems have been developed using traditional computing methods such as web development.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 Though efficient, the electronic auction systems that are build using traditional web development methodology do pose certain risks and other limitations.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This research paper has proposed a </a:t>
                      </a:r>
                      <a:r>
                        <a:rPr lang="en-US" sz="1400" err="1">
                          <a:effectLst/>
                          <a:latin typeface="Calibri" panose="020F0502020204030204" pitchFamily="34" charset="0"/>
                          <a:ea typeface="Calibri" panose="020F0502020204030204" pitchFamily="34" charset="0"/>
                          <a:cs typeface="Times New Roman" panose="02020603050405020304" pitchFamily="18" charset="0"/>
                        </a:rPr>
                        <a:t>blockchain</a:t>
                      </a:r>
                      <a:r>
                        <a:rPr lang="en-US" sz="1400">
                          <a:effectLst/>
                          <a:latin typeface="Calibri" panose="020F0502020204030204" pitchFamily="34" charset="0"/>
                          <a:ea typeface="Calibri" panose="020F0502020204030204" pitchFamily="34" charset="0"/>
                          <a:cs typeface="Times New Roman" panose="02020603050405020304" pitchFamily="18" charset="0"/>
                        </a:rPr>
                        <a:t> based electronic auction system that aims to minimize the risks faced by web-based electronic auction systems.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They have also introduced the concept of smart contract which ensures the  anonymity of identity during the bidding function. Which reduces the chances of coalition among the participants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r>
                        <a:rPr lang="en-IN" sz="1800" b="0" i="0" kern="1200">
                          <a:solidFill>
                            <a:schemeClr val="dk1"/>
                          </a:solidFill>
                          <a:effectLst/>
                          <a:latin typeface="+mn-lt"/>
                          <a:ea typeface="+mn-ea"/>
                          <a:cs typeface="+mn-cs"/>
                        </a:rPr>
                        <a:t>Hani </a:t>
                      </a:r>
                      <a:r>
                        <a:rPr lang="en-IN" sz="1800" b="0" i="0" kern="1200" err="1">
                          <a:solidFill>
                            <a:schemeClr val="dk1"/>
                          </a:solidFill>
                          <a:effectLst/>
                          <a:latin typeface="+mn-lt"/>
                          <a:ea typeface="+mn-ea"/>
                          <a:cs typeface="+mn-cs"/>
                        </a:rPr>
                        <a:t>Qusa</a:t>
                      </a:r>
                      <a:r>
                        <a:rPr lang="en-IN" sz="1800" b="0" i="0" kern="1200">
                          <a:solidFill>
                            <a:schemeClr val="dk1"/>
                          </a:solidFill>
                          <a:effectLst/>
                          <a:latin typeface="+mn-lt"/>
                          <a:ea typeface="+mn-ea"/>
                          <a:cs typeface="+mn-cs"/>
                        </a:rPr>
                        <a:t>, J </a:t>
                      </a:r>
                      <a:r>
                        <a:rPr lang="en-IN" sz="1800" b="0" i="0" kern="1200" err="1">
                          <a:solidFill>
                            <a:schemeClr val="dk1"/>
                          </a:solidFill>
                          <a:effectLst/>
                          <a:latin typeface="+mn-lt"/>
                          <a:ea typeface="+mn-ea"/>
                          <a:cs typeface="+mn-cs"/>
                        </a:rPr>
                        <a:t>Tarazi</a:t>
                      </a:r>
                      <a:r>
                        <a:rPr lang="en-IN" sz="1800" b="0" i="0" kern="1200">
                          <a:solidFill>
                            <a:schemeClr val="dk1"/>
                          </a:solidFill>
                          <a:effectLst/>
                          <a:latin typeface="+mn-lt"/>
                          <a:ea typeface="+mn-ea"/>
                          <a:cs typeface="+mn-cs"/>
                        </a:rPr>
                        <a:t>, </a:t>
                      </a:r>
                      <a:r>
                        <a:rPr lang="en-IN" sz="1800" b="0" i="0" u="sng" kern="1200">
                          <a:solidFill>
                            <a:schemeClr val="dk1"/>
                          </a:solidFill>
                          <a:effectLst/>
                          <a:latin typeface="+mn-lt"/>
                          <a:ea typeface="+mn-ea"/>
                          <a:cs typeface="+mn-cs"/>
                          <a:hlinkClick r:id="rId2"/>
                        </a:rPr>
                        <a:t>V </a:t>
                      </a:r>
                      <a:r>
                        <a:rPr lang="en-IN" sz="1800" b="0" i="0" u="sng" kern="1200" err="1">
                          <a:solidFill>
                            <a:schemeClr val="dk1"/>
                          </a:solidFill>
                          <a:effectLst/>
                          <a:latin typeface="+mn-lt"/>
                          <a:ea typeface="+mn-ea"/>
                          <a:cs typeface="+mn-cs"/>
                          <a:hlinkClick r:id="rId2"/>
                        </a:rPr>
                        <a:t>Akre</a:t>
                      </a:r>
                      <a:r>
                        <a:rPr lang="en-IN" sz="1800" b="0" i="0" kern="1200">
                          <a:solidFill>
                            <a:schemeClr val="dk1"/>
                          </a:solidFill>
                          <a:effectLst/>
                          <a:latin typeface="+mn-lt"/>
                          <a:ea typeface="+mn-ea"/>
                          <a:cs typeface="+mn-cs"/>
                        </a:rPr>
                        <a:t> </a:t>
                      </a:r>
                      <a:endParaRPr lang="en-IN"/>
                    </a:p>
                  </a:txBody>
                  <a:tcPr/>
                </a:tc>
                <a:tc>
                  <a:txBody>
                    <a:bodyPr/>
                    <a:lstStyle/>
                    <a:p>
                      <a:endParaRPr lang="en-IN"/>
                    </a:p>
                  </a:txBody>
                  <a:tcPr/>
                </a:tc>
                <a:extLst>
                  <a:ext uri="{0D108BD9-81ED-4DB2-BD59-A6C34878D82A}">
                    <a16:rowId xmlns:a16="http://schemas.microsoft.com/office/drawing/2014/main" val="86946402"/>
                  </a:ext>
                </a:extLst>
              </a:tr>
              <a:tr h="1627616">
                <a:tc>
                  <a:txBody>
                    <a:bodyPr/>
                    <a:lstStyle/>
                    <a:p>
                      <a:endParaRPr lang="en-US"/>
                    </a:p>
                    <a:p>
                      <a:endParaRPr lang="en-US"/>
                    </a:p>
                    <a:p>
                      <a:r>
                        <a:rPr lang="en-US" sz="3600"/>
                        <a:t>  2</a:t>
                      </a:r>
                      <a:endParaRPr lang="en-IN" sz="3600"/>
                    </a:p>
                  </a:txBody>
                  <a:tcPr/>
                </a:tc>
                <a:tc>
                  <a:txBody>
                    <a:bodyPr/>
                    <a:lstStyle/>
                    <a:p>
                      <a:r>
                        <a:rPr lang="en-US" err="1"/>
                        <a:t>uAuction</a:t>
                      </a:r>
                      <a:r>
                        <a:rPr lang="en-US"/>
                        <a:t>:</a:t>
                      </a:r>
                      <a:r>
                        <a:rPr lang="en-US" baseline="0"/>
                        <a:t> Analysis, Design </a:t>
                      </a:r>
                    </a:p>
                    <a:p>
                      <a:r>
                        <a:rPr lang="en-US" baseline="0"/>
                        <a:t>And implementation of a Secure Online Auction System (</a:t>
                      </a:r>
                      <a:r>
                        <a:rPr lang="en-US" sz="1800" b="0" i="1" kern="1200">
                          <a:solidFill>
                            <a:schemeClr val="dk1"/>
                          </a:solidFill>
                          <a:effectLst/>
                          <a:latin typeface="+mn-lt"/>
                          <a:ea typeface="+mn-ea"/>
                          <a:cs typeface="+mn-cs"/>
                        </a:rPr>
                        <a:t>Data Intelligence and Computing and Cyber Science and Technology Congress (DASC/</a:t>
                      </a:r>
                      <a:r>
                        <a:rPr lang="en-US" sz="1800" b="0" i="1" kern="1200" err="1">
                          <a:solidFill>
                            <a:schemeClr val="dk1"/>
                          </a:solidFill>
                          <a:effectLst/>
                          <a:latin typeface="+mn-lt"/>
                          <a:ea typeface="+mn-ea"/>
                          <a:cs typeface="+mn-cs"/>
                        </a:rPr>
                        <a:t>PiCom</a:t>
                      </a:r>
                      <a:r>
                        <a:rPr lang="en-US" sz="1800" b="0" i="1" kern="1200">
                          <a:solidFill>
                            <a:schemeClr val="dk1"/>
                          </a:solidFill>
                          <a:effectLst/>
                          <a:latin typeface="+mn-lt"/>
                          <a:ea typeface="+mn-ea"/>
                          <a:cs typeface="+mn-cs"/>
                        </a:rPr>
                        <a:t>/</a:t>
                      </a:r>
                      <a:r>
                        <a:rPr lang="en-US" sz="1800" b="0" i="1" kern="1200" err="1">
                          <a:solidFill>
                            <a:schemeClr val="dk1"/>
                          </a:solidFill>
                          <a:effectLst/>
                          <a:latin typeface="+mn-lt"/>
                          <a:ea typeface="+mn-ea"/>
                          <a:cs typeface="+mn-cs"/>
                        </a:rPr>
                        <a:t>DataCom</a:t>
                      </a:r>
                      <a:r>
                        <a:rPr lang="en-US" sz="1800" b="0" i="1" kern="1200">
                          <a:solidFill>
                            <a:schemeClr val="dk1"/>
                          </a:solidFill>
                          <a:effectLst/>
                          <a:latin typeface="+mn-lt"/>
                          <a:ea typeface="+mn-ea"/>
                          <a:cs typeface="+mn-cs"/>
                        </a:rPr>
                        <a:t>/</a:t>
                      </a:r>
                      <a:r>
                        <a:rPr lang="en-US" sz="1800" b="0" i="1" kern="1200" err="1">
                          <a:solidFill>
                            <a:schemeClr val="dk1"/>
                          </a:solidFill>
                          <a:effectLst/>
                          <a:latin typeface="+mn-lt"/>
                          <a:ea typeface="+mn-ea"/>
                          <a:cs typeface="+mn-cs"/>
                        </a:rPr>
                        <a:t>CyberSciTech</a:t>
                      </a:r>
                      <a:r>
                        <a:rPr lang="en-US" sz="1800" b="0" i="1" kern="1200">
                          <a:solidFill>
                            <a:schemeClr val="dk1"/>
                          </a:solidFill>
                          <a:effectLst/>
                          <a:latin typeface="+mn-lt"/>
                          <a:ea typeface="+mn-ea"/>
                          <a:cs typeface="+mn-cs"/>
                        </a:rPr>
                        <a:t>)</a:t>
                      </a:r>
                      <a:r>
                        <a:rPr lang="en-US" sz="1800" b="0" i="0" kern="1200">
                          <a:solidFill>
                            <a:schemeClr val="dk1"/>
                          </a:solidFill>
                          <a:effectLst/>
                          <a:latin typeface="+mn-lt"/>
                          <a:ea typeface="+mn-ea"/>
                          <a:cs typeface="+mn-cs"/>
                        </a:rPr>
                        <a:t>. IEEE</a:t>
                      </a:r>
                      <a:endParaRPr lang="en-US" baseline="0"/>
                    </a:p>
                    <a:p>
                      <a:endParaRPr lang="en-US" baseline="0"/>
                    </a:p>
                  </a:txBody>
                  <a:tcPr/>
                </a:tc>
                <a:tc>
                  <a:txBody>
                    <a:bodyPr/>
                    <a:lstStyle/>
                    <a:p>
                      <a:r>
                        <a:rPr lang="en-US"/>
                        <a:t>2017</a:t>
                      </a:r>
                      <a:endParaRPr lang="en-IN"/>
                    </a:p>
                  </a:txBody>
                  <a:tcPr/>
                </a:tc>
                <a:tc>
                  <a:txBody>
                    <a:bodyPr/>
                    <a:lstStyle/>
                    <a:p>
                      <a:pPr algn="l">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This paper was all about their experience on e-auction. They provided a simple and elegant design for auction system using UML.</a:t>
                      </a:r>
                    </a:p>
                    <a:p>
                      <a:pPr algn="l">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 The </a:t>
                      </a:r>
                      <a:r>
                        <a:rPr lang="en-IN" sz="1800" err="1">
                          <a:effectLst/>
                          <a:latin typeface="Calibri" panose="020F0502020204030204" pitchFamily="34" charset="0"/>
                          <a:ea typeface="Calibri" panose="020F0502020204030204" pitchFamily="34" charset="0"/>
                          <a:cs typeface="Times New Roman" panose="02020603050405020304" pitchFamily="18" charset="0"/>
                        </a:rPr>
                        <a:t>uAuction</a:t>
                      </a:r>
                      <a:r>
                        <a:rPr lang="en-IN" sz="1800">
                          <a:effectLst/>
                          <a:latin typeface="Calibri" panose="020F0502020204030204" pitchFamily="34" charset="0"/>
                          <a:ea typeface="Calibri" panose="020F0502020204030204" pitchFamily="34" charset="0"/>
                          <a:cs typeface="Times New Roman" panose="02020603050405020304" pitchFamily="18" charset="0"/>
                        </a:rPr>
                        <a:t> was mainly facilitate in order to catch the shill bidders in real-time.</a:t>
                      </a:r>
                    </a:p>
                  </a:txBody>
                  <a:tcPr marL="114300" marR="114300" marT="0" marB="0"/>
                </a:tc>
                <a:tc>
                  <a:txBody>
                    <a:bodyPr/>
                    <a:lstStyle/>
                    <a:p>
                      <a:r>
                        <a:rPr lang="en-IN" sz="1800" b="0" i="0" kern="1200">
                          <a:solidFill>
                            <a:schemeClr val="dk1"/>
                          </a:solidFill>
                          <a:effectLst/>
                          <a:latin typeface="+mn-lt"/>
                          <a:ea typeface="+mn-ea"/>
                          <a:cs typeface="+mn-cs"/>
                        </a:rPr>
                        <a:t>N </a:t>
                      </a:r>
                      <a:r>
                        <a:rPr lang="en-IN" sz="1800" b="0" i="0" kern="1200" err="1">
                          <a:solidFill>
                            <a:schemeClr val="dk1"/>
                          </a:solidFill>
                          <a:effectLst/>
                          <a:latin typeface="+mn-lt"/>
                          <a:ea typeface="+mn-ea"/>
                          <a:cs typeface="+mn-cs"/>
                        </a:rPr>
                        <a:t>Majadi</a:t>
                      </a:r>
                      <a:r>
                        <a:rPr lang="en-IN" sz="1800" b="0" i="0" kern="1200">
                          <a:solidFill>
                            <a:schemeClr val="dk1"/>
                          </a:solidFill>
                          <a:effectLst/>
                          <a:latin typeface="+mn-lt"/>
                          <a:ea typeface="+mn-ea"/>
                          <a:cs typeface="+mn-cs"/>
                        </a:rPr>
                        <a:t>, </a:t>
                      </a:r>
                      <a:r>
                        <a:rPr lang="en-IN" sz="1800" b="0" i="0" u="sng" kern="1200">
                          <a:solidFill>
                            <a:schemeClr val="dk1"/>
                          </a:solidFill>
                          <a:effectLst/>
                          <a:latin typeface="+mn-lt"/>
                          <a:ea typeface="+mn-ea"/>
                          <a:cs typeface="+mn-cs"/>
                          <a:hlinkClick r:id="rId3"/>
                        </a:rPr>
                        <a:t>J </a:t>
                      </a:r>
                      <a:r>
                        <a:rPr lang="en-IN" sz="1800" b="0" i="0" u="sng" kern="1200" err="1">
                          <a:solidFill>
                            <a:schemeClr val="dk1"/>
                          </a:solidFill>
                          <a:effectLst/>
                          <a:latin typeface="+mn-lt"/>
                          <a:ea typeface="+mn-ea"/>
                          <a:cs typeface="+mn-cs"/>
                          <a:hlinkClick r:id="rId3"/>
                        </a:rPr>
                        <a:t>Trevathan</a:t>
                      </a:r>
                      <a:endParaRPr lang="en-IN"/>
                    </a:p>
                  </a:txBody>
                  <a:tcPr/>
                </a:tc>
                <a:tc>
                  <a:txBody>
                    <a:bodyPr/>
                    <a:lstStyle/>
                    <a:p>
                      <a:endParaRPr lang="en-IN"/>
                    </a:p>
                  </a:txBody>
                  <a:tcPr/>
                </a:tc>
                <a:extLst>
                  <a:ext uri="{0D108BD9-81ED-4DB2-BD59-A6C34878D82A}">
                    <a16:rowId xmlns:a16="http://schemas.microsoft.com/office/drawing/2014/main" val="2598258953"/>
                  </a:ext>
                </a:extLst>
              </a:tr>
              <a:tr h="1627616">
                <a:tc>
                  <a:txBody>
                    <a:bodyPr/>
                    <a:lstStyle/>
                    <a:p>
                      <a:r>
                        <a:rPr lang="en-US" sz="3600"/>
                        <a:t> </a:t>
                      </a:r>
                    </a:p>
                    <a:p>
                      <a:r>
                        <a:rPr lang="en-US" sz="3600"/>
                        <a:t>  3</a:t>
                      </a:r>
                    </a:p>
                    <a:p>
                      <a:endParaRPr lang="en-IN" sz="3600"/>
                    </a:p>
                  </a:txBody>
                  <a:tcPr/>
                </a:tc>
                <a:tc>
                  <a:txBody>
                    <a:bodyPr/>
                    <a:lstStyle/>
                    <a:p>
                      <a:r>
                        <a:rPr lang="en-US" baseline="0"/>
                        <a:t>Implementation of Online E-Auction to  Overcome of the problem of Corruption with Effective and Efficient Procurement with transparency</a:t>
                      </a:r>
                    </a:p>
                    <a:p>
                      <a:r>
                        <a:rPr lang="en-US" baseline="0"/>
                        <a:t>( Turkish journal of Computer and mathematics Education</a:t>
                      </a:r>
                    </a:p>
                    <a:p>
                      <a:r>
                        <a:rPr lang="en-US" baseline="0"/>
                        <a:t>{TURCOMAT}</a:t>
                      </a:r>
                    </a:p>
                  </a:txBody>
                  <a:tcPr/>
                </a:tc>
                <a:tc>
                  <a:txBody>
                    <a:bodyPr/>
                    <a:lstStyle/>
                    <a:p>
                      <a:r>
                        <a:rPr lang="en-US"/>
                        <a:t>2021</a:t>
                      </a:r>
                      <a:endParaRPr lang="en-IN"/>
                    </a:p>
                  </a:txBody>
                  <a:tcPr/>
                </a:tc>
                <a:tc>
                  <a:txBody>
                    <a:bodyPr/>
                    <a:lstStyle/>
                    <a:p>
                      <a:r>
                        <a:rPr lang="en-IN" sz="1800" kern="1200">
                          <a:solidFill>
                            <a:schemeClr val="dk1"/>
                          </a:solidFill>
                          <a:effectLst/>
                          <a:latin typeface="+mn-lt"/>
                          <a:ea typeface="+mn-ea"/>
                          <a:cs typeface="+mn-cs"/>
                        </a:rPr>
                        <a:t>The result of this research paper is that now we can have the system that is way strong and advanced than before and also will focuses on the main concern of the people worldwide. Also, the main issue i.e. trust and security has been taken under noticed in more effective ways followed by the facilitation options like navigation and suggestions bar. This will give 'all in one ' options in single platform i.e. in our online auction system.</a:t>
                      </a:r>
                      <a:endParaRPr lang="en-IN"/>
                    </a:p>
                  </a:txBody>
                  <a:tcPr/>
                </a:tc>
                <a:tc>
                  <a:txBody>
                    <a:bodyPr/>
                    <a:lstStyle/>
                    <a:p>
                      <a:r>
                        <a:rPr lang="en-IN" sz="1800" b="0" i="0" kern="1200" err="1">
                          <a:solidFill>
                            <a:schemeClr val="dk1"/>
                          </a:solidFill>
                          <a:effectLst/>
                          <a:latin typeface="+mn-lt"/>
                          <a:ea typeface="+mn-ea"/>
                          <a:cs typeface="+mn-cs"/>
                        </a:rPr>
                        <a:t>Prof.</a:t>
                      </a:r>
                      <a:r>
                        <a:rPr lang="en-IN" sz="1800" b="0" i="0" kern="1200">
                          <a:solidFill>
                            <a:schemeClr val="dk1"/>
                          </a:solidFill>
                          <a:effectLst/>
                          <a:latin typeface="+mn-lt"/>
                          <a:ea typeface="+mn-ea"/>
                          <a:cs typeface="+mn-cs"/>
                        </a:rPr>
                        <a:t> (</a:t>
                      </a:r>
                      <a:r>
                        <a:rPr lang="en-IN" sz="1800" b="0" i="0" kern="1200" err="1">
                          <a:solidFill>
                            <a:schemeClr val="dk1"/>
                          </a:solidFill>
                          <a:effectLst/>
                          <a:latin typeface="+mn-lt"/>
                          <a:ea typeface="+mn-ea"/>
                          <a:cs typeface="+mn-cs"/>
                        </a:rPr>
                        <a:t>Dr.</a:t>
                      </a:r>
                      <a:r>
                        <a:rPr lang="en-IN" sz="1800" b="0" i="0" kern="1200">
                          <a:solidFill>
                            <a:schemeClr val="dk1"/>
                          </a:solidFill>
                          <a:effectLst/>
                          <a:latin typeface="+mn-lt"/>
                          <a:ea typeface="+mn-ea"/>
                          <a:cs typeface="+mn-cs"/>
                        </a:rPr>
                        <a:t>) </a:t>
                      </a:r>
                      <a:r>
                        <a:rPr lang="en-IN" sz="1800" b="0" i="0" kern="1200" err="1">
                          <a:solidFill>
                            <a:schemeClr val="dk1"/>
                          </a:solidFill>
                          <a:effectLst/>
                          <a:latin typeface="+mn-lt"/>
                          <a:ea typeface="+mn-ea"/>
                          <a:cs typeface="+mn-cs"/>
                        </a:rPr>
                        <a:t>Darpan</a:t>
                      </a:r>
                      <a:r>
                        <a:rPr lang="en-IN" sz="1800" b="0" i="0" kern="1200">
                          <a:solidFill>
                            <a:schemeClr val="dk1"/>
                          </a:solidFill>
                          <a:effectLst/>
                          <a:latin typeface="+mn-lt"/>
                          <a:ea typeface="+mn-ea"/>
                          <a:cs typeface="+mn-cs"/>
                        </a:rPr>
                        <a:t> </a:t>
                      </a:r>
                      <a:r>
                        <a:rPr lang="en-IN" sz="1800" b="0" i="0" kern="1200" err="1">
                          <a:solidFill>
                            <a:schemeClr val="dk1"/>
                          </a:solidFill>
                          <a:effectLst/>
                          <a:latin typeface="+mn-lt"/>
                          <a:ea typeface="+mn-ea"/>
                          <a:cs typeface="+mn-cs"/>
                        </a:rPr>
                        <a:t>Anand</a:t>
                      </a:r>
                      <a:endParaRPr lang="en-IN"/>
                    </a:p>
                  </a:txBody>
                  <a:tcPr/>
                </a:tc>
                <a:tc>
                  <a:txBody>
                    <a:bodyPr/>
                    <a:lstStyle/>
                    <a:p>
                      <a:endParaRPr lang="en-IN"/>
                    </a:p>
                  </a:txBody>
                  <a:tcPr/>
                </a:tc>
                <a:extLst>
                  <a:ext uri="{0D108BD9-81ED-4DB2-BD59-A6C34878D82A}">
                    <a16:rowId xmlns:a16="http://schemas.microsoft.com/office/drawing/2014/main" val="676170454"/>
                  </a:ext>
                </a:extLst>
              </a:tr>
            </a:tbl>
          </a:graphicData>
        </a:graphic>
      </p:graphicFrame>
    </p:spTree>
    <p:extLst>
      <p:ext uri="{BB962C8B-B14F-4D97-AF65-F5344CB8AC3E}">
        <p14:creationId xmlns:p14="http://schemas.microsoft.com/office/powerpoint/2010/main" val="350828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648200" cy="1196975"/>
          </a:xfrm>
        </p:spPr>
        <p:txBody>
          <a:bodyPr/>
          <a:lstStyle/>
          <a:p>
            <a:r>
              <a:rPr lang="en-US" b="1"/>
              <a:t>Proposed System</a:t>
            </a:r>
            <a:endParaRPr lang="en-IN" b="1"/>
          </a:p>
        </p:txBody>
      </p:sp>
      <p:pic>
        <p:nvPicPr>
          <p:cNvPr id="3074" name="Picture 2" descr="Development of Online Auction Management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7314" y="1233715"/>
            <a:ext cx="6618515" cy="534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81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Architecture</a:t>
            </a:r>
            <a:endParaRPr lang="en-IN" b="1" dirty="0"/>
          </a:p>
        </p:txBody>
      </p:sp>
      <p:pic>
        <p:nvPicPr>
          <p:cNvPr id="4" name="Content Placeholder 3" descr="Diagram&#10;&#10;Description automatically generated">
            <a:extLst>
              <a:ext uri="{FF2B5EF4-FFF2-40B4-BE49-F238E27FC236}">
                <a16:creationId xmlns:a16="http://schemas.microsoft.com/office/drawing/2014/main" id="{7FEFE98A-C591-A04A-4DDE-A2E10C4BD2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1524000"/>
            <a:ext cx="9039225" cy="4968875"/>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4166132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MINI PROJECT                       Topic :- Online Auction System     Department :- TE-Artificial Intelligence and Machine Learning                                     </vt:lpstr>
      <vt:lpstr>CONTENTS</vt:lpstr>
      <vt:lpstr>Abstract </vt:lpstr>
      <vt:lpstr>Problem statement and Objectives </vt:lpstr>
      <vt:lpstr>Objective</vt:lpstr>
      <vt:lpstr>Literature survey</vt:lpstr>
      <vt:lpstr>PowerPoint Presentation</vt:lpstr>
      <vt:lpstr>Proposed System</vt:lpstr>
      <vt:lpstr>System Architecture</vt:lpstr>
      <vt:lpstr>Project Modules</vt:lpstr>
      <vt:lpstr>Partial Implementation</vt:lpstr>
      <vt:lpstr>Login</vt:lpstr>
      <vt:lpstr>Auction page</vt:lpstr>
      <vt:lpstr>Upcoming auction</vt:lpstr>
      <vt:lpstr>Conclusion</vt:lpstr>
      <vt:lpstr>Future Work</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Gaurav</dc:creator>
  <cp:revision>23</cp:revision>
  <dcterms:created xsi:type="dcterms:W3CDTF">2022-10-08T13:47:54Z</dcterms:created>
  <dcterms:modified xsi:type="dcterms:W3CDTF">2023-04-13T05:13:57Z</dcterms:modified>
</cp:coreProperties>
</file>