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87F"/>
    <a:srgbClr val="E90B7A"/>
    <a:srgbClr val="AFF663"/>
    <a:srgbClr val="F18669"/>
    <a:srgbClr val="8782C8"/>
    <a:srgbClr val="714A5A"/>
    <a:srgbClr val="EE669D"/>
    <a:srgbClr val="E5EA0A"/>
    <a:srgbClr val="F5EA6F"/>
    <a:srgbClr val="CC9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89DF-00CF-40B9-9CB9-DFB4D481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245F1-4291-4537-9960-5190F7E53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E51EF-B300-42BF-AE69-9FB7D598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9A847-4B99-4484-AFF9-45C58682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B29C9-7345-4E05-B294-AD961EA8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79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59E3-E80B-4075-9E53-5A162CED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A3572-AA41-4C04-A126-490B7C045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2E893-8A8E-4C77-B597-AAFEDADA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E9584-D652-420F-AA6A-4B375391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01F72-9074-4017-A9FE-23864E82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2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02E71-5C85-468C-BB35-DB6B6EFEE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0DCB2-D910-457E-9C35-82FA16F0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B8DE1-211C-46F7-8585-21C8108B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038B9-2042-401C-9445-671A4FDB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B522-2772-488E-BC8A-33321300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05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33B3-1820-4A5A-8EE2-95C2CF12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22DCD-13EE-4D5B-BFEF-27EBB9105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8AB82-026C-4639-92FA-431E52E0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CFAB7-AEB1-4EA3-8CB5-ECCB406F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72E6A-3CAA-4C77-8B9F-AC918C41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6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52B9-E3AF-4E03-995B-21346FA5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3DCA6-0DC5-427E-B304-88873363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AFBB8-443A-4EA8-9C86-7EFABD33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43EE4-A14F-4F53-A020-6002BC15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5EB24-6F12-4C71-A567-B3CEB8D1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4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B973-349B-4DC4-B606-ADF3067D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5D45B-9752-4B3B-8407-9A17EE273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EA342-40E7-48CE-AB7C-61137965D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A2644-4CCD-4353-BBD7-8B076AF9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8A760-8532-4208-B404-6BD57487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F9B7-04BB-466F-AC1A-2CC7AF74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78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BB22-BA99-4172-A86B-DCC16D47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1FB70-1D96-4D05-947E-3D9533E86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CFE38-50AB-4F2B-B9E0-6089E95AB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6E47E-5780-499D-877B-6FF74330F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2945C-01FD-47D3-823A-3EB7B5A8A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F591C-EE37-40B8-BC9B-208AFBCE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FF5CE-EB91-480A-AEF0-6BE1946F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5B604-CCC0-4E1C-9546-9FC1D470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40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46A5-3F98-437D-A86F-6124A0BF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B8536-EEA7-44B7-88CE-9581C7B7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8433E-CE99-4241-B539-8FB33698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5DD13-4542-469F-9264-65B59214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14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E816A-75C0-46A9-B35F-A3B0EE46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E1D44-289C-4ED2-85A1-73B7F6E1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66AAF-39F5-4603-9B63-A336DD8E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76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EDAD-AAE2-4240-8074-C98EF659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CD36-527A-470F-8891-358A3EACE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D85CA-3C85-46C2-9C17-70EFC9DA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1244E-22B1-41B9-B17B-9274F752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3041E-5F3B-42AC-A5A8-8D391706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949B2-70C3-4F41-A997-E8D20EF6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24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1A6-169F-4E4A-BD8B-EE54D5BE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28718-50E2-4F7C-85AA-E1F87ED74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7EA04-5FD1-4CFC-BE68-65575B63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ECC3C-0113-4D04-BA89-6B8B046B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34042-0153-4296-9314-7D78C1C7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41F38-B90F-4B35-81F5-9BFC6D7B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69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E8182-7A19-4E87-A220-F6E4DBF2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94F0-B324-434C-9D96-36C571AC2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29BCE-9025-4E6F-836C-57B5C0671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478C6-0EA8-4576-8781-E13A69042FE5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E2845-A0B9-4EE7-A04C-841B14351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C89FE-EA06-465E-B8CB-91104B7BE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75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B8319102-EFBB-4601-8444-D104F8021FA6}"/>
              </a:ext>
            </a:extLst>
          </p:cNvPr>
          <p:cNvSpPr/>
          <p:nvPr/>
        </p:nvSpPr>
        <p:spPr>
          <a:xfrm rot="20478867">
            <a:off x="5466697" y="754523"/>
            <a:ext cx="761252" cy="757106"/>
          </a:xfrm>
          <a:prstGeom prst="wedgeEllipseCallou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34CB0A-57B8-4616-AC7D-28DAC237D98D}"/>
              </a:ext>
            </a:extLst>
          </p:cNvPr>
          <p:cNvSpPr/>
          <p:nvPr/>
        </p:nvSpPr>
        <p:spPr>
          <a:xfrm>
            <a:off x="4825687" y="2280432"/>
            <a:ext cx="2083519" cy="20851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1600" dist="50800" dir="5400000" sx="103000" sy="103000" algn="ctr" rotWithShape="0">
              <a:schemeClr val="tx1">
                <a:alpha val="40000"/>
              </a:schemeClr>
            </a:out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DEE48E-F45F-4CE1-802C-604BEDB1B637}"/>
              </a:ext>
            </a:extLst>
          </p:cNvPr>
          <p:cNvSpPr txBox="1"/>
          <p:nvPr/>
        </p:nvSpPr>
        <p:spPr>
          <a:xfrm>
            <a:off x="7386095" y="764356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Management</a:t>
            </a:r>
          </a:p>
          <a:p>
            <a:r>
              <a:rPr lang="en-US" sz="1400" dirty="0"/>
              <a:t>HPALM/RQM/Octane</a:t>
            </a:r>
            <a:endParaRPr lang="en-IN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5AB069-849A-45B9-92A5-20280C799556}"/>
              </a:ext>
            </a:extLst>
          </p:cNvPr>
          <p:cNvSpPr txBox="1"/>
          <p:nvPr/>
        </p:nvSpPr>
        <p:spPr>
          <a:xfrm>
            <a:off x="8443221" y="2973898"/>
            <a:ext cx="15031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Test Automation</a:t>
            </a:r>
          </a:p>
          <a:p>
            <a:pPr algn="ctr"/>
            <a:r>
              <a:rPr lang="en-US" sz="1400" dirty="0"/>
              <a:t>HP UFT</a:t>
            </a:r>
            <a:endParaRPr lang="en-IN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82DB86-6028-4290-9AA9-D95AE189FAB7}"/>
              </a:ext>
            </a:extLst>
          </p:cNvPr>
          <p:cNvSpPr txBox="1"/>
          <p:nvPr/>
        </p:nvSpPr>
        <p:spPr>
          <a:xfrm>
            <a:off x="8271627" y="4169833"/>
            <a:ext cx="18465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3E2F3"/>
                </a:solidFill>
              </a:rPr>
              <a:t>Code Quality Analysis And Measurement</a:t>
            </a:r>
          </a:p>
          <a:p>
            <a:pPr algn="ctr"/>
            <a:r>
              <a:rPr lang="en-US" sz="1400" dirty="0"/>
              <a:t>CAST</a:t>
            </a:r>
            <a:endParaRPr lang="en-IN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986B32-DFCB-45A2-809F-BFF505639B0F}"/>
              </a:ext>
            </a:extLst>
          </p:cNvPr>
          <p:cNvSpPr txBox="1"/>
          <p:nvPr/>
        </p:nvSpPr>
        <p:spPr>
          <a:xfrm>
            <a:off x="7408953" y="5221842"/>
            <a:ext cx="24107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4A95F"/>
                </a:solidFill>
              </a:rPr>
              <a:t>Code Security Management</a:t>
            </a:r>
          </a:p>
          <a:p>
            <a:pPr algn="ctr"/>
            <a:r>
              <a:rPr lang="en-US" sz="1400" dirty="0"/>
              <a:t>Appscan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3511DD-812E-4FC4-A72E-6E1E6B611FFB}"/>
              </a:ext>
            </a:extLst>
          </p:cNvPr>
          <p:cNvSpPr txBox="1"/>
          <p:nvPr/>
        </p:nvSpPr>
        <p:spPr>
          <a:xfrm>
            <a:off x="4904757" y="5903768"/>
            <a:ext cx="2749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Configuration Management</a:t>
            </a:r>
          </a:p>
          <a:p>
            <a:r>
              <a:rPr lang="en-US" sz="1400" dirty="0"/>
              <a:t>Clearcase/GitHub/TFS</a:t>
            </a:r>
            <a:endParaRPr lang="en-IN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6FEB9A-21C9-4A6F-9BAE-5D423430087B}"/>
              </a:ext>
            </a:extLst>
          </p:cNvPr>
          <p:cNvSpPr txBox="1"/>
          <p:nvPr/>
        </p:nvSpPr>
        <p:spPr>
          <a:xfrm>
            <a:off x="2565690" y="768096"/>
            <a:ext cx="19812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Change Management</a:t>
            </a:r>
          </a:p>
          <a:p>
            <a:pPr algn="ctr"/>
            <a:r>
              <a:rPr lang="en-US" sz="1400" dirty="0"/>
              <a:t>RTC/ClearQuest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D7DDE6-418B-4791-9AE5-D954D053F1B1}"/>
              </a:ext>
            </a:extLst>
          </p:cNvPr>
          <p:cNvSpPr txBox="1"/>
          <p:nvPr/>
        </p:nvSpPr>
        <p:spPr>
          <a:xfrm>
            <a:off x="1268836" y="4186357"/>
            <a:ext cx="2315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3E2F3"/>
                </a:solidFill>
              </a:rPr>
              <a:t>Requirement Management</a:t>
            </a:r>
          </a:p>
          <a:p>
            <a:pPr algn="ctr"/>
            <a:r>
              <a:rPr lang="en-US" sz="1400" dirty="0"/>
              <a:t>HPALM/RRC/Octane </a:t>
            </a:r>
            <a:endParaRPr lang="en-IN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BCA72D-9A09-4D69-B682-9F0D69924C25}"/>
              </a:ext>
            </a:extLst>
          </p:cNvPr>
          <p:cNvSpPr txBox="1"/>
          <p:nvPr/>
        </p:nvSpPr>
        <p:spPr>
          <a:xfrm>
            <a:off x="1259350" y="2989089"/>
            <a:ext cx="2057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</a:rPr>
              <a:t>IT Service Management</a:t>
            </a:r>
          </a:p>
          <a:p>
            <a:r>
              <a:rPr lang="en-US" sz="1400" dirty="0"/>
              <a:t>Servicenow/WorkSmart</a:t>
            </a:r>
            <a:endParaRPr lang="en-IN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C374E3-438E-458B-A571-140E020A390A}"/>
              </a:ext>
            </a:extLst>
          </p:cNvPr>
          <p:cNvSpPr txBox="1"/>
          <p:nvPr/>
        </p:nvSpPr>
        <p:spPr>
          <a:xfrm>
            <a:off x="1620238" y="1735961"/>
            <a:ext cx="2057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00490"/>
                </a:solidFill>
              </a:rPr>
              <a:t>Contract Execution Plan</a:t>
            </a:r>
          </a:p>
          <a:p>
            <a:pPr algn="ctr"/>
            <a:r>
              <a:rPr lang="en-US" sz="1400" dirty="0"/>
              <a:t>CEP Online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C942DF-9331-467C-80F9-BB242422893D}"/>
              </a:ext>
            </a:extLst>
          </p:cNvPr>
          <p:cNvSpPr txBox="1"/>
          <p:nvPr/>
        </p:nvSpPr>
        <p:spPr>
          <a:xfrm>
            <a:off x="2189042" y="5194532"/>
            <a:ext cx="22549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4A95F"/>
                </a:solidFill>
              </a:rPr>
              <a:t>Document management/</a:t>
            </a:r>
          </a:p>
          <a:p>
            <a:r>
              <a:rPr lang="en-US" sz="1400" b="1" dirty="0">
                <a:solidFill>
                  <a:srgbClr val="64A95F"/>
                </a:solidFill>
              </a:rPr>
              <a:t>collaboration/translation</a:t>
            </a:r>
          </a:p>
          <a:p>
            <a:pPr algn="ctr"/>
            <a:r>
              <a:rPr lang="en-US" sz="1400" dirty="0"/>
              <a:t>Sharepoint</a:t>
            </a:r>
            <a:endParaRPr lang="en-IN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87E9D2-96B1-4A3E-8061-A7BD19669F61}"/>
              </a:ext>
            </a:extLst>
          </p:cNvPr>
          <p:cNvSpPr txBox="1"/>
          <p:nvPr/>
        </p:nvSpPr>
        <p:spPr>
          <a:xfrm>
            <a:off x="8133564" y="1817732"/>
            <a:ext cx="21570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00490"/>
                </a:solidFill>
              </a:rPr>
              <a:t>Release Management</a:t>
            </a:r>
          </a:p>
          <a:p>
            <a:r>
              <a:rPr lang="en-US" sz="1400" b="1" dirty="0">
                <a:solidFill>
                  <a:srgbClr val="F00490"/>
                </a:solidFill>
              </a:rPr>
              <a:t>/Integrations/Migration</a:t>
            </a:r>
          </a:p>
          <a:p>
            <a:pPr algn="ctr"/>
            <a:r>
              <a:rPr lang="en-US" sz="1400" dirty="0"/>
              <a:t>In-House Web Application</a:t>
            </a:r>
            <a:endParaRPr lang="en-IN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D09C7-8463-4D1E-8466-9BF14F9E7614}"/>
              </a:ext>
            </a:extLst>
          </p:cNvPr>
          <p:cNvSpPr txBox="1"/>
          <p:nvPr/>
        </p:nvSpPr>
        <p:spPr>
          <a:xfrm>
            <a:off x="4825687" y="196441"/>
            <a:ext cx="1990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Project Management</a:t>
            </a:r>
          </a:p>
          <a:p>
            <a:pPr algn="ctr"/>
            <a:r>
              <a:rPr lang="en-US" sz="1400" dirty="0"/>
              <a:t>ePM</a:t>
            </a:r>
            <a:endParaRPr lang="en-IN" sz="1400" dirty="0"/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3567353-1EAF-438C-B96F-0086E7A75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40" y="2454495"/>
            <a:ext cx="1926140" cy="170201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09233CD8-9DD9-4B21-9020-A96F5248BACE}"/>
              </a:ext>
            </a:extLst>
          </p:cNvPr>
          <p:cNvSpPr/>
          <p:nvPr/>
        </p:nvSpPr>
        <p:spPr>
          <a:xfrm>
            <a:off x="4285695" y="1785921"/>
            <a:ext cx="3123258" cy="3088237"/>
          </a:xfrm>
          <a:prstGeom prst="flowChartConnector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D171CCD7-0685-4498-86BA-9FD5E7E87D54}"/>
              </a:ext>
            </a:extLst>
          </p:cNvPr>
          <p:cNvSpPr/>
          <p:nvPr/>
        </p:nvSpPr>
        <p:spPr>
          <a:xfrm rot="9614391">
            <a:off x="5528957" y="5119592"/>
            <a:ext cx="761252" cy="757106"/>
          </a:xfrm>
          <a:prstGeom prst="wedgeEllipseCallou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A94CFE80-65FF-4037-8E06-51AFA8C4054F}"/>
              </a:ext>
            </a:extLst>
          </p:cNvPr>
          <p:cNvSpPr/>
          <p:nvPr/>
        </p:nvSpPr>
        <p:spPr>
          <a:xfrm rot="632645">
            <a:off x="6634379" y="1028552"/>
            <a:ext cx="761252" cy="757106"/>
          </a:xfrm>
          <a:prstGeom prst="wedgeEllipse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ADDAC5B-1439-45D1-9C50-13FC1D852888}"/>
              </a:ext>
            </a:extLst>
          </p:cNvPr>
          <p:cNvSpPr/>
          <p:nvPr/>
        </p:nvSpPr>
        <p:spPr>
          <a:xfrm rot="1911096">
            <a:off x="7393915" y="1794461"/>
            <a:ext cx="761252" cy="757106"/>
          </a:xfrm>
          <a:prstGeom prst="wedgeEllipseCallout">
            <a:avLst/>
          </a:prstGeom>
          <a:solidFill>
            <a:srgbClr val="F00490"/>
          </a:solidFill>
          <a:ln>
            <a:solidFill>
              <a:srgbClr val="F00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03D08F68-F3A5-4076-BC25-98B7A53EB6C6}"/>
              </a:ext>
            </a:extLst>
          </p:cNvPr>
          <p:cNvSpPr/>
          <p:nvPr/>
        </p:nvSpPr>
        <p:spPr>
          <a:xfrm rot="4287128">
            <a:off x="7716503" y="2880084"/>
            <a:ext cx="761252" cy="757106"/>
          </a:xfrm>
          <a:prstGeom prst="wedgeEllipseCallou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3C7988D6-BED3-45EC-961D-2BD1C805DB0F}"/>
              </a:ext>
            </a:extLst>
          </p:cNvPr>
          <p:cNvSpPr/>
          <p:nvPr/>
        </p:nvSpPr>
        <p:spPr>
          <a:xfrm rot="6416268">
            <a:off x="7490857" y="4022628"/>
            <a:ext cx="761252" cy="757106"/>
          </a:xfrm>
          <a:prstGeom prst="wedgeEllipseCallout">
            <a:avLst/>
          </a:prstGeom>
          <a:solidFill>
            <a:srgbClr val="63E2F3"/>
          </a:solidFill>
          <a:ln>
            <a:solidFill>
              <a:srgbClr val="63E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16A2F06A-4484-4D3A-A49E-BFEDD9C6BEAA}"/>
              </a:ext>
            </a:extLst>
          </p:cNvPr>
          <p:cNvSpPr/>
          <p:nvPr/>
        </p:nvSpPr>
        <p:spPr>
          <a:xfrm rot="7818104">
            <a:off x="6683026" y="4831372"/>
            <a:ext cx="761252" cy="757106"/>
          </a:xfrm>
          <a:prstGeom prst="wedgeEllipseCallout">
            <a:avLst/>
          </a:prstGeom>
          <a:solidFill>
            <a:srgbClr val="64A95F"/>
          </a:solidFill>
          <a:ln>
            <a:solidFill>
              <a:srgbClr val="64A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483661CD-9A41-4247-A622-C99998249DAF}"/>
              </a:ext>
            </a:extLst>
          </p:cNvPr>
          <p:cNvSpPr/>
          <p:nvPr/>
        </p:nvSpPr>
        <p:spPr>
          <a:xfrm rot="11700886">
            <a:off x="4310236" y="4871578"/>
            <a:ext cx="761252" cy="757106"/>
          </a:xfrm>
          <a:prstGeom prst="wedgeEllipseCallout">
            <a:avLst/>
          </a:prstGeom>
          <a:solidFill>
            <a:srgbClr val="64A95F"/>
          </a:solidFill>
          <a:ln>
            <a:solidFill>
              <a:srgbClr val="64A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3B34F7F6-3AB8-4FD3-B462-928263C2EF66}"/>
              </a:ext>
            </a:extLst>
          </p:cNvPr>
          <p:cNvSpPr/>
          <p:nvPr/>
        </p:nvSpPr>
        <p:spPr>
          <a:xfrm rot="12802583">
            <a:off x="3462017" y="4058201"/>
            <a:ext cx="761252" cy="757106"/>
          </a:xfrm>
          <a:prstGeom prst="wedgeEllipseCallout">
            <a:avLst/>
          </a:prstGeom>
          <a:solidFill>
            <a:srgbClr val="63E2F3"/>
          </a:solidFill>
          <a:ln>
            <a:solidFill>
              <a:srgbClr val="63E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2A6B4C8A-3341-4F1B-B74B-6D18C292BDB9}"/>
              </a:ext>
            </a:extLst>
          </p:cNvPr>
          <p:cNvSpPr/>
          <p:nvPr/>
        </p:nvSpPr>
        <p:spPr>
          <a:xfrm rot="15184771">
            <a:off x="3223914" y="2927143"/>
            <a:ext cx="761252" cy="757106"/>
          </a:xfrm>
          <a:prstGeom prst="wedgeEllipseCallo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E4040579-9BC2-411A-AC10-DB5A6E892EB3}"/>
              </a:ext>
            </a:extLst>
          </p:cNvPr>
          <p:cNvSpPr/>
          <p:nvPr/>
        </p:nvSpPr>
        <p:spPr>
          <a:xfrm rot="16758969">
            <a:off x="3476952" y="1861198"/>
            <a:ext cx="761252" cy="757106"/>
          </a:xfrm>
          <a:prstGeom prst="wedgeEllipseCallout">
            <a:avLst/>
          </a:prstGeom>
          <a:solidFill>
            <a:srgbClr val="F00490"/>
          </a:solidFill>
          <a:ln>
            <a:solidFill>
              <a:srgbClr val="F00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52FD56B9-BC6F-49B1-AAFD-84B7418553DF}"/>
              </a:ext>
            </a:extLst>
          </p:cNvPr>
          <p:cNvSpPr/>
          <p:nvPr/>
        </p:nvSpPr>
        <p:spPr>
          <a:xfrm rot="18878788">
            <a:off x="4286249" y="1004005"/>
            <a:ext cx="761252" cy="757106"/>
          </a:xfrm>
          <a:prstGeom prst="wedgeEllipse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495A85-7660-4EAD-8EE2-084C7930543B}"/>
              </a:ext>
            </a:extLst>
          </p:cNvPr>
          <p:cNvSpPr txBox="1"/>
          <p:nvPr/>
        </p:nvSpPr>
        <p:spPr>
          <a:xfrm>
            <a:off x="1100218" y="6369049"/>
            <a:ext cx="1045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KI Processes </a:t>
            </a:r>
            <a:r>
              <a:rPr lang="en-US" dirty="0"/>
              <a:t>supported </a:t>
            </a:r>
            <a:r>
              <a:rPr lang="en-IN" dirty="0"/>
              <a:t>by standard web-based applications, deployed in </a:t>
            </a:r>
            <a:r>
              <a:rPr lang="en-IN" b="1" dirty="0"/>
              <a:t>Saas mode </a:t>
            </a:r>
            <a:r>
              <a:rPr lang="en-IN" dirty="0"/>
              <a:t>by our KI-Tools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C6F06A6-6B35-4FC8-8D8D-D57CBC7249F6}"/>
              </a:ext>
            </a:extLst>
          </p:cNvPr>
          <p:cNvSpPr/>
          <p:nvPr/>
        </p:nvSpPr>
        <p:spPr>
          <a:xfrm>
            <a:off x="4245400" y="3278235"/>
            <a:ext cx="83055" cy="88166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E3BDBF-44F9-4EFA-9BDB-688998BC5AF8}"/>
              </a:ext>
            </a:extLst>
          </p:cNvPr>
          <p:cNvSpPr/>
          <p:nvPr/>
        </p:nvSpPr>
        <p:spPr>
          <a:xfrm>
            <a:off x="4214674" y="3248938"/>
            <a:ext cx="142042" cy="146759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2791F89-8E4E-4C02-BACD-6552AEA1D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455" y="1039946"/>
            <a:ext cx="677070" cy="680938"/>
          </a:xfrm>
          <a:prstGeom prst="rect">
            <a:avLst/>
          </a:prstGeom>
        </p:spPr>
      </p:pic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F1D42BB6-8E01-4E7A-B7EB-0F3BC9F5CD03}"/>
              </a:ext>
            </a:extLst>
          </p:cNvPr>
          <p:cNvSpPr/>
          <p:nvPr/>
        </p:nvSpPr>
        <p:spPr>
          <a:xfrm>
            <a:off x="4409045" y="3979083"/>
            <a:ext cx="83055" cy="88166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1F6B700-C90E-4CDF-885A-17A955036A32}"/>
              </a:ext>
            </a:extLst>
          </p:cNvPr>
          <p:cNvSpPr/>
          <p:nvPr/>
        </p:nvSpPr>
        <p:spPr>
          <a:xfrm>
            <a:off x="5045687" y="4626596"/>
            <a:ext cx="83055" cy="8816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19A7E104-EDD4-483C-99BA-5D7360364994}"/>
              </a:ext>
            </a:extLst>
          </p:cNvPr>
          <p:cNvSpPr/>
          <p:nvPr/>
        </p:nvSpPr>
        <p:spPr>
          <a:xfrm>
            <a:off x="6656927" y="4585050"/>
            <a:ext cx="83055" cy="8816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CFF0E61-A664-41BD-8978-32C6A885E0AB}"/>
              </a:ext>
            </a:extLst>
          </p:cNvPr>
          <p:cNvSpPr/>
          <p:nvPr/>
        </p:nvSpPr>
        <p:spPr>
          <a:xfrm>
            <a:off x="7215578" y="3979083"/>
            <a:ext cx="83055" cy="88166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FB4DCD8-09C4-4887-9CCB-77F8671BD76B}"/>
              </a:ext>
            </a:extLst>
          </p:cNvPr>
          <p:cNvSpPr/>
          <p:nvPr/>
        </p:nvSpPr>
        <p:spPr>
          <a:xfrm>
            <a:off x="4444030" y="2529976"/>
            <a:ext cx="83055" cy="88166"/>
          </a:xfrm>
          <a:prstGeom prst="flowChartConnector">
            <a:avLst/>
          </a:prstGeom>
          <a:solidFill>
            <a:srgbClr val="E90B7A"/>
          </a:solidFill>
          <a:ln>
            <a:solidFill>
              <a:srgbClr val="E90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DD7189EF-7F0B-464E-9AC3-09A4C97A01DA}"/>
              </a:ext>
            </a:extLst>
          </p:cNvPr>
          <p:cNvSpPr/>
          <p:nvPr/>
        </p:nvSpPr>
        <p:spPr>
          <a:xfrm>
            <a:off x="5842078" y="4826422"/>
            <a:ext cx="83055" cy="8816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82D5C8DD-D025-4802-A1C4-2AB56B2E6492}"/>
              </a:ext>
            </a:extLst>
          </p:cNvPr>
          <p:cNvSpPr/>
          <p:nvPr/>
        </p:nvSpPr>
        <p:spPr>
          <a:xfrm>
            <a:off x="5800550" y="1729566"/>
            <a:ext cx="83055" cy="8816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816225B8-69B0-41ED-A305-AD7CB407C33C}"/>
              </a:ext>
            </a:extLst>
          </p:cNvPr>
          <p:cNvSpPr/>
          <p:nvPr/>
        </p:nvSpPr>
        <p:spPr>
          <a:xfrm>
            <a:off x="7372265" y="3267006"/>
            <a:ext cx="83055" cy="88166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C8D15637-3B85-47C9-91CD-2DDB810A2AA4}"/>
              </a:ext>
            </a:extLst>
          </p:cNvPr>
          <p:cNvSpPr/>
          <p:nvPr/>
        </p:nvSpPr>
        <p:spPr>
          <a:xfrm>
            <a:off x="4952743" y="1991399"/>
            <a:ext cx="83055" cy="8816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911C159C-0BCE-4808-848F-7076C5A0BCE3}"/>
              </a:ext>
            </a:extLst>
          </p:cNvPr>
          <p:cNvSpPr/>
          <p:nvPr/>
        </p:nvSpPr>
        <p:spPr>
          <a:xfrm>
            <a:off x="6607859" y="1955708"/>
            <a:ext cx="83055" cy="8816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2B194137-DD2A-4908-B767-0876F8FBF46B}"/>
              </a:ext>
            </a:extLst>
          </p:cNvPr>
          <p:cNvSpPr/>
          <p:nvPr/>
        </p:nvSpPr>
        <p:spPr>
          <a:xfrm>
            <a:off x="7171316" y="2529976"/>
            <a:ext cx="83055" cy="88166"/>
          </a:xfrm>
          <a:prstGeom prst="flowChartConnector">
            <a:avLst/>
          </a:prstGeom>
          <a:solidFill>
            <a:srgbClr val="E90B7A"/>
          </a:solidFill>
          <a:ln>
            <a:solidFill>
              <a:srgbClr val="E90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DD9A5D8-9C5C-44BA-9741-F0D025B1BDA7}"/>
              </a:ext>
            </a:extLst>
          </p:cNvPr>
          <p:cNvSpPr/>
          <p:nvPr/>
        </p:nvSpPr>
        <p:spPr>
          <a:xfrm>
            <a:off x="4377272" y="3949786"/>
            <a:ext cx="142042" cy="14675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6611486-3E54-4784-BDB2-4C2EB1146152}"/>
              </a:ext>
            </a:extLst>
          </p:cNvPr>
          <p:cNvSpPr/>
          <p:nvPr/>
        </p:nvSpPr>
        <p:spPr>
          <a:xfrm>
            <a:off x="5017693" y="4596494"/>
            <a:ext cx="142042" cy="14675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62311D7-7597-4CE2-96F4-30D46D0349C7}"/>
              </a:ext>
            </a:extLst>
          </p:cNvPr>
          <p:cNvSpPr/>
          <p:nvPr/>
        </p:nvSpPr>
        <p:spPr>
          <a:xfrm>
            <a:off x="7337932" y="3236090"/>
            <a:ext cx="142042" cy="146759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BD316ED-CE2F-4E4E-B232-67A2DCDC3F63}"/>
              </a:ext>
            </a:extLst>
          </p:cNvPr>
          <p:cNvSpPr/>
          <p:nvPr/>
        </p:nvSpPr>
        <p:spPr>
          <a:xfrm>
            <a:off x="6624112" y="4553216"/>
            <a:ext cx="142042" cy="14675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5548E9E-C78B-45E8-8AA3-6B980A6ED5DA}"/>
              </a:ext>
            </a:extLst>
          </p:cNvPr>
          <p:cNvSpPr/>
          <p:nvPr/>
        </p:nvSpPr>
        <p:spPr>
          <a:xfrm>
            <a:off x="5812584" y="4800778"/>
            <a:ext cx="142042" cy="14675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CA01BAE-B6E9-46EE-B251-624380802523}"/>
              </a:ext>
            </a:extLst>
          </p:cNvPr>
          <p:cNvSpPr/>
          <p:nvPr/>
        </p:nvSpPr>
        <p:spPr>
          <a:xfrm>
            <a:off x="7183624" y="3947699"/>
            <a:ext cx="142042" cy="14675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361ABE7-C891-423A-A91B-0964A17AF9C7}"/>
              </a:ext>
            </a:extLst>
          </p:cNvPr>
          <p:cNvSpPr/>
          <p:nvPr/>
        </p:nvSpPr>
        <p:spPr>
          <a:xfrm>
            <a:off x="5771056" y="1703964"/>
            <a:ext cx="142042" cy="14675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0A5DAFB-77E3-46AE-A950-CE6E8E04B640}"/>
              </a:ext>
            </a:extLst>
          </p:cNvPr>
          <p:cNvSpPr/>
          <p:nvPr/>
        </p:nvSpPr>
        <p:spPr>
          <a:xfrm>
            <a:off x="4916743" y="1953145"/>
            <a:ext cx="142042" cy="146759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48B632C-3A45-4464-A891-D5D802359DD7}"/>
              </a:ext>
            </a:extLst>
          </p:cNvPr>
          <p:cNvSpPr/>
          <p:nvPr/>
        </p:nvSpPr>
        <p:spPr>
          <a:xfrm>
            <a:off x="6578323" y="1917915"/>
            <a:ext cx="142042" cy="146759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8616EFC-6375-4CF7-8166-C576E1E22167}"/>
              </a:ext>
            </a:extLst>
          </p:cNvPr>
          <p:cNvSpPr/>
          <p:nvPr/>
        </p:nvSpPr>
        <p:spPr>
          <a:xfrm>
            <a:off x="4412823" y="2500679"/>
            <a:ext cx="142042" cy="146759"/>
          </a:xfrm>
          <a:prstGeom prst="ellipse">
            <a:avLst/>
          </a:prstGeom>
          <a:noFill/>
          <a:ln>
            <a:solidFill>
              <a:srgbClr val="E90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BBE9DAC-AB09-4140-BE70-9D9238D13CAD}"/>
              </a:ext>
            </a:extLst>
          </p:cNvPr>
          <p:cNvSpPr/>
          <p:nvPr/>
        </p:nvSpPr>
        <p:spPr>
          <a:xfrm>
            <a:off x="7140367" y="2500679"/>
            <a:ext cx="142042" cy="146759"/>
          </a:xfrm>
          <a:prstGeom prst="ellipse">
            <a:avLst/>
          </a:prstGeom>
          <a:noFill/>
          <a:ln>
            <a:solidFill>
              <a:srgbClr val="E90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3356FD2-6BB6-44CB-BA6D-24A505677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880" y="4098360"/>
            <a:ext cx="695824" cy="67775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CB3F0A85-B218-4DC2-8CCB-87D4E512E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730" y="5160473"/>
            <a:ext cx="676735" cy="680603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EB1C76D4-473B-4EAC-A4D2-AB156A3C23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2517" y="1895031"/>
            <a:ext cx="689096" cy="69303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BCC7AE6-DF2C-465D-AC3E-6DC806CAF8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8924" y="4861142"/>
            <a:ext cx="692515" cy="69251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1D3736D8-FF9C-470E-8382-E2E611BC34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6521" y="4062692"/>
            <a:ext cx="692892" cy="68895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6234379D-0B02-4D69-9DD4-799EF87260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1420" y="1064683"/>
            <a:ext cx="694745" cy="69474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04C41317-5A8E-4E32-8CEF-D765377434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39116" y="4916567"/>
            <a:ext cx="703492" cy="67833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064B9560-C48D-4646-88D0-D4543C3543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20391" y="1828238"/>
            <a:ext cx="701735" cy="70173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64E3AABC-E52B-4FF1-9032-D8983F39ADB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44788" y="2908298"/>
            <a:ext cx="704682" cy="70067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2646593F-A4D2-424C-9255-4BDE5E7F782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11856" y="793367"/>
            <a:ext cx="675880" cy="68697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D0634D19-8A56-4ED8-9D36-AAAD8CF1F0E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54449" y="2976257"/>
            <a:ext cx="700181" cy="6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B8319102-EFBB-4601-8444-D104F8021FA6}"/>
              </a:ext>
            </a:extLst>
          </p:cNvPr>
          <p:cNvSpPr/>
          <p:nvPr/>
        </p:nvSpPr>
        <p:spPr>
          <a:xfrm rot="20478867">
            <a:off x="5469981" y="770311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34CB0A-57B8-4616-AC7D-28DAC237D98D}"/>
              </a:ext>
            </a:extLst>
          </p:cNvPr>
          <p:cNvSpPr/>
          <p:nvPr/>
        </p:nvSpPr>
        <p:spPr>
          <a:xfrm>
            <a:off x="4825687" y="2280432"/>
            <a:ext cx="2083519" cy="2085146"/>
          </a:xfrm>
          <a:prstGeom prst="ellipse">
            <a:avLst/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DEE48E-F45F-4CE1-802C-604BEDB1B637}"/>
              </a:ext>
            </a:extLst>
          </p:cNvPr>
          <p:cNvSpPr txBox="1"/>
          <p:nvPr/>
        </p:nvSpPr>
        <p:spPr>
          <a:xfrm>
            <a:off x="8099864" y="1690146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Test Management</a:t>
            </a:r>
          </a:p>
          <a:p>
            <a:r>
              <a:rPr lang="en-US" sz="1400" dirty="0"/>
              <a:t>HPALM/RQM/Octane</a:t>
            </a:r>
            <a:endParaRPr lang="en-IN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5AB069-849A-45B9-92A5-20280C799556}"/>
              </a:ext>
            </a:extLst>
          </p:cNvPr>
          <p:cNvSpPr txBox="1"/>
          <p:nvPr/>
        </p:nvSpPr>
        <p:spPr>
          <a:xfrm>
            <a:off x="8443221" y="2973898"/>
            <a:ext cx="15031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Test Automation</a:t>
            </a:r>
          </a:p>
          <a:p>
            <a:pPr algn="ctr"/>
            <a:r>
              <a:rPr lang="en-US" sz="1400" dirty="0"/>
              <a:t>HP UFT</a:t>
            </a:r>
            <a:endParaRPr lang="en-IN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82DB86-6028-4290-9AA9-D95AE189FAB7}"/>
              </a:ext>
            </a:extLst>
          </p:cNvPr>
          <p:cNvSpPr txBox="1"/>
          <p:nvPr/>
        </p:nvSpPr>
        <p:spPr>
          <a:xfrm>
            <a:off x="8218131" y="4364441"/>
            <a:ext cx="20353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Code Quality Analysis &amp; Measurement</a:t>
            </a:r>
          </a:p>
          <a:p>
            <a:pPr algn="ctr"/>
            <a:r>
              <a:rPr lang="en-US" sz="1400" dirty="0"/>
              <a:t>CAST</a:t>
            </a:r>
            <a:endParaRPr lang="en-IN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986B32-DFCB-45A2-809F-BFF505639B0F}"/>
              </a:ext>
            </a:extLst>
          </p:cNvPr>
          <p:cNvSpPr txBox="1"/>
          <p:nvPr/>
        </p:nvSpPr>
        <p:spPr>
          <a:xfrm>
            <a:off x="7347846" y="5479871"/>
            <a:ext cx="24107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Code Security Management</a:t>
            </a:r>
          </a:p>
          <a:p>
            <a:pPr algn="ctr"/>
            <a:r>
              <a:rPr lang="en-US" sz="1400" dirty="0"/>
              <a:t>Appscan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3511DD-812E-4FC4-A72E-6E1E6B611FFB}"/>
              </a:ext>
            </a:extLst>
          </p:cNvPr>
          <p:cNvSpPr txBox="1"/>
          <p:nvPr/>
        </p:nvSpPr>
        <p:spPr>
          <a:xfrm>
            <a:off x="4904757" y="5903768"/>
            <a:ext cx="2749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Configuration Management</a:t>
            </a:r>
          </a:p>
          <a:p>
            <a:r>
              <a:rPr lang="en-US" sz="1400" dirty="0"/>
              <a:t>Clearcase/GitHub/TFS</a:t>
            </a:r>
            <a:endParaRPr lang="en-IN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6FEB9A-21C9-4A6F-9BAE-5D423430087B}"/>
              </a:ext>
            </a:extLst>
          </p:cNvPr>
          <p:cNvSpPr txBox="1"/>
          <p:nvPr/>
        </p:nvSpPr>
        <p:spPr>
          <a:xfrm>
            <a:off x="2613937" y="5313708"/>
            <a:ext cx="19812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Change Management</a:t>
            </a:r>
          </a:p>
          <a:p>
            <a:pPr algn="ctr"/>
            <a:r>
              <a:rPr lang="en-US" sz="1400" dirty="0"/>
              <a:t>RTC/ClearQuest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D7DDE6-418B-4791-9AE5-D954D053F1B1}"/>
              </a:ext>
            </a:extLst>
          </p:cNvPr>
          <p:cNvSpPr txBox="1"/>
          <p:nvPr/>
        </p:nvSpPr>
        <p:spPr>
          <a:xfrm>
            <a:off x="1279470" y="4401181"/>
            <a:ext cx="2315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Requirement Management</a:t>
            </a:r>
          </a:p>
          <a:p>
            <a:pPr algn="ctr"/>
            <a:r>
              <a:rPr lang="en-US" sz="1400" dirty="0"/>
              <a:t>HPALM/RRC/Octane </a:t>
            </a:r>
            <a:endParaRPr lang="en-IN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BCA72D-9A09-4D69-B682-9F0D69924C25}"/>
              </a:ext>
            </a:extLst>
          </p:cNvPr>
          <p:cNvSpPr txBox="1"/>
          <p:nvPr/>
        </p:nvSpPr>
        <p:spPr>
          <a:xfrm>
            <a:off x="1315836" y="3095442"/>
            <a:ext cx="2057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IT Service Management</a:t>
            </a:r>
          </a:p>
          <a:p>
            <a:r>
              <a:rPr lang="en-US" sz="1400" dirty="0"/>
              <a:t>Servicenow/WorkSmart</a:t>
            </a:r>
            <a:endParaRPr lang="en-IN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C374E3-438E-458B-A571-140E020A390A}"/>
              </a:ext>
            </a:extLst>
          </p:cNvPr>
          <p:cNvSpPr txBox="1"/>
          <p:nvPr/>
        </p:nvSpPr>
        <p:spPr>
          <a:xfrm>
            <a:off x="1632718" y="1834947"/>
            <a:ext cx="2057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Contract Execution Plan</a:t>
            </a:r>
          </a:p>
          <a:p>
            <a:pPr algn="ctr"/>
            <a:r>
              <a:rPr lang="en-US" sz="1400" dirty="0"/>
              <a:t>CEP Online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C942DF-9331-467C-80F9-BB242422893D}"/>
              </a:ext>
            </a:extLst>
          </p:cNvPr>
          <p:cNvSpPr txBox="1"/>
          <p:nvPr/>
        </p:nvSpPr>
        <p:spPr>
          <a:xfrm>
            <a:off x="2326029" y="527444"/>
            <a:ext cx="23743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Document management/</a:t>
            </a:r>
          </a:p>
          <a:p>
            <a:r>
              <a:rPr lang="en-US" sz="1400" b="1" dirty="0"/>
              <a:t>collaboration/translation</a:t>
            </a:r>
          </a:p>
          <a:p>
            <a:pPr algn="ctr"/>
            <a:r>
              <a:rPr lang="en-US" sz="1400" dirty="0"/>
              <a:t>Sharepoint</a:t>
            </a:r>
            <a:endParaRPr lang="en-IN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87E9D2-96B1-4A3E-8061-A7BD19669F61}"/>
              </a:ext>
            </a:extLst>
          </p:cNvPr>
          <p:cNvSpPr txBox="1"/>
          <p:nvPr/>
        </p:nvSpPr>
        <p:spPr>
          <a:xfrm>
            <a:off x="7087275" y="598430"/>
            <a:ext cx="3724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Release Management/Integrations/Migration</a:t>
            </a:r>
          </a:p>
          <a:p>
            <a:pPr algn="ctr"/>
            <a:r>
              <a:rPr lang="en-US" sz="1400" dirty="0"/>
              <a:t>In-House Web Application</a:t>
            </a:r>
            <a:endParaRPr lang="en-IN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D09C7-8463-4D1E-8466-9BF14F9E7614}"/>
              </a:ext>
            </a:extLst>
          </p:cNvPr>
          <p:cNvSpPr txBox="1"/>
          <p:nvPr/>
        </p:nvSpPr>
        <p:spPr>
          <a:xfrm>
            <a:off x="4825687" y="223074"/>
            <a:ext cx="1990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Project Management</a:t>
            </a:r>
          </a:p>
          <a:p>
            <a:pPr algn="ctr"/>
            <a:r>
              <a:rPr lang="en-US" sz="1400" dirty="0"/>
              <a:t>ePM</a:t>
            </a:r>
            <a:endParaRPr lang="en-IN" sz="1400" dirty="0"/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3567353-1EAF-438C-B96F-0086E7A75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83" y="2459305"/>
            <a:ext cx="1926140" cy="1702010"/>
          </a:xfrm>
          <a:prstGeom prst="rect">
            <a:avLst/>
          </a:prstGeo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09233CD8-9DD9-4B21-9020-A96F5248BACE}"/>
              </a:ext>
            </a:extLst>
          </p:cNvPr>
          <p:cNvSpPr/>
          <p:nvPr/>
        </p:nvSpPr>
        <p:spPr>
          <a:xfrm>
            <a:off x="4285695" y="1785921"/>
            <a:ext cx="3123258" cy="3088237"/>
          </a:xfrm>
          <a:prstGeom prst="flowChartConnector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D171CCD7-0685-4498-86BA-9FD5E7E87D54}"/>
              </a:ext>
            </a:extLst>
          </p:cNvPr>
          <p:cNvSpPr/>
          <p:nvPr/>
        </p:nvSpPr>
        <p:spPr>
          <a:xfrm rot="9614391">
            <a:off x="5516921" y="5115681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A94CFE80-65FF-4037-8E06-51AFA8C4054F}"/>
              </a:ext>
            </a:extLst>
          </p:cNvPr>
          <p:cNvSpPr/>
          <p:nvPr/>
        </p:nvSpPr>
        <p:spPr>
          <a:xfrm rot="632645">
            <a:off x="6634379" y="1028552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ADDAC5B-1439-45D1-9C50-13FC1D852888}"/>
              </a:ext>
            </a:extLst>
          </p:cNvPr>
          <p:cNvSpPr/>
          <p:nvPr/>
        </p:nvSpPr>
        <p:spPr>
          <a:xfrm rot="1911096">
            <a:off x="7373355" y="1838472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03D08F68-F3A5-4076-BC25-98B7A53EB6C6}"/>
              </a:ext>
            </a:extLst>
          </p:cNvPr>
          <p:cNvSpPr/>
          <p:nvPr/>
        </p:nvSpPr>
        <p:spPr>
          <a:xfrm rot="4287128">
            <a:off x="7719238" y="2931757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3C7988D6-BED3-45EC-961D-2BD1C805DB0F}"/>
              </a:ext>
            </a:extLst>
          </p:cNvPr>
          <p:cNvSpPr/>
          <p:nvPr/>
        </p:nvSpPr>
        <p:spPr>
          <a:xfrm rot="6416268">
            <a:off x="7490857" y="4022628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16A2F06A-4484-4D3A-A49E-BFEDD9C6BEAA}"/>
              </a:ext>
            </a:extLst>
          </p:cNvPr>
          <p:cNvSpPr/>
          <p:nvPr/>
        </p:nvSpPr>
        <p:spPr>
          <a:xfrm rot="7818104">
            <a:off x="6683026" y="4831372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483661CD-9A41-4247-A622-C99998249DAF}"/>
              </a:ext>
            </a:extLst>
          </p:cNvPr>
          <p:cNvSpPr/>
          <p:nvPr/>
        </p:nvSpPr>
        <p:spPr>
          <a:xfrm rot="11700886">
            <a:off x="4310236" y="4871578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3B34F7F6-3AB8-4FD3-B462-928263C2EF66}"/>
              </a:ext>
            </a:extLst>
          </p:cNvPr>
          <p:cNvSpPr/>
          <p:nvPr/>
        </p:nvSpPr>
        <p:spPr>
          <a:xfrm rot="12802583">
            <a:off x="3462017" y="4058201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2A6B4C8A-3341-4F1B-B74B-6D18C292BDB9}"/>
              </a:ext>
            </a:extLst>
          </p:cNvPr>
          <p:cNvSpPr/>
          <p:nvPr/>
        </p:nvSpPr>
        <p:spPr>
          <a:xfrm rot="15184771">
            <a:off x="3223914" y="2927143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E4040579-9BC2-411A-AC10-DB5A6E892EB3}"/>
              </a:ext>
            </a:extLst>
          </p:cNvPr>
          <p:cNvSpPr/>
          <p:nvPr/>
        </p:nvSpPr>
        <p:spPr>
          <a:xfrm rot="16758969">
            <a:off x="3477573" y="1835502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52FD56B9-BC6F-49B1-AAFD-84B7418553DF}"/>
              </a:ext>
            </a:extLst>
          </p:cNvPr>
          <p:cNvSpPr/>
          <p:nvPr/>
        </p:nvSpPr>
        <p:spPr>
          <a:xfrm rot="18878788">
            <a:off x="4286249" y="1004005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B514703-E719-4E0A-8775-B274BE7000B7}"/>
              </a:ext>
            </a:extLst>
          </p:cNvPr>
          <p:cNvSpPr/>
          <p:nvPr/>
        </p:nvSpPr>
        <p:spPr>
          <a:xfrm>
            <a:off x="4246901" y="3269358"/>
            <a:ext cx="83055" cy="881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B747B8-31D3-46D5-BEF6-45F94F61F7DD}"/>
              </a:ext>
            </a:extLst>
          </p:cNvPr>
          <p:cNvSpPr txBox="1"/>
          <p:nvPr/>
        </p:nvSpPr>
        <p:spPr>
          <a:xfrm>
            <a:off x="1181704" y="6422714"/>
            <a:ext cx="9828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KI Processes </a:t>
            </a:r>
            <a:r>
              <a:rPr lang="en-US" dirty="0"/>
              <a:t>supported </a:t>
            </a:r>
            <a:r>
              <a:rPr lang="en-IN" dirty="0"/>
              <a:t>by standard web-based applications, deployed in </a:t>
            </a:r>
            <a:r>
              <a:rPr lang="en-IN" b="1" dirty="0"/>
              <a:t>Saas mode </a:t>
            </a:r>
            <a:r>
              <a:rPr lang="en-IN" dirty="0"/>
              <a:t>by our KI-Tools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50210-3CEC-4D79-B33C-68D4F3591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005" y="2965154"/>
            <a:ext cx="677070" cy="6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4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B8319102-EFBB-4601-8444-D104F8021FA6}"/>
              </a:ext>
            </a:extLst>
          </p:cNvPr>
          <p:cNvSpPr/>
          <p:nvPr/>
        </p:nvSpPr>
        <p:spPr>
          <a:xfrm rot="20478867">
            <a:off x="5469981" y="770311"/>
            <a:ext cx="761252" cy="757106"/>
          </a:xfrm>
          <a:prstGeom prst="wedgeEllipseCallo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34CB0A-57B8-4616-AC7D-28DAC237D98D}"/>
              </a:ext>
            </a:extLst>
          </p:cNvPr>
          <p:cNvSpPr/>
          <p:nvPr/>
        </p:nvSpPr>
        <p:spPr>
          <a:xfrm>
            <a:off x="4825687" y="2280432"/>
            <a:ext cx="2083519" cy="2085146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DEE48E-F45F-4CE1-802C-604BEDB1B637}"/>
              </a:ext>
            </a:extLst>
          </p:cNvPr>
          <p:cNvSpPr txBox="1"/>
          <p:nvPr/>
        </p:nvSpPr>
        <p:spPr>
          <a:xfrm>
            <a:off x="8099864" y="1690146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Test Management</a:t>
            </a:r>
          </a:p>
          <a:p>
            <a:r>
              <a:rPr lang="en-US" sz="1400" dirty="0"/>
              <a:t>HPALM/RQM/Octane</a:t>
            </a:r>
            <a:endParaRPr lang="en-IN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5AB069-849A-45B9-92A5-20280C799556}"/>
              </a:ext>
            </a:extLst>
          </p:cNvPr>
          <p:cNvSpPr txBox="1"/>
          <p:nvPr/>
        </p:nvSpPr>
        <p:spPr>
          <a:xfrm>
            <a:off x="8443221" y="2973898"/>
            <a:ext cx="15031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Test Automation</a:t>
            </a:r>
          </a:p>
          <a:p>
            <a:pPr algn="ctr"/>
            <a:r>
              <a:rPr lang="en-US" sz="1400" dirty="0"/>
              <a:t>HP UFT</a:t>
            </a:r>
            <a:endParaRPr lang="en-IN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82DB86-6028-4290-9AA9-D95AE189FAB7}"/>
              </a:ext>
            </a:extLst>
          </p:cNvPr>
          <p:cNvSpPr txBox="1"/>
          <p:nvPr/>
        </p:nvSpPr>
        <p:spPr>
          <a:xfrm>
            <a:off x="8218131" y="4364441"/>
            <a:ext cx="20353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Code Quality Analysis &amp; Measurement</a:t>
            </a:r>
          </a:p>
          <a:p>
            <a:pPr algn="ctr"/>
            <a:r>
              <a:rPr lang="en-US" sz="1400" dirty="0"/>
              <a:t>CAST</a:t>
            </a:r>
            <a:endParaRPr lang="en-IN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986B32-DFCB-45A2-809F-BFF505639B0F}"/>
              </a:ext>
            </a:extLst>
          </p:cNvPr>
          <p:cNvSpPr txBox="1"/>
          <p:nvPr/>
        </p:nvSpPr>
        <p:spPr>
          <a:xfrm>
            <a:off x="7347846" y="5479871"/>
            <a:ext cx="24107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Code Security Management</a:t>
            </a:r>
          </a:p>
          <a:p>
            <a:pPr algn="ctr"/>
            <a:r>
              <a:rPr lang="en-US" sz="1400" dirty="0"/>
              <a:t>Appscan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3511DD-812E-4FC4-A72E-6E1E6B611FFB}"/>
              </a:ext>
            </a:extLst>
          </p:cNvPr>
          <p:cNvSpPr txBox="1"/>
          <p:nvPr/>
        </p:nvSpPr>
        <p:spPr>
          <a:xfrm>
            <a:off x="4904757" y="5903768"/>
            <a:ext cx="2749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Configuration Management</a:t>
            </a:r>
          </a:p>
          <a:p>
            <a:r>
              <a:rPr lang="en-US" sz="1400" dirty="0"/>
              <a:t>Clearcase/GitHub/TFS</a:t>
            </a:r>
            <a:endParaRPr lang="en-IN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6FEB9A-21C9-4A6F-9BAE-5D423430087B}"/>
              </a:ext>
            </a:extLst>
          </p:cNvPr>
          <p:cNvSpPr txBox="1"/>
          <p:nvPr/>
        </p:nvSpPr>
        <p:spPr>
          <a:xfrm>
            <a:off x="2613937" y="5313708"/>
            <a:ext cx="19812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Change Management</a:t>
            </a:r>
          </a:p>
          <a:p>
            <a:pPr algn="ctr"/>
            <a:r>
              <a:rPr lang="en-US" sz="1400" dirty="0"/>
              <a:t>RTC/ClearQuest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D7DDE6-418B-4791-9AE5-D954D053F1B1}"/>
              </a:ext>
            </a:extLst>
          </p:cNvPr>
          <p:cNvSpPr txBox="1"/>
          <p:nvPr/>
        </p:nvSpPr>
        <p:spPr>
          <a:xfrm>
            <a:off x="1279470" y="4401181"/>
            <a:ext cx="2315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Requirement Management</a:t>
            </a:r>
          </a:p>
          <a:p>
            <a:pPr algn="ctr"/>
            <a:r>
              <a:rPr lang="en-US" sz="1400" dirty="0"/>
              <a:t>HPALM/RRC/Octane </a:t>
            </a:r>
            <a:endParaRPr lang="en-IN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BCA72D-9A09-4D69-B682-9F0D69924C25}"/>
              </a:ext>
            </a:extLst>
          </p:cNvPr>
          <p:cNvSpPr txBox="1"/>
          <p:nvPr/>
        </p:nvSpPr>
        <p:spPr>
          <a:xfrm>
            <a:off x="1315836" y="3095442"/>
            <a:ext cx="2057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IT Service Management</a:t>
            </a:r>
          </a:p>
          <a:p>
            <a:r>
              <a:rPr lang="en-US" sz="1400" dirty="0"/>
              <a:t>Servicenow/WorkSmart</a:t>
            </a:r>
            <a:endParaRPr lang="en-IN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C374E3-438E-458B-A571-140E020A390A}"/>
              </a:ext>
            </a:extLst>
          </p:cNvPr>
          <p:cNvSpPr txBox="1"/>
          <p:nvPr/>
        </p:nvSpPr>
        <p:spPr>
          <a:xfrm>
            <a:off x="1632718" y="1834947"/>
            <a:ext cx="2057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Contract Execution Plan</a:t>
            </a:r>
          </a:p>
          <a:p>
            <a:pPr algn="ctr"/>
            <a:r>
              <a:rPr lang="en-US" sz="1400" dirty="0"/>
              <a:t>CEP Online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C942DF-9331-467C-80F9-BB242422893D}"/>
              </a:ext>
            </a:extLst>
          </p:cNvPr>
          <p:cNvSpPr txBox="1"/>
          <p:nvPr/>
        </p:nvSpPr>
        <p:spPr>
          <a:xfrm>
            <a:off x="2326029" y="527444"/>
            <a:ext cx="23743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Document management/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collaboration/translation</a:t>
            </a:r>
          </a:p>
          <a:p>
            <a:pPr algn="ctr"/>
            <a:r>
              <a:rPr lang="en-US" sz="1400" dirty="0"/>
              <a:t>Sharepoint</a:t>
            </a:r>
            <a:endParaRPr lang="en-IN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87E9D2-96B1-4A3E-8061-A7BD19669F61}"/>
              </a:ext>
            </a:extLst>
          </p:cNvPr>
          <p:cNvSpPr txBox="1"/>
          <p:nvPr/>
        </p:nvSpPr>
        <p:spPr>
          <a:xfrm>
            <a:off x="7063652" y="649875"/>
            <a:ext cx="3724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Release Management/Integrations/Migration</a:t>
            </a:r>
          </a:p>
          <a:p>
            <a:pPr algn="ctr"/>
            <a:r>
              <a:rPr lang="en-US" sz="1400" dirty="0"/>
              <a:t>In-House Web Application</a:t>
            </a:r>
            <a:endParaRPr lang="en-IN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D09C7-8463-4D1E-8466-9BF14F9E7614}"/>
              </a:ext>
            </a:extLst>
          </p:cNvPr>
          <p:cNvSpPr txBox="1"/>
          <p:nvPr/>
        </p:nvSpPr>
        <p:spPr>
          <a:xfrm>
            <a:off x="4825687" y="223074"/>
            <a:ext cx="1990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Project Management</a:t>
            </a:r>
          </a:p>
          <a:p>
            <a:pPr algn="ctr"/>
            <a:r>
              <a:rPr lang="en-US" sz="1400" dirty="0"/>
              <a:t>ePM</a:t>
            </a:r>
            <a:endParaRPr lang="en-IN" sz="1400" dirty="0"/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3567353-1EAF-438C-B96F-0086E7A75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83" y="2459305"/>
            <a:ext cx="1926140" cy="1702010"/>
          </a:xfrm>
          <a:prstGeom prst="rect">
            <a:avLst/>
          </a:prstGeo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09233CD8-9DD9-4B21-9020-A96F5248BACE}"/>
              </a:ext>
            </a:extLst>
          </p:cNvPr>
          <p:cNvSpPr/>
          <p:nvPr/>
        </p:nvSpPr>
        <p:spPr>
          <a:xfrm>
            <a:off x="4285695" y="1785921"/>
            <a:ext cx="3123258" cy="3088237"/>
          </a:xfrm>
          <a:prstGeom prst="flowChartConnector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D171CCD7-0685-4498-86BA-9FD5E7E87D54}"/>
              </a:ext>
            </a:extLst>
          </p:cNvPr>
          <p:cNvSpPr/>
          <p:nvPr/>
        </p:nvSpPr>
        <p:spPr>
          <a:xfrm rot="9614391">
            <a:off x="5516921" y="5115681"/>
            <a:ext cx="761252" cy="757106"/>
          </a:xfrm>
          <a:prstGeom prst="wedgeEllipseCallo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A94CFE80-65FF-4037-8E06-51AFA8C4054F}"/>
              </a:ext>
            </a:extLst>
          </p:cNvPr>
          <p:cNvSpPr/>
          <p:nvPr/>
        </p:nvSpPr>
        <p:spPr>
          <a:xfrm rot="632645">
            <a:off x="6634379" y="1028552"/>
            <a:ext cx="761252" cy="757106"/>
          </a:xfrm>
          <a:prstGeom prst="wedgeEllipse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ADDAC5B-1439-45D1-9C50-13FC1D852888}"/>
              </a:ext>
            </a:extLst>
          </p:cNvPr>
          <p:cNvSpPr/>
          <p:nvPr/>
        </p:nvSpPr>
        <p:spPr>
          <a:xfrm rot="1911096">
            <a:off x="7373355" y="1838472"/>
            <a:ext cx="761252" cy="757106"/>
          </a:xfrm>
          <a:prstGeom prst="wedgeEllipseCallo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03D08F68-F3A5-4076-BC25-98B7A53EB6C6}"/>
              </a:ext>
            </a:extLst>
          </p:cNvPr>
          <p:cNvSpPr/>
          <p:nvPr/>
        </p:nvSpPr>
        <p:spPr>
          <a:xfrm rot="4287128">
            <a:off x="7719238" y="2931757"/>
            <a:ext cx="761252" cy="757106"/>
          </a:xfrm>
          <a:prstGeom prst="wedgeEllipse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3C7988D6-BED3-45EC-961D-2BD1C805DB0F}"/>
              </a:ext>
            </a:extLst>
          </p:cNvPr>
          <p:cNvSpPr/>
          <p:nvPr/>
        </p:nvSpPr>
        <p:spPr>
          <a:xfrm rot="6416268">
            <a:off x="7490857" y="4022628"/>
            <a:ext cx="761252" cy="757106"/>
          </a:xfrm>
          <a:prstGeom prst="wedgeEllipseCallo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16A2F06A-4484-4D3A-A49E-BFEDD9C6BEAA}"/>
              </a:ext>
            </a:extLst>
          </p:cNvPr>
          <p:cNvSpPr/>
          <p:nvPr/>
        </p:nvSpPr>
        <p:spPr>
          <a:xfrm rot="7818104">
            <a:off x="6683026" y="4831372"/>
            <a:ext cx="761252" cy="757106"/>
          </a:xfrm>
          <a:prstGeom prst="wedgeEllipse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483661CD-9A41-4247-A622-C99998249DAF}"/>
              </a:ext>
            </a:extLst>
          </p:cNvPr>
          <p:cNvSpPr/>
          <p:nvPr/>
        </p:nvSpPr>
        <p:spPr>
          <a:xfrm rot="11700886">
            <a:off x="4310236" y="4871578"/>
            <a:ext cx="761252" cy="757106"/>
          </a:xfrm>
          <a:prstGeom prst="wedgeEllipse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3B34F7F6-3AB8-4FD3-B462-928263C2EF66}"/>
              </a:ext>
            </a:extLst>
          </p:cNvPr>
          <p:cNvSpPr/>
          <p:nvPr/>
        </p:nvSpPr>
        <p:spPr>
          <a:xfrm rot="12802583">
            <a:off x="3462017" y="4058201"/>
            <a:ext cx="761252" cy="757106"/>
          </a:xfrm>
          <a:prstGeom prst="wedgeEllipseCallo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2A6B4C8A-3341-4F1B-B74B-6D18C292BDB9}"/>
              </a:ext>
            </a:extLst>
          </p:cNvPr>
          <p:cNvSpPr/>
          <p:nvPr/>
        </p:nvSpPr>
        <p:spPr>
          <a:xfrm rot="15184771">
            <a:off x="3223914" y="2927143"/>
            <a:ext cx="761252" cy="757106"/>
          </a:xfrm>
          <a:prstGeom prst="wedgeEllipse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E4040579-9BC2-411A-AC10-DB5A6E892EB3}"/>
              </a:ext>
            </a:extLst>
          </p:cNvPr>
          <p:cNvSpPr/>
          <p:nvPr/>
        </p:nvSpPr>
        <p:spPr>
          <a:xfrm rot="16758969">
            <a:off x="3477573" y="1835502"/>
            <a:ext cx="761252" cy="757106"/>
          </a:xfrm>
          <a:prstGeom prst="wedgeEllipseCallo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52FD56B9-BC6F-49B1-AAFD-84B7418553DF}"/>
              </a:ext>
            </a:extLst>
          </p:cNvPr>
          <p:cNvSpPr/>
          <p:nvPr/>
        </p:nvSpPr>
        <p:spPr>
          <a:xfrm rot="18878788">
            <a:off x="4286249" y="1004005"/>
            <a:ext cx="761252" cy="757106"/>
          </a:xfrm>
          <a:prstGeom prst="wedgeEllipse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B514703-E719-4E0A-8775-B274BE7000B7}"/>
              </a:ext>
            </a:extLst>
          </p:cNvPr>
          <p:cNvSpPr/>
          <p:nvPr/>
        </p:nvSpPr>
        <p:spPr>
          <a:xfrm>
            <a:off x="4246901" y="3269358"/>
            <a:ext cx="83055" cy="8816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ADEC51-69A8-414F-9DCC-75455FD38157}"/>
              </a:ext>
            </a:extLst>
          </p:cNvPr>
          <p:cNvSpPr txBox="1"/>
          <p:nvPr/>
        </p:nvSpPr>
        <p:spPr>
          <a:xfrm>
            <a:off x="1474336" y="6368358"/>
            <a:ext cx="9610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KI Processes </a:t>
            </a:r>
            <a:r>
              <a:rPr lang="en-US" dirty="0"/>
              <a:t>supported </a:t>
            </a:r>
            <a:r>
              <a:rPr lang="en-IN" dirty="0"/>
              <a:t>by standard web-based applications, deployed in </a:t>
            </a:r>
            <a:r>
              <a:rPr lang="en-IN" b="1" dirty="0"/>
              <a:t>Saas mode </a:t>
            </a:r>
            <a:r>
              <a:rPr lang="en-IN" dirty="0"/>
              <a:t>by our KI-Tools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26F4BF3-D271-4483-9434-5690C98C1C5F}"/>
              </a:ext>
            </a:extLst>
          </p:cNvPr>
          <p:cNvSpPr/>
          <p:nvPr/>
        </p:nvSpPr>
        <p:spPr>
          <a:xfrm>
            <a:off x="4397176" y="3945684"/>
            <a:ext cx="83055" cy="8816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8B44E40F-A3B5-4C0F-A468-B781F5E6AD12}"/>
              </a:ext>
            </a:extLst>
          </p:cNvPr>
          <p:cNvSpPr/>
          <p:nvPr/>
        </p:nvSpPr>
        <p:spPr>
          <a:xfrm>
            <a:off x="5018133" y="4627901"/>
            <a:ext cx="83055" cy="8816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3AAB88C4-813C-440F-9053-8C4933D2E3BA}"/>
              </a:ext>
            </a:extLst>
          </p:cNvPr>
          <p:cNvSpPr/>
          <p:nvPr/>
        </p:nvSpPr>
        <p:spPr>
          <a:xfrm>
            <a:off x="5811287" y="4835800"/>
            <a:ext cx="83055" cy="8816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94537103-9802-4826-9407-B9CF222A88E6}"/>
              </a:ext>
            </a:extLst>
          </p:cNvPr>
          <p:cNvSpPr/>
          <p:nvPr/>
        </p:nvSpPr>
        <p:spPr>
          <a:xfrm>
            <a:off x="7220650" y="3960609"/>
            <a:ext cx="83055" cy="8816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60A7068C-B8A6-4084-959C-86E9F5578BAE}"/>
              </a:ext>
            </a:extLst>
          </p:cNvPr>
          <p:cNvSpPr/>
          <p:nvPr/>
        </p:nvSpPr>
        <p:spPr>
          <a:xfrm>
            <a:off x="7196726" y="2562776"/>
            <a:ext cx="83055" cy="8816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E6279EFF-60EE-4DB5-8F15-D57C19BD00FD}"/>
              </a:ext>
            </a:extLst>
          </p:cNvPr>
          <p:cNvSpPr/>
          <p:nvPr/>
        </p:nvSpPr>
        <p:spPr>
          <a:xfrm>
            <a:off x="5811286" y="1737622"/>
            <a:ext cx="83055" cy="8816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8B1DB9BB-BBA2-4FEA-B12C-62A50A15D6D0}"/>
              </a:ext>
            </a:extLst>
          </p:cNvPr>
          <p:cNvSpPr/>
          <p:nvPr/>
        </p:nvSpPr>
        <p:spPr>
          <a:xfrm>
            <a:off x="6666023" y="4604579"/>
            <a:ext cx="83055" cy="8816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668F4037-0F30-4849-A87F-1E2143DEF5EC}"/>
              </a:ext>
            </a:extLst>
          </p:cNvPr>
          <p:cNvSpPr/>
          <p:nvPr/>
        </p:nvSpPr>
        <p:spPr>
          <a:xfrm>
            <a:off x="7376784" y="3279324"/>
            <a:ext cx="83055" cy="8816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A5F70944-9F5C-4B4B-9028-45BADEB07059}"/>
              </a:ext>
            </a:extLst>
          </p:cNvPr>
          <p:cNvSpPr/>
          <p:nvPr/>
        </p:nvSpPr>
        <p:spPr>
          <a:xfrm>
            <a:off x="4968506" y="1966605"/>
            <a:ext cx="83055" cy="8816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0EDDB627-35A3-485F-86B2-7B6CF12F7203}"/>
              </a:ext>
            </a:extLst>
          </p:cNvPr>
          <p:cNvSpPr/>
          <p:nvPr/>
        </p:nvSpPr>
        <p:spPr>
          <a:xfrm>
            <a:off x="6598731" y="1946712"/>
            <a:ext cx="83055" cy="8816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03A69554-C2C8-4805-8936-DAF81280D368}"/>
              </a:ext>
            </a:extLst>
          </p:cNvPr>
          <p:cNvSpPr/>
          <p:nvPr/>
        </p:nvSpPr>
        <p:spPr>
          <a:xfrm>
            <a:off x="4441468" y="2537926"/>
            <a:ext cx="83055" cy="8816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DEA72C2-D7D1-45FC-8165-994890294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896" y="4065120"/>
            <a:ext cx="677070" cy="6809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665A401-54A7-4407-87C1-8F277AEC6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117" y="4873687"/>
            <a:ext cx="677070" cy="680938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C2D34B09-B895-44AB-A6A4-233076706EB9}"/>
              </a:ext>
            </a:extLst>
          </p:cNvPr>
          <p:cNvSpPr/>
          <p:nvPr/>
        </p:nvSpPr>
        <p:spPr>
          <a:xfrm>
            <a:off x="4214674" y="3240061"/>
            <a:ext cx="142042" cy="146759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E8D3D7D-6FC9-4ED1-9046-6C851B1043F1}"/>
              </a:ext>
            </a:extLst>
          </p:cNvPr>
          <p:cNvSpPr/>
          <p:nvPr/>
        </p:nvSpPr>
        <p:spPr>
          <a:xfrm>
            <a:off x="6632606" y="4572323"/>
            <a:ext cx="142042" cy="146759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183AD7F-CAF2-4372-92AE-207B6469511A}"/>
              </a:ext>
            </a:extLst>
          </p:cNvPr>
          <p:cNvSpPr/>
          <p:nvPr/>
        </p:nvSpPr>
        <p:spPr>
          <a:xfrm>
            <a:off x="7191156" y="3931570"/>
            <a:ext cx="142042" cy="14675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1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B8319102-EFBB-4601-8444-D104F8021FA6}"/>
              </a:ext>
            </a:extLst>
          </p:cNvPr>
          <p:cNvSpPr/>
          <p:nvPr/>
        </p:nvSpPr>
        <p:spPr>
          <a:xfrm rot="20478867">
            <a:off x="5466697" y="754523"/>
            <a:ext cx="761252" cy="757106"/>
          </a:xfrm>
          <a:prstGeom prst="wedgeEllipseCallou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34CB0A-57B8-4616-AC7D-28DAC237D98D}"/>
              </a:ext>
            </a:extLst>
          </p:cNvPr>
          <p:cNvSpPr/>
          <p:nvPr/>
        </p:nvSpPr>
        <p:spPr>
          <a:xfrm>
            <a:off x="4825687" y="2280432"/>
            <a:ext cx="2083519" cy="2085146"/>
          </a:xfrm>
          <a:prstGeom prst="ellipse">
            <a:avLst/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DEE48E-F45F-4CE1-802C-604BEDB1B637}"/>
              </a:ext>
            </a:extLst>
          </p:cNvPr>
          <p:cNvSpPr txBox="1"/>
          <p:nvPr/>
        </p:nvSpPr>
        <p:spPr>
          <a:xfrm>
            <a:off x="7386095" y="764356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Management</a:t>
            </a:r>
          </a:p>
          <a:p>
            <a:r>
              <a:rPr lang="en-US" sz="1400" dirty="0"/>
              <a:t>HPALM/RQM/Octane</a:t>
            </a:r>
            <a:endParaRPr lang="en-IN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5AB069-849A-45B9-92A5-20280C799556}"/>
              </a:ext>
            </a:extLst>
          </p:cNvPr>
          <p:cNvSpPr txBox="1"/>
          <p:nvPr/>
        </p:nvSpPr>
        <p:spPr>
          <a:xfrm>
            <a:off x="8443221" y="3020111"/>
            <a:ext cx="15031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Test Automation</a:t>
            </a:r>
          </a:p>
          <a:p>
            <a:pPr algn="ctr"/>
            <a:r>
              <a:rPr lang="en-US" sz="1400" dirty="0"/>
              <a:t>HP UFT</a:t>
            </a:r>
            <a:endParaRPr lang="en-IN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82DB86-6028-4290-9AA9-D95AE189FAB7}"/>
              </a:ext>
            </a:extLst>
          </p:cNvPr>
          <p:cNvSpPr txBox="1"/>
          <p:nvPr/>
        </p:nvSpPr>
        <p:spPr>
          <a:xfrm>
            <a:off x="8344505" y="4216271"/>
            <a:ext cx="18465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3E2F3"/>
                </a:solidFill>
              </a:rPr>
              <a:t>Code Quality Analysis And Measurement</a:t>
            </a:r>
          </a:p>
          <a:p>
            <a:pPr algn="ctr"/>
            <a:r>
              <a:rPr lang="en-US" sz="1400" dirty="0"/>
              <a:t>CAST</a:t>
            </a:r>
            <a:endParaRPr lang="en-IN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986B32-DFCB-45A2-809F-BFF505639B0F}"/>
              </a:ext>
            </a:extLst>
          </p:cNvPr>
          <p:cNvSpPr txBox="1"/>
          <p:nvPr/>
        </p:nvSpPr>
        <p:spPr>
          <a:xfrm>
            <a:off x="7408953" y="5221842"/>
            <a:ext cx="24107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14A5A"/>
                </a:solidFill>
              </a:rPr>
              <a:t>Code Security Management</a:t>
            </a:r>
          </a:p>
          <a:p>
            <a:pPr algn="ctr"/>
            <a:r>
              <a:rPr lang="en-US" sz="1400" dirty="0"/>
              <a:t>Appscan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3511DD-812E-4FC4-A72E-6E1E6B611FFB}"/>
              </a:ext>
            </a:extLst>
          </p:cNvPr>
          <p:cNvSpPr txBox="1"/>
          <p:nvPr/>
        </p:nvSpPr>
        <p:spPr>
          <a:xfrm>
            <a:off x="4904757" y="5903768"/>
            <a:ext cx="2749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AE18E"/>
                </a:solidFill>
              </a:rPr>
              <a:t>Configuration Management</a:t>
            </a:r>
          </a:p>
          <a:p>
            <a:r>
              <a:rPr lang="en-US" sz="1400" dirty="0"/>
              <a:t>Clearcase/GitHub/TFS</a:t>
            </a:r>
            <a:endParaRPr lang="en-IN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6FEB9A-21C9-4A6F-9BAE-5D423430087B}"/>
              </a:ext>
            </a:extLst>
          </p:cNvPr>
          <p:cNvSpPr txBox="1"/>
          <p:nvPr/>
        </p:nvSpPr>
        <p:spPr>
          <a:xfrm>
            <a:off x="2544651" y="733205"/>
            <a:ext cx="19812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18669"/>
                </a:solidFill>
              </a:rPr>
              <a:t>Change Management</a:t>
            </a:r>
          </a:p>
          <a:p>
            <a:pPr algn="ctr"/>
            <a:r>
              <a:rPr lang="en-US" sz="1400" dirty="0"/>
              <a:t>RTC/ClearQuest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D7DDE6-418B-4791-9AE5-D954D053F1B1}"/>
              </a:ext>
            </a:extLst>
          </p:cNvPr>
          <p:cNvSpPr txBox="1"/>
          <p:nvPr/>
        </p:nvSpPr>
        <p:spPr>
          <a:xfrm>
            <a:off x="1266441" y="4258367"/>
            <a:ext cx="2315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5EA0A"/>
                </a:solidFill>
              </a:rPr>
              <a:t>Requirement Management</a:t>
            </a:r>
          </a:p>
          <a:p>
            <a:pPr algn="ctr"/>
            <a:r>
              <a:rPr lang="en-US" sz="1400" dirty="0"/>
              <a:t>HPALM/RRC/Octane </a:t>
            </a:r>
            <a:endParaRPr lang="en-IN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BCA72D-9A09-4D69-B682-9F0D69924C25}"/>
              </a:ext>
            </a:extLst>
          </p:cNvPr>
          <p:cNvSpPr txBox="1"/>
          <p:nvPr/>
        </p:nvSpPr>
        <p:spPr>
          <a:xfrm>
            <a:off x="1259350" y="2989089"/>
            <a:ext cx="2057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7687F"/>
                </a:solidFill>
              </a:rPr>
              <a:t>IT Service Management</a:t>
            </a:r>
          </a:p>
          <a:p>
            <a:r>
              <a:rPr lang="en-US" sz="1400" dirty="0"/>
              <a:t>Servicenow/WorkSmart</a:t>
            </a:r>
            <a:endParaRPr lang="en-IN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C374E3-438E-458B-A571-140E020A390A}"/>
              </a:ext>
            </a:extLst>
          </p:cNvPr>
          <p:cNvSpPr txBox="1"/>
          <p:nvPr/>
        </p:nvSpPr>
        <p:spPr>
          <a:xfrm>
            <a:off x="1602946" y="1813901"/>
            <a:ext cx="2057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AFF663"/>
                </a:solidFill>
              </a:rPr>
              <a:t>Contract Execution Plan</a:t>
            </a:r>
          </a:p>
          <a:p>
            <a:pPr algn="ctr"/>
            <a:r>
              <a:rPr lang="en-US" sz="1400" dirty="0"/>
              <a:t>CEP Online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C942DF-9331-467C-80F9-BB242422893D}"/>
              </a:ext>
            </a:extLst>
          </p:cNvPr>
          <p:cNvSpPr txBox="1"/>
          <p:nvPr/>
        </p:nvSpPr>
        <p:spPr>
          <a:xfrm>
            <a:off x="2189042" y="5194532"/>
            <a:ext cx="22549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782C8"/>
                </a:solidFill>
              </a:rPr>
              <a:t>Document management/</a:t>
            </a:r>
          </a:p>
          <a:p>
            <a:r>
              <a:rPr lang="en-US" sz="1400" b="1" dirty="0">
                <a:solidFill>
                  <a:srgbClr val="8782C8"/>
                </a:solidFill>
              </a:rPr>
              <a:t>collaboration/translation</a:t>
            </a:r>
          </a:p>
          <a:p>
            <a:pPr algn="ctr"/>
            <a:r>
              <a:rPr lang="en-US" sz="1400" dirty="0"/>
              <a:t>Sharepoint</a:t>
            </a:r>
            <a:endParaRPr lang="en-IN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87E9D2-96B1-4A3E-8061-A7BD19669F61}"/>
              </a:ext>
            </a:extLst>
          </p:cNvPr>
          <p:cNvSpPr txBox="1"/>
          <p:nvPr/>
        </p:nvSpPr>
        <p:spPr>
          <a:xfrm>
            <a:off x="8084040" y="1811567"/>
            <a:ext cx="3724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00490"/>
                </a:solidFill>
              </a:rPr>
              <a:t>Release Management/Integrations/Migration</a:t>
            </a:r>
          </a:p>
          <a:p>
            <a:pPr algn="ctr"/>
            <a:r>
              <a:rPr lang="en-US" sz="1400" dirty="0"/>
              <a:t>In-House Web Application</a:t>
            </a:r>
            <a:endParaRPr lang="en-IN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D09C7-8463-4D1E-8466-9BF14F9E7614}"/>
              </a:ext>
            </a:extLst>
          </p:cNvPr>
          <p:cNvSpPr txBox="1"/>
          <p:nvPr/>
        </p:nvSpPr>
        <p:spPr>
          <a:xfrm>
            <a:off x="4825687" y="196441"/>
            <a:ext cx="1990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Project Management</a:t>
            </a:r>
          </a:p>
          <a:p>
            <a:pPr algn="ctr"/>
            <a:r>
              <a:rPr lang="en-US" sz="1400" dirty="0"/>
              <a:t>ePM</a:t>
            </a:r>
            <a:endParaRPr lang="en-IN" sz="1400" dirty="0"/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3567353-1EAF-438C-B96F-0086E7A75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83" y="2459305"/>
            <a:ext cx="1926140" cy="1702010"/>
          </a:xfrm>
          <a:prstGeom prst="rect">
            <a:avLst/>
          </a:prstGeo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09233CD8-9DD9-4B21-9020-A96F5248BACE}"/>
              </a:ext>
            </a:extLst>
          </p:cNvPr>
          <p:cNvSpPr/>
          <p:nvPr/>
        </p:nvSpPr>
        <p:spPr>
          <a:xfrm>
            <a:off x="4285695" y="1785921"/>
            <a:ext cx="3123258" cy="3088237"/>
          </a:xfrm>
          <a:prstGeom prst="flowChartConnector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D171CCD7-0685-4498-86BA-9FD5E7E87D54}"/>
              </a:ext>
            </a:extLst>
          </p:cNvPr>
          <p:cNvSpPr/>
          <p:nvPr/>
        </p:nvSpPr>
        <p:spPr>
          <a:xfrm rot="9614391">
            <a:off x="5516921" y="5115681"/>
            <a:ext cx="761252" cy="757106"/>
          </a:xfrm>
          <a:prstGeom prst="wedgeEllipseCallout">
            <a:avLst/>
          </a:prstGeom>
          <a:solidFill>
            <a:srgbClr val="1AE18E"/>
          </a:solidFill>
          <a:ln>
            <a:solidFill>
              <a:srgbClr val="1AE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A94CFE80-65FF-4037-8E06-51AFA8C4054F}"/>
              </a:ext>
            </a:extLst>
          </p:cNvPr>
          <p:cNvSpPr/>
          <p:nvPr/>
        </p:nvSpPr>
        <p:spPr>
          <a:xfrm rot="632645">
            <a:off x="6634379" y="1028552"/>
            <a:ext cx="761252" cy="757106"/>
          </a:xfrm>
          <a:prstGeom prst="wedgeEllipse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ADDAC5B-1439-45D1-9C50-13FC1D852888}"/>
              </a:ext>
            </a:extLst>
          </p:cNvPr>
          <p:cNvSpPr/>
          <p:nvPr/>
        </p:nvSpPr>
        <p:spPr>
          <a:xfrm rot="1911096">
            <a:off x="7373355" y="1838472"/>
            <a:ext cx="761252" cy="757106"/>
          </a:xfrm>
          <a:prstGeom prst="wedgeEllipseCallout">
            <a:avLst/>
          </a:prstGeom>
          <a:solidFill>
            <a:srgbClr val="F00490"/>
          </a:solidFill>
          <a:ln>
            <a:solidFill>
              <a:srgbClr val="F00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03D08F68-F3A5-4076-BC25-98B7A53EB6C6}"/>
              </a:ext>
            </a:extLst>
          </p:cNvPr>
          <p:cNvSpPr/>
          <p:nvPr/>
        </p:nvSpPr>
        <p:spPr>
          <a:xfrm rot="4287128">
            <a:off x="7719238" y="2931757"/>
            <a:ext cx="761252" cy="757106"/>
          </a:xfrm>
          <a:prstGeom prst="wedgeEllipseCallou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3C7988D6-BED3-45EC-961D-2BD1C805DB0F}"/>
              </a:ext>
            </a:extLst>
          </p:cNvPr>
          <p:cNvSpPr/>
          <p:nvPr/>
        </p:nvSpPr>
        <p:spPr>
          <a:xfrm rot="6416268">
            <a:off x="7490857" y="4022628"/>
            <a:ext cx="761252" cy="757106"/>
          </a:xfrm>
          <a:prstGeom prst="wedgeEllipseCallout">
            <a:avLst/>
          </a:prstGeom>
          <a:solidFill>
            <a:srgbClr val="63E2F3"/>
          </a:solidFill>
          <a:ln>
            <a:solidFill>
              <a:srgbClr val="63E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16A2F06A-4484-4D3A-A49E-BFEDD9C6BEAA}"/>
              </a:ext>
            </a:extLst>
          </p:cNvPr>
          <p:cNvSpPr/>
          <p:nvPr/>
        </p:nvSpPr>
        <p:spPr>
          <a:xfrm rot="7818104">
            <a:off x="6683026" y="4831372"/>
            <a:ext cx="761252" cy="757106"/>
          </a:xfrm>
          <a:prstGeom prst="wedgeEllipseCallout">
            <a:avLst/>
          </a:prstGeom>
          <a:solidFill>
            <a:srgbClr val="714A5A"/>
          </a:solidFill>
          <a:ln>
            <a:solidFill>
              <a:srgbClr val="714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483661CD-9A41-4247-A622-C99998249DAF}"/>
              </a:ext>
            </a:extLst>
          </p:cNvPr>
          <p:cNvSpPr/>
          <p:nvPr/>
        </p:nvSpPr>
        <p:spPr>
          <a:xfrm rot="11700886">
            <a:off x="4310236" y="4871578"/>
            <a:ext cx="761252" cy="757106"/>
          </a:xfrm>
          <a:prstGeom prst="wedgeEllipseCallout">
            <a:avLst/>
          </a:prstGeom>
          <a:solidFill>
            <a:srgbClr val="8782C8"/>
          </a:solidFill>
          <a:ln>
            <a:solidFill>
              <a:srgbClr val="878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3B34F7F6-3AB8-4FD3-B462-928263C2EF66}"/>
              </a:ext>
            </a:extLst>
          </p:cNvPr>
          <p:cNvSpPr/>
          <p:nvPr/>
        </p:nvSpPr>
        <p:spPr>
          <a:xfrm rot="12802583">
            <a:off x="3462017" y="4058201"/>
            <a:ext cx="761252" cy="757106"/>
          </a:xfrm>
          <a:prstGeom prst="wedgeEllipseCallout">
            <a:avLst/>
          </a:prstGeom>
          <a:solidFill>
            <a:srgbClr val="F5EA6F"/>
          </a:solidFill>
          <a:ln>
            <a:solidFill>
              <a:srgbClr val="E5E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2A6B4C8A-3341-4F1B-B74B-6D18C292BDB9}"/>
              </a:ext>
            </a:extLst>
          </p:cNvPr>
          <p:cNvSpPr/>
          <p:nvPr/>
        </p:nvSpPr>
        <p:spPr>
          <a:xfrm rot="15184771">
            <a:off x="3223914" y="2927143"/>
            <a:ext cx="761252" cy="757106"/>
          </a:xfrm>
          <a:prstGeom prst="wedgeEllipseCallout">
            <a:avLst/>
          </a:prstGeom>
          <a:solidFill>
            <a:srgbClr val="17687F"/>
          </a:solidFill>
          <a:ln>
            <a:solidFill>
              <a:srgbClr val="1768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E4040579-9BC2-411A-AC10-DB5A6E892EB3}"/>
              </a:ext>
            </a:extLst>
          </p:cNvPr>
          <p:cNvSpPr/>
          <p:nvPr/>
        </p:nvSpPr>
        <p:spPr>
          <a:xfrm rot="16758969">
            <a:off x="3477573" y="1835502"/>
            <a:ext cx="761252" cy="757106"/>
          </a:xfrm>
          <a:prstGeom prst="wedgeEllipseCallout">
            <a:avLst/>
          </a:prstGeom>
          <a:solidFill>
            <a:srgbClr val="AFF663"/>
          </a:solidFill>
          <a:ln>
            <a:solidFill>
              <a:srgbClr val="AFF6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52FD56B9-BC6F-49B1-AAFD-84B7418553DF}"/>
              </a:ext>
            </a:extLst>
          </p:cNvPr>
          <p:cNvSpPr/>
          <p:nvPr/>
        </p:nvSpPr>
        <p:spPr>
          <a:xfrm rot="18878788">
            <a:off x="4286249" y="1004005"/>
            <a:ext cx="761252" cy="757106"/>
          </a:xfrm>
          <a:prstGeom prst="wedgeEllipseCallout">
            <a:avLst/>
          </a:prstGeom>
          <a:solidFill>
            <a:srgbClr val="F18669"/>
          </a:solidFill>
          <a:ln>
            <a:solidFill>
              <a:srgbClr val="F18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495A85-7660-4EAD-8EE2-084C7930543B}"/>
              </a:ext>
            </a:extLst>
          </p:cNvPr>
          <p:cNvSpPr txBox="1"/>
          <p:nvPr/>
        </p:nvSpPr>
        <p:spPr>
          <a:xfrm>
            <a:off x="1100218" y="6369049"/>
            <a:ext cx="1045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KI Processes </a:t>
            </a:r>
            <a:r>
              <a:rPr lang="en-US" dirty="0"/>
              <a:t>supported </a:t>
            </a:r>
            <a:r>
              <a:rPr lang="en-IN" dirty="0"/>
              <a:t>by standard web-based applications, deployed in </a:t>
            </a:r>
            <a:r>
              <a:rPr lang="en-IN" b="1" dirty="0"/>
              <a:t>Saas mode </a:t>
            </a:r>
            <a:r>
              <a:rPr lang="en-IN" dirty="0"/>
              <a:t>by our KI-Tools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C6F06A6-6B35-4FC8-8D8D-D57CBC7249F6}"/>
              </a:ext>
            </a:extLst>
          </p:cNvPr>
          <p:cNvSpPr/>
          <p:nvPr/>
        </p:nvSpPr>
        <p:spPr>
          <a:xfrm>
            <a:off x="4245400" y="3278235"/>
            <a:ext cx="83055" cy="88166"/>
          </a:xfrm>
          <a:prstGeom prst="flowChartConnector">
            <a:avLst/>
          </a:prstGeom>
          <a:solidFill>
            <a:srgbClr val="17687F"/>
          </a:solidFill>
          <a:ln>
            <a:solidFill>
              <a:srgbClr val="1768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E3BDBF-44F9-4EFA-9BDB-688998BC5AF8}"/>
              </a:ext>
            </a:extLst>
          </p:cNvPr>
          <p:cNvSpPr/>
          <p:nvPr/>
        </p:nvSpPr>
        <p:spPr>
          <a:xfrm>
            <a:off x="4214674" y="3248938"/>
            <a:ext cx="142042" cy="146759"/>
          </a:xfrm>
          <a:prstGeom prst="ellipse">
            <a:avLst/>
          </a:prstGeom>
          <a:noFill/>
          <a:ln>
            <a:solidFill>
              <a:srgbClr val="1768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5AFCDC-5B1A-461B-A002-637C0CBEC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896" y="4065120"/>
            <a:ext cx="677070" cy="6809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48F4E2-490F-470C-A2FF-C28D424B9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029" y="2966603"/>
            <a:ext cx="677070" cy="6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7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341</Words>
  <Application>Microsoft Office PowerPoint</Application>
  <PresentationFormat>Widescreen</PresentationFormat>
  <Paragraphs>106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 Kokil</dc:creator>
  <cp:lastModifiedBy>YEOLE, SHIVAM</cp:lastModifiedBy>
  <cp:revision>44</cp:revision>
  <dcterms:created xsi:type="dcterms:W3CDTF">2020-08-31T08:03:16Z</dcterms:created>
  <dcterms:modified xsi:type="dcterms:W3CDTF">2020-09-10T09:16:49Z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shivam.yeole@atos.net</vt:lpwstr>
  </property>
  <property fmtid="{D5CDD505-2E9C-101B-9397-08002B2CF9AE}" pid="5" name="MSIP_Label_112e00b9-34e2-4b26-a577-af1fd0f9f7ee_SetDate">
    <vt:lpwstr>2020-09-09T04:51:11.5259513Z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cc23743c-6097-4863-9024-3c9475a62e58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shivam.yeole@atos.net</vt:lpwstr>
  </property>
  <property fmtid="{D5CDD505-2E9C-101B-9397-08002B2CF9AE}" pid="13" name="MSIP_Label_e463cba9-5f6c-478d-9329-7b2295e4e8ed_SetDate">
    <vt:lpwstr>2020-09-09T04:51:11.5259513Z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cc23743c-6097-4863-9024-3c9475a62e58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