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6"/>
  </p:sldMasterIdLst>
  <p:notesMasterIdLst>
    <p:notesMasterId r:id="rId12"/>
  </p:notesMasterIdLst>
  <p:handoutMasterIdLst>
    <p:handoutMasterId r:id="rId13"/>
  </p:handoutMasterIdLst>
  <p:sldIdLst>
    <p:sldId id="272" r:id="rId7"/>
    <p:sldId id="291" r:id="rId8"/>
    <p:sldId id="300" r:id="rId9"/>
    <p:sldId id="301" r:id="rId10"/>
    <p:sldId id="299" r:id="rId11"/>
  </p:sldIdLst>
  <p:sldSz cx="9144000" cy="6858000" type="screen4x3"/>
  <p:notesSz cx="6797675" cy="98567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  <a:srgbClr val="00A1DE"/>
    <a:srgbClr val="82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1" autoAdjust="0"/>
    <p:restoredTop sz="86323" autoAdjust="0"/>
  </p:normalViewPr>
  <p:slideViewPr>
    <p:cSldViewPr snapToGrid="0" snapToObjects="1">
      <p:cViewPr>
        <p:scale>
          <a:sx n="75" d="100"/>
          <a:sy n="75" d="100"/>
        </p:scale>
        <p:origin x="-1224" y="-51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2982" y="-90"/>
      </p:cViewPr>
      <p:guideLst>
        <p:guide orient="horz" pos="310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PPT potx\New Logo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115888"/>
            <a:ext cx="1284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062663" y="9305925"/>
            <a:ext cx="62547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90647" bIns="0" anchor="b"/>
          <a:lstStyle>
            <a:lvl1pPr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89000"/>
              </a:lnSpc>
              <a:defRPr/>
            </a:pPr>
            <a:fld id="{EA51D40C-EEA0-412A-94B8-1662E21CC7A7}" type="slidenum">
              <a:rPr lang="en-US" sz="1000" smtClean="0">
                <a:cs typeface="Arial" pitchFamily="34" charset="0"/>
              </a:rPr>
              <a:pPr algn="r">
                <a:lnSpc>
                  <a:spcPct val="89000"/>
                </a:lnSpc>
                <a:defRPr/>
              </a:pPr>
              <a:t>‹#›</a:t>
            </a:fld>
            <a:endParaRPr lang="en-US" sz="1000" dirty="0" smtClean="0">
              <a:cs typeface="Arial" pitchFamily="34" charset="0"/>
            </a:endParaRPr>
          </a:p>
        </p:txBody>
      </p:sp>
      <p:sp>
        <p:nvSpPr>
          <p:cNvPr id="10" name="AddNotifier#2"/>
          <p:cNvSpPr txBox="1">
            <a:spLocks noChangeArrowheads="1"/>
          </p:cNvSpPr>
          <p:nvPr/>
        </p:nvSpPr>
        <p:spPr bwMode="auto">
          <a:xfrm>
            <a:off x="184150" y="9305925"/>
            <a:ext cx="5916613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Atos, the Atos logo, Atos Consulting, Atos </a:t>
            </a:r>
            <a:r>
              <a:rPr lang="en-US" sz="500" dirty="0" err="1" smtClean="0">
                <a:solidFill>
                  <a:srgbClr val="000000"/>
                </a:solidFill>
                <a:cs typeface="Arial" pitchFamily="34" charset="0"/>
              </a:rPr>
              <a:t>Worldline</a:t>
            </a: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, Atos Sphere, Atos Cloud and Atos </a:t>
            </a:r>
            <a:r>
              <a:rPr lang="en-US" sz="500" dirty="0" err="1" smtClean="0">
                <a:solidFill>
                  <a:srgbClr val="000000"/>
                </a:solidFill>
                <a:cs typeface="Arial" pitchFamily="34" charset="0"/>
              </a:rPr>
              <a:t>WorldGrid</a:t>
            </a:r>
            <a:endParaRPr lang="en-US" sz="500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are registered trademarks of Atos SA. June 2011</a:t>
            </a: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© 2011 Atos. Confidential information owned by Atos, to be used by the recipient only. This document, or any part of it, </a:t>
            </a: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5395008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2663" y="9274175"/>
            <a:ext cx="625475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89000"/>
              </a:lnSpc>
              <a:defRPr sz="100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A7C7548-65FF-4ED4-A55E-7A3DD6382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389" name="Picture 2" descr="E:\PPT potx\New Logo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115888"/>
            <a:ext cx="12842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4150" y="9274175"/>
            <a:ext cx="59182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000000"/>
                </a:solidFill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Atos, the Atos logo, Atos Consulting, Atos Worldline, Atos Sphere, Atos Cloud and Atos WorldGrid</a:t>
            </a:r>
          </a:p>
          <a:p>
            <a:pPr>
              <a:defRPr/>
            </a:pPr>
            <a:r>
              <a:rPr lang="en-US" dirty="0"/>
              <a:t>are registered trademarks of Atos SA. June 2011</a:t>
            </a:r>
          </a:p>
          <a:p>
            <a:pPr>
              <a:defRPr/>
            </a:pPr>
            <a:r>
              <a:rPr lang="en-US" dirty="0"/>
              <a:t>© 2011 Atos. Confidential information owned by Atos, to be used by the recipient only. This document, or any part of it, </a:t>
            </a:r>
          </a:p>
          <a:p>
            <a:pPr>
              <a:defRPr/>
            </a:pPr>
            <a:r>
              <a:rPr lang="en-US" dirty="0"/>
              <a:t>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3745374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xfrm>
            <a:off x="700088" y="4870450"/>
            <a:ext cx="5481637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5835650" y="88900"/>
            <a:ext cx="985838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9F64ADB-BAC8-4782-AC2B-36119F587587}" type="datetime1">
              <a:rPr lang="en-US" altLang="en-US" sz="180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12/29/2017</a:t>
            </a:fld>
            <a:endParaRPr lang="en-US" altLang="en-US" sz="1800" dirty="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546850" y="9536113"/>
            <a:ext cx="274638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32EC21-91CB-41C0-8CF2-6DB97AAA9CE9}" type="slidenum">
              <a:rPr lang="en-US" altLang="en-US" sz="1000" smtClean="0">
                <a:latin typeface="Arial" charset="0"/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000" dirty="0" smtClean="0">
              <a:latin typeface="Arial" charset="0"/>
              <a:cs typeface="Arial" charset="0"/>
            </a:endParaRPr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36113"/>
            <a:ext cx="26781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Atos Origin [Shared Service Centre]</a:t>
            </a:r>
          </a:p>
        </p:txBody>
      </p:sp>
      <p:sp>
        <p:nvSpPr>
          <p:cNvPr id="23559" name="Header Placeholder 6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88900"/>
            <a:ext cx="140335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 Unicode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  <a:cs typeface="Arial" charset="0"/>
              </a:rPr>
              <a:t>Clearquest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0563DA5A-1DBC-4360-919A-BA0F9C669B6E}" type="datetime1">
              <a:rPr lang="fr-FR" sz="1200" smtClean="0">
                <a:latin typeface="Lucida Sans" pitchFamily="34" charset="0"/>
              </a:rPr>
              <a:pPr algn="ctr" eaLnBrk="1" hangingPunct="1">
                <a:defRPr/>
              </a:pPr>
              <a:t>29/12/2017</a:t>
            </a:fld>
            <a:endParaRPr lang="fr-FR" sz="1200" dirty="0" smtClean="0">
              <a:latin typeface="Lucida Sans" pitchFamily="34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431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19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0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007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1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9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15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87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06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fr-FR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55738"/>
            <a:ext cx="8747125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AD5CA643-6C65-4FFA-9B29-86180324E5CD}" type="slidenum">
              <a:rPr lang="en-US" sz="900" smtClean="0">
                <a:solidFill>
                  <a:srgbClr val="818181"/>
                </a:solidFill>
                <a:latin typeface="Lucida Sans" pitchFamily="34" charset="0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dirty="0" smtClean="0">
              <a:solidFill>
                <a:srgbClr val="818181"/>
              </a:solidFill>
              <a:latin typeface="Lucida Sans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866627" y="414068"/>
            <a:ext cx="1975686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ＭＳ Ｐゴシック"/>
                <a:cs typeface="ＭＳ Ｐゴシック"/>
              </a:rPr>
              <a:t>Knowledge</a:t>
            </a:r>
            <a:r>
              <a:rPr lang="en-US" sz="1050" cap="all" baseline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ＭＳ Ｐゴシック"/>
                <a:cs typeface="ＭＳ Ｐゴシック"/>
              </a:rPr>
              <a:t> Intelligence</a:t>
            </a:r>
            <a:endParaRPr lang="en-US" sz="105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ＭＳ Ｐゴシック"/>
              <a:cs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ＭＳ Ｐゴシック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ＭＳ Ｐゴシック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ＭＳ Ｐゴシック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ＭＳ Ｐゴシック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ＭＳ Ｐゴシック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ＭＳ Ｐゴシック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238125" y="2868613"/>
            <a:ext cx="4121150" cy="1816100"/>
          </a:xfrm>
        </p:spPr>
        <p:txBody>
          <a:bodyPr/>
          <a:lstStyle/>
          <a:p>
            <a:pPr algn="ctr" eaLnBrk="1" hangingPunct="1">
              <a:buFont typeface="Lucida Sans Unicode" pitchFamily="34" charset="0"/>
              <a:buNone/>
            </a:pPr>
            <a:r>
              <a:rPr lang="en-GB" altLang="en-US" sz="4000" b="1" dirty="0" smtClean="0">
                <a:solidFill>
                  <a:srgbClr val="0066A1"/>
                </a:solidFill>
                <a:latin typeface="Times New Roman" pitchFamily="18" charset="0"/>
                <a:cs typeface="Times New Roman" pitchFamily="18" charset="0"/>
              </a:rPr>
              <a:t>KI Tools Roadmap 2015 H1</a:t>
            </a:r>
          </a:p>
        </p:txBody>
      </p:sp>
      <p:pic>
        <p:nvPicPr>
          <p:cNvPr id="8" name="Picture 7" descr="jigsaw-succe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764" y="1966587"/>
            <a:ext cx="4488841" cy="3574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Titre 1"/>
          <p:cNvSpPr>
            <a:spLocks noGrp="1"/>
          </p:cNvSpPr>
          <p:nvPr>
            <p:ph type="title"/>
          </p:nvPr>
        </p:nvSpPr>
        <p:spPr>
          <a:xfrm>
            <a:off x="165100" y="401638"/>
            <a:ext cx="6184900" cy="76041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2015 H1 Roadmap</a:t>
            </a:r>
          </a:p>
        </p:txBody>
      </p:sp>
      <p:sp>
        <p:nvSpPr>
          <p:cNvPr id="12" name="ZoneTexte 17"/>
          <p:cNvSpPr txBox="1"/>
          <p:nvPr/>
        </p:nvSpPr>
        <p:spPr>
          <a:xfrm>
            <a:off x="240949" y="1532090"/>
            <a:ext cx="2718151" cy="44739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fr-FR" sz="1100" b="1" dirty="0">
                <a:latin typeface="Arial" pitchFamily="34" charset="0"/>
              </a:rPr>
              <a:t>Platform 4:</a:t>
            </a:r>
            <a:endParaRPr lang="en-US" sz="1100" b="1" dirty="0">
              <a:latin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Synchronization SDM12 / RTC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Quality Improvements for HPALM / RTC Synchronizer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Increase usage  of Rational Insight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(Project Dashboard based on Jazz Data Warehouse).</a:t>
            </a:r>
          </a:p>
          <a:p>
            <a:pPr>
              <a:defRPr/>
            </a:pPr>
            <a:r>
              <a:rPr lang="fr-FR" sz="1100" b="1" dirty="0">
                <a:latin typeface="Arial" pitchFamily="34" charset="0"/>
              </a:rPr>
              <a:t>Platform 5</a:t>
            </a:r>
            <a:r>
              <a:rPr lang="fr-FR" sz="1100" dirty="0">
                <a:latin typeface="Arial" pitchFamily="34" charset="0"/>
              </a:rPr>
              <a:t>:</a:t>
            </a:r>
            <a:endParaRPr lang="en-US" sz="1100" dirty="0">
              <a:latin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Kick off of new Production Platform for RTC 5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Deployment of new connectors for RTC 5 / HPALM 12 </a:t>
            </a:r>
            <a:r>
              <a:rPr lang="fr-FR" sz="1100" dirty="0">
                <a:latin typeface="Arial" pitchFamily="34" charset="0"/>
              </a:rPr>
              <a:t>(IBM , Tasktop)</a:t>
            </a:r>
            <a:endParaRPr lang="en-US" sz="1100" dirty="0">
              <a:latin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Arial" pitchFamily="34" charset="0"/>
              </a:rPr>
              <a:t>Deployment of new Jazz5 Reporting Service</a:t>
            </a:r>
          </a:p>
          <a:p>
            <a:pPr lvl="1">
              <a:defRPr/>
            </a:pPr>
            <a:r>
              <a:rPr lang="fr-FR" sz="1100" dirty="0">
                <a:latin typeface="Arial" pitchFamily="34" charset="0"/>
              </a:rPr>
              <a:t>(Self Report solution for simple type of reports, Dynamic Excel output report)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Arial" pitchFamily="34" charset="0"/>
              </a:rPr>
              <a:t>Deployment of Jazz Design Manager integrated with RSA (Software Architect)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Arial" pitchFamily="34" charset="0"/>
              </a:rPr>
              <a:t>Study of future upgrade to RTC 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Arial" pitchFamily="34" charset="0"/>
              </a:rPr>
              <a:t>RTC Smart Application (ClearBlade: Application for iPad users)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latin typeface="Arial" pitchFamily="34" charset="0"/>
              </a:rPr>
              <a:t>Création of new RTC Standardized Process Template (AM)</a:t>
            </a:r>
          </a:p>
        </p:txBody>
      </p:sp>
      <p:sp>
        <p:nvSpPr>
          <p:cNvPr id="13" name="ZoneTexte 16"/>
          <p:cNvSpPr txBox="1"/>
          <p:nvPr/>
        </p:nvSpPr>
        <p:spPr>
          <a:xfrm>
            <a:off x="240948" y="1303283"/>
            <a:ext cx="2032352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Jazz(Total Users: 961)</a:t>
            </a:r>
          </a:p>
        </p:txBody>
      </p:sp>
      <p:sp>
        <p:nvSpPr>
          <p:cNvPr id="10" name="ZoneTexte 17"/>
          <p:cNvSpPr txBox="1"/>
          <p:nvPr/>
        </p:nvSpPr>
        <p:spPr>
          <a:xfrm>
            <a:off x="3187349" y="2548090"/>
            <a:ext cx="2680051" cy="749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D</a:t>
            </a:r>
            <a:r>
              <a:rPr lang="en-US" sz="1100" dirty="0" smtClean="0">
                <a:latin typeface="Arial" pitchFamily="34" charset="0"/>
              </a:rPr>
              <a:t>eployment </a:t>
            </a:r>
            <a:r>
              <a:rPr lang="en-US" sz="1100" dirty="0">
                <a:latin typeface="Arial" pitchFamily="34" charset="0"/>
              </a:rPr>
              <a:t>of Requirements Synchronizer (HPALM / CQ).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</a:rPr>
              <a:t>ClearQuest Web Migration to new release  version 8.0.1.7</a:t>
            </a:r>
          </a:p>
        </p:txBody>
      </p:sp>
      <p:sp>
        <p:nvSpPr>
          <p:cNvPr id="11" name="ZoneTexte 16"/>
          <p:cNvSpPr txBox="1"/>
          <p:nvPr/>
        </p:nvSpPr>
        <p:spPr>
          <a:xfrm>
            <a:off x="3187348" y="2319283"/>
            <a:ext cx="1835224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CQ(Total Users: 1036)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7" name="ZoneTexte 17"/>
          <p:cNvSpPr txBox="1"/>
          <p:nvPr/>
        </p:nvSpPr>
        <p:spPr>
          <a:xfrm>
            <a:off x="3149249" y="3843490"/>
            <a:ext cx="2942678" cy="2104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Network cache mechanism improvement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Reporting on intensity of usage of Clearcase.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Deploy 8.0.1 CTE </a:t>
            </a:r>
            <a:r>
              <a:rPr lang="en-US" sz="1100" dirty="0" smtClean="0">
                <a:latin typeface="Arial" pitchFamily="34" charset="0"/>
                <a:cs typeface="+mj-cs"/>
              </a:rPr>
              <a:t>compatibles</a:t>
            </a:r>
            <a:endParaRPr lang="en-US" sz="1100" dirty="0">
              <a:latin typeface="Arial" pitchFamily="34" charset="0"/>
              <a:cs typeface="+mj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Automatic publishing of project reports on a configured </a:t>
            </a:r>
            <a:r>
              <a:rPr lang="en-US" sz="1100" dirty="0" smtClean="0">
                <a:latin typeface="Arial" pitchFamily="34" charset="0"/>
                <a:cs typeface="+mj-cs"/>
              </a:rPr>
              <a:t>SharePoint </a:t>
            </a:r>
            <a:r>
              <a:rPr lang="en-US" sz="1100" dirty="0">
                <a:latin typeface="Arial" pitchFamily="34" charset="0"/>
                <a:cs typeface="+mj-cs"/>
              </a:rPr>
              <a:t>Location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E</a:t>
            </a:r>
            <a:r>
              <a:rPr lang="en-US" sz="1100" dirty="0" smtClean="0">
                <a:latin typeface="Arial" pitchFamily="34" charset="0"/>
                <a:cs typeface="+mj-cs"/>
              </a:rPr>
              <a:t>nhancement to cascade </a:t>
            </a:r>
            <a:r>
              <a:rPr lang="en-US" sz="1100" dirty="0">
                <a:latin typeface="Arial" pitchFamily="34" charset="0"/>
                <a:cs typeface="+mj-cs"/>
              </a:rPr>
              <a:t>the permissions from Group level to the </a:t>
            </a:r>
            <a:r>
              <a:rPr lang="en-US" sz="1100" dirty="0" smtClean="0">
                <a:latin typeface="Arial" pitchFamily="34" charset="0"/>
                <a:cs typeface="+mj-cs"/>
              </a:rPr>
              <a:t>Project </a:t>
            </a:r>
            <a:r>
              <a:rPr lang="en-US" sz="1100" dirty="0">
                <a:latin typeface="Arial" pitchFamily="34" charset="0"/>
                <a:cs typeface="+mj-cs"/>
              </a:rPr>
              <a:t>level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Ability to view the details of RTC Work items associated with Clearcase function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latin typeface="Arial" pitchFamily="34" charset="0"/>
                <a:cs typeface="+mj-cs"/>
              </a:rPr>
              <a:t>Test and deploy automatic views in version </a:t>
            </a:r>
            <a:r>
              <a:rPr lang="en-US" sz="1100" dirty="0">
                <a:latin typeface="Arial" pitchFamily="34" charset="0"/>
                <a:cs typeface="+mj-cs"/>
              </a:rPr>
              <a:t>8.0.1.7 </a:t>
            </a:r>
          </a:p>
        </p:txBody>
      </p:sp>
      <p:sp>
        <p:nvSpPr>
          <p:cNvPr id="18" name="ZoneTexte 16"/>
          <p:cNvSpPr txBox="1"/>
          <p:nvPr/>
        </p:nvSpPr>
        <p:spPr>
          <a:xfrm>
            <a:off x="3149248" y="3614683"/>
            <a:ext cx="2210152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Verdana"/>
                <a:cs typeface="Verdana"/>
              </a:rPr>
              <a:t>Clearcase(Total</a:t>
            </a:r>
            <a:r>
              <a:rPr lang="en-US" sz="900" b="1" dirty="0" smtClean="0">
                <a:latin typeface="Verdana"/>
                <a:cs typeface="Verdana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Users: 542)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9" name="ZoneTexte 17"/>
          <p:cNvSpPr txBox="1"/>
          <p:nvPr/>
        </p:nvSpPr>
        <p:spPr>
          <a:xfrm>
            <a:off x="6298849" y="1532090"/>
            <a:ext cx="2692751" cy="193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Migration of HP ALM 11.0 to 12.01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Development of New Portal for HP ALM.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Requirement Management with HP ALM.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HPALM reporting improvements and enhancements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CAR report development through HPALM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Migration of HP UFT, HP Sprinter to 12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Deploying TMT in the HPALM projects</a:t>
            </a:r>
          </a:p>
        </p:txBody>
      </p:sp>
      <p:sp>
        <p:nvSpPr>
          <p:cNvPr id="20" name="ZoneTexte 16"/>
          <p:cNvSpPr txBox="1"/>
          <p:nvPr/>
        </p:nvSpPr>
        <p:spPr>
          <a:xfrm>
            <a:off x="6298848" y="1303283"/>
            <a:ext cx="2235551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HPALM(Total</a:t>
            </a:r>
            <a:r>
              <a:rPr lang="en-US" sz="900" b="1" dirty="0" smtClean="0">
                <a:latin typeface="Verdana"/>
                <a:cs typeface="Verdana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Users:3169)</a:t>
            </a:r>
          </a:p>
        </p:txBody>
      </p:sp>
      <p:sp>
        <p:nvSpPr>
          <p:cNvPr id="16" name="ZoneTexte 17"/>
          <p:cNvSpPr txBox="1"/>
          <p:nvPr/>
        </p:nvSpPr>
        <p:spPr>
          <a:xfrm>
            <a:off x="3161949" y="1557490"/>
            <a:ext cx="2680051" cy="580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itchFamily="34" charset="0"/>
              </a:rPr>
              <a:t>Urban Code Deploy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itchFamily="34" charset="0"/>
              </a:rPr>
              <a:t>Urban Code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itchFamily="34" charset="0"/>
              </a:rPr>
              <a:t>Green Hat (Service Virtualization)</a:t>
            </a:r>
          </a:p>
        </p:txBody>
      </p:sp>
      <p:sp>
        <p:nvSpPr>
          <p:cNvPr id="23" name="ZoneTexte 16"/>
          <p:cNvSpPr txBox="1"/>
          <p:nvPr/>
        </p:nvSpPr>
        <p:spPr>
          <a:xfrm>
            <a:off x="3161948" y="1328683"/>
            <a:ext cx="1835224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lvl="1">
              <a:defRPr/>
            </a:pPr>
            <a:r>
              <a:rPr lang="en-US" sz="900" b="1" dirty="0">
                <a:solidFill>
                  <a:schemeClr val="bg1"/>
                </a:solidFill>
                <a:latin typeface="Verdana"/>
                <a:cs typeface="Verdana"/>
              </a:rPr>
              <a:t>DevOps</a:t>
            </a:r>
          </a:p>
        </p:txBody>
      </p:sp>
      <p:sp>
        <p:nvSpPr>
          <p:cNvPr id="24" name="ZoneTexte 17"/>
          <p:cNvSpPr txBox="1"/>
          <p:nvPr/>
        </p:nvSpPr>
        <p:spPr>
          <a:xfrm>
            <a:off x="6286149" y="3856190"/>
            <a:ext cx="2705451" cy="12576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latin typeface="Arial" pitchFamily="34" charset="0"/>
                <a:cs typeface="+mj-cs"/>
              </a:rPr>
              <a:t>CAST </a:t>
            </a:r>
            <a:r>
              <a:rPr lang="en-US" sz="1100" dirty="0">
                <a:latin typeface="Arial" pitchFamily="34" charset="0"/>
                <a:cs typeface="+mj-cs"/>
              </a:rPr>
              <a:t>automated implementation for development projects using Clear Case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CAST delivery process Optimization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CAST infrastructure optimization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CAST security improvement </a:t>
            </a:r>
            <a:r>
              <a:rPr lang="en-US" sz="1100" dirty="0" smtClean="0">
                <a:latin typeface="Arial" pitchFamily="34" charset="0"/>
                <a:cs typeface="+mj-cs"/>
              </a:rPr>
              <a:t>through </a:t>
            </a:r>
            <a:r>
              <a:rPr lang="en-US" sz="1100" dirty="0">
                <a:latin typeface="Arial" pitchFamily="34" charset="0"/>
                <a:cs typeface="+mj-cs"/>
              </a:rPr>
              <a:t>LDAP usage</a:t>
            </a:r>
          </a:p>
          <a:p>
            <a:pPr>
              <a:defRPr/>
            </a:pPr>
            <a:endParaRPr lang="en-US" sz="1100" dirty="0">
              <a:latin typeface="Arial" pitchFamily="34" charset="0"/>
              <a:cs typeface="+mj-cs"/>
            </a:endParaRPr>
          </a:p>
        </p:txBody>
      </p:sp>
      <p:sp>
        <p:nvSpPr>
          <p:cNvPr id="27" name="ZoneTexte 16"/>
          <p:cNvSpPr txBox="1"/>
          <p:nvPr/>
        </p:nvSpPr>
        <p:spPr>
          <a:xfrm>
            <a:off x="6286148" y="3627383"/>
            <a:ext cx="1785989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CAST(Total Users: 2282)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382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Titre 1"/>
          <p:cNvSpPr>
            <a:spLocks noGrp="1"/>
          </p:cNvSpPr>
          <p:nvPr>
            <p:ph type="title"/>
          </p:nvPr>
        </p:nvSpPr>
        <p:spPr>
          <a:xfrm>
            <a:off x="165100" y="401638"/>
            <a:ext cx="6184900" cy="76041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2015 H1 Roadmap</a:t>
            </a:r>
          </a:p>
        </p:txBody>
      </p:sp>
      <p:sp>
        <p:nvSpPr>
          <p:cNvPr id="10" name="ZoneTexte 17"/>
          <p:cNvSpPr txBox="1"/>
          <p:nvPr/>
        </p:nvSpPr>
        <p:spPr>
          <a:xfrm>
            <a:off x="3301649" y="4465790"/>
            <a:ext cx="2578451" cy="4112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GTA release version 1.0 in production.</a:t>
            </a:r>
          </a:p>
        </p:txBody>
      </p:sp>
      <p:sp>
        <p:nvSpPr>
          <p:cNvPr id="11" name="ZoneTexte 16"/>
          <p:cNvSpPr txBox="1"/>
          <p:nvPr/>
        </p:nvSpPr>
        <p:spPr>
          <a:xfrm>
            <a:off x="3301648" y="4236984"/>
            <a:ext cx="2197451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Global Tailoring Application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7" name="ZoneTexte 17"/>
          <p:cNvSpPr txBox="1"/>
          <p:nvPr/>
        </p:nvSpPr>
        <p:spPr>
          <a:xfrm>
            <a:off x="3123849" y="1544790"/>
            <a:ext cx="2756251" cy="12576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Live Tools delivery.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Solman implementation (ITSM, Charm) for Xerox, Storaenso and Olayan.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Integration of Solution Manager and Jazz Tools.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SFDB Migration from Win2003 to Win2008.</a:t>
            </a:r>
          </a:p>
        </p:txBody>
      </p:sp>
      <p:sp>
        <p:nvSpPr>
          <p:cNvPr id="18" name="ZoneTexte 16"/>
          <p:cNvSpPr txBox="1"/>
          <p:nvPr/>
        </p:nvSpPr>
        <p:spPr>
          <a:xfrm>
            <a:off x="3111149" y="1315983"/>
            <a:ext cx="956274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GSAP Tooling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6" name="ZoneTexte 17"/>
          <p:cNvSpPr txBox="1"/>
          <p:nvPr/>
        </p:nvSpPr>
        <p:spPr>
          <a:xfrm>
            <a:off x="279049" y="4453090"/>
            <a:ext cx="2578451" cy="4112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Architecture review and </a:t>
            </a:r>
            <a:r>
              <a:rPr lang="en-US" sz="1100" dirty="0" smtClean="0">
                <a:latin typeface="Arial" pitchFamily="34" charset="0"/>
                <a:cs typeface="+mj-cs"/>
              </a:rPr>
              <a:t>implementation of </a:t>
            </a:r>
            <a:r>
              <a:rPr lang="en-US" sz="1100" dirty="0">
                <a:latin typeface="Arial" pitchFamily="34" charset="0"/>
                <a:cs typeface="+mj-cs"/>
              </a:rPr>
              <a:t>improvements</a:t>
            </a:r>
          </a:p>
        </p:txBody>
      </p:sp>
      <p:sp>
        <p:nvSpPr>
          <p:cNvPr id="25" name="ZoneTexte 16"/>
          <p:cNvSpPr txBox="1"/>
          <p:nvPr/>
        </p:nvSpPr>
        <p:spPr>
          <a:xfrm>
            <a:off x="266349" y="4224283"/>
            <a:ext cx="956274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OIP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6" name="ZoneTexte 17"/>
          <p:cNvSpPr txBox="1"/>
          <p:nvPr/>
        </p:nvSpPr>
        <p:spPr>
          <a:xfrm>
            <a:off x="6184549" y="4440390"/>
            <a:ext cx="2553051" cy="749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latin typeface="Arial" pitchFamily="34" charset="0"/>
                <a:cs typeface="+mj-cs"/>
              </a:rPr>
              <a:t>Developing team to deliver Service Now capabilities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latin typeface="Arial" pitchFamily="34" charset="0"/>
                <a:cs typeface="+mj-cs"/>
              </a:rPr>
              <a:t>Transition of Online CEP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latin typeface="Arial" pitchFamily="34" charset="0"/>
                <a:cs typeface="+mj-cs"/>
              </a:rPr>
              <a:t>Transition of DSMS</a:t>
            </a:r>
            <a:endParaRPr lang="en-US" sz="1100" dirty="0">
              <a:latin typeface="Arial" pitchFamily="34" charset="0"/>
              <a:cs typeface="+mj-cs"/>
            </a:endParaRPr>
          </a:p>
        </p:txBody>
      </p:sp>
      <p:sp>
        <p:nvSpPr>
          <p:cNvPr id="27" name="ZoneTexte 16"/>
          <p:cNvSpPr txBox="1"/>
          <p:nvPr/>
        </p:nvSpPr>
        <p:spPr>
          <a:xfrm>
            <a:off x="6171849" y="4211584"/>
            <a:ext cx="1943451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New applications/Services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" name="ZoneTexte 17"/>
          <p:cNvSpPr txBox="1"/>
          <p:nvPr/>
        </p:nvSpPr>
        <p:spPr>
          <a:xfrm>
            <a:off x="279049" y="1544790"/>
            <a:ext cx="2578451" cy="2104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latin typeface="Arial" pitchFamily="34" charset="0"/>
                <a:cs typeface="+mj-cs"/>
              </a:rPr>
              <a:t>Review </a:t>
            </a:r>
            <a:r>
              <a:rPr lang="en-US" sz="1100" dirty="0">
                <a:latin typeface="Arial" pitchFamily="34" charset="0"/>
                <a:cs typeface="+mj-cs"/>
              </a:rPr>
              <a:t>of </a:t>
            </a:r>
            <a:r>
              <a:rPr lang="en-US" sz="1100" dirty="0" smtClean="0">
                <a:latin typeface="Arial" pitchFamily="34" charset="0"/>
                <a:cs typeface="+mj-cs"/>
              </a:rPr>
              <a:t>KI-infrastructure </a:t>
            </a:r>
            <a:r>
              <a:rPr lang="en-US" sz="1100" dirty="0">
                <a:latin typeface="Arial" pitchFamily="34" charset="0"/>
                <a:cs typeface="+mj-cs"/>
              </a:rPr>
              <a:t>RAM,CPU,SAN,HDD,OS, Resource consumption w.r.t. each tool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HPPC installation in production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Infrastructure software upgradation (SANVMware,) and Backup optimization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RTC502 instances in canopy - (IAAS)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License renewal of Jrebel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Decommission of Requisite Pro and Caliber for Requirement Management</a:t>
            </a:r>
          </a:p>
        </p:txBody>
      </p:sp>
      <p:sp>
        <p:nvSpPr>
          <p:cNvPr id="15" name="ZoneTexte 16"/>
          <p:cNvSpPr txBox="1"/>
          <p:nvPr/>
        </p:nvSpPr>
        <p:spPr>
          <a:xfrm>
            <a:off x="279048" y="1315983"/>
            <a:ext cx="1054451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Infrastructure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ZoneTexte 17"/>
          <p:cNvSpPr txBox="1"/>
          <p:nvPr/>
        </p:nvSpPr>
        <p:spPr>
          <a:xfrm>
            <a:off x="6171849" y="1532090"/>
            <a:ext cx="2641951" cy="749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Simplification of reporting by consolidation of related reports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+mj-cs"/>
              </a:rPr>
              <a:t>Study for adding the user count for all the new tools added to </a:t>
            </a:r>
            <a:r>
              <a:rPr lang="en-US" sz="1100" dirty="0" smtClean="0">
                <a:latin typeface="Arial" pitchFamily="34" charset="0"/>
                <a:cs typeface="+mj-cs"/>
              </a:rPr>
              <a:t>KI </a:t>
            </a:r>
            <a:endParaRPr lang="en-US" sz="1100" dirty="0">
              <a:latin typeface="Arial" pitchFamily="34" charset="0"/>
              <a:cs typeface="+mj-cs"/>
            </a:endParaRPr>
          </a:p>
        </p:txBody>
      </p:sp>
      <p:sp>
        <p:nvSpPr>
          <p:cNvPr id="22" name="ZoneTexte 16"/>
          <p:cNvSpPr txBox="1"/>
          <p:nvPr/>
        </p:nvSpPr>
        <p:spPr>
          <a:xfrm>
            <a:off x="6171849" y="1303283"/>
            <a:ext cx="929466" cy="211203"/>
          </a:xfrm>
          <a:prstGeom prst="rect">
            <a:avLst/>
          </a:prstGeom>
          <a:solidFill>
            <a:srgbClr val="829D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anchor="ctr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900" b="1" dirty="0" smtClean="0">
                <a:solidFill>
                  <a:schemeClr val="bg1"/>
                </a:solidFill>
                <a:latin typeface="Verdana"/>
                <a:cs typeface="Verdana"/>
              </a:rPr>
              <a:t>eporting</a:t>
            </a:r>
            <a:endParaRPr lang="en-US" sz="9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47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81163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3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95513" y="1620838"/>
            <a:ext cx="4732337" cy="12446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sz="1800" dirty="0" smtClean="0">
                <a:ea typeface="+mj-ea"/>
              </a:rPr>
              <a:t>Thank you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anchor="b"/>
          <a:lstStyle/>
          <a:p>
            <a:pPr eaLnBrk="1" hangingPunct="1">
              <a:buClr>
                <a:srgbClr val="0065A2"/>
              </a:buClr>
              <a:buFont typeface="Lucida Sans Unicode" pitchFamily="34" charset="0"/>
              <a:buNone/>
            </a:pPr>
            <a:r>
              <a:rPr lang="en-GB" altLang="en-US" sz="1000" dirty="0" smtClean="0">
                <a:latin typeface="Verdana" pitchFamily="34" charset="0"/>
                <a:cs typeface="Verdana" pitchFamily="34" charset="0"/>
              </a:rPr>
              <a:t>Atos, the Atos logo, Atos Consulting, Atos Worldline, Atos Sphere, Atos Cloud and Atos WorldGrid</a:t>
            </a:r>
          </a:p>
          <a:p>
            <a:pPr eaLnBrk="1" hangingPunct="1">
              <a:buClr>
                <a:srgbClr val="0065A2"/>
              </a:buClr>
              <a:buFont typeface="Lucida Sans Unicode" pitchFamily="34" charset="0"/>
              <a:buNone/>
            </a:pPr>
            <a:r>
              <a:rPr lang="en-GB" altLang="en-US" sz="1000" dirty="0" smtClean="0">
                <a:latin typeface="Verdana" pitchFamily="34" charset="0"/>
                <a:cs typeface="Verdana" pitchFamily="34" charset="0"/>
              </a:rPr>
              <a:t>are registered trademarks of Atos SA. June 2011</a:t>
            </a:r>
            <a:br>
              <a:rPr lang="en-GB" altLang="en-US" sz="1000" dirty="0" smtClean="0">
                <a:latin typeface="Verdana" pitchFamily="34" charset="0"/>
                <a:cs typeface="Verdana" pitchFamily="34" charset="0"/>
              </a:rPr>
            </a:br>
            <a:endParaRPr lang="en-GB" altLang="en-US" sz="1000" dirty="0" smtClean="0">
              <a:latin typeface="Verdana" pitchFamily="34" charset="0"/>
              <a:cs typeface="Verdana" pitchFamily="34" charset="0"/>
            </a:endParaRPr>
          </a:p>
          <a:p>
            <a:pPr eaLnBrk="1" hangingPunct="1">
              <a:buClr>
                <a:srgbClr val="0065A2"/>
              </a:buClr>
              <a:buFont typeface="Lucida Sans Unicode" pitchFamily="34" charset="0"/>
              <a:buNone/>
            </a:pPr>
            <a:r>
              <a:rPr lang="en-GB" altLang="en-US" sz="1000" dirty="0" smtClean="0">
                <a:latin typeface="Verdana" pitchFamily="34" charset="0"/>
                <a:cs typeface="Verdana" pitchFamily="34" charset="0"/>
              </a:rPr>
              <a:t>© 2011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GB" altLang="en-US" dirty="0" smtClean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b44be04-4f4f-4ad5-8583-fc6cfe787cfe">P7YSZEP7SPDX-2202-116</_dlc_DocId>
    <_dlc_DocIdUrl xmlns="6b44be04-4f4f-4ad5-8583-fc6cfe787cfe">
      <Url>https://sp.myatos.net/si/operations/tooling/_layouts/DocIdRedir.aspx?ID=P7YSZEP7SPDX-2202-116</Url>
      <Description>P7YSZEP7SPDX-2202-116</Description>
    </_dlc_DocIdUrl>
    <LockedVersions xmlns="7273a33e-2ce4-4f9e-8860-0e8a89cde23c" xsi:nil="true"/>
    <AdvancedVersioningLimit xmlns="7273a33e-2ce4-4f9e-8860-0e8a89cde2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B850F2A156DE419FCA5D6C2D966DA2" ma:contentTypeVersion="20" ma:contentTypeDescription="Create a new document." ma:contentTypeScope="" ma:versionID="756522bc4f6d2d0bc04ed9ea1aa04bfd">
  <xsd:schema xmlns:xsd="http://www.w3.org/2001/XMLSchema" xmlns:xs="http://www.w3.org/2001/XMLSchema" xmlns:p="http://schemas.microsoft.com/office/2006/metadata/properties" xmlns:ns2="6b44be04-4f4f-4ad5-8583-fc6cfe787cfe" xmlns:ns3="7273a33e-2ce4-4f9e-8860-0e8a89cde23c" targetNamespace="http://schemas.microsoft.com/office/2006/metadata/properties" ma:root="true" ma:fieldsID="40cd4dd3ec8cd4ffd332883a54b0ccf9" ns2:_="" ns3:_="">
    <xsd:import namespace="6b44be04-4f4f-4ad5-8583-fc6cfe787cfe"/>
    <xsd:import namespace="7273a33e-2ce4-4f9e-8860-0e8a89cde23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4be04-4f4f-4ad5-8583-fc6cfe787c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3a33e-2ce4-4f9e-8860-0e8a89cde23c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040578E-5B4A-476C-8154-6D80ABAD82E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6b44be04-4f4f-4ad5-8583-fc6cfe787cfe"/>
    <ds:schemaRef ds:uri="http://schemas.openxmlformats.org/package/2006/metadata/core-properties"/>
    <ds:schemaRef ds:uri="http://purl.org/dc/terms/"/>
    <ds:schemaRef ds:uri="7273a33e-2ce4-4f9e-8860-0e8a89cde23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74CC6D-3344-4059-9148-1D84594FF9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25D30C-D97D-4331-B057-CE34BC70F14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0EF9E62-446B-4636-B5D3-72B47B66D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44be04-4f4f-4ad5-8583-fc6cfe787cfe"/>
    <ds:schemaRef ds:uri="7273a33e-2ce4-4f9e-8860-0e8a89cde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FA343AA-6A7F-48C3-83CF-A67B219774E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On-screen Show (4:3)</PresentationFormat>
  <Paragraphs>78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Conception personnalisée</vt:lpstr>
      <vt:lpstr>Worksheet</vt:lpstr>
      <vt:lpstr>PowerPoint Presentation</vt:lpstr>
      <vt:lpstr>2015 H1 Roadmap</vt:lpstr>
      <vt:lpstr>2015 H1 Roadmap</vt:lpstr>
      <vt:lpstr>Benefits</vt:lpstr>
      <vt:lpstr>Thank you</vt:lpstr>
    </vt:vector>
  </TitlesOfParts>
  <Company>Atos Origin Benelux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Venrooij, Antoine</dc:creator>
  <cp:lastModifiedBy>Shetty, Shruthi</cp:lastModifiedBy>
  <cp:revision>368</cp:revision>
  <cp:lastPrinted>2014-07-28T12:25:48Z</cp:lastPrinted>
  <dcterms:created xsi:type="dcterms:W3CDTF">2011-06-12T11:00:17Z</dcterms:created>
  <dcterms:modified xsi:type="dcterms:W3CDTF">2017-12-29T09:40:40Z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P7YSZEP7SPDX-2172-33969</vt:lpwstr>
  </property>
  <property fmtid="{D5CDD505-2E9C-101B-9397-08002B2CF9AE}" pid="3" name="_dlc_DocIdItemGuid">
    <vt:lpwstr>240cb243-9975-4e69-a307-0c5613f8baf4</vt:lpwstr>
  </property>
  <property fmtid="{D5CDD505-2E9C-101B-9397-08002B2CF9AE}" pid="4" name="_dlc_DocIdUrl">
    <vt:lpwstr>https://sp.myatos.net/si/operations/tooling/SSC/_layouts/DocIdRedir.aspx?ID=P7YSZEP7SPDX-2172-33969, P7YSZEP7SPDX-2172-33969</vt:lpwstr>
  </property>
  <property fmtid="{D5CDD505-2E9C-101B-9397-08002B2CF9AE}" pid="5" name="ContentTypeId">
    <vt:lpwstr>0x010100CFB850F2A156DE419FCA5D6C2D966DA2</vt:lpwstr>
  </property>
  <property fmtid="{D5CDD505-2E9C-101B-9397-08002B2CF9AE}" pid="6" name="_AdHocReviewCycleID">
    <vt:i4>-1486809250</vt:i4>
  </property>
  <property fmtid="{D5CDD505-2E9C-101B-9397-08002B2CF9AE}" pid="7" name="_NewReviewCycle">
    <vt:lpwstr/>
  </property>
  <property fmtid="{D5CDD505-2E9C-101B-9397-08002B2CF9AE}" pid="8" name="_EmailSubject">
    <vt:lpwstr>SSC Strategy/Roadmap content</vt:lpwstr>
  </property>
  <property fmtid="{D5CDD505-2E9C-101B-9397-08002B2CF9AE}" pid="9" name="_AuthorEmail">
    <vt:lpwstr>mandar.bhate@atos.net</vt:lpwstr>
  </property>
  <property fmtid="{D5CDD505-2E9C-101B-9397-08002B2CF9AE}" pid="10" name="_AuthorEmailDisplayName">
    <vt:lpwstr>Bhate, Mandar</vt:lpwstr>
  </property>
  <property fmtid="{D5CDD505-2E9C-101B-9397-08002B2CF9AE}" pid="11" name="_PreviousAdHocReviewCycleID">
    <vt:i4>633727552</vt:i4>
  </property>
</Properties>
</file>