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8" r:id="rId2"/>
    <p:sldId id="267" r:id="rId3"/>
    <p:sldId id="277" r:id="rId4"/>
    <p:sldId id="273" r:id="rId5"/>
    <p:sldId id="266" r:id="rId6"/>
    <p:sldId id="269" r:id="rId7"/>
    <p:sldId id="270" r:id="rId8"/>
    <p:sldId id="279" r:id="rId9"/>
    <p:sldId id="280" r:id="rId10"/>
    <p:sldId id="274" r:id="rId11"/>
    <p:sldId id="26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95221"/>
  </p:normalViewPr>
  <p:slideViewPr>
    <p:cSldViewPr snapToGrid="0">
      <p:cViewPr varScale="1">
        <p:scale>
          <a:sx n="88" d="100"/>
          <a:sy n="88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3E015-CDAA-DE45-B758-5260C4C981E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C2306A3-1180-B840-89B0-96F20C47EE05}">
      <dgm:prSet phldrT="[Text]"/>
      <dgm:spPr/>
      <dgm:t>
        <a:bodyPr/>
        <a:lstStyle/>
        <a:p>
          <a:pPr algn="ctr"/>
          <a:r>
            <a:rPr lang="en-US" dirty="0"/>
            <a:t>Database Pre-processing</a:t>
          </a:r>
        </a:p>
      </dgm:t>
    </dgm:pt>
    <dgm:pt modelId="{B6F86BBB-DDCE-FF49-889A-537177819253}" type="parTrans" cxnId="{1267998E-50D6-5D4C-82A8-FF48B4CF9B85}">
      <dgm:prSet/>
      <dgm:spPr/>
      <dgm:t>
        <a:bodyPr/>
        <a:lstStyle/>
        <a:p>
          <a:pPr algn="ctr"/>
          <a:endParaRPr lang="en-US"/>
        </a:p>
      </dgm:t>
    </dgm:pt>
    <dgm:pt modelId="{06608144-2341-6F4B-996B-DA5FD507DCC7}" type="sibTrans" cxnId="{1267998E-50D6-5D4C-82A8-FF48B4CF9B85}">
      <dgm:prSet/>
      <dgm:spPr/>
      <dgm:t>
        <a:bodyPr/>
        <a:lstStyle/>
        <a:p>
          <a:pPr algn="ctr"/>
          <a:endParaRPr lang="en-US"/>
        </a:p>
      </dgm:t>
    </dgm:pt>
    <dgm:pt modelId="{C3CEC264-3FEF-8E41-8FA9-0FAD0E271A79}">
      <dgm:prSet phldrT="[Text]"/>
      <dgm:spPr/>
      <dgm:t>
        <a:bodyPr/>
        <a:lstStyle/>
        <a:p>
          <a:pPr algn="ctr"/>
          <a:r>
            <a:rPr lang="en-US"/>
            <a:t>Build the TimeTree</a:t>
          </a:r>
        </a:p>
      </dgm:t>
    </dgm:pt>
    <dgm:pt modelId="{31055E68-5EDF-5943-9ACF-FA263411E0ED}" type="parTrans" cxnId="{C5BFE591-3891-2F44-B1C3-D716BD10B68F}">
      <dgm:prSet/>
      <dgm:spPr/>
      <dgm:t>
        <a:bodyPr/>
        <a:lstStyle/>
        <a:p>
          <a:pPr algn="ctr"/>
          <a:endParaRPr lang="en-US"/>
        </a:p>
      </dgm:t>
    </dgm:pt>
    <dgm:pt modelId="{C769758A-EF30-5547-AF89-7FEEFA3FF71B}" type="sibTrans" cxnId="{C5BFE591-3891-2F44-B1C3-D716BD10B68F}">
      <dgm:prSet/>
      <dgm:spPr/>
      <dgm:t>
        <a:bodyPr/>
        <a:lstStyle/>
        <a:p>
          <a:pPr algn="ctr"/>
          <a:endParaRPr lang="en-US"/>
        </a:p>
      </dgm:t>
    </dgm:pt>
    <dgm:pt modelId="{7151528C-FE6B-134D-9634-8C724B6676FD}">
      <dgm:prSet phldrT="[Text]"/>
      <dgm:spPr/>
      <dgm:t>
        <a:bodyPr/>
        <a:lstStyle/>
        <a:p>
          <a:pPr algn="ctr"/>
          <a:r>
            <a:rPr lang="en-US"/>
            <a:t>Query the time tree and indexed graph</a:t>
          </a:r>
        </a:p>
      </dgm:t>
    </dgm:pt>
    <dgm:pt modelId="{7F2FFE28-E566-8849-A3F5-BC248EF9AB30}" type="parTrans" cxnId="{2E47B690-2C86-454A-A0E4-A81BEC7BBE30}">
      <dgm:prSet/>
      <dgm:spPr/>
      <dgm:t>
        <a:bodyPr/>
        <a:lstStyle/>
        <a:p>
          <a:pPr algn="ctr"/>
          <a:endParaRPr lang="en-US"/>
        </a:p>
      </dgm:t>
    </dgm:pt>
    <dgm:pt modelId="{7C5BE2B2-DEF3-AE40-A8AA-CBC2B4B93000}" type="sibTrans" cxnId="{2E47B690-2C86-454A-A0E4-A81BEC7BBE30}">
      <dgm:prSet/>
      <dgm:spPr/>
      <dgm:t>
        <a:bodyPr/>
        <a:lstStyle/>
        <a:p>
          <a:pPr algn="ctr"/>
          <a:endParaRPr lang="en-US"/>
        </a:p>
      </dgm:t>
    </dgm:pt>
    <dgm:pt modelId="{EE3BF348-9A72-E641-B378-16685BFC9298}">
      <dgm:prSet phldrT="[Text]"/>
      <dgm:spPr/>
      <dgm:t>
        <a:bodyPr/>
        <a:lstStyle/>
        <a:p>
          <a:pPr algn="ctr"/>
          <a:r>
            <a:rPr lang="en-US"/>
            <a:t>Performance Analysis of time tree vs indexed graph</a:t>
          </a:r>
        </a:p>
      </dgm:t>
    </dgm:pt>
    <dgm:pt modelId="{40698247-1721-1D40-8AC6-A6BCD774A0A5}" type="parTrans" cxnId="{618DAABF-159D-1447-9C11-248BC629DCDC}">
      <dgm:prSet/>
      <dgm:spPr/>
      <dgm:t>
        <a:bodyPr/>
        <a:lstStyle/>
        <a:p>
          <a:pPr algn="ctr"/>
          <a:endParaRPr lang="en-US"/>
        </a:p>
      </dgm:t>
    </dgm:pt>
    <dgm:pt modelId="{883E663A-E01E-F64F-9699-A00C0C4EDCB4}" type="sibTrans" cxnId="{618DAABF-159D-1447-9C11-248BC629DCDC}">
      <dgm:prSet/>
      <dgm:spPr/>
      <dgm:t>
        <a:bodyPr/>
        <a:lstStyle/>
        <a:p>
          <a:pPr algn="ctr"/>
          <a:endParaRPr lang="en-US"/>
        </a:p>
      </dgm:t>
    </dgm:pt>
    <dgm:pt modelId="{D32BDDBE-BC3F-3044-AF45-790E1B3DC9DB}" type="pres">
      <dgm:prSet presAssocID="{2633E015-CDAA-DE45-B758-5260C4C981EF}" presName="Name0" presStyleCnt="0">
        <dgm:presLayoutVars>
          <dgm:dir/>
          <dgm:resizeHandles val="exact"/>
        </dgm:presLayoutVars>
      </dgm:prSet>
      <dgm:spPr/>
    </dgm:pt>
    <dgm:pt modelId="{B1D2C912-9484-1842-B7D8-3261C0358503}" type="pres">
      <dgm:prSet presAssocID="{2C2306A3-1180-B840-89B0-96F20C47EE0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4FADC-0B3A-AE49-8B3B-C5BAB228D520}" type="pres">
      <dgm:prSet presAssocID="{06608144-2341-6F4B-996B-DA5FD507DCC7}" presName="sibTrans" presStyleLbl="sibTrans2D1" presStyleIdx="0" presStyleCnt="3"/>
      <dgm:spPr/>
      <dgm:t>
        <a:bodyPr/>
        <a:lstStyle/>
        <a:p>
          <a:endParaRPr lang="en-IN"/>
        </a:p>
      </dgm:t>
    </dgm:pt>
    <dgm:pt modelId="{9CB422AA-9A87-214D-9A68-F20DA59EA092}" type="pres">
      <dgm:prSet presAssocID="{06608144-2341-6F4B-996B-DA5FD507DCC7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F0523B02-492E-B041-A24B-CC360631B9B7}" type="pres">
      <dgm:prSet presAssocID="{C3CEC264-3FEF-8E41-8FA9-0FAD0E271A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8867A0-2484-674F-B4A3-7CA8C52FC7D2}" type="pres">
      <dgm:prSet presAssocID="{C769758A-EF30-5547-AF89-7FEEFA3FF71B}" presName="sibTrans" presStyleLbl="sibTrans2D1" presStyleIdx="1" presStyleCnt="3"/>
      <dgm:spPr/>
      <dgm:t>
        <a:bodyPr/>
        <a:lstStyle/>
        <a:p>
          <a:endParaRPr lang="en-IN"/>
        </a:p>
      </dgm:t>
    </dgm:pt>
    <dgm:pt modelId="{D43BC990-C92D-AA4E-8FE0-5DBDEC0A901C}" type="pres">
      <dgm:prSet presAssocID="{C769758A-EF30-5547-AF89-7FEEFA3FF71B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FFC20220-FB35-4D41-9BE5-E00440B2CA6D}" type="pres">
      <dgm:prSet presAssocID="{7151528C-FE6B-134D-9634-8C724B6676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E5951-ED73-2741-838F-E3286C0B4AB0}" type="pres">
      <dgm:prSet presAssocID="{7C5BE2B2-DEF3-AE40-A8AA-CBC2B4B93000}" presName="sibTrans" presStyleLbl="sibTrans2D1" presStyleIdx="2" presStyleCnt="3"/>
      <dgm:spPr/>
      <dgm:t>
        <a:bodyPr/>
        <a:lstStyle/>
        <a:p>
          <a:endParaRPr lang="en-IN"/>
        </a:p>
      </dgm:t>
    </dgm:pt>
    <dgm:pt modelId="{9BFC7FB1-AD86-2844-9F7D-76B28FC368DA}" type="pres">
      <dgm:prSet presAssocID="{7C5BE2B2-DEF3-AE40-A8AA-CBC2B4B93000}" presName="connectorText" presStyleLbl="sibTrans2D1" presStyleIdx="2" presStyleCnt="3"/>
      <dgm:spPr/>
      <dgm:t>
        <a:bodyPr/>
        <a:lstStyle/>
        <a:p>
          <a:endParaRPr lang="en-IN"/>
        </a:p>
      </dgm:t>
    </dgm:pt>
    <dgm:pt modelId="{9F081EB7-D7A2-C543-85A2-AB7C82F01AFB}" type="pres">
      <dgm:prSet presAssocID="{EE3BF348-9A72-E641-B378-16685BFC929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0579E37-BBB3-224E-8B23-F6433962ADEC}" type="presOf" srcId="{06608144-2341-6F4B-996B-DA5FD507DCC7}" destId="{9CB422AA-9A87-214D-9A68-F20DA59EA092}" srcOrd="1" destOrd="0" presId="urn:microsoft.com/office/officeart/2005/8/layout/process1"/>
    <dgm:cxn modelId="{618DAABF-159D-1447-9C11-248BC629DCDC}" srcId="{2633E015-CDAA-DE45-B758-5260C4C981EF}" destId="{EE3BF348-9A72-E641-B378-16685BFC9298}" srcOrd="3" destOrd="0" parTransId="{40698247-1721-1D40-8AC6-A6BCD774A0A5}" sibTransId="{883E663A-E01E-F64F-9699-A00C0C4EDCB4}"/>
    <dgm:cxn modelId="{C37DE56E-5AAD-FC45-A919-04A2D3E95ADC}" type="presOf" srcId="{C769758A-EF30-5547-AF89-7FEEFA3FF71B}" destId="{998867A0-2484-674F-B4A3-7CA8C52FC7D2}" srcOrd="0" destOrd="0" presId="urn:microsoft.com/office/officeart/2005/8/layout/process1"/>
    <dgm:cxn modelId="{C5BFE591-3891-2F44-B1C3-D716BD10B68F}" srcId="{2633E015-CDAA-DE45-B758-5260C4C981EF}" destId="{C3CEC264-3FEF-8E41-8FA9-0FAD0E271A79}" srcOrd="1" destOrd="0" parTransId="{31055E68-5EDF-5943-9ACF-FA263411E0ED}" sibTransId="{C769758A-EF30-5547-AF89-7FEEFA3FF71B}"/>
    <dgm:cxn modelId="{22216B85-71FA-054F-B5EA-A9039D9A49BD}" type="presOf" srcId="{C3CEC264-3FEF-8E41-8FA9-0FAD0E271A79}" destId="{F0523B02-492E-B041-A24B-CC360631B9B7}" srcOrd="0" destOrd="0" presId="urn:microsoft.com/office/officeart/2005/8/layout/process1"/>
    <dgm:cxn modelId="{3532CA6C-A6EF-DA4A-99F4-B4B7046F217E}" type="presOf" srcId="{06608144-2341-6F4B-996B-DA5FD507DCC7}" destId="{2504FADC-0B3A-AE49-8B3B-C5BAB228D520}" srcOrd="0" destOrd="0" presId="urn:microsoft.com/office/officeart/2005/8/layout/process1"/>
    <dgm:cxn modelId="{FA349FE8-9B7D-A349-B27D-59BA8C898094}" type="presOf" srcId="{7C5BE2B2-DEF3-AE40-A8AA-CBC2B4B93000}" destId="{9BFC7FB1-AD86-2844-9F7D-76B28FC368DA}" srcOrd="1" destOrd="0" presId="urn:microsoft.com/office/officeart/2005/8/layout/process1"/>
    <dgm:cxn modelId="{2A41729C-696A-8444-8BCB-F77EE384874B}" type="presOf" srcId="{2633E015-CDAA-DE45-B758-5260C4C981EF}" destId="{D32BDDBE-BC3F-3044-AF45-790E1B3DC9DB}" srcOrd="0" destOrd="0" presId="urn:microsoft.com/office/officeart/2005/8/layout/process1"/>
    <dgm:cxn modelId="{A2E41A5B-4699-664F-AE39-7B338E6C3628}" type="presOf" srcId="{EE3BF348-9A72-E641-B378-16685BFC9298}" destId="{9F081EB7-D7A2-C543-85A2-AB7C82F01AFB}" srcOrd="0" destOrd="0" presId="urn:microsoft.com/office/officeart/2005/8/layout/process1"/>
    <dgm:cxn modelId="{1267998E-50D6-5D4C-82A8-FF48B4CF9B85}" srcId="{2633E015-CDAA-DE45-B758-5260C4C981EF}" destId="{2C2306A3-1180-B840-89B0-96F20C47EE05}" srcOrd="0" destOrd="0" parTransId="{B6F86BBB-DDCE-FF49-889A-537177819253}" sibTransId="{06608144-2341-6F4B-996B-DA5FD507DCC7}"/>
    <dgm:cxn modelId="{2E47B690-2C86-454A-A0E4-A81BEC7BBE30}" srcId="{2633E015-CDAA-DE45-B758-5260C4C981EF}" destId="{7151528C-FE6B-134D-9634-8C724B6676FD}" srcOrd="2" destOrd="0" parTransId="{7F2FFE28-E566-8849-A3F5-BC248EF9AB30}" sibTransId="{7C5BE2B2-DEF3-AE40-A8AA-CBC2B4B93000}"/>
    <dgm:cxn modelId="{738C5B9C-865E-E941-919F-57BFD29C444A}" type="presOf" srcId="{7151528C-FE6B-134D-9634-8C724B6676FD}" destId="{FFC20220-FB35-4D41-9BE5-E00440B2CA6D}" srcOrd="0" destOrd="0" presId="urn:microsoft.com/office/officeart/2005/8/layout/process1"/>
    <dgm:cxn modelId="{68638481-07D2-3045-816C-7AD39A199D6F}" type="presOf" srcId="{2C2306A3-1180-B840-89B0-96F20C47EE05}" destId="{B1D2C912-9484-1842-B7D8-3261C0358503}" srcOrd="0" destOrd="0" presId="urn:microsoft.com/office/officeart/2005/8/layout/process1"/>
    <dgm:cxn modelId="{47D264BA-C977-7740-BDDB-601CFBCCFAB3}" type="presOf" srcId="{7C5BE2B2-DEF3-AE40-A8AA-CBC2B4B93000}" destId="{427E5951-ED73-2741-838F-E3286C0B4AB0}" srcOrd="0" destOrd="0" presId="urn:microsoft.com/office/officeart/2005/8/layout/process1"/>
    <dgm:cxn modelId="{8D7CD42F-52C0-EB46-A9E7-61CC3B11417D}" type="presOf" srcId="{C769758A-EF30-5547-AF89-7FEEFA3FF71B}" destId="{D43BC990-C92D-AA4E-8FE0-5DBDEC0A901C}" srcOrd="1" destOrd="0" presId="urn:microsoft.com/office/officeart/2005/8/layout/process1"/>
    <dgm:cxn modelId="{41AFE352-DE97-E24A-9F3D-701AD68422D7}" type="presParOf" srcId="{D32BDDBE-BC3F-3044-AF45-790E1B3DC9DB}" destId="{B1D2C912-9484-1842-B7D8-3261C0358503}" srcOrd="0" destOrd="0" presId="urn:microsoft.com/office/officeart/2005/8/layout/process1"/>
    <dgm:cxn modelId="{D494898F-801C-1540-B271-2905B8EA2ACE}" type="presParOf" srcId="{D32BDDBE-BC3F-3044-AF45-790E1B3DC9DB}" destId="{2504FADC-0B3A-AE49-8B3B-C5BAB228D520}" srcOrd="1" destOrd="0" presId="urn:microsoft.com/office/officeart/2005/8/layout/process1"/>
    <dgm:cxn modelId="{36A4BC30-3ED7-8E44-91C2-03C07F5AAB79}" type="presParOf" srcId="{2504FADC-0B3A-AE49-8B3B-C5BAB228D520}" destId="{9CB422AA-9A87-214D-9A68-F20DA59EA092}" srcOrd="0" destOrd="0" presId="urn:microsoft.com/office/officeart/2005/8/layout/process1"/>
    <dgm:cxn modelId="{2ACE7A11-5206-7A46-A444-B71FAFED0C02}" type="presParOf" srcId="{D32BDDBE-BC3F-3044-AF45-790E1B3DC9DB}" destId="{F0523B02-492E-B041-A24B-CC360631B9B7}" srcOrd="2" destOrd="0" presId="urn:microsoft.com/office/officeart/2005/8/layout/process1"/>
    <dgm:cxn modelId="{E13C9166-4F40-3E47-BA54-6E312C53757A}" type="presParOf" srcId="{D32BDDBE-BC3F-3044-AF45-790E1B3DC9DB}" destId="{998867A0-2484-674F-B4A3-7CA8C52FC7D2}" srcOrd="3" destOrd="0" presId="urn:microsoft.com/office/officeart/2005/8/layout/process1"/>
    <dgm:cxn modelId="{F566C54E-89A7-3F40-98D5-20143D6367F9}" type="presParOf" srcId="{998867A0-2484-674F-B4A3-7CA8C52FC7D2}" destId="{D43BC990-C92D-AA4E-8FE0-5DBDEC0A901C}" srcOrd="0" destOrd="0" presId="urn:microsoft.com/office/officeart/2005/8/layout/process1"/>
    <dgm:cxn modelId="{FDAABC99-34FB-7C4F-AEB3-21D42381F8F8}" type="presParOf" srcId="{D32BDDBE-BC3F-3044-AF45-790E1B3DC9DB}" destId="{FFC20220-FB35-4D41-9BE5-E00440B2CA6D}" srcOrd="4" destOrd="0" presId="urn:microsoft.com/office/officeart/2005/8/layout/process1"/>
    <dgm:cxn modelId="{54BC0F5B-0D43-644A-9132-3D598977A2F3}" type="presParOf" srcId="{D32BDDBE-BC3F-3044-AF45-790E1B3DC9DB}" destId="{427E5951-ED73-2741-838F-E3286C0B4AB0}" srcOrd="5" destOrd="0" presId="urn:microsoft.com/office/officeart/2005/8/layout/process1"/>
    <dgm:cxn modelId="{ABFCF014-4DA9-834A-A357-D1952C2EDC40}" type="presParOf" srcId="{427E5951-ED73-2741-838F-E3286C0B4AB0}" destId="{9BFC7FB1-AD86-2844-9F7D-76B28FC368DA}" srcOrd="0" destOrd="0" presId="urn:microsoft.com/office/officeart/2005/8/layout/process1"/>
    <dgm:cxn modelId="{D2DDBC0D-2930-C44F-BE71-1E372429E762}" type="presParOf" srcId="{D32BDDBE-BC3F-3044-AF45-790E1B3DC9DB}" destId="{9F081EB7-D7A2-C543-85A2-AB7C82F01AF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2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28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71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56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74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5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9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7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4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1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C82-0F25-4EDB-B1FC-024AD185DA0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9C9D91-136B-4BD2-AC60-B73A867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0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516" y="1814945"/>
            <a:ext cx="8596668" cy="1320800"/>
          </a:xfrm>
        </p:spPr>
        <p:txBody>
          <a:bodyPr>
            <a:noAutofit/>
          </a:bodyPr>
          <a:lstStyle/>
          <a:p>
            <a:pPr algn="r"/>
            <a:r>
              <a:rPr lang="en-IN" sz="4000" dirty="0"/>
              <a:t>Graph Query </a:t>
            </a:r>
            <a:r>
              <a:rPr lang="en-IN" sz="4000" dirty="0" smtClean="0"/>
              <a:t>Optimization: Performance Analysis and heuristics for a </a:t>
            </a:r>
            <a:r>
              <a:rPr lang="en-IN" sz="4000" dirty="0" smtClean="0"/>
              <a:t>Time Tree </a:t>
            </a:r>
            <a:r>
              <a:rPr lang="en-IN" sz="4000" dirty="0" smtClean="0"/>
              <a:t>in Neo4j</a:t>
            </a:r>
            <a:br>
              <a:rPr lang="en-IN" sz="4000" dirty="0" smtClean="0"/>
            </a:br>
            <a:r>
              <a:rPr lang="en-IN" sz="4800" dirty="0" smtClean="0"/>
              <a:t>- </a:t>
            </a:r>
            <a:r>
              <a:rPr lang="en-IN" dirty="0" smtClean="0"/>
              <a:t>Sparks</a:t>
            </a:r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1800" dirty="0" smtClean="0"/>
              <a:t>Shiva Nalla, </a:t>
            </a:r>
            <a:r>
              <a:rPr lang="en-IN" sz="1800" dirty="0" err="1" smtClean="0"/>
              <a:t>Puneet</a:t>
            </a:r>
            <a:r>
              <a:rPr lang="en-IN" sz="1800" dirty="0" smtClean="0"/>
              <a:t> Kaur, </a:t>
            </a:r>
            <a:br>
              <a:rPr lang="en-IN" sz="1800" dirty="0" smtClean="0"/>
            </a:br>
            <a:r>
              <a:rPr lang="en-IN" sz="1800" dirty="0"/>
              <a:t> Ahmed </a:t>
            </a:r>
            <a:r>
              <a:rPr lang="en-IN" sz="1800" dirty="0" smtClean="0"/>
              <a:t>Shaik, </a:t>
            </a:r>
            <a:r>
              <a:rPr lang="en-IN" sz="1800" dirty="0" err="1" smtClean="0"/>
              <a:t>Reshma</a:t>
            </a:r>
            <a:r>
              <a:rPr lang="en-IN" sz="1800" dirty="0" smtClean="0"/>
              <a:t> K</a:t>
            </a:r>
            <a:br>
              <a:rPr lang="en-IN" sz="1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IN" sz="4800" dirty="0"/>
              <a:t> 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IN" sz="4800" dirty="0"/>
              <a:t/>
            </a:r>
            <a:br>
              <a:rPr lang="en-IN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768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Performance of the query in Neo4j is largely affected by the SELECTIVITY FACTOR for both time-tree and indexing techniques.</a:t>
            </a:r>
          </a:p>
          <a:p>
            <a:pPr algn="just"/>
            <a:r>
              <a:rPr lang="en-US" dirty="0"/>
              <a:t>Another prominent factor is NUMBER OF NODES over a particular range for a query.</a:t>
            </a:r>
          </a:p>
          <a:p>
            <a:pPr algn="just"/>
            <a:r>
              <a:rPr lang="en-US" dirty="0"/>
              <a:t>Time Tree model is not necessarily optimal in each and every case when compared to indexed method. </a:t>
            </a:r>
            <a:endParaRPr lang="en-US" dirty="0" smtClean="0"/>
          </a:p>
          <a:p>
            <a:pPr algn="just"/>
            <a:r>
              <a:rPr lang="en-US" dirty="0" smtClean="0"/>
              <a:t>When using queries involving multiple attributes, time tree doesn’t perform well when used as is; better way would be to split into several trees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7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1382"/>
          </a:xfrm>
        </p:spPr>
        <p:txBody>
          <a:bodyPr/>
          <a:lstStyle/>
          <a:p>
            <a:r>
              <a:rPr lang="en-US" dirty="0" smtClean="0"/>
              <a:t>Conclusion and Future </a:t>
            </a:r>
            <a:r>
              <a:rPr lang="en-US" dirty="0"/>
              <a:t>W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261989"/>
          </a:xfrm>
        </p:spPr>
        <p:txBody>
          <a:bodyPr>
            <a:normAutofit/>
          </a:bodyPr>
          <a:lstStyle/>
          <a:p>
            <a:r>
              <a:rPr lang="en-US" dirty="0" smtClean="0"/>
              <a:t>Heuristic Measure:</a:t>
            </a:r>
          </a:p>
          <a:p>
            <a:pPr marL="0" indent="0">
              <a:buNone/>
            </a:pPr>
            <a:r>
              <a:rPr lang="en-US" dirty="0" smtClean="0"/>
              <a:t>     Computation of heuristic measure for different queries and making decision whether to execute a specific query with time tree model or not depending upon the value of heuristic variable.</a:t>
            </a:r>
          </a:p>
          <a:p>
            <a:r>
              <a:rPr lang="en-US" dirty="0" smtClean="0"/>
              <a:t>Multi-Mapped Tree:</a:t>
            </a:r>
          </a:p>
          <a:p>
            <a:pPr marL="0" indent="0">
              <a:buNone/>
            </a:pPr>
            <a:r>
              <a:rPr lang="en-US" dirty="0" smtClean="0"/>
              <a:t>    Linking of identified class of nodes to the time-tree and association of multiple time trees with each other through joins</a:t>
            </a:r>
          </a:p>
          <a:p>
            <a:r>
              <a:rPr lang="en-US" dirty="0" smtClean="0"/>
              <a:t>Advance Tree Model:</a:t>
            </a:r>
          </a:p>
          <a:p>
            <a:pPr marL="0" indent="0" algn="just">
              <a:buNone/>
            </a:pPr>
            <a:r>
              <a:rPr lang="en-US" dirty="0" smtClean="0"/>
              <a:t>     Building a tree model taking into account of other attributes like location or combination of time and location.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8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826" y="290945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4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[1] Martinez-</a:t>
            </a:r>
            <a:r>
              <a:rPr lang="en-IN" sz="2000" dirty="0" err="1"/>
              <a:t>Bazan</a:t>
            </a:r>
            <a:r>
              <a:rPr lang="en-IN" sz="2000" dirty="0"/>
              <a:t> Norbert and David Dominguez-Sal: "Using semi-join programs to solve traversal queries in graph databases" Proceedings of Workshop on Graph Data Management Experiences and Systems. ACM, 2014.</a:t>
            </a:r>
            <a:endParaRPr lang="en-US" sz="2000" dirty="0"/>
          </a:p>
          <a:p>
            <a:pPr algn="just"/>
            <a:r>
              <a:rPr lang="en-IN" sz="2000" dirty="0"/>
              <a:t>[2] </a:t>
            </a:r>
            <a:r>
              <a:rPr lang="en-IN" sz="2000" dirty="0" err="1"/>
              <a:t>Holzschuher</a:t>
            </a:r>
            <a:r>
              <a:rPr lang="en-IN" sz="2000" dirty="0"/>
              <a:t>, Florian, and René </a:t>
            </a:r>
            <a:r>
              <a:rPr lang="en-IN" sz="2000" dirty="0" err="1"/>
              <a:t>Peinl</a:t>
            </a:r>
            <a:r>
              <a:rPr lang="en-IN" sz="2000" dirty="0"/>
              <a:t>: "Performance of Graph query languages: Comparison of Cypher, Gremlin and Native Access in Neo4j" Proceedings of the Joint EDBT/ ICDT 2013 Workshops. ACM, 2013.</a:t>
            </a:r>
            <a:endParaRPr lang="en-US" sz="2000" dirty="0"/>
          </a:p>
          <a:p>
            <a:pPr algn="just"/>
            <a:r>
              <a:rPr lang="en-IN" sz="2000" dirty="0"/>
              <a:t>[3] </a:t>
            </a:r>
            <a:r>
              <a:rPr lang="en-IN" sz="2000" dirty="0" err="1"/>
              <a:t>GraphAware</a:t>
            </a:r>
            <a:r>
              <a:rPr lang="en-IN" sz="2000" dirty="0"/>
              <a:t> Neo4j TimeTree – Library for representing time in Neo4j as a tree of time instants, 2014.</a:t>
            </a:r>
            <a:endParaRPr lang="en-US" sz="2000" dirty="0"/>
          </a:p>
          <a:p>
            <a:pPr algn="just"/>
            <a:r>
              <a:rPr lang="en-IN" sz="2000" dirty="0"/>
              <a:t>[4] Barceló </a:t>
            </a:r>
            <a:r>
              <a:rPr lang="en-IN" sz="2000" dirty="0" err="1"/>
              <a:t>Baeza</a:t>
            </a:r>
            <a:r>
              <a:rPr lang="en-IN" sz="2000" dirty="0"/>
              <a:t>, Pablo: "Querying Graph databases" Proceedings of the 32</a:t>
            </a:r>
            <a:r>
              <a:rPr lang="en-IN" sz="2000" baseline="30000" dirty="0"/>
              <a:t>nd</a:t>
            </a:r>
            <a:r>
              <a:rPr lang="en-IN" sz="2000" dirty="0"/>
              <a:t> symposium on Principles of database systems. ACM, 2013.</a:t>
            </a: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052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</a:t>
            </a:r>
            <a:r>
              <a:rPr lang="en-US" smtClean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591" y="1746932"/>
            <a:ext cx="8596668" cy="1431697"/>
          </a:xfrm>
        </p:spPr>
        <p:txBody>
          <a:bodyPr/>
          <a:lstStyle/>
          <a:p>
            <a:r>
              <a:rPr lang="en-US" dirty="0" err="1" smtClean="0"/>
              <a:t>GraphAware</a:t>
            </a:r>
            <a:r>
              <a:rPr lang="en-US" dirty="0" smtClean="0"/>
              <a:t> Time Tree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Library for representing time in Neo4j as a tree of time instants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Builds the Time Tree On-Demand through REST API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21" y="3178629"/>
            <a:ext cx="4730124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709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9309"/>
            <a:ext cx="8596668" cy="464205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We address the following issues: 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What </a:t>
            </a:r>
            <a:r>
              <a:rPr lang="en-US" dirty="0"/>
              <a:t>is the additional cost, if any, involved in building this time tree?</a:t>
            </a:r>
          </a:p>
          <a:p>
            <a:pPr lvl="0"/>
            <a:r>
              <a:rPr lang="en-US" dirty="0"/>
              <a:t>What is the impact of time tree on execution time over a frequent set of queries? </a:t>
            </a:r>
          </a:p>
          <a:p>
            <a:pPr lvl="0"/>
            <a:r>
              <a:rPr lang="en-US" dirty="0"/>
              <a:t>What are the factors that the execution time in this time tree depend on?</a:t>
            </a:r>
          </a:p>
          <a:p>
            <a:pPr lvl="0"/>
            <a:r>
              <a:rPr lang="en-US" dirty="0"/>
              <a:t>Deciding when to use a time tree vs indexed graph?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273"/>
            <a:ext cx="8596668" cy="4448089"/>
          </a:xfrm>
        </p:spPr>
        <p:txBody>
          <a:bodyPr/>
          <a:lstStyle/>
          <a:p>
            <a:pPr algn="just"/>
            <a:r>
              <a:rPr lang="en-IN" dirty="0" smtClean="0"/>
              <a:t>Re-model </a:t>
            </a:r>
            <a:r>
              <a:rPr lang="en-IN" dirty="0"/>
              <a:t>the graph structure as a Time Tree that allows us to represent events as nodes and link them to nodes representing instants of time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IN" dirty="0" smtClean="0"/>
              <a:t>Then do </a:t>
            </a:r>
            <a:r>
              <a:rPr lang="en-IN" dirty="0"/>
              <a:t>a comparison of this time tree versus original graph model with indexes created on the time attributes.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IN" dirty="0" smtClean="0"/>
              <a:t>Create time </a:t>
            </a:r>
            <a:r>
              <a:rPr lang="en-IN" dirty="0"/>
              <a:t>based </a:t>
            </a:r>
            <a:r>
              <a:rPr lang="en-IN" dirty="0" smtClean="0"/>
              <a:t>queries and execute them </a:t>
            </a:r>
            <a:r>
              <a:rPr lang="en-IN" dirty="0"/>
              <a:t>in both indexed and time tree models.</a:t>
            </a:r>
            <a:r>
              <a:rPr lang="en-US" dirty="0"/>
              <a:t> </a:t>
            </a:r>
          </a:p>
        </p:txBody>
      </p:sp>
      <p:pic>
        <p:nvPicPr>
          <p:cNvPr id="4" name="Picture 3" descr="../Downloads/Neo4j%20-%20Google%20Chrome%2011-12-2015%20023446%20PM.bmp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961" y="2452254"/>
            <a:ext cx="2651413" cy="1975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7745"/>
            <a:ext cx="8596668" cy="4683617"/>
          </a:xfrm>
        </p:spPr>
        <p:txBody>
          <a:bodyPr/>
          <a:lstStyle/>
          <a:p>
            <a:r>
              <a:rPr lang="en-IN" dirty="0" smtClean="0"/>
              <a:t>Used a graph </a:t>
            </a:r>
            <a:r>
              <a:rPr lang="en-IN" dirty="0"/>
              <a:t>database (Movies) with more than 12000 Movie nodes, each with a timestamp attribute ‘Release Date’ in milliseconds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Performed database pre-processing</a:t>
            </a:r>
          </a:p>
          <a:p>
            <a:r>
              <a:rPr lang="en-IN" dirty="0" smtClean="0"/>
              <a:t>Created time </a:t>
            </a:r>
            <a:r>
              <a:rPr lang="en-IN" dirty="0"/>
              <a:t>tree that supports a resolution of one year down to one month </a:t>
            </a:r>
            <a:endParaRPr lang="en-IN" dirty="0" smtClean="0"/>
          </a:p>
          <a:p>
            <a:r>
              <a:rPr lang="en-IN" dirty="0" smtClean="0"/>
              <a:t>Nodes have ‘Next’ relationship with adjacent nodes to help traverse when queried</a:t>
            </a:r>
          </a:p>
          <a:p>
            <a:r>
              <a:rPr lang="en-US" dirty="0"/>
              <a:t>Performance evaluation of </a:t>
            </a:r>
            <a:r>
              <a:rPr lang="en-IN" dirty="0" smtClean="0"/>
              <a:t>TimeTree and Indexed graph models</a:t>
            </a:r>
            <a:r>
              <a:rPr lang="en-US" dirty="0" smtClean="0"/>
              <a:t> </a:t>
            </a:r>
          </a:p>
          <a:p>
            <a:endParaRPr lang="en-IN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5708116"/>
              </p:ext>
            </p:extLst>
          </p:nvPr>
        </p:nvGraphicFramePr>
        <p:xfrm>
          <a:off x="2463449" y="4197927"/>
          <a:ext cx="5024438" cy="163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2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/>
          <a:lstStyle/>
          <a:p>
            <a:r>
              <a:rPr lang="en-IN" dirty="0"/>
              <a:t>D</a:t>
            </a:r>
            <a:r>
              <a:rPr lang="en-IN" dirty="0" smtClean="0"/>
              <a:t>ataset </a:t>
            </a:r>
            <a:r>
              <a:rPr lang="en-IN" dirty="0"/>
              <a:t>is initially manually pre-processed to check for outliers and invalid time values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IN" dirty="0" smtClean="0"/>
              <a:t>Attributes </a:t>
            </a:r>
            <a:r>
              <a:rPr lang="en-IN" dirty="0" err="1"/>
              <a:t>releaseYear</a:t>
            </a:r>
            <a:r>
              <a:rPr lang="en-IN" dirty="0"/>
              <a:t>, </a:t>
            </a:r>
            <a:r>
              <a:rPr lang="en-IN" dirty="0" err="1"/>
              <a:t>releaseMonth</a:t>
            </a:r>
            <a:r>
              <a:rPr lang="en-IN" dirty="0"/>
              <a:t> are added through a Java program by establishing a </a:t>
            </a:r>
            <a:r>
              <a:rPr lang="en-IN" dirty="0" err="1"/>
              <a:t>Jdbc</a:t>
            </a:r>
            <a:r>
              <a:rPr lang="en-IN" dirty="0"/>
              <a:t> connection to Neo4j </a:t>
            </a:r>
            <a:r>
              <a:rPr lang="en-IN" dirty="0" smtClean="0"/>
              <a:t>database</a:t>
            </a:r>
            <a:r>
              <a:rPr lang="en-US" dirty="0" smtClean="0"/>
              <a:t> </a:t>
            </a:r>
            <a:endParaRPr lang="en-IN" dirty="0" smtClean="0"/>
          </a:p>
          <a:p>
            <a:r>
              <a:rPr lang="en-IN" dirty="0" smtClean="0"/>
              <a:t>Comparative study on </a:t>
            </a:r>
            <a:r>
              <a:rPr lang="en-IN" dirty="0"/>
              <a:t>the performance of 5 selected query types in </a:t>
            </a:r>
            <a:r>
              <a:rPr lang="en-IN" dirty="0" smtClean="0"/>
              <a:t>the original graph model </a:t>
            </a:r>
            <a:r>
              <a:rPr lang="en-IN" dirty="0"/>
              <a:t>with index on time attribute </a:t>
            </a:r>
            <a:r>
              <a:rPr lang="en-IN" dirty="0" smtClean="0"/>
              <a:t>versus time </a:t>
            </a:r>
            <a:r>
              <a:rPr lang="en-IN" dirty="0"/>
              <a:t>tree model </a:t>
            </a:r>
            <a:endParaRPr lang="en-IN" dirty="0" smtClean="0"/>
          </a:p>
          <a:p>
            <a:r>
              <a:rPr lang="en-IN" dirty="0" smtClean="0"/>
              <a:t>Each query type </a:t>
            </a:r>
            <a:r>
              <a:rPr lang="en-IN" dirty="0"/>
              <a:t>is executed with different selectivity factors over a varied range of time values </a:t>
            </a:r>
            <a:endParaRPr lang="en-IN" dirty="0" smtClean="0"/>
          </a:p>
          <a:p>
            <a:r>
              <a:rPr lang="en-IN" dirty="0"/>
              <a:t>P</a:t>
            </a:r>
            <a:r>
              <a:rPr lang="en-IN" dirty="0" smtClean="0"/>
              <a:t>lotted a graph of selectivity </a:t>
            </a:r>
            <a:r>
              <a:rPr lang="en-IN" dirty="0"/>
              <a:t>factor against the execution </a:t>
            </a:r>
            <a:r>
              <a:rPr lang="en-IN" dirty="0" smtClean="0"/>
              <a:t>time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9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Query: </a:t>
            </a:r>
            <a:r>
              <a:rPr lang="en-IN" sz="2800" dirty="0" smtClean="0"/>
              <a:t>All </a:t>
            </a:r>
            <a:r>
              <a:rPr lang="en-IN" sz="2800" dirty="0"/>
              <a:t>movies in a given time range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359" y="2495151"/>
            <a:ext cx="3946309" cy="2891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45" y="2495151"/>
            <a:ext cx="3857557" cy="289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Query: </a:t>
            </a:r>
            <a:r>
              <a:rPr lang="en-IN" sz="2800" dirty="0" smtClean="0"/>
              <a:t>Names </a:t>
            </a:r>
            <a:r>
              <a:rPr lang="en-IN" sz="2800" dirty="0"/>
              <a:t>of the </a:t>
            </a:r>
            <a:r>
              <a:rPr lang="en-IN" sz="2800" dirty="0" smtClean="0"/>
              <a:t>directors for movies released before 1950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8" y="2556726"/>
            <a:ext cx="3901132" cy="26428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76" y="2556726"/>
            <a:ext cx="4178326" cy="2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659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Graph Query Optimization: Performance Analysis and heuristics for a Time Tree in Neo4j - Sparks Shiva Nalla, Puneet Kaur,   Ahmed Shaik, Reshma K     </vt:lpstr>
      <vt:lpstr>Related Works</vt:lpstr>
      <vt:lpstr>Related Work (contd..)</vt:lpstr>
      <vt:lpstr>Contributions</vt:lpstr>
      <vt:lpstr>Proposed Work</vt:lpstr>
      <vt:lpstr>Contd..</vt:lpstr>
      <vt:lpstr>Performance Evaluation</vt:lpstr>
      <vt:lpstr>Query: All movies in a given time range  </vt:lpstr>
      <vt:lpstr>Query: Names of the directors for movies released before 1950</vt:lpstr>
      <vt:lpstr>Important Findings</vt:lpstr>
      <vt:lpstr>Conclusion and Future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Optimization</dc:title>
  <dc:creator>Public R188 [LIB]</dc:creator>
  <cp:lastModifiedBy>Sony</cp:lastModifiedBy>
  <cp:revision>36</cp:revision>
  <dcterms:created xsi:type="dcterms:W3CDTF">2015-12-11T23:15:34Z</dcterms:created>
  <dcterms:modified xsi:type="dcterms:W3CDTF">2015-12-13T05:54:40Z</dcterms:modified>
</cp:coreProperties>
</file>