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71" r:id="rId3"/>
    <p:sldId id="278" r:id="rId4"/>
    <p:sldId id="279" r:id="rId5"/>
    <p:sldId id="277"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Shivesh%20personal%20files\Shivesh%20certificates\Online%20Course\Business%20analytics%20&amp;%20Optimisation-IITD-%206%20months\Submissions\Case%20Studies%20Submission\Data%20Driven\UPI%20apps%20transaction%20data%20in%20202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'UPI apps transaction data in 20'!$J$2</c:f>
              <c:strCache>
                <c:ptCount val="1"/>
                <c:pt idx="0">
                  <c:v>Value of transaction</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'UPI apps transaction data in 20'!$I$3:$I$14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'UPI apps transaction data in 20'!$J$3:$J$14</c:f>
              <c:numCache>
                <c:formatCode>General</c:formatCode>
                <c:ptCount val="12"/>
                <c:pt idx="0">
                  <c:v>435112.54</c:v>
                </c:pt>
                <c:pt idx="1">
                  <c:v>429144.98</c:v>
                </c:pt>
                <c:pt idx="2">
                  <c:v>509450.13</c:v>
                </c:pt>
                <c:pt idx="3">
                  <c:v>509080.17</c:v>
                </c:pt>
                <c:pt idx="4">
                  <c:v>1098661.49</c:v>
                </c:pt>
                <c:pt idx="5">
                  <c:v>3832340.58</c:v>
                </c:pt>
                <c:pt idx="6">
                  <c:v>6123732</c:v>
                </c:pt>
                <c:pt idx="7">
                  <c:v>6469540</c:v>
                </c:pt>
                <c:pt idx="8">
                  <c:v>6642040</c:v>
                </c:pt>
                <c:pt idx="9">
                  <c:v>7904690</c:v>
                </c:pt>
                <c:pt idx="10">
                  <c:v>7865380</c:v>
                </c:pt>
                <c:pt idx="11">
                  <c:v>8465400</c:v>
                </c:pt>
              </c:numCache>
            </c:numRef>
          </c:val>
        </c:ser>
        <c:dLbls>
          <c:showLegendKey val="0"/>
          <c:showVal val="0"/>
          <c:showCatName val="0"/>
          <c:showSerName val="0"/>
          <c:showPercent val="0"/>
          <c:showBubbleSize val="0"/>
        </c:dLbls>
        <c:gapWidth val="219"/>
        <c:overlap val="-27"/>
        <c:axId val="411334680"/>
        <c:axId val="411331544"/>
      </c:barChart>
      <c:catAx>
        <c:axId val="41133468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IN" sz="1600">
                    <a:solidFill>
                      <a:schemeClr val="tx1"/>
                    </a:solidFill>
                  </a:rPr>
                  <a:t>Month</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11331544"/>
        <c:crosses val="autoZero"/>
        <c:auto val="1"/>
        <c:lblAlgn val="ctr"/>
        <c:lblOffset val="100"/>
        <c:noMultiLvlLbl val="0"/>
      </c:catAx>
      <c:valAx>
        <c:axId val="411331544"/>
        <c:scaling>
          <c:orientation val="minMax"/>
        </c:scaling>
        <c:delete val="0"/>
        <c:axPos val="l"/>
        <c:majorGridlines>
          <c:spPr>
            <a:ln w="12700" cap="flat" cmpd="sng" algn="ctr">
              <a:solidFill>
                <a:schemeClr val="accent1"/>
              </a:solidFill>
              <a:prstDash val="dash"/>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b="0">
                    <a:solidFill>
                      <a:schemeClr val="tx1"/>
                    </a:solidFill>
                  </a:rPr>
                  <a:t>Transaction Value</a:t>
                </a:r>
                <a:r>
                  <a:rPr lang="en-US" sz="1400" b="0" baseline="0">
                    <a:solidFill>
                      <a:schemeClr val="tx1"/>
                    </a:solidFill>
                  </a:rPr>
                  <a:t> (Cr)</a:t>
                </a:r>
                <a:endParaRPr lang="en-US" sz="1400" b="0">
                  <a:solidFill>
                    <a:schemeClr val="tx1"/>
                  </a:solidFill>
                </a:endParaRP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411334680"/>
        <c:crosses val="autoZero"/>
        <c:crossBetween val="between"/>
      </c:valAx>
      <c:spPr>
        <a:noFill/>
        <a:ln>
          <a:solidFill>
            <a:schemeClr val="tx1">
              <a:lumMod val="95000"/>
              <a:lumOff val="5000"/>
            </a:schemeClr>
          </a:solidFill>
        </a:ln>
        <a:effectLst/>
      </c:spPr>
    </c:plotArea>
    <c:plotVisOnly val="1"/>
    <c:dispBlanksAs val="gap"/>
    <c:showDLblsOverMax val="0"/>
  </c:chart>
  <c:spPr>
    <a:solidFill>
      <a:schemeClr val="bg1"/>
    </a:solidFill>
    <a:ln w="12700"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34013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367367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690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3172853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8871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840511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2231098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87082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11139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2B8A0E-BE21-46E6-9B30-29AB469172FE}"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73724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2B8A0E-BE21-46E6-9B30-29AB469172FE}"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387971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2B8A0E-BE21-46E6-9B30-29AB469172FE}" type="datetimeFigureOut">
              <a:rPr lang="en-IN" smtClean="0"/>
              <a:t>28-02-2022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248596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2B8A0E-BE21-46E6-9B30-29AB469172FE}" type="datetimeFigureOut">
              <a:rPr lang="en-IN" smtClean="0"/>
              <a:t>28-02-2022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232171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B8A0E-BE21-46E6-9B30-29AB469172FE}" type="datetimeFigureOut">
              <a:rPr lang="en-IN" smtClean="0"/>
              <a:t>28-02-2022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317777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B8A0E-BE21-46E6-9B30-29AB469172FE}"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152422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B8A0E-BE21-46E6-9B30-29AB469172FE}"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5DA4BC-DD7A-4307-91E6-E1AF87E7BD41}" type="slidenum">
              <a:rPr lang="en-IN" smtClean="0"/>
              <a:t>‹#›</a:t>
            </a:fld>
            <a:endParaRPr lang="en-IN"/>
          </a:p>
        </p:txBody>
      </p:sp>
    </p:spTree>
    <p:extLst>
      <p:ext uri="{BB962C8B-B14F-4D97-AF65-F5344CB8AC3E}">
        <p14:creationId xmlns:p14="http://schemas.microsoft.com/office/powerpoint/2010/main" val="121368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2B8A0E-BE21-46E6-9B30-29AB469172FE}" type="datetimeFigureOut">
              <a:rPr lang="en-IN" smtClean="0"/>
              <a:t>28-02-2022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5DA4BC-DD7A-4307-91E6-E1AF87E7BD41}" type="slidenum">
              <a:rPr lang="en-IN" smtClean="0"/>
              <a:t>‹#›</a:t>
            </a:fld>
            <a:endParaRPr lang="en-IN"/>
          </a:p>
        </p:txBody>
      </p:sp>
    </p:spTree>
    <p:extLst>
      <p:ext uri="{BB962C8B-B14F-4D97-AF65-F5344CB8AC3E}">
        <p14:creationId xmlns:p14="http://schemas.microsoft.com/office/powerpoint/2010/main" val="13711058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7000"/>
                <a:hueMod val="92000"/>
                <a:satMod val="169000"/>
                <a:lumMod val="164000"/>
                <a:alpha val="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p:cNvSpPr/>
          <p:nvPr/>
        </p:nvSpPr>
        <p:spPr>
          <a:xfrm>
            <a:off x="92364" y="3013502"/>
            <a:ext cx="12192000" cy="923330"/>
          </a:xfrm>
          <a:prstGeom prst="rect">
            <a:avLst/>
          </a:prstGeom>
          <a:noFill/>
        </p:spPr>
        <p:txBody>
          <a:bodyPr wrap="square" lIns="91440" tIns="45720" rIns="91440" bIns="45720">
            <a:spAutoFit/>
          </a:bodyPr>
          <a:lstStyle/>
          <a:p>
            <a:pPr algn="ctr"/>
            <a:r>
              <a:rPr lang="en-US" sz="5400" b="1" dirty="0" smtClean="0">
                <a:ln w="22225">
                  <a:solidFill>
                    <a:schemeClr val="accent2"/>
                  </a:solidFill>
                  <a:prstDash val="solid"/>
                </a:ln>
                <a:solidFill>
                  <a:srgbClr val="00B0F0"/>
                </a:solidFill>
              </a:rPr>
              <a:t>Data Driven Case Study</a:t>
            </a:r>
            <a:r>
              <a:rPr lang="en-US" sz="5400" b="1" cap="none" spc="0" dirty="0" smtClean="0">
                <a:ln w="22225">
                  <a:solidFill>
                    <a:schemeClr val="accent2"/>
                  </a:solidFill>
                  <a:prstDash val="solid"/>
                </a:ln>
                <a:solidFill>
                  <a:srgbClr val="00B0F0"/>
                </a:solidFill>
                <a:effectLst/>
              </a:rPr>
              <a:t> 1  </a:t>
            </a:r>
          </a:p>
        </p:txBody>
      </p:sp>
      <p:sp>
        <p:nvSpPr>
          <p:cNvPr id="5" name="Rectangle 4"/>
          <p:cNvSpPr/>
          <p:nvPr/>
        </p:nvSpPr>
        <p:spPr>
          <a:xfrm>
            <a:off x="0" y="165909"/>
            <a:ext cx="12191999" cy="2585323"/>
          </a:xfrm>
          <a:prstGeom prst="rect">
            <a:avLst/>
          </a:prstGeom>
          <a:noFill/>
        </p:spPr>
        <p:txBody>
          <a:bodyPr wrap="squar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Certification Program in</a:t>
            </a:r>
          </a:p>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Business Analytics &amp; Optimisation</a:t>
            </a:r>
          </a:p>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From IITD</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7"/>
          <p:cNvSpPr/>
          <p:nvPr/>
        </p:nvSpPr>
        <p:spPr>
          <a:xfrm>
            <a:off x="6003634" y="2967335"/>
            <a:ext cx="184730" cy="923330"/>
          </a:xfrm>
          <a:prstGeom prst="rect">
            <a:avLst/>
          </a:prstGeom>
          <a:noFill/>
        </p:spPr>
        <p:txBody>
          <a:bodyPr wrap="none" lIns="91440" tIns="45720" rIns="91440" bIns="45720">
            <a:spAutoFit/>
          </a:bodyPr>
          <a:lstStyle/>
          <a:p>
            <a:pPr algn="ctr"/>
            <a:endParaRPr lang="en-US" sz="5400" b="1" dirty="0">
              <a:ln w="22225">
                <a:solidFill>
                  <a:schemeClr val="accent2"/>
                </a:solidFill>
                <a:prstDash val="solid"/>
              </a:ln>
              <a:solidFill>
                <a:schemeClr val="accent2">
                  <a:lumMod val="40000"/>
                  <a:lumOff val="60000"/>
                </a:schemeClr>
              </a:solidFill>
            </a:endParaRPr>
          </a:p>
        </p:txBody>
      </p:sp>
      <p:sp>
        <p:nvSpPr>
          <p:cNvPr id="10" name="Rectangle 9"/>
          <p:cNvSpPr/>
          <p:nvPr/>
        </p:nvSpPr>
        <p:spPr>
          <a:xfrm>
            <a:off x="339780" y="5403276"/>
            <a:ext cx="4531743" cy="1261884"/>
          </a:xfrm>
          <a:prstGeom prst="rect">
            <a:avLst/>
          </a:prstGeom>
        </p:spPr>
        <p:txBody>
          <a:bodyPr wrap="square">
            <a:spAutoFit/>
          </a:bodyPr>
          <a:lstStyle/>
          <a:p>
            <a:r>
              <a:rPr lang="en-US" sz="2800" b="1" cap="none" spc="0" dirty="0" smtClean="0">
                <a:ln/>
                <a:effectLst/>
              </a:rPr>
              <a:t>From: </a:t>
            </a:r>
          </a:p>
          <a:p>
            <a:r>
              <a:rPr lang="en-US" sz="2800" b="1" cap="none" spc="0" dirty="0" smtClean="0">
                <a:ln/>
                <a:effectLst/>
              </a:rPr>
              <a:t>Shivesh Kumar Sareen</a:t>
            </a:r>
          </a:p>
          <a:p>
            <a:r>
              <a:rPr lang="en-US" sz="2000" b="1" dirty="0" smtClean="0">
                <a:ln/>
              </a:rPr>
              <a:t>shivesh72@gmail.com</a:t>
            </a:r>
            <a:endParaRPr lang="en-US" sz="2800" b="1" dirty="0" smtClean="0">
              <a:ln/>
            </a:endParaRPr>
          </a:p>
        </p:txBody>
      </p:sp>
    </p:spTree>
    <p:extLst>
      <p:ext uri="{BB962C8B-B14F-4D97-AF65-F5344CB8AC3E}">
        <p14:creationId xmlns:p14="http://schemas.microsoft.com/office/powerpoint/2010/main" val="2515637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701" y="396537"/>
            <a:ext cx="9247901" cy="571129"/>
          </a:xfrm>
        </p:spPr>
        <p:txBody>
          <a:bodyPr>
            <a:normAutofit/>
          </a:bodyPr>
          <a:lstStyle/>
          <a:p>
            <a:pPr algn="ctr"/>
            <a:r>
              <a:rPr lang="en-US" sz="2800" dirty="0" smtClean="0">
                <a:solidFill>
                  <a:srgbClr val="00B0F0"/>
                </a:solidFill>
              </a:rPr>
              <a:t>Trend in UPI payment Transactions during COVID</a:t>
            </a:r>
            <a:endParaRPr lang="en-IN" sz="2800" dirty="0">
              <a:solidFill>
                <a:srgbClr val="00B0F0"/>
              </a:solidFill>
            </a:endParaRPr>
          </a:p>
        </p:txBody>
      </p:sp>
      <p:sp>
        <p:nvSpPr>
          <p:cNvPr id="5" name="Content Placeholder 4"/>
          <p:cNvSpPr>
            <a:spLocks noGrp="1"/>
          </p:cNvSpPr>
          <p:nvPr>
            <p:ph idx="1"/>
          </p:nvPr>
        </p:nvSpPr>
        <p:spPr>
          <a:xfrm>
            <a:off x="233451" y="1296140"/>
            <a:ext cx="9665151" cy="4163627"/>
          </a:xfrm>
        </p:spPr>
        <p:txBody>
          <a:bodyPr>
            <a:normAutofit/>
          </a:bodyPr>
          <a:lstStyle/>
          <a:p>
            <a:pPr algn="just">
              <a:lnSpc>
                <a:spcPct val="150000"/>
              </a:lnSpc>
            </a:pPr>
            <a:r>
              <a:rPr lang="en-US" dirty="0" smtClean="0"/>
              <a:t>Unified </a:t>
            </a:r>
            <a:r>
              <a:rPr lang="en-US" dirty="0"/>
              <a:t>Payments Interface (UPI) is a system that powers multiple bank accounts into a single mobile application (of any participating bank), merging several banking features, seamless fund routing &amp; merchant payments into </a:t>
            </a:r>
            <a:r>
              <a:rPr lang="en-US" dirty="0" smtClean="0"/>
              <a:t>one.</a:t>
            </a:r>
          </a:p>
          <a:p>
            <a:pPr algn="just">
              <a:lnSpc>
                <a:spcPct val="150000"/>
              </a:lnSpc>
            </a:pPr>
            <a:r>
              <a:rPr lang="en-US" dirty="0" smtClean="0"/>
              <a:t>Instant </a:t>
            </a:r>
            <a:r>
              <a:rPr lang="en-US" dirty="0"/>
              <a:t>transfer of fund through Immediate Payment Service (IMPS), which is faster than NEFT. </a:t>
            </a:r>
          </a:p>
          <a:p>
            <a:pPr algn="just"/>
            <a:r>
              <a:rPr lang="en-US" dirty="0" smtClean="0"/>
              <a:t>Since </a:t>
            </a:r>
            <a:r>
              <a:rPr lang="en-US" dirty="0"/>
              <a:t>it is digital, one can use </a:t>
            </a:r>
            <a:r>
              <a:rPr lang="en-US" b="1" dirty="0"/>
              <a:t>UPI </a:t>
            </a:r>
            <a:r>
              <a:rPr lang="en-US" dirty="0"/>
              <a:t>24 hours and on all public holidays. </a:t>
            </a:r>
          </a:p>
          <a:p>
            <a:pPr algn="just"/>
            <a:r>
              <a:rPr lang="en-US" dirty="0" smtClean="0"/>
              <a:t>Single </a:t>
            </a:r>
            <a:r>
              <a:rPr lang="en-US" dirty="0"/>
              <a:t>mobile application for accessing various bank accounts. </a:t>
            </a:r>
            <a:endParaRPr lang="en-US" dirty="0" smtClean="0"/>
          </a:p>
          <a:p>
            <a:pPr algn="just"/>
            <a:r>
              <a:rPr lang="en-US" dirty="0" smtClean="0"/>
              <a:t>UPI is the next big boost to the digitization of banking and financial sector. It will transform the habit of citizens and help in moving towards the world of cashless economy.</a:t>
            </a:r>
          </a:p>
          <a:p>
            <a:pPr algn="just">
              <a:lnSpc>
                <a:spcPct val="150000"/>
              </a:lnSpc>
            </a:pPr>
            <a:endParaRPr lang="en-US" dirty="0" smtClean="0"/>
          </a:p>
        </p:txBody>
      </p:sp>
    </p:spTree>
    <p:extLst>
      <p:ext uri="{BB962C8B-B14F-4D97-AF65-F5344CB8AC3E}">
        <p14:creationId xmlns:p14="http://schemas.microsoft.com/office/powerpoint/2010/main" val="90891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750" y="195308"/>
            <a:ext cx="8596668" cy="568172"/>
          </a:xfrm>
        </p:spPr>
        <p:txBody>
          <a:bodyPr vert="horz" lIns="91440" tIns="45720" rIns="91440" bIns="45720" rtlCol="0" anchor="t">
            <a:normAutofit/>
          </a:bodyPr>
          <a:lstStyle/>
          <a:p>
            <a:r>
              <a:rPr lang="en-IN" sz="2800" dirty="0" smtClean="0">
                <a:solidFill>
                  <a:srgbClr val="00B0F0"/>
                </a:solidFill>
              </a:rPr>
              <a:t> </a:t>
            </a:r>
            <a:r>
              <a:rPr lang="en-IN" sz="2800" dirty="0">
                <a:solidFill>
                  <a:srgbClr val="00B0F0"/>
                </a:solidFill>
              </a:rPr>
              <a:t>Objectives of the </a:t>
            </a:r>
            <a:r>
              <a:rPr lang="en-IN" sz="2800" dirty="0">
                <a:solidFill>
                  <a:srgbClr val="00B0F0"/>
                </a:solidFill>
              </a:rPr>
              <a:t>Case Study</a:t>
            </a:r>
          </a:p>
        </p:txBody>
      </p:sp>
      <p:sp>
        <p:nvSpPr>
          <p:cNvPr id="3" name="Content Placeholder 2"/>
          <p:cNvSpPr>
            <a:spLocks noGrp="1"/>
          </p:cNvSpPr>
          <p:nvPr>
            <p:ph idx="1"/>
          </p:nvPr>
        </p:nvSpPr>
        <p:spPr>
          <a:xfrm>
            <a:off x="286716" y="896645"/>
            <a:ext cx="8218092" cy="2698811"/>
          </a:xfrm>
        </p:spPr>
        <p:txBody>
          <a:bodyPr>
            <a:normAutofit/>
          </a:bodyPr>
          <a:lstStyle/>
          <a:p>
            <a:r>
              <a:rPr lang="en-US" dirty="0"/>
              <a:t>To </a:t>
            </a:r>
            <a:r>
              <a:rPr lang="en-US" dirty="0"/>
              <a:t>Identify the Volume of UPI during the Covid 19 Lock </a:t>
            </a:r>
            <a:r>
              <a:rPr lang="en-US" dirty="0"/>
              <a:t>down. </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747" y="3333303"/>
            <a:ext cx="5025596" cy="2512798"/>
          </a:xfrm>
          <a:prstGeom prst="rect">
            <a:avLst/>
          </a:prstGeom>
          <a:ln>
            <a:solidFill>
              <a:schemeClr val="tx1"/>
            </a:solidFill>
          </a:ln>
        </p:spPr>
      </p:pic>
      <p:sp>
        <p:nvSpPr>
          <p:cNvPr id="6" name="Title 1"/>
          <p:cNvSpPr txBox="1">
            <a:spLocks/>
          </p:cNvSpPr>
          <p:nvPr/>
        </p:nvSpPr>
        <p:spPr>
          <a:xfrm>
            <a:off x="221942" y="1890891"/>
            <a:ext cx="6019060" cy="19620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dirty="0" smtClean="0">
                <a:solidFill>
                  <a:srgbClr val="00B0F0"/>
                </a:solidFill>
              </a:rPr>
              <a:t> Examples of Usage of UPI</a:t>
            </a:r>
          </a:p>
          <a:p>
            <a:pPr algn="ctr"/>
            <a:endParaRPr lang="en-IN" sz="1000" dirty="0" smtClean="0">
              <a:solidFill>
                <a:srgbClr val="00B0F0"/>
              </a:solidFill>
            </a:endParaRPr>
          </a:p>
          <a:p>
            <a:pPr marL="342900" indent="-342900">
              <a:spcBef>
                <a:spcPts val="1000"/>
              </a:spcBef>
              <a:buClr>
                <a:schemeClr val="accent1"/>
              </a:buClr>
              <a:buSzPct val="80000"/>
              <a:buFont typeface="Wingdings 3" charset="2"/>
              <a:buChar char=""/>
            </a:pPr>
            <a:r>
              <a:rPr lang="en-US" sz="1800" dirty="0">
                <a:solidFill>
                  <a:schemeClr val="tx1">
                    <a:lumMod val="75000"/>
                    <a:lumOff val="25000"/>
                  </a:schemeClr>
                </a:solidFill>
                <a:latin typeface="+mn-lt"/>
                <a:ea typeface="+mn-ea"/>
                <a:cs typeface="+mn-cs"/>
              </a:rPr>
              <a:t>Seamless in - app payment within the same mobile of the user.</a:t>
            </a:r>
          </a:p>
          <a:p>
            <a:pPr marL="342900" indent="-342900">
              <a:spcBef>
                <a:spcPts val="1000"/>
              </a:spcBef>
              <a:buClr>
                <a:schemeClr val="accent1"/>
              </a:buClr>
              <a:buSzPct val="80000"/>
              <a:buFont typeface="Wingdings 3" charset="2"/>
              <a:buChar char=""/>
            </a:pPr>
            <a:r>
              <a:rPr lang="en-IN" sz="1800" dirty="0">
                <a:solidFill>
                  <a:schemeClr val="tx1">
                    <a:lumMod val="75000"/>
                    <a:lumOff val="25000"/>
                  </a:schemeClr>
                </a:solidFill>
                <a:latin typeface="+mn-lt"/>
                <a:ea typeface="+mn-ea"/>
                <a:cs typeface="+mn-cs"/>
              </a:rPr>
              <a:t>DTH payment from home. </a:t>
            </a:r>
          </a:p>
        </p:txBody>
      </p:sp>
    </p:spTree>
    <p:extLst>
      <p:ext uri="{BB962C8B-B14F-4D97-AF65-F5344CB8AC3E}">
        <p14:creationId xmlns:p14="http://schemas.microsoft.com/office/powerpoint/2010/main" val="182465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261033740"/>
              </p:ext>
            </p:extLst>
          </p:nvPr>
        </p:nvGraphicFramePr>
        <p:xfrm>
          <a:off x="366705" y="98835"/>
          <a:ext cx="6543028" cy="3005147"/>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366706" y="3364638"/>
            <a:ext cx="6543028" cy="2876225"/>
          </a:xfrm>
          <a:prstGeom prst="rect">
            <a:avLst/>
          </a:prstGeom>
          <a:ln>
            <a:solidFill>
              <a:schemeClr val="tx1"/>
            </a:solidFill>
          </a:ln>
        </p:spPr>
      </p:pic>
      <p:graphicFrame>
        <p:nvGraphicFramePr>
          <p:cNvPr id="6" name="Table 5"/>
          <p:cNvGraphicFramePr>
            <a:graphicFrameLocks noGrp="1"/>
          </p:cNvGraphicFramePr>
          <p:nvPr>
            <p:extLst>
              <p:ext uri="{D42A27DB-BD31-4B8C-83A1-F6EECF244321}">
                <p14:modId xmlns:p14="http://schemas.microsoft.com/office/powerpoint/2010/main" val="3475101090"/>
              </p:ext>
            </p:extLst>
          </p:nvPr>
        </p:nvGraphicFramePr>
        <p:xfrm>
          <a:off x="7412188" y="2352513"/>
          <a:ext cx="3676021" cy="3566160"/>
        </p:xfrm>
        <a:graphic>
          <a:graphicData uri="http://schemas.openxmlformats.org/drawingml/2006/table">
            <a:tbl>
              <a:tblPr firstRow="1" bandRow="1">
                <a:tableStyleId>{073A0DAA-6AF3-43AB-8588-CEC1D06C72B9}</a:tableStyleId>
              </a:tblPr>
              <a:tblGrid>
                <a:gridCol w="1418001"/>
                <a:gridCol w="2258020"/>
              </a:tblGrid>
              <a:tr h="636351">
                <a:tc>
                  <a:txBody>
                    <a:bodyPr/>
                    <a:lstStyle/>
                    <a:p>
                      <a:pPr algn="ctr"/>
                      <a:r>
                        <a:rPr lang="en-US" dirty="0" smtClean="0"/>
                        <a:t>Month</a:t>
                      </a:r>
                      <a:endParaRPr lang="en-IN" dirty="0"/>
                    </a:p>
                  </a:txBody>
                  <a:tcPr/>
                </a:tc>
                <a:tc>
                  <a:txBody>
                    <a:bodyPr/>
                    <a:lstStyle/>
                    <a:p>
                      <a:pPr algn="ctr"/>
                      <a:r>
                        <a:rPr lang="en-US" dirty="0" smtClean="0"/>
                        <a:t>No. of Banks live on UPI</a:t>
                      </a:r>
                      <a:endParaRPr lang="en-IN" dirty="0"/>
                    </a:p>
                  </a:txBody>
                  <a:tcPr/>
                </a:tc>
              </a:tr>
              <a:tr h="363630">
                <a:tc>
                  <a:txBody>
                    <a:bodyPr/>
                    <a:lstStyle/>
                    <a:p>
                      <a:pPr algn="ctr"/>
                      <a:r>
                        <a:rPr lang="en-US" dirty="0" smtClean="0"/>
                        <a:t>Mar 20</a:t>
                      </a:r>
                    </a:p>
                  </a:txBody>
                  <a:tcPr/>
                </a:tc>
                <a:tc>
                  <a:txBody>
                    <a:bodyPr/>
                    <a:lstStyle/>
                    <a:p>
                      <a:pPr algn="ctr"/>
                      <a:r>
                        <a:rPr lang="en-US" dirty="0" smtClean="0"/>
                        <a:t>148</a:t>
                      </a:r>
                      <a:endParaRPr lang="en-IN" dirty="0"/>
                    </a:p>
                  </a:txBody>
                  <a:tcPr/>
                </a:tc>
              </a:tr>
              <a:tr h="363630">
                <a:tc>
                  <a:txBody>
                    <a:bodyPr/>
                    <a:lstStyle/>
                    <a:p>
                      <a:pPr algn="ctr"/>
                      <a:r>
                        <a:rPr lang="en-US" dirty="0" smtClean="0"/>
                        <a:t>April 20</a:t>
                      </a:r>
                      <a:endParaRPr lang="en-IN" dirty="0"/>
                    </a:p>
                  </a:txBody>
                  <a:tcPr/>
                </a:tc>
                <a:tc>
                  <a:txBody>
                    <a:bodyPr/>
                    <a:lstStyle/>
                    <a:p>
                      <a:pPr algn="ctr"/>
                      <a:r>
                        <a:rPr lang="en-US" dirty="0" smtClean="0"/>
                        <a:t>153</a:t>
                      </a:r>
                      <a:endParaRPr lang="en-IN" dirty="0"/>
                    </a:p>
                  </a:txBody>
                  <a:tcPr/>
                </a:tc>
              </a:tr>
              <a:tr h="363630">
                <a:tc>
                  <a:txBody>
                    <a:bodyPr/>
                    <a:lstStyle/>
                    <a:p>
                      <a:pPr algn="ctr"/>
                      <a:r>
                        <a:rPr lang="en-US" dirty="0" smtClean="0"/>
                        <a:t>May 20</a:t>
                      </a:r>
                      <a:endParaRPr lang="en-IN" dirty="0"/>
                    </a:p>
                  </a:txBody>
                  <a:tcPr/>
                </a:tc>
                <a:tc>
                  <a:txBody>
                    <a:bodyPr/>
                    <a:lstStyle/>
                    <a:p>
                      <a:pPr algn="ctr"/>
                      <a:r>
                        <a:rPr lang="en-US" dirty="0" smtClean="0"/>
                        <a:t>155</a:t>
                      </a:r>
                      <a:endParaRPr lang="en-IN" dirty="0"/>
                    </a:p>
                  </a:txBody>
                  <a:tcPr/>
                </a:tc>
              </a:tr>
              <a:tr h="363630">
                <a:tc>
                  <a:txBody>
                    <a:bodyPr/>
                    <a:lstStyle/>
                    <a:p>
                      <a:pPr algn="ctr"/>
                      <a:r>
                        <a:rPr lang="en-US" dirty="0" smtClean="0"/>
                        <a:t>June 20</a:t>
                      </a:r>
                      <a:endParaRPr lang="en-IN" dirty="0"/>
                    </a:p>
                  </a:txBody>
                  <a:tcPr/>
                </a:tc>
                <a:tc>
                  <a:txBody>
                    <a:bodyPr/>
                    <a:lstStyle/>
                    <a:p>
                      <a:pPr algn="ctr"/>
                      <a:r>
                        <a:rPr lang="en-US" dirty="0" smtClean="0"/>
                        <a:t>155</a:t>
                      </a:r>
                      <a:endParaRPr lang="en-IN" dirty="0"/>
                    </a:p>
                  </a:txBody>
                  <a:tcPr/>
                </a:tc>
              </a:tr>
              <a:tr h="363630">
                <a:tc>
                  <a:txBody>
                    <a:bodyPr/>
                    <a:lstStyle/>
                    <a:p>
                      <a:pPr algn="ctr"/>
                      <a:r>
                        <a:rPr lang="en-US" dirty="0" smtClean="0"/>
                        <a:t>July 20</a:t>
                      </a:r>
                      <a:endParaRPr lang="en-IN" dirty="0"/>
                    </a:p>
                  </a:txBody>
                  <a:tcPr/>
                </a:tc>
                <a:tc>
                  <a:txBody>
                    <a:bodyPr/>
                    <a:lstStyle/>
                    <a:p>
                      <a:pPr algn="ctr"/>
                      <a:r>
                        <a:rPr lang="en-US" dirty="0" smtClean="0"/>
                        <a:t>164</a:t>
                      </a:r>
                      <a:endParaRPr lang="en-IN" dirty="0"/>
                    </a:p>
                  </a:txBody>
                  <a:tcPr/>
                </a:tc>
              </a:tr>
              <a:tr h="363630">
                <a:tc>
                  <a:txBody>
                    <a:bodyPr/>
                    <a:lstStyle/>
                    <a:p>
                      <a:pPr algn="ctr"/>
                      <a:r>
                        <a:rPr lang="en-US" dirty="0" smtClean="0"/>
                        <a:t>Aug 20</a:t>
                      </a:r>
                      <a:endParaRPr lang="en-IN" dirty="0"/>
                    </a:p>
                  </a:txBody>
                  <a:tcPr/>
                </a:tc>
                <a:tc>
                  <a:txBody>
                    <a:bodyPr/>
                    <a:lstStyle/>
                    <a:p>
                      <a:pPr algn="ctr"/>
                      <a:r>
                        <a:rPr lang="en-US" dirty="0" smtClean="0"/>
                        <a:t>168</a:t>
                      </a:r>
                      <a:endParaRPr lang="en-IN" dirty="0"/>
                    </a:p>
                  </a:txBody>
                  <a:tcPr/>
                </a:tc>
              </a:tr>
              <a:tr h="363630">
                <a:tc>
                  <a:txBody>
                    <a:bodyPr/>
                    <a:lstStyle/>
                    <a:p>
                      <a:pPr algn="ctr"/>
                      <a:r>
                        <a:rPr lang="en-US" dirty="0" smtClean="0"/>
                        <a:t>Sept 20</a:t>
                      </a:r>
                      <a:endParaRPr lang="en-IN" dirty="0"/>
                    </a:p>
                  </a:txBody>
                  <a:tcPr/>
                </a:tc>
                <a:tc>
                  <a:txBody>
                    <a:bodyPr/>
                    <a:lstStyle/>
                    <a:p>
                      <a:pPr algn="ctr"/>
                      <a:r>
                        <a:rPr lang="en-US" dirty="0" smtClean="0"/>
                        <a:t>174</a:t>
                      </a:r>
                      <a:endParaRPr lang="en-IN" dirty="0"/>
                    </a:p>
                  </a:txBody>
                  <a:tcPr/>
                </a:tc>
              </a:tr>
              <a:tr h="363630">
                <a:tc>
                  <a:txBody>
                    <a:bodyPr/>
                    <a:lstStyle/>
                    <a:p>
                      <a:pPr algn="ctr"/>
                      <a:r>
                        <a:rPr lang="en-US" dirty="0" smtClean="0"/>
                        <a:t>Oct 20</a:t>
                      </a:r>
                      <a:endParaRPr lang="en-IN" dirty="0"/>
                    </a:p>
                  </a:txBody>
                  <a:tcPr/>
                </a:tc>
                <a:tc>
                  <a:txBody>
                    <a:bodyPr/>
                    <a:lstStyle/>
                    <a:p>
                      <a:pPr algn="ctr"/>
                      <a:r>
                        <a:rPr lang="en-US" dirty="0" smtClean="0"/>
                        <a:t>189</a:t>
                      </a:r>
                      <a:endParaRPr lang="en-IN" dirty="0"/>
                    </a:p>
                  </a:txBody>
                  <a:tcPr/>
                </a:tc>
              </a:tr>
            </a:tbl>
          </a:graphicData>
        </a:graphic>
      </p:graphicFrame>
    </p:spTree>
    <p:extLst>
      <p:ext uri="{BB962C8B-B14F-4D97-AF65-F5344CB8AC3E}">
        <p14:creationId xmlns:p14="http://schemas.microsoft.com/office/powerpoint/2010/main" val="226742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435" y="174594"/>
            <a:ext cx="7330324" cy="757561"/>
          </a:xfrm>
        </p:spPr>
        <p:txBody>
          <a:bodyPr/>
          <a:lstStyle/>
          <a:p>
            <a:pPr algn="ctr"/>
            <a:r>
              <a:rPr lang="en-US" dirty="0" smtClean="0">
                <a:solidFill>
                  <a:schemeClr val="tx1"/>
                </a:solidFill>
              </a:rPr>
              <a:t>Conclusion</a:t>
            </a:r>
            <a:endParaRPr lang="en-IN" dirty="0">
              <a:solidFill>
                <a:schemeClr val="tx1"/>
              </a:solidFill>
            </a:endParaRPr>
          </a:p>
        </p:txBody>
      </p:sp>
      <p:sp>
        <p:nvSpPr>
          <p:cNvPr id="3" name="Content Placeholder 2"/>
          <p:cNvSpPr>
            <a:spLocks noGrp="1"/>
          </p:cNvSpPr>
          <p:nvPr>
            <p:ph idx="1"/>
          </p:nvPr>
        </p:nvSpPr>
        <p:spPr>
          <a:xfrm>
            <a:off x="135796" y="846693"/>
            <a:ext cx="9318923" cy="5749415"/>
          </a:xfrm>
        </p:spPr>
        <p:txBody>
          <a:bodyPr>
            <a:normAutofit fontScale="92500" lnSpcReduction="10000"/>
          </a:bodyPr>
          <a:lstStyle/>
          <a:p>
            <a:pPr algn="just">
              <a:lnSpc>
                <a:spcPct val="150000"/>
              </a:lnSpc>
            </a:pPr>
            <a:r>
              <a:rPr lang="en-US" dirty="0">
                <a:latin typeface="Calibri" panose="020F0502020204030204" pitchFamily="34" charset="0"/>
                <a:cs typeface="Calibri" panose="020F0502020204030204" pitchFamily="34" charset="0"/>
              </a:rPr>
              <a:t>During Covid, major issue was contact tracing, people wanted to avoid doing payments in cash. This in turn boosted the digital payment ecosystem. Covid in a way, fast tracked the growth of digitization in the payment sector</a:t>
            </a:r>
            <a:r>
              <a:rPr lang="en-US" dirty="0" smtClean="0">
                <a:latin typeface="Calibri" panose="020F0502020204030204" pitchFamily="34" charset="0"/>
                <a:cs typeface="Calibri" panose="020F0502020204030204" pitchFamily="34" charset="0"/>
              </a:rPr>
              <a:t>.</a:t>
            </a:r>
          </a:p>
          <a:p>
            <a:pPr algn="just">
              <a:lnSpc>
                <a:spcPct val="150000"/>
              </a:lnSpc>
            </a:pPr>
            <a:r>
              <a:rPr lang="en-US" dirty="0">
                <a:latin typeface="Calibri" panose="020F0502020204030204" pitchFamily="34" charset="0"/>
                <a:cs typeface="Calibri" panose="020F0502020204030204" pitchFamily="34" charset="0"/>
              </a:rPr>
              <a:t>There was rapid increase in UPI payments during Covid 19 lockdown, people prepared to use UPI instead of cash and UPI payments helped to ensure social distancing. </a:t>
            </a:r>
            <a:endParaRPr lang="en-US" dirty="0" smtClean="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In </a:t>
            </a:r>
            <a:r>
              <a:rPr lang="en-US" dirty="0">
                <a:latin typeface="Calibri" panose="020F0502020204030204" pitchFamily="34" charset="0"/>
                <a:cs typeface="Calibri" panose="020F0502020204030204" pitchFamily="34" charset="0"/>
              </a:rPr>
              <a:t>October 2020, 189 banks joined UPI and total transactions amount stood at around 3.86 lakh crore. There is an around 73% increase in amount transacted in lock down as compared with amount transacted before lock down. </a:t>
            </a:r>
            <a:endParaRPr lang="en-US" dirty="0" smtClean="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UPI </a:t>
            </a:r>
            <a:r>
              <a:rPr lang="en-US" dirty="0">
                <a:latin typeface="Calibri" panose="020F0502020204030204" pitchFamily="34" charset="0"/>
                <a:cs typeface="Calibri" panose="020F0502020204030204" pitchFamily="34" charset="0"/>
              </a:rPr>
              <a:t>system have made life of people very easy, people can transfer/receive money whenever they want, allowed cell phone to be used as an vital installment gadget for making and tolerating installments. </a:t>
            </a:r>
            <a:endParaRPr lang="en-US" dirty="0" smtClean="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UPI </a:t>
            </a:r>
            <a:r>
              <a:rPr lang="en-US" dirty="0">
                <a:latin typeface="Calibri" panose="020F0502020204030204" pitchFamily="34" charset="0"/>
                <a:cs typeface="Calibri" panose="020F0502020204030204" pitchFamily="34" charset="0"/>
              </a:rPr>
              <a:t>have helped India to improve its financial system. </a:t>
            </a:r>
            <a:r>
              <a:rPr lang="en-US" dirty="0">
                <a:latin typeface="Calibri" panose="020F0502020204030204" pitchFamily="34" charset="0"/>
                <a:cs typeface="Calibri" panose="020F0502020204030204" pitchFamily="34" charset="0"/>
              </a:rPr>
              <a:t>UPI, allows even the smallest merchant to begin accepting advanced payments without the requirement for any POS machine. UPI have helped people in lockdown, people were able to pay for the goods they needed. </a:t>
            </a:r>
            <a:endParaRPr lang="en-IN" dirty="0">
              <a:latin typeface="Calibri" panose="020F0502020204030204" pitchFamily="34" charset="0"/>
              <a:cs typeface="Calibri" panose="020F0502020204030204" pitchFamily="34" charset="0"/>
            </a:endParaRPr>
          </a:p>
          <a:p>
            <a:pPr marL="0" indent="0" algn="just">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405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7000"/>
                <a:hueMod val="92000"/>
                <a:satMod val="169000"/>
                <a:lumMod val="164000"/>
                <a:alpha val="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p:cNvSpPr/>
          <p:nvPr/>
        </p:nvSpPr>
        <p:spPr>
          <a:xfrm>
            <a:off x="2708695" y="2372264"/>
            <a:ext cx="6488074" cy="1323439"/>
          </a:xfrm>
          <a:prstGeom prst="rect">
            <a:avLst/>
          </a:prstGeom>
          <a:noFill/>
        </p:spPr>
        <p:txBody>
          <a:bodyPr wrap="square" lIns="91440" tIns="45720" rIns="91440" bIns="45720">
            <a:spAutoFit/>
          </a:bodyPr>
          <a:lstStyle/>
          <a:p>
            <a:pPr algn="ctr"/>
            <a:r>
              <a:rPr lang="en-US" sz="8000" b="1" cap="none" spc="0" dirty="0" smtClean="0">
                <a:ln w="22225">
                  <a:solidFill>
                    <a:schemeClr val="accent2"/>
                  </a:solidFill>
                  <a:prstDash val="solid"/>
                </a:ln>
                <a:solidFill>
                  <a:schemeClr val="accent2">
                    <a:lumMod val="40000"/>
                    <a:lumOff val="60000"/>
                  </a:schemeClr>
                </a:solidFill>
                <a:effectLst/>
              </a:rPr>
              <a:t>THANK YOU</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72001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921</TotalTime>
  <Words>318</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PowerPoint Presentation</vt:lpstr>
      <vt:lpstr>Trend in UPI payment Transactions during COVID</vt:lpstr>
      <vt:lpstr> Objectives of the Case Study</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Shivesh</dc:creator>
  <cp:lastModifiedBy>Shivesh</cp:lastModifiedBy>
  <cp:revision>64</cp:revision>
  <dcterms:created xsi:type="dcterms:W3CDTF">2022-02-25T16:39:56Z</dcterms:created>
  <dcterms:modified xsi:type="dcterms:W3CDTF">2022-02-28T18:12:49Z</dcterms:modified>
</cp:coreProperties>
</file>