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1" r:id="rId3"/>
    <p:sldId id="273" r:id="rId4"/>
    <p:sldId id="280" r:id="rId5"/>
    <p:sldId id="270" r:id="rId6"/>
    <p:sldId id="276" r:id="rId7"/>
    <p:sldId id="27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90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87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1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98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1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7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8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  <a:alpha val="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64" y="3013502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</a:rPr>
              <a:t>Data Driven Case Study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 2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5909"/>
            <a:ext cx="121919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Certification Program in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Business Analytics &amp; Optimisation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From IITD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780" y="5403276"/>
            <a:ext cx="45317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none" spc="0" dirty="0" smtClean="0">
                <a:ln/>
                <a:effectLst/>
              </a:rPr>
              <a:t>From: </a:t>
            </a:r>
          </a:p>
          <a:p>
            <a:r>
              <a:rPr lang="en-US" sz="2800" b="1" cap="none" spc="0" dirty="0" smtClean="0">
                <a:ln/>
                <a:effectLst/>
              </a:rPr>
              <a:t>Shivesh Kumar Sareen</a:t>
            </a:r>
          </a:p>
          <a:p>
            <a:r>
              <a:rPr lang="en-US" sz="2000" b="1" dirty="0" smtClean="0">
                <a:ln/>
              </a:rPr>
              <a:t>shivesh72@gmail.com</a:t>
            </a:r>
            <a:endParaRPr lang="en-US" sz="2800" b="1" dirty="0" smtClean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25156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0" y="147961"/>
            <a:ext cx="9247901" cy="1165934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Objective: </a:t>
            </a:r>
            <a:r>
              <a:rPr lang="en-US" dirty="0" smtClean="0">
                <a:solidFill>
                  <a:srgbClr val="00B0F0"/>
                </a:solidFill>
              </a:rPr>
              <a:t>Develop </a:t>
            </a:r>
            <a:r>
              <a:rPr lang="en-US" dirty="0">
                <a:solidFill>
                  <a:srgbClr val="00B0F0"/>
                </a:solidFill>
              </a:rPr>
              <a:t>a ML model to </a:t>
            </a:r>
            <a:r>
              <a:rPr lang="en-US" dirty="0" smtClean="0">
                <a:solidFill>
                  <a:srgbClr val="00B0F0"/>
                </a:solidFill>
              </a:rPr>
              <a:t>Determine the flight prices based on available inputs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7840" y="1313895"/>
            <a:ext cx="9398822" cy="5264458"/>
          </a:xfrm>
        </p:spPr>
        <p:txBody>
          <a:bodyPr/>
          <a:lstStyle/>
          <a:p>
            <a:pPr algn="just"/>
            <a:r>
              <a:rPr lang="en-US" sz="2000" dirty="0"/>
              <a:t>Airfares are constantly fluctuating now more than ever. That's because airlines have access to better technology and more real-time information on passengers than ever before. </a:t>
            </a:r>
            <a:endParaRPr lang="en-US" sz="2000" dirty="0" smtClean="0"/>
          </a:p>
          <a:p>
            <a:pPr algn="just"/>
            <a:r>
              <a:rPr lang="en-US" sz="2000" dirty="0" smtClean="0"/>
              <a:t>With </a:t>
            </a:r>
            <a:r>
              <a:rPr lang="en-US" sz="2000" dirty="0"/>
              <a:t>complex algorithms running their booking systems, the airlines are constantly </a:t>
            </a:r>
            <a:r>
              <a:rPr lang="en-US" sz="2000" dirty="0" smtClean="0"/>
              <a:t>monitoring and updating </a:t>
            </a:r>
            <a:r>
              <a:rPr lang="en-US" sz="2000" dirty="0"/>
              <a:t>prices based on shifts in demand or available seats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Ticket bookings play an integral role for the airlines. With increasing competition, it becomes even more critical to optimize the flight ticket price or else it might cost them a customer.</a:t>
            </a:r>
          </a:p>
          <a:p>
            <a:pPr algn="just"/>
            <a:r>
              <a:rPr lang="en-US" sz="2000" dirty="0"/>
              <a:t>On the other hand, passengers are always waiting for a booking window, where they can get the best deal.</a:t>
            </a:r>
          </a:p>
          <a:p>
            <a:pPr algn="just"/>
            <a:r>
              <a:rPr lang="en-US" sz="2000" b="1" dirty="0" smtClean="0"/>
              <a:t>In this case study, we have tried to develop a ML model based on Decision Tree algorithm.</a:t>
            </a:r>
          </a:p>
          <a:p>
            <a:pPr algn="just"/>
            <a:endParaRPr lang="en-US" sz="2000" dirty="0" smtClean="0"/>
          </a:p>
          <a:p>
            <a:pPr algn="just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1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04" y="334392"/>
            <a:ext cx="9079226" cy="11659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Steps for implementation of code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083" y="1198484"/>
            <a:ext cx="9221268" cy="5379869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Step 1: Importing Libraries </a:t>
            </a:r>
            <a:r>
              <a:rPr lang="en-US" dirty="0" smtClean="0"/>
              <a:t>: Certain libraries like </a:t>
            </a:r>
            <a:r>
              <a:rPr lang="en-US" dirty="0" err="1" smtClean="0"/>
              <a:t>Numpy</a:t>
            </a:r>
            <a:r>
              <a:rPr lang="en-US" dirty="0" smtClean="0"/>
              <a:t>, Pandas and </a:t>
            </a:r>
            <a:r>
              <a:rPr lang="en-US" dirty="0" err="1" smtClean="0"/>
              <a:t>Matplotlib</a:t>
            </a:r>
            <a:r>
              <a:rPr lang="en-US" dirty="0" smtClean="0"/>
              <a:t> needs to be imported to carry out data pre-processing.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Step 2: Loading the dataset </a:t>
            </a:r>
            <a:r>
              <a:rPr lang="en-US" dirty="0" smtClean="0"/>
              <a:t>: Dataset which is a (.csv) file needs to be loaded in Python.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Step 3: Defining the variables </a:t>
            </a:r>
            <a:r>
              <a:rPr lang="en-US" dirty="0" smtClean="0"/>
              <a:t>: Input and output parameters need to be defined.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Step 4: Encoding categorical </a:t>
            </a:r>
            <a:r>
              <a:rPr lang="en-US" i="1" dirty="0" smtClean="0">
                <a:solidFill>
                  <a:srgbClr val="00B0F0"/>
                </a:solidFill>
              </a:rPr>
              <a:t>data : </a:t>
            </a:r>
            <a:r>
              <a:rPr lang="en-US" dirty="0"/>
              <a:t>For the current dataset, ONE HOT ENCODING has to be used for </a:t>
            </a:r>
            <a:r>
              <a:rPr lang="en-US" dirty="0" smtClean="0"/>
              <a:t>input variables and Label Encoding for </a:t>
            </a:r>
            <a:r>
              <a:rPr lang="en-US" dirty="0"/>
              <a:t>output variables.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Step 5: Splitting </a:t>
            </a:r>
            <a:r>
              <a:rPr lang="en-US" i="1" dirty="0">
                <a:solidFill>
                  <a:srgbClr val="00B0F0"/>
                </a:solidFill>
              </a:rPr>
              <a:t>the dataset </a:t>
            </a:r>
            <a:r>
              <a:rPr lang="en-US" dirty="0" smtClean="0"/>
              <a:t>: To develop a machine learning model, dataset needs to be divided into training and test data. Bigger the dataset, more is the training data, better is the accuracy of the model.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Step 6: Developing the Decision Tree model using Python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Step 7: </a:t>
            </a:r>
            <a:r>
              <a:rPr lang="en-US" i="1" dirty="0">
                <a:solidFill>
                  <a:srgbClr val="00B0F0"/>
                </a:solidFill>
              </a:rPr>
              <a:t>Evaluating the model using Accuracy score and F1 score.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13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2" y="121328"/>
            <a:ext cx="9745051" cy="65102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Understanding the concept of ONE HOT ENCODING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161" y="692458"/>
            <a:ext cx="9745051" cy="651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a snapshot of the dataset, to show how ONE HOT ENCODING will be applied in current case study</a:t>
            </a:r>
            <a:endParaRPr lang="en-IN" sz="2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00928" y="1712935"/>
            <a:ext cx="4230211" cy="4039340"/>
            <a:chOff x="2418783" y="1589103"/>
            <a:chExt cx="4230211" cy="4039340"/>
          </a:xfrm>
        </p:grpSpPr>
        <p:grpSp>
          <p:nvGrpSpPr>
            <p:cNvPr id="12" name="Group 11"/>
            <p:cNvGrpSpPr/>
            <p:nvPr/>
          </p:nvGrpSpPr>
          <p:grpSpPr>
            <a:xfrm>
              <a:off x="2440978" y="1589103"/>
              <a:ext cx="4208016" cy="4039340"/>
              <a:chOff x="3657219" y="1386764"/>
              <a:chExt cx="4208016" cy="403934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l="4227" t="6727" r="6160" b="14012"/>
              <a:stretch/>
            </p:blipFill>
            <p:spPr>
              <a:xfrm>
                <a:off x="3657219" y="1558031"/>
                <a:ext cx="4208016" cy="3835154"/>
              </a:xfrm>
              <a:prstGeom prst="rect">
                <a:avLst/>
              </a:prstGeom>
            </p:spPr>
          </p:pic>
          <p:sp>
            <p:nvSpPr>
              <p:cNvPr id="8" name="Rounded Rectangle 7"/>
              <p:cNvSpPr/>
              <p:nvPr/>
            </p:nvSpPr>
            <p:spPr>
              <a:xfrm>
                <a:off x="6347532" y="1386764"/>
                <a:ext cx="1390114" cy="4039340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2418783" y="1589103"/>
              <a:ext cx="2734704" cy="4039340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03550" y="2843547"/>
            <a:ext cx="3304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Variables</a:t>
            </a:r>
            <a:endParaRPr lang="en-IN" b="1" dirty="0"/>
          </a:p>
          <a:p>
            <a:endParaRPr lang="en-US" dirty="0" smtClean="0"/>
          </a:p>
          <a:p>
            <a:r>
              <a:rPr lang="en-US" dirty="0" smtClean="0"/>
              <a:t>Label Encoding will be applied. Current column will be replaced with a column containing 0/1.</a:t>
            </a:r>
          </a:p>
          <a:p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 Low Fair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0 Other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96602" y="1823755"/>
            <a:ext cx="3304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Variables</a:t>
            </a:r>
            <a:endParaRPr lang="en-IN" b="1" dirty="0"/>
          </a:p>
          <a:p>
            <a:endParaRPr lang="en-US" dirty="0" smtClean="0"/>
          </a:p>
          <a:p>
            <a:r>
              <a:rPr lang="en-US" dirty="0" smtClean="0"/>
              <a:t>One Hot Encoding will be applied. Current column will be replaced with a column containing 0/1.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For operating flights</a:t>
            </a:r>
            <a:r>
              <a:rPr lang="en-US" dirty="0" smtClean="0"/>
              <a:t>, there are 7 varieties, so (n-1) = 6, new columns will be made.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For GEO region</a:t>
            </a:r>
            <a:r>
              <a:rPr lang="en-US" dirty="0" smtClean="0"/>
              <a:t>, </a:t>
            </a:r>
            <a:r>
              <a:rPr lang="en-US" dirty="0"/>
              <a:t>there are </a:t>
            </a:r>
            <a:r>
              <a:rPr lang="en-US" dirty="0" smtClean="0"/>
              <a:t>5 </a:t>
            </a:r>
            <a:r>
              <a:rPr lang="en-US" dirty="0"/>
              <a:t>varieties, so (n-1) = </a:t>
            </a:r>
            <a:r>
              <a:rPr lang="en-US" dirty="0" smtClean="0"/>
              <a:t>4, </a:t>
            </a:r>
            <a:r>
              <a:rPr lang="en-US" dirty="0"/>
              <a:t>new columns will be made.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8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3083" y="127817"/>
            <a:ext cx="9241654" cy="868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Sample code</a:t>
            </a:r>
            <a:endParaRPr lang="en-IN" dirty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2964" y="996117"/>
            <a:ext cx="10795245" cy="5690881"/>
            <a:chOff x="310719" y="1136341"/>
            <a:chExt cx="10795245" cy="5690881"/>
          </a:xfrm>
        </p:grpSpPr>
        <p:sp>
          <p:nvSpPr>
            <p:cNvPr id="2" name="Rectangle 1"/>
            <p:cNvSpPr/>
            <p:nvPr/>
          </p:nvSpPr>
          <p:spPr>
            <a:xfrm>
              <a:off x="449637" y="1225689"/>
              <a:ext cx="10656327" cy="5601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700" i="1" dirty="0" smtClean="0">
                  <a:solidFill>
                    <a:srgbClr val="7030A0"/>
                  </a:solidFill>
                </a:rPr>
                <a:t># </a:t>
              </a:r>
              <a:r>
                <a:rPr lang="en-IN" sz="1700" i="1" dirty="0">
                  <a:solidFill>
                    <a:srgbClr val="7030A0"/>
                  </a:solidFill>
                </a:rPr>
                <a:t>Importing the libraries</a:t>
              </a:r>
            </a:p>
            <a:p>
              <a:r>
                <a:rPr lang="en-IN" sz="1700" dirty="0"/>
                <a:t>import </a:t>
              </a:r>
              <a:r>
                <a:rPr lang="en-IN" sz="1700" dirty="0" err="1"/>
                <a:t>numpy</a:t>
              </a:r>
              <a:r>
                <a:rPr lang="en-IN" sz="1700" dirty="0"/>
                <a:t> as np</a:t>
              </a:r>
            </a:p>
            <a:p>
              <a:r>
                <a:rPr lang="en-IN" sz="1700" dirty="0"/>
                <a:t>import </a:t>
              </a:r>
              <a:r>
                <a:rPr lang="en-IN" sz="1700" dirty="0" err="1"/>
                <a:t>matplotlib.pyplot</a:t>
              </a:r>
              <a:r>
                <a:rPr lang="en-IN" sz="1700" dirty="0"/>
                <a:t> as </a:t>
              </a:r>
              <a:r>
                <a:rPr lang="en-IN" sz="1700" dirty="0" err="1"/>
                <a:t>plt</a:t>
              </a:r>
              <a:endParaRPr lang="en-IN" sz="1700" dirty="0"/>
            </a:p>
            <a:p>
              <a:r>
                <a:rPr lang="en-IN" sz="1700" dirty="0"/>
                <a:t>import pandas as </a:t>
              </a:r>
              <a:r>
                <a:rPr lang="en-IN" sz="1700" dirty="0" err="1"/>
                <a:t>pd</a:t>
              </a:r>
              <a:endParaRPr lang="en-IN" sz="1700" dirty="0"/>
            </a:p>
            <a:p>
              <a:endParaRPr lang="en-IN" sz="1700" dirty="0"/>
            </a:p>
            <a:p>
              <a:r>
                <a:rPr lang="en-IN" sz="1700" i="1" dirty="0">
                  <a:solidFill>
                    <a:srgbClr val="7030A0"/>
                  </a:solidFill>
                </a:rPr>
                <a:t># Importing the dataset</a:t>
              </a:r>
            </a:p>
            <a:p>
              <a:r>
                <a:rPr lang="en-IN" sz="1700" dirty="0"/>
                <a:t>dataset = </a:t>
              </a:r>
              <a:r>
                <a:rPr lang="en-IN" sz="1700" dirty="0" err="1"/>
                <a:t>pd.read_csv</a:t>
              </a:r>
              <a:r>
                <a:rPr lang="en-IN" sz="1700" dirty="0"/>
                <a:t>(‘Air_Traffic_Passenger_Statistics.csv</a:t>
              </a:r>
              <a:r>
                <a:rPr lang="en-IN" sz="1700" dirty="0" smtClean="0"/>
                <a:t>')</a:t>
              </a:r>
            </a:p>
            <a:p>
              <a:endParaRPr lang="en-US" sz="1700" dirty="0"/>
            </a:p>
            <a:p>
              <a:r>
                <a:rPr lang="en-US" sz="1700" i="1" dirty="0" smtClean="0">
                  <a:solidFill>
                    <a:srgbClr val="7030A0"/>
                  </a:solidFill>
                </a:rPr>
                <a:t># Defining the variables</a:t>
              </a:r>
              <a:endParaRPr lang="en-IN" sz="1700" i="1" dirty="0">
                <a:solidFill>
                  <a:srgbClr val="7030A0"/>
                </a:solidFill>
              </a:endParaRPr>
            </a:p>
            <a:p>
              <a:r>
                <a:rPr lang="en-IN" sz="1700" dirty="0"/>
                <a:t>X = </a:t>
              </a:r>
              <a:r>
                <a:rPr lang="en-IN" sz="1700" dirty="0" err="1"/>
                <a:t>dataset.iloc</a:t>
              </a:r>
              <a:r>
                <a:rPr lang="en-IN" sz="1700" dirty="0"/>
                <a:t>[:, </a:t>
              </a:r>
              <a:r>
                <a:rPr lang="en-IN" sz="1700" dirty="0" smtClean="0"/>
                <a:t>1,3].</a:t>
              </a:r>
              <a:r>
                <a:rPr lang="en-IN" sz="1700" dirty="0"/>
                <a:t>values</a:t>
              </a:r>
            </a:p>
            <a:p>
              <a:r>
                <a:rPr lang="en-IN" sz="1700" dirty="0"/>
                <a:t>y = </a:t>
              </a:r>
              <a:r>
                <a:rPr lang="en-IN" sz="1700" dirty="0" err="1"/>
                <a:t>dataset.iloc</a:t>
              </a:r>
              <a:r>
                <a:rPr lang="en-IN" sz="1700" dirty="0"/>
                <a:t>[:, 5</a:t>
              </a:r>
              <a:r>
                <a:rPr lang="en-IN" sz="1700" dirty="0" smtClean="0"/>
                <a:t>].</a:t>
              </a:r>
              <a:r>
                <a:rPr lang="en-IN" sz="1700" dirty="0"/>
                <a:t>values</a:t>
              </a:r>
            </a:p>
            <a:p>
              <a:r>
                <a:rPr lang="en-IN" sz="1700" dirty="0"/>
                <a:t>print(X)</a:t>
              </a:r>
            </a:p>
            <a:p>
              <a:r>
                <a:rPr lang="en-IN" sz="1700" dirty="0"/>
                <a:t>print(y</a:t>
              </a:r>
              <a:r>
                <a:rPr lang="en-IN" sz="1700" dirty="0" smtClean="0"/>
                <a:t>)</a:t>
              </a:r>
            </a:p>
            <a:p>
              <a:endParaRPr lang="en-US" sz="600" dirty="0" smtClean="0"/>
            </a:p>
            <a:p>
              <a:endParaRPr lang="en-US" sz="600" dirty="0" smtClean="0"/>
            </a:p>
            <a:p>
              <a:r>
                <a:rPr lang="en-IN" sz="1700" i="1" dirty="0">
                  <a:solidFill>
                    <a:srgbClr val="7030A0"/>
                  </a:solidFill>
                </a:rPr>
                <a:t># Encoding categorical data</a:t>
              </a:r>
            </a:p>
            <a:p>
              <a:r>
                <a:rPr lang="en-IN" sz="1700" i="1" dirty="0">
                  <a:solidFill>
                    <a:srgbClr val="7030A0"/>
                  </a:solidFill>
                </a:rPr>
                <a:t># Encoding the Independent Variable</a:t>
              </a:r>
            </a:p>
            <a:p>
              <a:r>
                <a:rPr lang="en-IN" sz="1700" dirty="0"/>
                <a:t>from </a:t>
              </a:r>
              <a:r>
                <a:rPr lang="en-IN" sz="1700" dirty="0" err="1"/>
                <a:t>sklearn.compose</a:t>
              </a:r>
              <a:r>
                <a:rPr lang="en-IN" sz="1700" dirty="0"/>
                <a:t> import </a:t>
              </a:r>
              <a:r>
                <a:rPr lang="en-IN" sz="1700" dirty="0" err="1"/>
                <a:t>ColumnTransformer</a:t>
              </a:r>
              <a:endParaRPr lang="en-IN" sz="1700" dirty="0"/>
            </a:p>
            <a:p>
              <a:r>
                <a:rPr lang="en-IN" sz="1700" dirty="0"/>
                <a:t>from </a:t>
              </a:r>
              <a:r>
                <a:rPr lang="en-IN" sz="1700" dirty="0" err="1"/>
                <a:t>sklearn.preprocessing</a:t>
              </a:r>
              <a:r>
                <a:rPr lang="en-IN" sz="1700" dirty="0"/>
                <a:t> import </a:t>
              </a:r>
              <a:r>
                <a:rPr lang="en-IN" sz="1700" dirty="0" err="1"/>
                <a:t>OneHotEncoder</a:t>
              </a:r>
              <a:endParaRPr lang="en-IN" sz="1700" dirty="0"/>
            </a:p>
            <a:p>
              <a:r>
                <a:rPr lang="en-IN" sz="1700" dirty="0" err="1"/>
                <a:t>ct</a:t>
              </a:r>
              <a:r>
                <a:rPr lang="en-IN" sz="1700" dirty="0"/>
                <a:t> = </a:t>
              </a:r>
              <a:r>
                <a:rPr lang="en-IN" sz="1700" dirty="0" err="1"/>
                <a:t>ColumnTransformer</a:t>
              </a:r>
              <a:r>
                <a:rPr lang="en-IN" sz="1700" dirty="0"/>
                <a:t>(transformers=[('encoder', </a:t>
              </a:r>
              <a:r>
                <a:rPr lang="en-IN" sz="1700" dirty="0" err="1"/>
                <a:t>OneHotEncoder</a:t>
              </a:r>
              <a:r>
                <a:rPr lang="en-IN" sz="1700" dirty="0"/>
                <a:t>(), [0])], remainder='</a:t>
              </a:r>
              <a:r>
                <a:rPr lang="en-IN" sz="1700" dirty="0" err="1"/>
                <a:t>passthrough</a:t>
              </a:r>
              <a:r>
                <a:rPr lang="en-IN" sz="1700" dirty="0"/>
                <a:t>')</a:t>
              </a:r>
            </a:p>
            <a:p>
              <a:r>
                <a:rPr lang="en-IN" sz="1700" dirty="0"/>
                <a:t>X = </a:t>
              </a:r>
              <a:r>
                <a:rPr lang="en-IN" sz="1700" dirty="0" err="1"/>
                <a:t>np.array</a:t>
              </a:r>
              <a:r>
                <a:rPr lang="en-IN" sz="1700" dirty="0"/>
                <a:t>(</a:t>
              </a:r>
              <a:r>
                <a:rPr lang="en-IN" sz="1700" dirty="0" err="1"/>
                <a:t>ct.fit_transform</a:t>
              </a:r>
              <a:r>
                <a:rPr lang="en-IN" sz="1700" dirty="0"/>
                <a:t>(X))</a:t>
              </a:r>
            </a:p>
            <a:p>
              <a:r>
                <a:rPr lang="en-IN" sz="1700" dirty="0"/>
                <a:t>print(X)</a:t>
              </a:r>
            </a:p>
            <a:p>
              <a:endParaRPr lang="en-IN" sz="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53135" y="2258391"/>
              <a:ext cx="24293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Datasets which are to be studied are imported in Python</a:t>
              </a:r>
              <a:endParaRPr lang="en-IN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0719" y="1136341"/>
              <a:ext cx="8666976" cy="3559946"/>
              <a:chOff x="310719" y="1136341"/>
              <a:chExt cx="8666976" cy="35599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10719" y="1136341"/>
                <a:ext cx="3480046" cy="1255281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719" y="2480970"/>
                <a:ext cx="6169980" cy="670603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10719" y="3316951"/>
                <a:ext cx="3480046" cy="1379336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33135" y="1483997"/>
                <a:ext cx="3544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Libraries are imported in Python</a:t>
                </a:r>
                <a:endParaRPr lang="en-IN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3790765" y="1439416"/>
                <a:ext cx="1620000" cy="468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5433135" y="2426883"/>
                <a:ext cx="1620000" cy="3060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" name="Rounded Rectangle 13"/>
          <p:cNvSpPr/>
          <p:nvPr/>
        </p:nvSpPr>
        <p:spPr>
          <a:xfrm>
            <a:off x="292964" y="4645411"/>
            <a:ext cx="9987378" cy="194182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718" y="87037"/>
            <a:ext cx="110526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# </a:t>
            </a:r>
            <a:r>
              <a:rPr lang="en-IN" dirty="0">
                <a:solidFill>
                  <a:srgbClr val="7030A0"/>
                </a:solidFill>
              </a:rPr>
              <a:t>Encoding the Dependent Variable</a:t>
            </a:r>
          </a:p>
          <a:p>
            <a:r>
              <a:rPr lang="en-IN" dirty="0"/>
              <a:t># Encoding the Dependent Variable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LabelEncoder</a:t>
            </a:r>
            <a:endParaRPr lang="en-IN" dirty="0"/>
          </a:p>
          <a:p>
            <a:r>
              <a:rPr lang="en-IN" dirty="0"/>
              <a:t>le = </a:t>
            </a:r>
            <a:r>
              <a:rPr lang="en-IN" dirty="0" err="1"/>
              <a:t>LabelEncoder</a:t>
            </a:r>
            <a:r>
              <a:rPr lang="en-IN" dirty="0"/>
              <a:t>()</a:t>
            </a:r>
          </a:p>
          <a:p>
            <a:r>
              <a:rPr lang="en-IN" dirty="0"/>
              <a:t>y = </a:t>
            </a:r>
            <a:r>
              <a:rPr lang="en-IN" dirty="0" err="1"/>
              <a:t>le.fit_transform</a:t>
            </a:r>
            <a:r>
              <a:rPr lang="en-IN" dirty="0"/>
              <a:t>(y)</a:t>
            </a:r>
          </a:p>
          <a:p>
            <a:r>
              <a:rPr lang="en-IN" dirty="0"/>
              <a:t>print(y)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# Splitting the dataset into the Training set and Test set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sklearn.model_selection</a:t>
            </a:r>
            <a:r>
              <a:rPr lang="en-IN" dirty="0" smtClean="0"/>
              <a:t> import 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X_test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, </a:t>
            </a:r>
            <a:r>
              <a:rPr lang="en-IN" dirty="0" err="1" smtClean="0"/>
              <a:t>y_test</a:t>
            </a:r>
            <a:r>
              <a:rPr lang="en-IN" dirty="0" smtClean="0"/>
              <a:t> = </a:t>
            </a:r>
            <a:r>
              <a:rPr lang="en-IN" dirty="0" err="1" smtClean="0"/>
              <a:t>train_test_split</a:t>
            </a:r>
            <a:r>
              <a:rPr lang="en-IN" dirty="0" smtClean="0"/>
              <a:t>(X, y, </a:t>
            </a:r>
            <a:r>
              <a:rPr lang="en-IN" dirty="0" err="1" smtClean="0"/>
              <a:t>test_size</a:t>
            </a:r>
            <a:r>
              <a:rPr lang="en-IN" dirty="0" smtClean="0"/>
              <a:t> = 0.2, </a:t>
            </a:r>
            <a:r>
              <a:rPr lang="en-IN" dirty="0" err="1" smtClean="0"/>
              <a:t>random_state</a:t>
            </a:r>
            <a:r>
              <a:rPr lang="en-IN" dirty="0" smtClean="0"/>
              <a:t> = 1)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X_train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X_test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y_train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y_test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r>
              <a:rPr lang="en-IN" dirty="0" err="1"/>
              <a:t>tree_model</a:t>
            </a:r>
            <a:r>
              <a:rPr lang="en-IN" dirty="0"/>
              <a:t> = </a:t>
            </a:r>
            <a:r>
              <a:rPr lang="en-IN" dirty="0" err="1"/>
              <a:t>DecisionTreeClassifier</a:t>
            </a:r>
            <a:r>
              <a:rPr lang="en-IN" dirty="0"/>
              <a:t>(</a:t>
            </a:r>
            <a:r>
              <a:rPr lang="en-IN" dirty="0" err="1"/>
              <a:t>max_depth</a:t>
            </a:r>
            <a:r>
              <a:rPr lang="en-IN" dirty="0"/>
              <a:t> = 4, criterion = 'entropy')</a:t>
            </a:r>
          </a:p>
          <a:p>
            <a:r>
              <a:rPr lang="en-IN" dirty="0" err="1"/>
              <a:t>tree_model.fit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r>
              <a:rPr lang="en-IN" dirty="0" err="1"/>
              <a:t>tree_yhat</a:t>
            </a:r>
            <a:r>
              <a:rPr lang="en-IN" dirty="0"/>
              <a:t> = </a:t>
            </a:r>
            <a:r>
              <a:rPr lang="en-IN" dirty="0" err="1"/>
              <a:t>tree_model.predict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r>
              <a:rPr lang="en-US" dirty="0"/>
              <a:t>print('ACCURACY SCORE')</a:t>
            </a:r>
          </a:p>
          <a:p>
            <a:r>
              <a:rPr lang="en-US" dirty="0"/>
              <a:t>print('Accuracy score of the Decision Tree model is {}'.format(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tree_yhat</a:t>
            </a:r>
            <a:r>
              <a:rPr lang="en-US" dirty="0"/>
              <a:t>)))</a:t>
            </a:r>
          </a:p>
          <a:p>
            <a:r>
              <a:rPr lang="en-US" dirty="0"/>
              <a:t>print('F1 SCORE')</a:t>
            </a:r>
          </a:p>
          <a:p>
            <a:r>
              <a:rPr lang="en-US" dirty="0"/>
              <a:t>print('F1 score of the Decision Tree model is {}'.format(f1_score(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tree_yhat</a:t>
            </a:r>
            <a:r>
              <a:rPr lang="en-US" dirty="0"/>
              <a:t>)))</a:t>
            </a:r>
          </a:p>
          <a:p>
            <a:endParaRPr lang="en-IN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21943" y="63988"/>
            <a:ext cx="5433134" cy="174705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21944" y="2006344"/>
            <a:ext cx="9383694" cy="207738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3551" y="62207"/>
            <a:ext cx="9079226" cy="7841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51204" y="3453413"/>
            <a:ext cx="9540865" cy="153583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From the above results, its clear that the developed model has a very good accuracy score i.e. 98.3%</a:t>
            </a:r>
          </a:p>
          <a:p>
            <a:pPr algn="just"/>
            <a:r>
              <a:rPr lang="en-US" dirty="0" smtClean="0"/>
              <a:t>This signifies, that the input variables considered play an important role in determination of flight prices, i.e. operating airline, location (of the airport).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4698" y="1040881"/>
            <a:ext cx="87504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OUTPUT : </a:t>
            </a:r>
          </a:p>
          <a:p>
            <a:endParaRPr lang="en-IN" dirty="0"/>
          </a:p>
          <a:p>
            <a:r>
              <a:rPr lang="en-IN" dirty="0" smtClean="0"/>
              <a:t>ACCURACY </a:t>
            </a:r>
            <a:r>
              <a:rPr lang="en-IN" dirty="0"/>
              <a:t>SCORE</a:t>
            </a:r>
          </a:p>
          <a:p>
            <a:r>
              <a:rPr lang="en-IN" dirty="0"/>
              <a:t>Accuracy score of the Decision Tree model is </a:t>
            </a:r>
            <a:r>
              <a:rPr lang="en-IN" dirty="0" smtClean="0"/>
              <a:t>0.983269150203598</a:t>
            </a:r>
          </a:p>
          <a:p>
            <a:endParaRPr lang="en-IN" dirty="0" smtClean="0"/>
          </a:p>
          <a:p>
            <a:r>
              <a:rPr lang="en-US" dirty="0"/>
              <a:t>F1 SCORE</a:t>
            </a:r>
          </a:p>
          <a:p>
            <a:r>
              <a:rPr lang="en-US" dirty="0"/>
              <a:t>F1 score of the Decision Tree model is 0.8105263157894738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5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  <a:alpha val="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8695" y="2372264"/>
            <a:ext cx="648807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919</TotalTime>
  <Words>747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Objective: Develop a ML model to Determine the flight prices based on available inputs</vt:lpstr>
      <vt:lpstr>Steps for implementation of code</vt:lpstr>
      <vt:lpstr>Understanding the concept of ONE HOT ENCODING</vt:lpstr>
      <vt:lpstr>Sample code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Shivesh</dc:creator>
  <cp:lastModifiedBy>Shivesh</cp:lastModifiedBy>
  <cp:revision>55</cp:revision>
  <dcterms:created xsi:type="dcterms:W3CDTF">2022-02-25T16:39:56Z</dcterms:created>
  <dcterms:modified xsi:type="dcterms:W3CDTF">2022-02-28T17:09:18Z</dcterms:modified>
</cp:coreProperties>
</file>