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  <p:sldMasterId id="2147483958" r:id="rId2"/>
    <p:sldMasterId id="2147483991" r:id="rId3"/>
    <p:sldMasterId id="2147484024" r:id="rId4"/>
  </p:sldMasterIdLst>
  <p:notesMasterIdLst>
    <p:notesMasterId r:id="rId15"/>
  </p:notesMasterIdLst>
  <p:handoutMasterIdLst>
    <p:handoutMasterId r:id="rId16"/>
  </p:handoutMasterIdLst>
  <p:sldIdLst>
    <p:sldId id="141168510" r:id="rId5"/>
    <p:sldId id="141168513" r:id="rId6"/>
    <p:sldId id="141168514" r:id="rId7"/>
    <p:sldId id="141168515" r:id="rId8"/>
    <p:sldId id="141168516" r:id="rId9"/>
    <p:sldId id="141168517" r:id="rId10"/>
    <p:sldId id="141168518" r:id="rId11"/>
    <p:sldId id="141168519" r:id="rId12"/>
    <p:sldId id="141168512" r:id="rId13"/>
    <p:sldId id="258" r:id="rId14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63E4771-ACEC-2B41-8B2D-6C65AD559C79}">
          <p14:sldIdLst/>
        </p14:section>
        <p14:section name="Covers and front matter designs" id="{F5F9A818-4D97-ED4A-9289-C14312126849}">
          <p14:sldIdLst>
            <p14:sldId id="141168510"/>
            <p14:sldId id="141168513"/>
            <p14:sldId id="141168514"/>
            <p14:sldId id="141168515"/>
            <p14:sldId id="141168516"/>
            <p14:sldId id="141168517"/>
            <p14:sldId id="141168518"/>
            <p14:sldId id="141168519"/>
            <p14:sldId id="14116851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cey Gosserand" initials="KG" lastIdx="1" clrIdx="0">
    <p:extLst>
      <p:ext uri="{19B8F6BF-5375-455C-9EA6-DF929625EA0E}">
        <p15:presenceInfo xmlns:p15="http://schemas.microsoft.com/office/powerpoint/2012/main" userId="S::kelcey@ibm.com::335455ab-e347-40ed-96d4-0f0b31f365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1"/>
    <p:restoredTop sz="96327"/>
  </p:normalViewPr>
  <p:slideViewPr>
    <p:cSldViewPr snapToGrid="0" snapToObjects="1">
      <p:cViewPr varScale="1">
        <p:scale>
          <a:sx n="171" d="100"/>
          <a:sy n="171" d="100"/>
        </p:scale>
        <p:origin x="992" y="176"/>
      </p:cViewPr>
      <p:guideLst/>
    </p:cSldViewPr>
  </p:slideViewPr>
  <p:outlineViewPr>
    <p:cViewPr>
      <p:scale>
        <a:sx n="33" d="100"/>
        <a:sy n="33" d="100"/>
      </p:scale>
      <p:origin x="0" y="-8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7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1/11/21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1/11/21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9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30581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73182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4710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4970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2300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7337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98414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9600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7769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5293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9419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110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1682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62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77278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733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490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92424"/>
            <a:ext cx="9144000" cy="385107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2425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1600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466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3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227368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5608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3375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79559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169982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77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50628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21460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0158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F8A2-3C62-924C-B71E-A0951AE2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750D-CD8C-FF41-BA68-58232B75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2FAE-54BB-7D48-AD60-3B0BF6D1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38CB-AE94-984D-96F3-8D8ABA588BE7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7D9C-2700-1848-8FC0-51DCACBE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892E-587F-0544-B575-FB1A1A58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31F3-43D7-B041-ADB8-D6861668B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8" y="4694108"/>
            <a:ext cx="513793" cy="204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3"/>
            <a:ext cx="1920240" cy="2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83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686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316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257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736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086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328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4314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31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6228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2549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336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44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2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430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tx2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216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2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5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lt 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tx2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189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t 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57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691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4373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5432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3641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87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825174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762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514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095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711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1049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0167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04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817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047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1043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7736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7773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5584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573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1522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15584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220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5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3062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88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accent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359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980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81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82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8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9274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86252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771499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369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80647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7382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58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088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29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03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8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34" Type="http://schemas.openxmlformats.org/officeDocument/2006/relationships/theme" Target="../theme/theme4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IBM Plex Sans Light" panose="020B0403050000000000" pitchFamily="34" charset="77"/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IBM Plex Sans Light" panose="020B0403050000000000" pitchFamily="34" charset="77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</p:sldLayoutIdLst>
  <p:hf sldNum="0"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824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78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84" r:id="rId26"/>
    <p:sldLayoutId id="2147483985" r:id="rId27"/>
    <p:sldLayoutId id="2147483986" r:id="rId28"/>
    <p:sldLayoutId id="2147483987" r:id="rId29"/>
    <p:sldLayoutId id="2147483988" r:id="rId30"/>
    <p:sldLayoutId id="2147483989" r:id="rId31"/>
    <p:sldLayoutId id="2147483990" r:id="rId32"/>
  </p:sldLayoutIdLst>
  <p:hf sldNum="0"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06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  <p:sldLayoutId id="2147484011" r:id="rId20"/>
    <p:sldLayoutId id="2147484012" r:id="rId21"/>
    <p:sldLayoutId id="2147484013" r:id="rId22"/>
    <p:sldLayoutId id="2147484014" r:id="rId23"/>
    <p:sldLayoutId id="2147484015" r:id="rId24"/>
    <p:sldLayoutId id="2147484016" r:id="rId25"/>
    <p:sldLayoutId id="2147484017" r:id="rId26"/>
    <p:sldLayoutId id="2147484018" r:id="rId27"/>
    <p:sldLayoutId id="2147484019" r:id="rId28"/>
    <p:sldLayoutId id="2147484020" r:id="rId29"/>
    <p:sldLayoutId id="2147484021" r:id="rId30"/>
    <p:sldLayoutId id="2147484022" r:id="rId31"/>
    <p:sldLayoutId id="2147484023" r:id="rId32"/>
  </p:sldLayoutIdLst>
  <p:hf sldNum="0"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Font typeface=".AppleSystemUIFont" charset="-120"/>
        <a:buChar char="»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Client Developer Advocacy/ February 2020/ © 2020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1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  <p:sldLayoutId id="2147484043" r:id="rId19"/>
    <p:sldLayoutId id="2147484044" r:id="rId20"/>
    <p:sldLayoutId id="2147484045" r:id="rId21"/>
    <p:sldLayoutId id="2147484046" r:id="rId22"/>
    <p:sldLayoutId id="2147484047" r:id="rId23"/>
    <p:sldLayoutId id="2147484048" r:id="rId24"/>
    <p:sldLayoutId id="2147484049" r:id="rId25"/>
    <p:sldLayoutId id="2147484050" r:id="rId26"/>
    <p:sldLayoutId id="2147484051" r:id="rId27"/>
    <p:sldLayoutId id="2147484052" r:id="rId28"/>
    <p:sldLayoutId id="2147484053" r:id="rId29"/>
    <p:sldLayoutId id="2147484054" r:id="rId30"/>
    <p:sldLayoutId id="2147484055" r:id="rId31"/>
    <p:sldLayoutId id="2147484056" r:id="rId32"/>
    <p:sldLayoutId id="2147484057" r:id="rId33"/>
  </p:sldLayoutIdLst>
  <p:hf sldNum="0"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IBM Plex Mono Light" panose="020B0409050000000000" pitchFamily="49" charset="77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Font typeface=".AppleSystemUIFont" charset="-120"/>
        <a:buChar char="»"/>
        <a:tabLst/>
        <a:defRPr sz="120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ervices/learning/badge/cc045d1f-6f36-4588-b322-1b2f346362fc" TargetMode="External"/><Relationship Id="rId2" Type="http://schemas.openxmlformats.org/officeDocument/2006/relationships/hyperlink" Target="https://www.ibm.com/certify/exam?id=C1000-087" TargetMode="External"/><Relationship Id="rId1" Type="http://schemas.openxmlformats.org/officeDocument/2006/relationships/slideLayout" Target="../slideLayouts/slideLayout97.xml"/><Relationship Id="rId6" Type="http://schemas.openxmlformats.org/officeDocument/2006/relationships/hyperlink" Target="https://www.ibm.com/services/learning/badge/eadcef69-c0c4-4c71-9a22-c5ceddcc3710" TargetMode="External"/><Relationship Id="rId5" Type="http://schemas.openxmlformats.org/officeDocument/2006/relationships/hyperlink" Target="https://www.ibm.com/services/learning/badge/22c3589b-28e4-4194-80fb-6dca7d49c4b6" TargetMode="External"/><Relationship Id="rId4" Type="http://schemas.openxmlformats.org/officeDocument/2006/relationships/hyperlink" Target="https://www.ibm.com/services/learning/badge/23dfe1fc-8d3d-4eb2-96fb-a8e63afa344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32" y="208251"/>
            <a:ext cx="8528336" cy="4127641"/>
          </a:xfrm>
        </p:spPr>
        <p:txBody>
          <a:bodyPr/>
          <a:lstStyle/>
          <a:p>
            <a:pPr algn="ctr"/>
            <a:br>
              <a:rPr lang="en-US" b="1" dirty="0">
                <a:latin typeface="IBM Plex Sans" panose="020B0503050203000203" pitchFamily="34" charset="0"/>
              </a:rPr>
            </a:br>
            <a:r>
              <a:rPr lang="en-IN" b="1" dirty="0">
                <a:latin typeface="IBM Plex Sans" panose="020B0503050203000203" pitchFamily="34" charset="0"/>
              </a:rPr>
              <a:t>Welcome to the Beginning</a:t>
            </a:r>
            <a:br>
              <a:rPr lang="en-IN" b="1" dirty="0">
                <a:latin typeface="IBM Plex Sans" panose="020B0503050203000203" pitchFamily="34" charset="0"/>
              </a:rPr>
            </a:br>
            <a:br>
              <a:rPr lang="en-IN" b="1" dirty="0">
                <a:latin typeface="IBM Plex Sans" panose="020B0503050203000203" pitchFamily="34" charset="0"/>
              </a:rPr>
            </a:br>
            <a:r>
              <a:rPr lang="en-IN" sz="2000" dirty="0">
                <a:latin typeface="IBM Plex Sans" panose="020B0503050203000203" pitchFamily="34" charset="0"/>
              </a:rPr>
              <a:t>Touch - Point</a:t>
            </a:r>
            <a:br>
              <a:rPr lang="en-US" sz="2000" b="1" dirty="0">
                <a:latin typeface="IBM Plex Sans" panose="020B0503050203000203" pitchFamily="34" charset="0"/>
              </a:rPr>
            </a:br>
            <a:br>
              <a:rPr lang="en-US" sz="2000" b="1" dirty="0">
                <a:latin typeface="IBM Plex Sans" panose="020B0503050203000203" pitchFamily="34" charset="0"/>
              </a:rPr>
            </a:br>
            <a:r>
              <a:rPr lang="en-US" sz="2000" dirty="0">
                <a:latin typeface="IBM Plex Sans" panose="020B0503050203000203" pitchFamily="34" charset="0"/>
              </a:rPr>
              <a:t>Jan 4, 2021       XX : XX pm IST</a:t>
            </a:r>
            <a:br>
              <a:rPr lang="en-US" sz="2000" dirty="0">
                <a:latin typeface="IBM Plex Sans" panose="020B0503050203000203" pitchFamily="34" charset="0"/>
              </a:rPr>
            </a:br>
            <a:br>
              <a:rPr lang="en-US" b="1" dirty="0">
                <a:latin typeface="IBM Plex Sans" panose="020B0503050203000203" pitchFamily="34" charset="0"/>
              </a:rPr>
            </a:br>
            <a:br>
              <a:rPr lang="en-US" b="1" dirty="0">
                <a:latin typeface="IBM Plex Sans" panose="020B0503050203000203" pitchFamily="34" charset="0"/>
              </a:rPr>
            </a:br>
            <a:br>
              <a:rPr lang="en-US" b="1" dirty="0">
                <a:latin typeface="IBM Plex Sans" panose="020B0503050203000203" pitchFamily="34" charset="0"/>
              </a:rPr>
            </a:br>
            <a:br>
              <a:rPr lang="en-US" b="1" dirty="0">
                <a:latin typeface="IBM Plex Sans" panose="020B0503050203000203" pitchFamily="34" charset="0"/>
              </a:rPr>
            </a:br>
            <a:br>
              <a:rPr lang="en-US" b="1" dirty="0">
                <a:latin typeface="IBM Plex Sans" panose="020B0503050203000203" pitchFamily="34" charset="0"/>
              </a:rPr>
            </a:br>
            <a:br>
              <a:rPr lang="en-US" b="1" dirty="0">
                <a:latin typeface="IBM Plex Sans" panose="020B0503050203000203" pitchFamily="34" charset="0"/>
              </a:rPr>
            </a:br>
            <a:r>
              <a:rPr lang="en-US" b="1" dirty="0">
                <a:latin typeface="IBM Plex Sans" panose="020B0503050203000203" pitchFamily="34" charset="0"/>
              </a:rPr>
              <a:t>							</a:t>
            </a:r>
            <a:br>
              <a:rPr lang="en-US" b="1" dirty="0">
                <a:latin typeface="IBM Plex Sans" panose="020B0503050203000203" pitchFamily="34" charset="0"/>
              </a:rPr>
            </a:br>
            <a:br>
              <a:rPr lang="en-US" b="1" dirty="0">
                <a:latin typeface="IBM Plex Sans" panose="020B0503050203000203" pitchFamily="34" charset="0"/>
              </a:rPr>
            </a:br>
            <a:br>
              <a:rPr lang="en-US" dirty="0">
                <a:latin typeface="IBM Plex Sans" panose="020B0503050203000203" pitchFamily="34" charset="0"/>
              </a:rPr>
            </a:br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6D639-DFE7-9F4B-BF3F-739C9F7B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78" y="2272071"/>
            <a:ext cx="1905044" cy="19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BBFCC0-724B-5A43-AAA6-1DB60A55956F}"/>
              </a:ext>
            </a:extLst>
          </p:cNvPr>
          <p:cNvSpPr txBox="1"/>
          <p:nvPr/>
        </p:nvSpPr>
        <p:spPr>
          <a:xfrm>
            <a:off x="2919081" y="3140497"/>
            <a:ext cx="34842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00EEFF"/>
                </a:solidFill>
              </a:rPr>
              <a:t>#IBMDeveloper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D3D978-32E1-F94A-9510-9CE13376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988289"/>
            <a:ext cx="4572000" cy="22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32" y="208251"/>
            <a:ext cx="8528336" cy="401349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Touch Point</a:t>
            </a:r>
            <a:br>
              <a:rPr lang="en-US" dirty="0">
                <a:latin typeface="IBM Plex Sans" panose="020B0503050203000203" pitchFamily="34" charset="0"/>
              </a:rPr>
            </a:br>
            <a:endParaRPr lang="en-US" dirty="0">
              <a:latin typeface="IBM Plex Sans" panose="020B050305020300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B3F30-2C54-3F44-9EE1-5647EC006993}"/>
              </a:ext>
            </a:extLst>
          </p:cNvPr>
          <p:cNvSpPr txBox="1"/>
          <p:nvPr/>
        </p:nvSpPr>
        <p:spPr>
          <a:xfrm>
            <a:off x="498088" y="921834"/>
            <a:ext cx="7939668" cy="197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Technical Content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Access to environments for hands-on lab/s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Dedicated Slack Channel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Office hours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Extra resources 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Study guide and information on certification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On-Demand GSI specific portal access </a:t>
            </a:r>
            <a:endParaRPr lang="en-US" sz="1200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6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32" y="208251"/>
            <a:ext cx="8528336" cy="401349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Technical Content</a:t>
            </a:r>
            <a:br>
              <a:rPr lang="en-US" dirty="0">
                <a:latin typeface="IBM Plex Sans" panose="020B0503050203000203" pitchFamily="34" charset="0"/>
              </a:rPr>
            </a:br>
            <a:endParaRPr lang="en-US" dirty="0">
              <a:latin typeface="IBM Plex Sans" panose="020B050305020300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B3F30-2C54-3F44-9EE1-5647EC006993}"/>
              </a:ext>
            </a:extLst>
          </p:cNvPr>
          <p:cNvSpPr txBox="1"/>
          <p:nvPr/>
        </p:nvSpPr>
        <p:spPr>
          <a:xfrm>
            <a:off x="498088" y="921834"/>
            <a:ext cx="7939668" cy="2542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1</a:t>
            </a:r>
            <a:endParaRPr lang="en-US" sz="12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Session 2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Session 3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Session 4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Session 5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Session 6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Session 7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Session 8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endParaRPr lang="en-US" sz="1200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0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32" y="208251"/>
            <a:ext cx="8528336" cy="401349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Access to environments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B3F30-2C54-3F44-9EE1-5647EC006993}"/>
              </a:ext>
            </a:extLst>
          </p:cNvPr>
          <p:cNvSpPr txBox="1"/>
          <p:nvPr/>
        </p:nvSpPr>
        <p:spPr>
          <a:xfrm>
            <a:off x="498088" y="921834"/>
            <a:ext cx="7939668" cy="2542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1</a:t>
            </a:r>
            <a:endParaRPr lang="en-US" sz="12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Session 2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Session 3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Session 4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Session 5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Session 6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Session 7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Session 8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endParaRPr lang="en-US" sz="1200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5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32" y="208251"/>
            <a:ext cx="8528336" cy="401349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Communicating with SME’s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B3F30-2C54-3F44-9EE1-5647EC006993}"/>
              </a:ext>
            </a:extLst>
          </p:cNvPr>
          <p:cNvSpPr txBox="1"/>
          <p:nvPr/>
        </p:nvSpPr>
        <p:spPr>
          <a:xfrm>
            <a:off x="498088" y="921834"/>
            <a:ext cx="7939668" cy="1824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Slack Channel for communication</a:t>
            </a:r>
            <a:b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</a:br>
            <a:br>
              <a:rPr lang="en-US" sz="1200" dirty="0">
                <a:solidFill>
                  <a:schemeClr val="bg1"/>
                </a:solidFill>
                <a:latin typeface="IBM Plex Sans" panose="020B0503050203000203" pitchFamily="34" charset="0"/>
              </a:rPr>
            </a:br>
            <a:r>
              <a:rPr lang="en-IN" sz="1200" u="sng" dirty="0">
                <a:solidFill>
                  <a:schemeClr val="bg1"/>
                </a:solidFill>
                <a:latin typeface="IBM Plex Sans" panose="020B0503050203000203" pitchFamily="34" charset="0"/>
              </a:rPr>
              <a:t>http://</a:t>
            </a:r>
            <a:r>
              <a:rPr lang="en-IN" sz="1200" u="sng" dirty="0" err="1">
                <a:solidFill>
                  <a:schemeClr val="bg1"/>
                </a:solidFill>
                <a:latin typeface="IBM Plex Sans" panose="020B0503050203000203" pitchFamily="34" charset="0"/>
              </a:rPr>
              <a:t>bit.ly</a:t>
            </a:r>
            <a:r>
              <a:rPr lang="en-IN" sz="1200" u="sng" dirty="0">
                <a:solidFill>
                  <a:schemeClr val="bg1"/>
                </a:solidFill>
                <a:latin typeface="IBM Plex Sans" panose="020B0503050203000203" pitchFamily="34" charset="0"/>
              </a:rPr>
              <a:t>/XXXX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IN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IBM Cloud ID : </a:t>
            </a:r>
            <a:r>
              <a:rPr lang="en-IN" sz="1200" u="sng" dirty="0">
                <a:solidFill>
                  <a:schemeClr val="bg1"/>
                </a:solidFill>
                <a:latin typeface="IBM Plex Sans" panose="020B0503050203000203" pitchFamily="34" charset="0"/>
              </a:rPr>
              <a:t>XXXX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IN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Office hours </a:t>
            </a:r>
          </a:p>
          <a:p>
            <a:pPr marL="514441" lvl="1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IN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Once a week for 6/8 weeks* – Wednesday 4 to 5 pm 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endParaRPr lang="en-US" sz="12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B32280-24C0-514C-8BC6-E86E8FA9F6FB}"/>
              </a:ext>
            </a:extLst>
          </p:cNvPr>
          <p:cNvSpPr txBox="1">
            <a:spLocks/>
          </p:cNvSpPr>
          <p:nvPr/>
        </p:nvSpPr>
        <p:spPr>
          <a:xfrm>
            <a:off x="307832" y="4397392"/>
            <a:ext cx="8528336" cy="4013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>
                <a:solidFill>
                  <a:schemeClr val="bg1"/>
                </a:solidFill>
                <a:latin typeface="IBM Plex Mono Light" panose="020B0409050000000000" pitchFamily="49" charset="77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r>
              <a:rPr lang="en-US" sz="1000" kern="0" dirty="0">
                <a:latin typeface="IBM Plex Sans" panose="020B0503050203000203" pitchFamily="34" charset="0"/>
              </a:rPr>
              <a:t>*depending on program and developer pace</a:t>
            </a:r>
          </a:p>
        </p:txBody>
      </p:sp>
    </p:spTree>
    <p:extLst>
      <p:ext uri="{BB962C8B-B14F-4D97-AF65-F5344CB8AC3E}">
        <p14:creationId xmlns:p14="http://schemas.microsoft.com/office/powerpoint/2010/main" val="404533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32" y="208251"/>
            <a:ext cx="8528336" cy="401349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Extra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B3F30-2C54-3F44-9EE1-5647EC006993}"/>
              </a:ext>
            </a:extLst>
          </p:cNvPr>
          <p:cNvSpPr txBox="1"/>
          <p:nvPr/>
        </p:nvSpPr>
        <p:spPr>
          <a:xfrm>
            <a:off x="498088" y="921834"/>
            <a:ext cx="7939668" cy="282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1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2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3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4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5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6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7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8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endParaRPr lang="en-IN" sz="12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endParaRPr lang="en-US" sz="12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B32280-24C0-514C-8BC6-E86E8FA9F6FB}"/>
              </a:ext>
            </a:extLst>
          </p:cNvPr>
          <p:cNvSpPr txBox="1">
            <a:spLocks/>
          </p:cNvSpPr>
          <p:nvPr/>
        </p:nvSpPr>
        <p:spPr>
          <a:xfrm>
            <a:off x="307832" y="4397392"/>
            <a:ext cx="8528336" cy="4013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>
                <a:solidFill>
                  <a:schemeClr val="bg1"/>
                </a:solidFill>
                <a:latin typeface="IBM Plex Mono Light" panose="020B0409050000000000" pitchFamily="49" charset="77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r>
              <a:rPr lang="en-US" sz="1000" kern="0" dirty="0">
                <a:latin typeface="IBM Plex Sans" panose="020B0503050203000203" pitchFamily="34" charset="0"/>
              </a:rPr>
              <a:t>*depending on program and developer pace</a:t>
            </a:r>
          </a:p>
        </p:txBody>
      </p:sp>
    </p:spTree>
    <p:extLst>
      <p:ext uri="{BB962C8B-B14F-4D97-AF65-F5344CB8AC3E}">
        <p14:creationId xmlns:p14="http://schemas.microsoft.com/office/powerpoint/2010/main" val="21761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32" y="208251"/>
            <a:ext cx="8528336" cy="401349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Study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B3F30-2C54-3F44-9EE1-5647EC006993}"/>
              </a:ext>
            </a:extLst>
          </p:cNvPr>
          <p:cNvSpPr txBox="1"/>
          <p:nvPr/>
        </p:nvSpPr>
        <p:spPr>
          <a:xfrm>
            <a:off x="498088" y="921834"/>
            <a:ext cx="7939668" cy="113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LINK :</a:t>
            </a:r>
          </a:p>
          <a:p>
            <a:pPr marL="514441" lvl="1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u="sng" dirty="0">
                <a:solidFill>
                  <a:schemeClr val="bg1"/>
                </a:solidFill>
                <a:latin typeface="IBM Plex Sans" panose="020B0503050203000203" pitchFamily="34" charset="0"/>
              </a:rPr>
              <a:t>XXXXXX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endParaRPr lang="en-IN" sz="12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endParaRPr lang="en-US" sz="12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B32280-24C0-514C-8BC6-E86E8FA9F6FB}"/>
              </a:ext>
            </a:extLst>
          </p:cNvPr>
          <p:cNvSpPr txBox="1">
            <a:spLocks/>
          </p:cNvSpPr>
          <p:nvPr/>
        </p:nvSpPr>
        <p:spPr>
          <a:xfrm>
            <a:off x="307832" y="4397392"/>
            <a:ext cx="8528336" cy="4013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>
                <a:solidFill>
                  <a:schemeClr val="bg1"/>
                </a:solidFill>
                <a:latin typeface="IBM Plex Mono Light" panose="020B0409050000000000" pitchFamily="49" charset="77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r>
              <a:rPr lang="en-US" sz="1000" kern="0" dirty="0">
                <a:latin typeface="IBM Plex Sans" panose="020B0503050203000203" pitchFamily="34" charset="0"/>
              </a:rPr>
              <a:t>*depending on program and developer pace</a:t>
            </a:r>
          </a:p>
        </p:txBody>
      </p:sp>
    </p:spTree>
    <p:extLst>
      <p:ext uri="{BB962C8B-B14F-4D97-AF65-F5344CB8AC3E}">
        <p14:creationId xmlns:p14="http://schemas.microsoft.com/office/powerpoint/2010/main" val="426967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F15-713C-3D4A-A3E6-B4DDE9D2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32" y="208251"/>
            <a:ext cx="8528336" cy="401349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On-Demand portal video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B3F30-2C54-3F44-9EE1-5647EC006993}"/>
              </a:ext>
            </a:extLst>
          </p:cNvPr>
          <p:cNvSpPr txBox="1"/>
          <p:nvPr/>
        </p:nvSpPr>
        <p:spPr>
          <a:xfrm>
            <a:off x="498088" y="921834"/>
            <a:ext cx="7939668" cy="310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1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2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3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4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5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6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Session 7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r>
              <a:rPr lang="en-US" sz="1400">
                <a:solidFill>
                  <a:schemeClr val="bg1"/>
                </a:solidFill>
                <a:latin typeface="IBM Plex Sans" panose="020B0503050203000203" pitchFamily="34" charset="0"/>
              </a:rPr>
              <a:t>Session 8</a:t>
            </a: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endParaRPr lang="en-US" sz="14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endParaRPr lang="en-IN" sz="12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marL="171450" indent="-171450">
              <a:lnSpc>
                <a:spcPts val="1600"/>
              </a:lnSpc>
              <a:spcAft>
                <a:spcPts val="600"/>
              </a:spcAft>
              <a:buFontTx/>
              <a:buChar char="-"/>
            </a:pPr>
            <a:endParaRPr lang="en-US" sz="12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B32280-24C0-514C-8BC6-E86E8FA9F6FB}"/>
              </a:ext>
            </a:extLst>
          </p:cNvPr>
          <p:cNvSpPr txBox="1">
            <a:spLocks/>
          </p:cNvSpPr>
          <p:nvPr/>
        </p:nvSpPr>
        <p:spPr>
          <a:xfrm>
            <a:off x="307832" y="4397392"/>
            <a:ext cx="8528336" cy="4013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>
                <a:solidFill>
                  <a:schemeClr val="bg1"/>
                </a:solidFill>
                <a:latin typeface="IBM Plex Mono Light" panose="020B0409050000000000" pitchFamily="49" charset="77"/>
                <a:ea typeface="IBM Plex Mono Light" panose="020B0409050000000000" pitchFamily="49" charset="77"/>
                <a:cs typeface="IBM Plex Mono Light" panose="020B0409050000000000" pitchFamily="49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69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5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r>
              <a:rPr lang="en-US" sz="1000" kern="0" dirty="0">
                <a:latin typeface="IBM Plex Sans" panose="020B0503050203000203" pitchFamily="34" charset="0"/>
              </a:rPr>
              <a:t>*depending on program and developer pace</a:t>
            </a:r>
          </a:p>
        </p:txBody>
      </p:sp>
    </p:spTree>
    <p:extLst>
      <p:ext uri="{BB962C8B-B14F-4D97-AF65-F5344CB8AC3E}">
        <p14:creationId xmlns:p14="http://schemas.microsoft.com/office/powerpoint/2010/main" val="77849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4E030D-2C00-C84B-8E85-3C1049B39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00730"/>
              </p:ext>
            </p:extLst>
          </p:nvPr>
        </p:nvGraphicFramePr>
        <p:xfrm>
          <a:off x="0" y="0"/>
          <a:ext cx="9143999" cy="5143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2827">
                  <a:extLst>
                    <a:ext uri="{9D8B030D-6E8A-4147-A177-3AD203B41FA5}">
                      <a16:colId xmlns:a16="http://schemas.microsoft.com/office/drawing/2014/main" val="3788124912"/>
                    </a:ext>
                  </a:extLst>
                </a:gridCol>
                <a:gridCol w="2880404">
                  <a:extLst>
                    <a:ext uri="{9D8B030D-6E8A-4147-A177-3AD203B41FA5}">
                      <a16:colId xmlns:a16="http://schemas.microsoft.com/office/drawing/2014/main" val="1174028603"/>
                    </a:ext>
                  </a:extLst>
                </a:gridCol>
                <a:gridCol w="1740384">
                  <a:extLst>
                    <a:ext uri="{9D8B030D-6E8A-4147-A177-3AD203B41FA5}">
                      <a16:colId xmlns:a16="http://schemas.microsoft.com/office/drawing/2014/main" val="402923195"/>
                    </a:ext>
                  </a:extLst>
                </a:gridCol>
                <a:gridCol w="1740384">
                  <a:extLst>
                    <a:ext uri="{9D8B030D-6E8A-4147-A177-3AD203B41FA5}">
                      <a16:colId xmlns:a16="http://schemas.microsoft.com/office/drawing/2014/main" val="4178276469"/>
                    </a:ext>
                  </a:extLst>
                </a:gridCol>
              </a:tblGrid>
              <a:tr h="564492">
                <a:tc>
                  <a:txBody>
                    <a:bodyPr/>
                    <a:lstStyle/>
                    <a:p>
                      <a:pPr algn="ctr"/>
                      <a:r>
                        <a:rPr kumimoji="0" lang="en-IN" sz="700" b="1" u="none" strike="noStrike" kern="1200" cap="all" spc="15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Session topics</a:t>
                      </a:r>
                      <a:endParaRPr lang="en-US" sz="700" b="1" cap="all" spc="1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541" marR="101541" marT="101541" marB="1015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700" b="1" u="none" strike="noStrike" kern="1200" cap="all" spc="15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ACTIVITES</a:t>
                      </a:r>
                      <a:endParaRPr kumimoji="0" lang="en-US" sz="700" b="1" i="0" u="none" strike="noStrike" kern="1200" cap="all" spc="150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</a:txBody>
                  <a:tcPr marL="101541" marR="101541" marT="101541" marB="1015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kern="1200" cap="all" spc="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Pre-</a:t>
                      </a:r>
                      <a:r>
                        <a:rPr lang="en-IN" sz="700" b="1" kern="1200" cap="all" spc="15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r>
                        <a:rPr lang="en-IN" sz="700" b="1" kern="1200" cap="all" spc="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skills for certifications </a:t>
                      </a:r>
                    </a:p>
                  </a:txBody>
                  <a:tcPr marL="101541" marR="101541" marT="101541" marB="1015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IN" sz="700" b="1" u="none" strike="noStrike" kern="1200" cap="all" spc="15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OUTCOMES </a:t>
                      </a:r>
                      <a:endParaRPr kumimoji="0" lang="en-US" sz="700" b="1" i="0" u="none" strike="noStrike" kern="1200" cap="all" spc="150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</a:txBody>
                  <a:tcPr marL="101541" marR="101541" marT="101541" marB="1015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735325"/>
                  </a:ext>
                </a:extLst>
              </a:tr>
              <a:tr h="6581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Native, OpenShift, Introduction to Cloud </a:t>
                      </a:r>
                      <a:r>
                        <a:rPr lang="en-US" sz="7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Paks</a:t>
                      </a:r>
                      <a:endParaRPr lang="en-US" sz="7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- Modernization of applications using cloud</a:t>
                      </a:r>
                      <a:br>
                        <a:rPr lang="en-US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approach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70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solidFill>
                            <a:schemeClr val="tx1"/>
                          </a:solidFill>
                        </a:rPr>
                        <a:t>Understanding of Cloud Pak for Applications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solidFill>
                            <a:schemeClr val="tx1"/>
                          </a:solidFill>
                        </a:rPr>
                        <a:t>Working knowledge design and architect a Cloud Native solution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solidFill>
                            <a:schemeClr val="tx1"/>
                          </a:solidFill>
                        </a:rPr>
                        <a:t>Understanding OpenShift Container Platform Architecture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solidFill>
                            <a:schemeClr val="tx1"/>
                          </a:solidFill>
                        </a:rPr>
                        <a:t>Understand the Application Modernization Journey 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solidFill>
                            <a:schemeClr val="tx1"/>
                          </a:solidFill>
                        </a:rPr>
                        <a:t>Basic knowledge of web application development frameworks and languages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b="0" i="0" dirty="0">
                          <a:solidFill>
                            <a:srgbClr val="323232"/>
                          </a:solidFill>
                          <a:effectLst/>
                          <a:latin typeface="ibm-plex-sans"/>
                        </a:rPr>
                        <a:t>Understanding of reference architecture for Accelerator for Teams via Operators that manage the lifecycles and governance of the components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solidFill>
                            <a:schemeClr val="tx1"/>
                          </a:solidFill>
                        </a:rPr>
                        <a:t>Understanding of the value of integrating IBM Cloud DevOps with Openshift Pipelines and other Cloud providers</a:t>
                      </a:r>
                    </a:p>
                  </a:txBody>
                  <a:tcPr marL="101541" marR="101541" marT="101541" marB="101541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cap="none" spc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700" cap="none" spc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700" cap="none" spc="0" dirty="0"/>
                        <a:t>Certifications </a:t>
                      </a:r>
                      <a:endParaRPr lang="en-US" sz="700" cap="none" spc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cap="none" spc="0" dirty="0"/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hlinkClick r:id="rId2"/>
                        </a:rPr>
                        <a:t>IBM Cloud Pak for Applications Solution Architect V4.1</a:t>
                      </a:r>
                      <a:endParaRPr lang="en-US" sz="700" cap="none" spc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cap="none" spc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700" kern="0" cap="none" spc="0" dirty="0"/>
                        <a:t>Entitlement</a:t>
                      </a:r>
                      <a:r>
                        <a:rPr lang="en-US" sz="700" cap="none" spc="0" dirty="0"/>
                        <a:t> – Study guide and exam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cap="none" spc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cap="none" spc="0" dirty="0"/>
                        <a:t>Badges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cap="none" spc="0" dirty="0"/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hlinkClick r:id="rId3"/>
                        </a:rPr>
                        <a:t>IBM Cloud Pak for Applications – Explorer</a:t>
                      </a:r>
                      <a:endParaRPr lang="en-US" sz="700" cap="none" spc="0" dirty="0"/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hlinkClick r:id="rId4"/>
                        </a:rPr>
                        <a:t>IBM Cloud Pak for Applications - Developer </a:t>
                      </a:r>
                      <a:endParaRPr lang="en-US" sz="700" cap="none" spc="0" dirty="0"/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hlinkClick r:id="rId5"/>
                        </a:rPr>
                        <a:t>IBM Cloud Pak for Applications - Architect </a:t>
                      </a:r>
                      <a:endParaRPr lang="en-US" sz="700" cap="none" spc="0" dirty="0"/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700" cap="none" spc="0" dirty="0">
                          <a:hlinkClick r:id="rId6"/>
                        </a:rPr>
                        <a:t>IBM Cloud Pak for Applications - Administrator </a:t>
                      </a:r>
                      <a:endParaRPr lang="en-US" sz="700" cap="none" spc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cap="none" spc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cap="none" spc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1541" marR="101541" marT="101541" marB="10154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5115"/>
                  </a:ext>
                </a:extLst>
              </a:tr>
              <a:tr h="6581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700" u="none" strike="noStrike" kern="1200" dirty="0">
                          <a:effectLst/>
                        </a:rPr>
                        <a:t>OpenShift - Core concepts, Configuration, Multi-container Pods, Observability, Pod design, Service and Networking </a:t>
                      </a: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Lab - Walk through some steps with Red Hat OpenShift on IBM Cloud</a:t>
                      </a:r>
                      <a:r>
                        <a:rPr lang="en-IN" sz="700" u="none" strike="noStrike" dirty="0">
                          <a:effectLst/>
                        </a:rPr>
                        <a:t> 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10315906"/>
                  </a:ext>
                </a:extLst>
              </a:tr>
              <a:tr h="65814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700" u="none" strike="noStrike" kern="1200" dirty="0">
                          <a:effectLst/>
                        </a:rPr>
                        <a:t>Deploy your first app, Code analysis, Image registry, OpenShift using Source2Image, Deployment Config, Routes, and Image Streams</a:t>
                      </a:r>
                      <a:endParaRPr lang="en-US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Lab - Deploy an application on OpenShift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19758"/>
                  </a:ext>
                </a:extLst>
              </a:tr>
              <a:tr h="393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Frameworks : MicroProfile, SpringBoot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Runtimes: Using containerized platform to deploy to K8s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Lab - Build a Spring Boot application on Kubernetes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1541" marR="101541" marT="101541" marB="10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965766"/>
                  </a:ext>
                </a:extLst>
              </a:tr>
              <a:tr h="510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 and Modernize Applications, Transformation Advisor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Lab -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Migrate J2EE Applications - Run Transformation Advisor against WebSphere Apps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725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1541" marR="101541" marT="101541" marB="10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94103"/>
                  </a:ext>
                </a:extLst>
              </a:tr>
              <a:tr h="687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Mono 2 Micro, Introduction to accelerators for cloud-native solutions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 - Technology preview enhancements to Accelerators for Teams in IBM Cloud Pak for Applications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1541" marR="101541" marT="101541" marB="10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43296"/>
                  </a:ext>
                </a:extLst>
              </a:tr>
              <a:tr h="6770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CI/CD patterns on OpenShift,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Logging and Monitoring Overview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Build an automated integration and continuous delivery pipeline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dirty="0">
                          <a:effectLst/>
                        </a:rPr>
                        <a:t>Demo - Monitor cluster health and system events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7251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1541" marR="101541" marT="101541" marB="10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386925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 dirty="0">
                          <a:effectLst/>
                        </a:rPr>
                        <a:t>Helm and Kubernetes Operators Framework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Demo - Design and create operators based on the controller runtime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1541" marR="101541" marT="101541" marB="10154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1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494365"/>
      </p:ext>
    </p:extLst>
  </p:cSld>
  <p:clrMapOvr>
    <a:masterClrMapping/>
  </p:clrMapOvr>
</p:sld>
</file>

<file path=ppt/theme/theme1.xml><?xml version="1.0" encoding="utf-8"?>
<a:theme xmlns:a="http://schemas.openxmlformats.org/drawingml/2006/main" name="IBM Developer 2018 white background">
  <a:themeElements>
    <a:clrScheme name="Custom 63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BB8EFF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9_V02_Plex.potx" id="{F0434E0C-5804-3746-AD32-5C9C47EFF31D}" vid="{696EAE16-1454-424D-B28C-D2E81C1160C9}"/>
    </a:ext>
  </a:extLst>
</a:theme>
</file>

<file path=ppt/theme/theme2.xml><?xml version="1.0" encoding="utf-8"?>
<a:theme xmlns:a="http://schemas.openxmlformats.org/drawingml/2006/main" name="IBM Developer 2018 cool gray background">
  <a:themeElements>
    <a:clrScheme name="Custom 66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BB8EFF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9_V02_Plex.potx" id="{F0434E0C-5804-3746-AD32-5C9C47EFF31D}" vid="{FB8E41CB-A9C3-B647-8A59-4FD3ABC9A101}"/>
    </a:ext>
  </a:extLst>
</a:theme>
</file>

<file path=ppt/theme/theme3.xml><?xml version="1.0" encoding="utf-8"?>
<a:theme xmlns:a="http://schemas.openxmlformats.org/drawingml/2006/main" name="IBM Developer 2018 blue background">
  <a:themeElements>
    <a:clrScheme name="Custom 68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9_V02_Plex.potx" id="{F0434E0C-5804-3746-AD32-5C9C47EFF31D}" vid="{49107842-4E45-0E43-904E-9899430518B3}"/>
    </a:ext>
  </a:extLst>
</a:theme>
</file>

<file path=ppt/theme/theme4.xml><?xml version="1.0" encoding="utf-8"?>
<a:theme xmlns:a="http://schemas.openxmlformats.org/drawingml/2006/main" name="IBM Developer 2018 black background">
  <a:themeElements>
    <a:clrScheme name="Custom 72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A75A6"/>
      </a:accent2>
      <a:accent3>
        <a:srgbClr val="20D5D2"/>
      </a:accent3>
      <a:accent4>
        <a:srgbClr val="B9BFC7"/>
      </a:accent4>
      <a:accent5>
        <a:srgbClr val="BB8EFF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9_V02_Plex.potx" id="{F0434E0C-5804-3746-AD32-5C9C47EFF31D}" vid="{6467DD3F-4D47-C741-941B-142176787C35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6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Developer 2018 white background</Template>
  <TotalTime>10587</TotalTime>
  <Words>527</Words>
  <Application>Microsoft Macintosh PowerPoint</Application>
  <PresentationFormat>On-screen Show (16:9)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.AppleSystemUIFont</vt:lpstr>
      <vt:lpstr>Arial</vt:lpstr>
      <vt:lpstr>Calibri</vt:lpstr>
      <vt:lpstr>HelvNeue Light for IBM</vt:lpstr>
      <vt:lpstr>IBM Plex Mono Light</vt:lpstr>
      <vt:lpstr>IBM Plex Sans</vt:lpstr>
      <vt:lpstr>IBM Plex Sans Light</vt:lpstr>
      <vt:lpstr>ibm-plex-sans</vt:lpstr>
      <vt:lpstr>Wingdings</vt:lpstr>
      <vt:lpstr>IBM Developer 2018 white background</vt:lpstr>
      <vt:lpstr>IBM Developer 2018 cool gray background</vt:lpstr>
      <vt:lpstr>IBM Developer 2018 blue background</vt:lpstr>
      <vt:lpstr>IBM Developer 2018 black background</vt:lpstr>
      <vt:lpstr> Welcome to the Beginning  Touch - Point  Jan 4, 2021       XX : XX pm IST                 </vt:lpstr>
      <vt:lpstr>Touch Point </vt:lpstr>
      <vt:lpstr>Technical Content </vt:lpstr>
      <vt:lpstr>Access to environments</vt:lpstr>
      <vt:lpstr>Communicating with SME’s</vt:lpstr>
      <vt:lpstr>Extra Resources</vt:lpstr>
      <vt:lpstr>Study Guide</vt:lpstr>
      <vt:lpstr>On-Demand portal video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Developer Presentation Template — IBM Plex Variant</dc:title>
  <dc:creator>Kelcey Gosserand</dc:creator>
  <cp:lastModifiedBy>Shivananda Shenoi</cp:lastModifiedBy>
  <cp:revision>210</cp:revision>
  <cp:lastPrinted>2018-10-05T17:04:41Z</cp:lastPrinted>
  <dcterms:created xsi:type="dcterms:W3CDTF">2020-02-10T17:52:44Z</dcterms:created>
  <dcterms:modified xsi:type="dcterms:W3CDTF">2021-01-11T14:31:48Z</dcterms:modified>
</cp:coreProperties>
</file>