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65" r:id="rId15"/>
    <p:sldId id="271" r:id="rId16"/>
    <p:sldId id="266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0" autoAdjust="0"/>
  </p:normalViewPr>
  <p:slideViewPr>
    <p:cSldViewPr>
      <p:cViewPr>
        <p:scale>
          <a:sx n="75" d="100"/>
          <a:sy n="75" d="100"/>
        </p:scale>
        <p:origin x="-122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6B87A-6787-4736-B2DC-C272D04DFCAA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5DB13-C0EA-4E4C-9C97-3546718EA8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atatype" TargetMode="External"/><Relationship Id="rId4" Type="http://schemas.openxmlformats.org/officeDocument/2006/relationships/hyperlink" Target="http://en.wikipedia.org/wiki/Subtype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Procedural -&gt; focussed on applying algorithm to data which is fed as input parameter or shared data</a:t>
            </a:r>
          </a:p>
          <a:p>
            <a:r>
              <a:rPr lang="en-IN" dirty="0" smtClean="0"/>
              <a:t>Object Oriented -&gt; focussed on modelling data into</a:t>
            </a:r>
            <a:r>
              <a:rPr lang="en-IN" baseline="0" dirty="0" smtClean="0"/>
              <a:t> classes and providing interfaces to modify data. No shared data in Good OO Class</a:t>
            </a:r>
          </a:p>
          <a:p>
            <a:endParaRPr lang="en-IN" dirty="0" smtClean="0"/>
          </a:p>
          <a:p>
            <a:r>
              <a:rPr lang="en-IN" dirty="0" smtClean="0"/>
              <a:t>Pros and Cons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Procedural -&gt; change in global data has avalanche effect, not in OO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Object Oriented -&gt; Mode difficult to implement, requires change in thinking. Procedural languages are there for decades.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dirty="0" smtClean="0"/>
              <a:t> main ()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dirty="0" smtClean="0"/>
              <a:t> n=10; </a:t>
            </a:r>
          </a:p>
          <a:p>
            <a:r>
              <a:rPr lang="en-IN" dirty="0" err="1" smtClean="0"/>
              <a:t>mylabel</a:t>
            </a:r>
            <a:r>
              <a:rPr lang="en-IN" dirty="0" smtClean="0"/>
              <a:t>: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 &lt;&lt; n &lt;&lt; ", "; n--; </a:t>
            </a:r>
          </a:p>
          <a:p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IN" dirty="0" smtClean="0"/>
              <a:t> (n&gt;0) </a:t>
            </a:r>
            <a:r>
              <a:rPr lang="en-I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goto</a:t>
            </a:r>
            <a:r>
              <a:rPr lang="en-IN" dirty="0" smtClean="0"/>
              <a:t> </a:t>
            </a:r>
            <a:r>
              <a:rPr lang="en-IN" dirty="0" err="1" smtClean="0"/>
              <a:t>mylabel</a:t>
            </a:r>
            <a:r>
              <a:rPr lang="en-IN" dirty="0" smtClean="0"/>
              <a:t>;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 &lt;&lt; "liftoff!\n";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 states that, in a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omputer program"/>
              </a:rPr>
              <a:t>computer program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if S is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btype"/>
              </a:rPr>
              <a:t>subtype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T, then objects of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atatype"/>
              </a:rPr>
              <a:t>type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 may be replaced with objects of type S (i.e., objects of type S may </a:t>
            </a:r>
            <a:r>
              <a:rPr lang="en-I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type T) without altering any of the desirable properties of that program.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</a:t>
            </a:r>
            <a:r>
              <a:rPr lang="en-IN" baseline="0" dirty="0" smtClean="0"/>
              <a:t> storage is applicable to scoped </a:t>
            </a:r>
            <a:r>
              <a:rPr lang="en-IN" baseline="0" dirty="0" err="1" smtClean="0"/>
              <a:t>varibles</a:t>
            </a:r>
            <a:r>
              <a:rPr lang="en-IN" baseline="0" dirty="0" smtClean="0"/>
              <a:t>, function parameters. This is default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</a:t>
            </a:r>
            <a:r>
              <a:rPr lang="en-IN" dirty="0" err="1" smtClean="0"/>
              <a:t>clock_t</a:t>
            </a:r>
            <a:r>
              <a:rPr lang="en-IN" dirty="0" smtClean="0"/>
              <a:t> start, end;</a:t>
            </a:r>
          </a:p>
          <a:p>
            <a:r>
              <a:rPr lang="en-IN" dirty="0" smtClean="0"/>
              <a:t>    double </a:t>
            </a:r>
            <a:r>
              <a:rPr lang="en-IN" dirty="0" err="1" smtClean="0"/>
              <a:t>cpu_time_used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start = clock();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counter = 100000000;</a:t>
            </a:r>
          </a:p>
          <a:p>
            <a:r>
              <a:rPr lang="en-IN" dirty="0" smtClean="0"/>
              <a:t>    for (register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&lt;counter;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{   </a:t>
            </a:r>
          </a:p>
          <a:p>
            <a:r>
              <a:rPr lang="en-IN" dirty="0" smtClean="0"/>
              <a:t>        //do nothing</a:t>
            </a:r>
          </a:p>
          <a:p>
            <a:r>
              <a:rPr lang="en-IN" dirty="0" smtClean="0"/>
              <a:t>    }   </a:t>
            </a:r>
          </a:p>
          <a:p>
            <a:r>
              <a:rPr lang="en-IN" dirty="0" smtClean="0"/>
              <a:t>    end = clock();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cpu_time_used</a:t>
            </a:r>
            <a:r>
              <a:rPr lang="en-IN" dirty="0" smtClean="0"/>
              <a:t> = ((double) (end - start)) / CLOCKS_PER_SEC;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 &lt;&lt;"Time taken by register counter is " &lt;&lt; </a:t>
            </a:r>
            <a:r>
              <a:rPr lang="en-IN" dirty="0" err="1" smtClean="0"/>
              <a:t>cpu_time_used</a:t>
            </a:r>
            <a:r>
              <a:rPr lang="en-IN" dirty="0" smtClean="0"/>
              <a:t> &lt;&lt;"\n";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start = clock();</a:t>
            </a:r>
          </a:p>
          <a:p>
            <a:r>
              <a:rPr lang="en-IN" dirty="0" smtClean="0"/>
              <a:t>    for (</a:t>
            </a:r>
            <a:r>
              <a:rPr lang="en-IN" dirty="0" err="1" smtClean="0"/>
              <a:t>int</a:t>
            </a:r>
            <a:r>
              <a:rPr lang="en-IN" dirty="0" smtClean="0"/>
              <a:t> t = 0; t&lt;counter; ++t)</a:t>
            </a:r>
          </a:p>
          <a:p>
            <a:r>
              <a:rPr lang="en-IN" dirty="0" smtClean="0"/>
              <a:t>    {   </a:t>
            </a:r>
          </a:p>
          <a:p>
            <a:r>
              <a:rPr lang="en-IN" dirty="0" smtClean="0"/>
              <a:t>        //do nothing</a:t>
            </a:r>
          </a:p>
          <a:p>
            <a:r>
              <a:rPr lang="en-IN" dirty="0" smtClean="0"/>
              <a:t>    }   </a:t>
            </a:r>
          </a:p>
          <a:p>
            <a:r>
              <a:rPr lang="en-IN" dirty="0" smtClean="0"/>
              <a:t>    end = clock();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cpu_time_used</a:t>
            </a:r>
            <a:r>
              <a:rPr lang="en-IN" dirty="0" smtClean="0"/>
              <a:t> = ((double) (end - start)) / CLOCKS_PER_SEC;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 &lt;&lt;"Time taken by auto counter is " &lt;&lt; </a:t>
            </a:r>
            <a:r>
              <a:rPr lang="en-IN" dirty="0" err="1" smtClean="0"/>
              <a:t>cpu_time_used</a:t>
            </a:r>
            <a:r>
              <a:rPr lang="en-IN" dirty="0" smtClean="0"/>
              <a:t> &lt;&lt;"\n";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dirty="0" smtClean="0"/>
              <a:t> main ()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dirty="0" smtClean="0"/>
              <a:t> n=10; </a:t>
            </a:r>
          </a:p>
          <a:p>
            <a:r>
              <a:rPr lang="en-IN" dirty="0" err="1" smtClean="0"/>
              <a:t>mylabel</a:t>
            </a:r>
            <a:r>
              <a:rPr lang="en-IN" dirty="0" smtClean="0"/>
              <a:t>: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 &lt;&lt; n &lt;&lt; ", "; n--; </a:t>
            </a:r>
          </a:p>
          <a:p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IN" dirty="0" smtClean="0"/>
              <a:t> (n&gt;0) </a:t>
            </a:r>
            <a:r>
              <a:rPr lang="en-I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goto</a:t>
            </a:r>
            <a:r>
              <a:rPr lang="en-IN" dirty="0" smtClean="0"/>
              <a:t> </a:t>
            </a:r>
            <a:r>
              <a:rPr lang="en-IN" dirty="0" err="1" smtClean="0"/>
              <a:t>mylabel</a:t>
            </a:r>
            <a:r>
              <a:rPr lang="en-IN" dirty="0" smtClean="0"/>
              <a:t>;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 &lt;&lt; "liftoff!\n";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5DB13-C0EA-4E4C-9C97-3546718EA88E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0FD78-E882-4CBB-B4E9-92B15E107413}" type="datetimeFigureOut">
              <a:rPr lang="en-IN" smtClean="0"/>
              <a:pPr/>
              <a:t>14-04-2015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with 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-Shivanand </a:t>
            </a:r>
            <a:r>
              <a:rPr lang="en-IN" dirty="0" smtClean="0"/>
              <a:t>Naik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Storage Duration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Automatic</a:t>
            </a:r>
          </a:p>
          <a:p>
            <a:pPr lvl="1"/>
            <a:r>
              <a:rPr lang="en-IN" dirty="0" smtClean="0"/>
              <a:t>Non global, non static blocked scope variables and non extern</a:t>
            </a:r>
          </a:p>
          <a:p>
            <a:r>
              <a:rPr lang="en-IN" dirty="0" smtClean="0"/>
              <a:t>Static – complete program</a:t>
            </a:r>
          </a:p>
          <a:p>
            <a:r>
              <a:rPr lang="en-IN" dirty="0" smtClean="0"/>
              <a:t>Thread – To be discussed during C++11 </a:t>
            </a:r>
          </a:p>
          <a:p>
            <a:r>
              <a:rPr lang="en-IN" dirty="0" smtClean="0"/>
              <a:t>Dynamic – dynamic memory allocation.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C++ background and C++ v/s C</a:t>
            </a:r>
          </a:p>
          <a:p>
            <a:r>
              <a:rPr lang="en-IN" dirty="0" smtClean="0"/>
              <a:t>C++ Storage Classes</a:t>
            </a:r>
          </a:p>
          <a:p>
            <a:r>
              <a:rPr lang="en-IN" sz="2800" b="1" dirty="0" smtClean="0"/>
              <a:t>Compiling, linking, loading and running a C++ program.</a:t>
            </a:r>
          </a:p>
          <a:p>
            <a:r>
              <a:rPr lang="en-IN" dirty="0" smtClean="0"/>
              <a:t>C++ Identifiers</a:t>
            </a:r>
          </a:p>
          <a:p>
            <a:r>
              <a:rPr lang="en-IN" dirty="0" smtClean="0"/>
              <a:t>C++ Flow Control</a:t>
            </a:r>
            <a:endParaRPr lang="en-IN" dirty="0" smtClean="0"/>
          </a:p>
          <a:p>
            <a:r>
              <a:rPr lang="en-IN" dirty="0" smtClean="0"/>
              <a:t>SOLID principles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see examples on </a:t>
            </a:r>
            <a:r>
              <a:rPr lang="en-IN" dirty="0" err="1" smtClean="0"/>
              <a:t>linux</a:t>
            </a:r>
            <a:r>
              <a:rPr lang="en-IN" dirty="0" smtClean="0"/>
              <a:t> 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C++ background and C++ v/s C</a:t>
            </a:r>
          </a:p>
          <a:p>
            <a:r>
              <a:rPr lang="en-IN" dirty="0" smtClean="0"/>
              <a:t>C++ Storage Classes</a:t>
            </a:r>
          </a:p>
          <a:p>
            <a:r>
              <a:rPr lang="en-IN" dirty="0" smtClean="0"/>
              <a:t>Compiling, linking, loading and running a C++ program.</a:t>
            </a:r>
          </a:p>
          <a:p>
            <a:r>
              <a:rPr lang="en-IN" sz="2800" b="1" dirty="0" smtClean="0"/>
              <a:t>C++ Identifiers</a:t>
            </a:r>
          </a:p>
          <a:p>
            <a:r>
              <a:rPr lang="en-IN" dirty="0" smtClean="0"/>
              <a:t>C++ Flow Control</a:t>
            </a:r>
            <a:endParaRPr lang="en-IN" dirty="0" smtClean="0"/>
          </a:p>
          <a:p>
            <a:r>
              <a:rPr lang="en-IN" dirty="0" smtClean="0"/>
              <a:t>SOLID principles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An identifier is a sequence of characters used to denote one of the following:</a:t>
            </a:r>
          </a:p>
          <a:p>
            <a:pPr lvl="1"/>
            <a:r>
              <a:rPr lang="en-IN" dirty="0" smtClean="0"/>
              <a:t>Object or variable name</a:t>
            </a:r>
          </a:p>
          <a:p>
            <a:pPr lvl="1"/>
            <a:r>
              <a:rPr lang="en-IN" dirty="0" smtClean="0"/>
              <a:t>Class, structure, or union name</a:t>
            </a:r>
          </a:p>
          <a:p>
            <a:pPr lvl="1"/>
            <a:r>
              <a:rPr lang="en-IN" dirty="0" smtClean="0"/>
              <a:t>Enumerated type name</a:t>
            </a:r>
          </a:p>
          <a:p>
            <a:pPr lvl="1"/>
            <a:r>
              <a:rPr lang="en-IN" dirty="0" smtClean="0"/>
              <a:t>Member of a class, structure, union, or enumeration</a:t>
            </a:r>
          </a:p>
          <a:p>
            <a:pPr lvl="1"/>
            <a:r>
              <a:rPr lang="en-IN" dirty="0" smtClean="0"/>
              <a:t>Function or class-member function</a:t>
            </a:r>
          </a:p>
          <a:p>
            <a:pPr lvl="1"/>
            <a:r>
              <a:rPr lang="en-IN" dirty="0" err="1" smtClean="0"/>
              <a:t>typedef</a:t>
            </a:r>
            <a:r>
              <a:rPr lang="en-IN" dirty="0" smtClean="0"/>
              <a:t> name</a:t>
            </a:r>
          </a:p>
          <a:p>
            <a:pPr lvl="1"/>
            <a:r>
              <a:rPr lang="en-IN" dirty="0" smtClean="0"/>
              <a:t>Label name</a:t>
            </a:r>
          </a:p>
          <a:p>
            <a:pPr lvl="1"/>
            <a:r>
              <a:rPr lang="en-IN" dirty="0" smtClean="0"/>
              <a:t>Macro name</a:t>
            </a:r>
          </a:p>
          <a:p>
            <a:pPr lvl="1"/>
            <a:r>
              <a:rPr lang="en-IN" dirty="0" smtClean="0"/>
              <a:t>Macro </a:t>
            </a:r>
            <a:r>
              <a:rPr lang="en-IN" dirty="0" smtClean="0"/>
              <a:t>parameter</a:t>
            </a:r>
          </a:p>
          <a:p>
            <a:r>
              <a:rPr lang="en-IN" dirty="0" smtClean="0"/>
              <a:t>Cannot begin with numeric</a:t>
            </a:r>
          </a:p>
          <a:p>
            <a:r>
              <a:rPr lang="en-IN" dirty="0" smtClean="0"/>
              <a:t>Can begin with A-Z, a-z, _</a:t>
            </a:r>
          </a:p>
          <a:p>
            <a:r>
              <a:rPr lang="en-IN" dirty="0" smtClean="0"/>
              <a:t>Cannot conflict with keywords ex.  </a:t>
            </a:r>
            <a:r>
              <a:rPr lang="en-IN" dirty="0" err="1" smtClean="0"/>
              <a:t>int</a:t>
            </a:r>
            <a:r>
              <a:rPr lang="en-IN" dirty="0" smtClean="0"/>
              <a:t> float;</a:t>
            </a:r>
          </a:p>
          <a:p>
            <a:r>
              <a:rPr lang="en-IN" dirty="0" smtClean="0"/>
              <a:t>Cannot begin with __ or  P_ (capital followed by _). Reserved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C++ background and C++ v/s C</a:t>
            </a:r>
          </a:p>
          <a:p>
            <a:r>
              <a:rPr lang="en-IN" dirty="0" smtClean="0"/>
              <a:t>C++ Storage Classes</a:t>
            </a:r>
          </a:p>
          <a:p>
            <a:r>
              <a:rPr lang="en-IN" dirty="0" smtClean="0"/>
              <a:t>Compiling, linking, loading and running a C++ program.</a:t>
            </a:r>
          </a:p>
          <a:p>
            <a:r>
              <a:rPr lang="en-IN" dirty="0" smtClean="0"/>
              <a:t>C++ Identifiers</a:t>
            </a:r>
          </a:p>
          <a:p>
            <a:r>
              <a:rPr lang="en-IN" sz="2800" b="1" dirty="0" smtClean="0"/>
              <a:t>C++ Flow Control</a:t>
            </a:r>
          </a:p>
          <a:p>
            <a:r>
              <a:rPr lang="en-IN" dirty="0" smtClean="0"/>
              <a:t>SOLID principles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Flow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Selection statements: if and else</a:t>
            </a:r>
          </a:p>
          <a:p>
            <a:r>
              <a:rPr lang="en-IN" b="1" dirty="0" smtClean="0"/>
              <a:t>Iteration statements (loops)</a:t>
            </a:r>
          </a:p>
          <a:p>
            <a:pPr lvl="1"/>
            <a:r>
              <a:rPr lang="en-IN" dirty="0" smtClean="0"/>
              <a:t>while </a:t>
            </a:r>
            <a:r>
              <a:rPr lang="en-IN" dirty="0" smtClean="0"/>
              <a:t>(</a:t>
            </a:r>
            <a:r>
              <a:rPr lang="en-IN" i="1" dirty="0" smtClean="0"/>
              <a:t>expression</a:t>
            </a:r>
            <a:r>
              <a:rPr lang="en-IN" dirty="0" smtClean="0"/>
              <a:t>) </a:t>
            </a:r>
            <a:r>
              <a:rPr lang="en-IN" i="1" dirty="0" smtClean="0"/>
              <a:t>statement </a:t>
            </a:r>
          </a:p>
          <a:p>
            <a:pPr lvl="1"/>
            <a:r>
              <a:rPr lang="en-IN" dirty="0" smtClean="0"/>
              <a:t>do </a:t>
            </a:r>
            <a:r>
              <a:rPr lang="en-IN" i="1" dirty="0" smtClean="0"/>
              <a:t>statement</a:t>
            </a:r>
            <a:r>
              <a:rPr lang="en-IN" dirty="0" smtClean="0"/>
              <a:t> while (</a:t>
            </a:r>
            <a:r>
              <a:rPr lang="en-IN" i="1" dirty="0" smtClean="0"/>
              <a:t>condition</a:t>
            </a:r>
            <a:r>
              <a:rPr lang="en-IN" dirty="0" smtClean="0"/>
              <a:t>); </a:t>
            </a:r>
            <a:endParaRPr lang="en-IN" dirty="0" smtClean="0"/>
          </a:p>
          <a:p>
            <a:pPr lvl="1"/>
            <a:r>
              <a:rPr lang="en-IN" dirty="0" smtClean="0"/>
              <a:t>for (initialization; condition; increase) statement; </a:t>
            </a:r>
            <a:endParaRPr lang="en-IN" dirty="0" smtClean="0"/>
          </a:p>
          <a:p>
            <a:pPr lvl="1"/>
            <a:r>
              <a:rPr lang="en-IN" dirty="0" smtClean="0"/>
              <a:t>for ( declaration : range ) statement; </a:t>
            </a:r>
            <a:endParaRPr lang="en-IN" dirty="0" smtClean="0"/>
          </a:p>
          <a:p>
            <a:r>
              <a:rPr lang="en-IN" b="1" dirty="0" smtClean="0"/>
              <a:t>Jump </a:t>
            </a:r>
            <a:r>
              <a:rPr lang="en-IN" b="1" dirty="0" smtClean="0"/>
              <a:t>statements</a:t>
            </a:r>
          </a:p>
          <a:p>
            <a:pPr lvl="1"/>
            <a:r>
              <a:rPr lang="en-IN" dirty="0" smtClean="0"/>
              <a:t>The break </a:t>
            </a:r>
            <a:r>
              <a:rPr lang="en-IN" dirty="0" smtClean="0"/>
              <a:t>statement</a:t>
            </a:r>
          </a:p>
          <a:p>
            <a:pPr lvl="1"/>
            <a:r>
              <a:rPr lang="en-IN" dirty="0" smtClean="0"/>
              <a:t>The continue </a:t>
            </a:r>
            <a:r>
              <a:rPr lang="en-IN" dirty="0" smtClean="0"/>
              <a:t>statement</a:t>
            </a:r>
          </a:p>
          <a:p>
            <a:pPr lvl="1"/>
            <a:r>
              <a:rPr lang="en-IN" dirty="0" smtClean="0"/>
              <a:t>The </a:t>
            </a:r>
            <a:r>
              <a:rPr lang="en-IN" dirty="0" err="1" smtClean="0"/>
              <a:t>goto</a:t>
            </a:r>
            <a:r>
              <a:rPr lang="en-IN" dirty="0" smtClean="0"/>
              <a:t> </a:t>
            </a:r>
            <a:r>
              <a:rPr lang="en-IN" dirty="0" smtClean="0"/>
              <a:t>statement</a:t>
            </a:r>
          </a:p>
          <a:p>
            <a:r>
              <a:rPr lang="en-IN" sz="3000" b="1" dirty="0" smtClean="0"/>
              <a:t> 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Cont… C++ Flow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90000"/>
              </a:lnSpc>
              <a:buClr>
                <a:schemeClr val="accent3"/>
              </a:buClr>
              <a:buSzPct val="95000"/>
            </a:pPr>
            <a:r>
              <a:rPr lang="en-IN" b="1" dirty="0" smtClean="0"/>
              <a:t>Selection statement: switch.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r>
              <a:rPr lang="en-IN" dirty="0" smtClean="0"/>
              <a:t>switch </a:t>
            </a:r>
            <a:r>
              <a:rPr lang="en-IN" dirty="0" smtClean="0"/>
              <a:t>(expression)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{</a:t>
            </a:r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case constant1: group-of-statements-1; break;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case </a:t>
            </a:r>
            <a:r>
              <a:rPr lang="en-IN" dirty="0" smtClean="0"/>
              <a:t>constant2: group-of-statements-2; break;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. </a:t>
            </a:r>
            <a:r>
              <a:rPr lang="en-IN" dirty="0" smtClean="0"/>
              <a:t>. </a:t>
            </a:r>
            <a:r>
              <a:rPr lang="en-IN" dirty="0" smtClean="0"/>
              <a:t>.</a:t>
            </a:r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default: default-group-of-statements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}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C++ background and C++ v/s C</a:t>
            </a:r>
          </a:p>
          <a:p>
            <a:r>
              <a:rPr lang="en-IN" dirty="0" smtClean="0"/>
              <a:t>C++ Storage Classes</a:t>
            </a:r>
          </a:p>
          <a:p>
            <a:r>
              <a:rPr lang="en-IN" dirty="0" smtClean="0"/>
              <a:t>Compiling, linking, loading and running a C++ program.</a:t>
            </a:r>
          </a:p>
          <a:p>
            <a:r>
              <a:rPr lang="en-IN" dirty="0" smtClean="0"/>
              <a:t>C++ Identifiers</a:t>
            </a:r>
          </a:p>
          <a:p>
            <a:r>
              <a:rPr lang="en-IN" dirty="0" smtClean="0"/>
              <a:t>C++ Flow Control</a:t>
            </a:r>
          </a:p>
          <a:p>
            <a:r>
              <a:rPr lang="en-IN" sz="2800" b="1" dirty="0" smtClean="0"/>
              <a:t>SOLID principles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S stands for SRP (Single responsibility principle)</a:t>
            </a:r>
          </a:p>
          <a:p>
            <a:pPr lvl="1"/>
            <a:r>
              <a:rPr lang="en-IN" dirty="0" smtClean="0"/>
              <a:t>One class one responsibility</a:t>
            </a:r>
            <a:endParaRPr lang="en-IN" dirty="0" smtClean="0"/>
          </a:p>
          <a:p>
            <a:r>
              <a:rPr lang="en-IN" dirty="0" smtClean="0"/>
              <a:t>O stands for OCP (Open closed principle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Extension should be used</a:t>
            </a:r>
            <a:endParaRPr lang="en-IN" dirty="0" smtClean="0"/>
          </a:p>
          <a:p>
            <a:r>
              <a:rPr lang="en-IN" dirty="0" smtClean="0"/>
              <a:t>L stands for LSP (</a:t>
            </a:r>
            <a:r>
              <a:rPr lang="en-IN" dirty="0" err="1" smtClean="0"/>
              <a:t>Liskov</a:t>
            </a:r>
            <a:r>
              <a:rPr lang="en-IN" dirty="0" smtClean="0"/>
              <a:t> substitution principle</a:t>
            </a:r>
            <a:r>
              <a:rPr lang="en-IN" dirty="0" smtClean="0"/>
              <a:t>)</a:t>
            </a:r>
          </a:p>
          <a:p>
            <a:r>
              <a:rPr lang="en-IN" dirty="0" smtClean="0"/>
              <a:t>I </a:t>
            </a:r>
            <a:r>
              <a:rPr lang="en-IN" dirty="0" smtClean="0"/>
              <a:t>stands for ISP ( Interface segregation principle)</a:t>
            </a:r>
          </a:p>
          <a:p>
            <a:r>
              <a:rPr lang="en-IN" dirty="0" smtClean="0"/>
              <a:t>D stands for DIP ( Dependency inversion principle)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sz="2800" b="1" dirty="0" smtClean="0"/>
              <a:t>C++ background and C++ v/s </a:t>
            </a:r>
            <a:r>
              <a:rPr lang="en-IN" sz="2800" b="1" dirty="0" smtClean="0"/>
              <a:t>C</a:t>
            </a:r>
          </a:p>
          <a:p>
            <a:r>
              <a:rPr lang="en-IN" dirty="0" smtClean="0"/>
              <a:t>C++ Storage Classes</a:t>
            </a:r>
          </a:p>
          <a:p>
            <a:r>
              <a:rPr lang="en-IN" dirty="0" smtClean="0"/>
              <a:t>Compiling, linking, loading and running a C++ program.</a:t>
            </a:r>
          </a:p>
          <a:p>
            <a:r>
              <a:rPr lang="en-IN" dirty="0" smtClean="0"/>
              <a:t>C++ Identifiers</a:t>
            </a:r>
          </a:p>
          <a:p>
            <a:r>
              <a:rPr lang="en-IN" dirty="0" smtClean="0"/>
              <a:t>C++ Flow Control</a:t>
            </a:r>
            <a:endParaRPr lang="en-IN" dirty="0" smtClean="0"/>
          </a:p>
          <a:p>
            <a:r>
              <a:rPr lang="en-IN" dirty="0" smtClean="0"/>
              <a:t>SOLID principles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responsibility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S stands for SRP (Single responsibility principle)</a:t>
            </a:r>
          </a:p>
          <a:p>
            <a:pPr lvl="1"/>
            <a:r>
              <a:rPr lang="en-IN" dirty="0" smtClean="0"/>
              <a:t>One class one responsibility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SingleResponsibilityPrinciple2_710608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996952"/>
            <a:ext cx="5599781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closed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Open for extension but closed for modification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OpenClosedPrinciple2_2C596E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560340"/>
            <a:ext cx="5372075" cy="429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Liskov</a:t>
            </a:r>
            <a:r>
              <a:rPr lang="en-IN" dirty="0" smtClean="0"/>
              <a:t> substitution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Typical example of Rectangle and Square.</a:t>
            </a:r>
          </a:p>
          <a:p>
            <a:r>
              <a:rPr lang="en-IN" dirty="0" smtClean="0"/>
              <a:t>Square may inherit from Rectangle, but it is not a rectangle.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Liskov</a:t>
            </a:r>
            <a:r>
              <a:rPr lang="en-IN" dirty="0" smtClean="0"/>
              <a:t> substitution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LiskovSubtitutionPrinciple_52BB516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772816"/>
            <a:ext cx="5616625" cy="449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segregation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 smtClean="0"/>
              <a:t>client should be forced to depend on methods it does not use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InterfaceSegregationPrinciple_6021646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356992"/>
            <a:ext cx="5040560" cy="3269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inversion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DependencyInversionPrinciple_0278F9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132856"/>
            <a:ext cx="5228059" cy="418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inversion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A. High-level modules should not depend on low-level modules. Both should depend on abstractions.</a:t>
            </a:r>
          </a:p>
          <a:p>
            <a:r>
              <a:rPr lang="en-IN" dirty="0" smtClean="0"/>
              <a:t>B. Abstractions should not depend on details. Details should depend on abstractions.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background and C++ </a:t>
            </a:r>
            <a:r>
              <a:rPr lang="en-IN" dirty="0" err="1" smtClean="0"/>
              <a:t>vs</a:t>
            </a:r>
            <a:r>
              <a:rPr lang="en-IN" dirty="0" smtClean="0"/>
              <a:t>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Developed at AT&amp;T Bell labs by </a:t>
            </a:r>
            <a:r>
              <a:rPr lang="en-IN" dirty="0" err="1" smtClean="0"/>
              <a:t>Bjarne</a:t>
            </a:r>
            <a:r>
              <a:rPr lang="en-IN" dirty="0" smtClean="0"/>
              <a:t> </a:t>
            </a:r>
            <a:r>
              <a:rPr lang="en-IN" dirty="0" err="1" smtClean="0"/>
              <a:t>Stroustrup</a:t>
            </a:r>
            <a:r>
              <a:rPr lang="en-IN" dirty="0" smtClean="0"/>
              <a:t> </a:t>
            </a:r>
            <a:r>
              <a:rPr lang="en-IN" dirty="0" smtClean="0"/>
              <a:t>in early 1980</a:t>
            </a:r>
          </a:p>
          <a:p>
            <a:r>
              <a:rPr lang="en-IN" dirty="0" smtClean="0"/>
              <a:t>Merger of C syntax and SIMULA-67 class</a:t>
            </a:r>
          </a:p>
          <a:p>
            <a:r>
              <a:rPr lang="en-IN" dirty="0" smtClean="0"/>
              <a:t>Powerful with machine level interaction as well as Enterprise usage for complex applications</a:t>
            </a:r>
          </a:p>
          <a:p>
            <a:r>
              <a:rPr lang="en-IN" dirty="0" smtClean="0"/>
              <a:t>Superset of C</a:t>
            </a:r>
          </a:p>
          <a:p>
            <a:r>
              <a:rPr lang="en-IN" dirty="0" smtClean="0"/>
              <a:t>Procedural v/s Object Oriented</a:t>
            </a:r>
          </a:p>
          <a:p>
            <a:r>
              <a:rPr lang="en-IN" dirty="0" smtClean="0"/>
              <a:t>Shared data v/s Encapsulated data. Pros and Cons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C++ background and C++ v/s C</a:t>
            </a:r>
          </a:p>
          <a:p>
            <a:r>
              <a:rPr lang="en-IN" sz="2800" b="1" dirty="0" smtClean="0"/>
              <a:t>C++ Storage Classes</a:t>
            </a:r>
          </a:p>
          <a:p>
            <a:r>
              <a:rPr lang="en-IN" dirty="0" smtClean="0"/>
              <a:t>Compiling, linking, loading and running a C++ program.</a:t>
            </a:r>
          </a:p>
          <a:p>
            <a:r>
              <a:rPr lang="en-IN" dirty="0" smtClean="0"/>
              <a:t>C++ Identifiers</a:t>
            </a:r>
          </a:p>
          <a:p>
            <a:r>
              <a:rPr lang="en-IN" dirty="0" smtClean="0"/>
              <a:t>C++ Flow Control</a:t>
            </a:r>
            <a:endParaRPr lang="en-IN" dirty="0" smtClean="0"/>
          </a:p>
          <a:p>
            <a:r>
              <a:rPr lang="en-IN" dirty="0" smtClean="0"/>
              <a:t>SOLID principles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Storage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b="1" dirty="0" smtClean="0"/>
              <a:t>auto</a:t>
            </a:r>
            <a:r>
              <a:rPr lang="en-IN" dirty="0" smtClean="0"/>
              <a:t> - </a:t>
            </a:r>
            <a:r>
              <a:rPr lang="en-IN" i="1" dirty="0" smtClean="0"/>
              <a:t>automatic</a:t>
            </a:r>
            <a:r>
              <a:rPr lang="en-IN" dirty="0" smtClean="0"/>
              <a:t> storage </a:t>
            </a:r>
            <a:r>
              <a:rPr lang="en-IN" dirty="0" smtClean="0"/>
              <a:t>duration </a:t>
            </a:r>
            <a:r>
              <a:rPr lang="en-IN" dirty="0" smtClean="0">
                <a:solidFill>
                  <a:srgbClr val="FF0000"/>
                </a:solidFill>
              </a:rPr>
              <a:t>&lt;new meaning for C++11&gt;</a:t>
            </a:r>
          </a:p>
          <a:p>
            <a:r>
              <a:rPr lang="en-IN" b="1" dirty="0" smtClean="0"/>
              <a:t>register</a:t>
            </a:r>
            <a:r>
              <a:rPr lang="en-IN" dirty="0" smtClean="0"/>
              <a:t> - </a:t>
            </a:r>
            <a:r>
              <a:rPr lang="en-IN" i="1" dirty="0" smtClean="0"/>
              <a:t>automatic</a:t>
            </a:r>
            <a:r>
              <a:rPr lang="en-IN" dirty="0" smtClean="0"/>
              <a:t> storage duration. Also hints to the compiler to place the object in the processor's </a:t>
            </a:r>
            <a:r>
              <a:rPr lang="en-IN" dirty="0" smtClean="0"/>
              <a:t>register </a:t>
            </a:r>
            <a:r>
              <a:rPr lang="en-IN" dirty="0" smtClean="0">
                <a:solidFill>
                  <a:srgbClr val="FF0000"/>
                </a:solidFill>
              </a:rPr>
              <a:t>&lt;deprecated&gt;</a:t>
            </a:r>
          </a:p>
          <a:p>
            <a:r>
              <a:rPr lang="en-IN" b="1" dirty="0" smtClean="0"/>
              <a:t>static</a:t>
            </a:r>
            <a:r>
              <a:rPr lang="en-IN" dirty="0" smtClean="0"/>
              <a:t> - </a:t>
            </a:r>
            <a:r>
              <a:rPr lang="en-IN" i="1" dirty="0" smtClean="0"/>
              <a:t>static</a:t>
            </a:r>
            <a:r>
              <a:rPr lang="en-IN" dirty="0" smtClean="0"/>
              <a:t> or </a:t>
            </a:r>
            <a:r>
              <a:rPr lang="en-IN" i="1" dirty="0" smtClean="0"/>
              <a:t>thread</a:t>
            </a:r>
            <a:r>
              <a:rPr lang="en-IN" dirty="0" smtClean="0"/>
              <a:t> storage duration and </a:t>
            </a:r>
            <a:r>
              <a:rPr lang="en-IN" i="1" dirty="0" smtClean="0"/>
              <a:t>internal</a:t>
            </a:r>
            <a:r>
              <a:rPr lang="en-IN" dirty="0" smtClean="0"/>
              <a:t> </a:t>
            </a:r>
            <a:r>
              <a:rPr lang="en-IN" dirty="0" smtClean="0"/>
              <a:t>linkage</a:t>
            </a:r>
          </a:p>
          <a:p>
            <a:r>
              <a:rPr lang="en-IN" b="1" dirty="0" smtClean="0"/>
              <a:t>extern</a:t>
            </a:r>
            <a:r>
              <a:rPr lang="en-IN" dirty="0" smtClean="0"/>
              <a:t> - </a:t>
            </a:r>
            <a:r>
              <a:rPr lang="en-IN" i="1" dirty="0" smtClean="0"/>
              <a:t>static</a:t>
            </a:r>
            <a:r>
              <a:rPr lang="en-IN" dirty="0" smtClean="0"/>
              <a:t> or </a:t>
            </a:r>
            <a:r>
              <a:rPr lang="en-IN" i="1" dirty="0" smtClean="0"/>
              <a:t>thread</a:t>
            </a:r>
            <a:r>
              <a:rPr lang="en-IN" dirty="0" smtClean="0"/>
              <a:t> storage duration and </a:t>
            </a:r>
            <a:r>
              <a:rPr lang="en-IN" i="1" dirty="0" smtClean="0"/>
              <a:t>external</a:t>
            </a:r>
            <a:r>
              <a:rPr lang="en-IN" dirty="0" smtClean="0"/>
              <a:t> linkage</a:t>
            </a:r>
          </a:p>
          <a:p>
            <a:r>
              <a:rPr lang="en-IN" b="1" dirty="0" err="1" smtClean="0"/>
              <a:t>thread_local</a:t>
            </a:r>
            <a:r>
              <a:rPr lang="en-IN" dirty="0" smtClean="0"/>
              <a:t> - </a:t>
            </a:r>
            <a:r>
              <a:rPr lang="en-IN" i="1" dirty="0" smtClean="0"/>
              <a:t>Not now, for later point of time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r>
              <a:rPr lang="en-IN" dirty="0" smtClean="0"/>
              <a:t>uto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class Auto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public:</a:t>
            </a:r>
          </a:p>
          <a:p>
            <a:pPr>
              <a:buNone/>
            </a:pPr>
            <a:r>
              <a:rPr lang="en-IN" dirty="0" smtClean="0"/>
              <a:t>        Auto() { </a:t>
            </a:r>
            <a:r>
              <a:rPr lang="en-IN" dirty="0" err="1" smtClean="0"/>
              <a:t>cout</a:t>
            </a:r>
            <a:r>
              <a:rPr lang="en-IN" dirty="0" smtClean="0"/>
              <a:t> &lt;&lt;"Constructor of auto called \n"; }</a:t>
            </a:r>
          </a:p>
          <a:p>
            <a:pPr>
              <a:buNone/>
            </a:pPr>
            <a:r>
              <a:rPr lang="en-IN" dirty="0" smtClean="0"/>
              <a:t>        ~Auto() { </a:t>
            </a:r>
            <a:r>
              <a:rPr lang="en-IN" dirty="0" err="1" smtClean="0"/>
              <a:t>cout</a:t>
            </a:r>
            <a:r>
              <a:rPr lang="en-IN" dirty="0" smtClean="0"/>
              <a:t> &lt;&lt;"Destructor of auto called \n"; }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//</a:t>
            </a:r>
            <a:r>
              <a:rPr lang="en-IN" dirty="0" smtClean="0"/>
              <a:t>demonstration of auto types</a:t>
            </a:r>
          </a:p>
          <a:p>
            <a:pPr>
              <a:buNone/>
            </a:pPr>
            <a:r>
              <a:rPr lang="en-IN" dirty="0" smtClean="0"/>
              <a:t>    {   </a:t>
            </a:r>
          </a:p>
          <a:p>
            <a:pPr>
              <a:buNone/>
            </a:pPr>
            <a:r>
              <a:rPr lang="en-IN" dirty="0" smtClean="0"/>
              <a:t>        auto </a:t>
            </a:r>
            <a:r>
              <a:rPr lang="en-IN" dirty="0" err="1" smtClean="0"/>
              <a:t>Auto</a:t>
            </a:r>
            <a:r>
              <a:rPr lang="en-IN" dirty="0" smtClean="0"/>
              <a:t> </a:t>
            </a:r>
            <a:r>
              <a:rPr lang="en-IN" dirty="0" err="1" smtClean="0"/>
              <a:t>obj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  }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dirty="0" smtClean="0"/>
              <a:t>egister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Only hint to the compiler</a:t>
            </a:r>
          </a:p>
          <a:p>
            <a:r>
              <a:rPr lang="en-IN" dirty="0" smtClean="0"/>
              <a:t>Address cannot be taken in “C”</a:t>
            </a:r>
          </a:p>
          <a:p>
            <a:r>
              <a:rPr lang="en-IN" dirty="0" smtClean="0"/>
              <a:t>Address can be taken in C++ but then it becomes auto</a:t>
            </a:r>
          </a:p>
          <a:p>
            <a:r>
              <a:rPr lang="en-IN" dirty="0" smtClean="0"/>
              <a:t>Used for counters</a:t>
            </a:r>
          </a:p>
          <a:p>
            <a:r>
              <a:rPr lang="en-IN" dirty="0" smtClean="0"/>
              <a:t>Lets check the example.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r>
              <a:rPr lang="en-IN" dirty="0" smtClean="0"/>
              <a:t>tatic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Only used in declaration of objects </a:t>
            </a:r>
            <a:r>
              <a:rPr lang="en-IN" dirty="0" smtClean="0"/>
              <a:t>except in function parameter lists</a:t>
            </a:r>
            <a:endParaRPr lang="en-IN" dirty="0" smtClean="0"/>
          </a:p>
          <a:p>
            <a:r>
              <a:rPr lang="en-IN" dirty="0" smtClean="0"/>
              <a:t>In declaration of functions </a:t>
            </a:r>
            <a:r>
              <a:rPr lang="en-IN" dirty="0" smtClean="0"/>
              <a:t>except at block </a:t>
            </a:r>
            <a:r>
              <a:rPr lang="en-IN" dirty="0" smtClean="0"/>
              <a:t>scope</a:t>
            </a:r>
          </a:p>
          <a:p>
            <a:r>
              <a:rPr lang="en-IN" dirty="0" smtClean="0"/>
              <a:t>Declaration of anonymous unions</a:t>
            </a:r>
          </a:p>
          <a:p>
            <a:r>
              <a:rPr lang="en-IN" dirty="0" smtClean="0"/>
              <a:t>When used for class member, it is static member</a:t>
            </a:r>
          </a:p>
          <a:p>
            <a:r>
              <a:rPr lang="en-IN" dirty="0" smtClean="0"/>
              <a:t>When used for object declaration, static storage duration</a:t>
            </a:r>
          </a:p>
          <a:p>
            <a:r>
              <a:rPr lang="en-IN" dirty="0" smtClean="0"/>
              <a:t>When used in anonymous namespace, indicates internal linkage</a:t>
            </a:r>
          </a:p>
          <a:p>
            <a:r>
              <a:rPr lang="en-IN" dirty="0" smtClean="0"/>
              <a:t>Lets see some examples.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</a:t>
            </a:r>
            <a:r>
              <a:rPr lang="en-IN" dirty="0" smtClean="0"/>
              <a:t>xtern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Declaration of functions and </a:t>
            </a:r>
            <a:r>
              <a:rPr lang="en-IN" dirty="0" err="1" smtClean="0"/>
              <a:t>varibales</a:t>
            </a:r>
            <a:r>
              <a:rPr lang="en-IN" dirty="0" smtClean="0"/>
              <a:t> defined in another TU</a:t>
            </a:r>
          </a:p>
          <a:p>
            <a:r>
              <a:rPr lang="en-IN" dirty="0" smtClean="0"/>
              <a:t>Not allowed for members and function parameters</a:t>
            </a:r>
          </a:p>
          <a:p>
            <a:r>
              <a:rPr lang="en-IN" dirty="0" smtClean="0"/>
              <a:t>Specifies External linkage</a:t>
            </a:r>
          </a:p>
          <a:p>
            <a:r>
              <a:rPr lang="en-IN" dirty="0" smtClean="0"/>
              <a:t>All extern have static or thread durations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1100</Words>
  <Application>Microsoft Office PowerPoint</Application>
  <PresentationFormat>On-screen Show (4:3)</PresentationFormat>
  <Paragraphs>284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Working with C++</vt:lpstr>
      <vt:lpstr>Agenda</vt:lpstr>
      <vt:lpstr>C++ background and C++ vs C</vt:lpstr>
      <vt:lpstr>Agenda</vt:lpstr>
      <vt:lpstr>C++ Storage Classes</vt:lpstr>
      <vt:lpstr>auto storage</vt:lpstr>
      <vt:lpstr>register storage</vt:lpstr>
      <vt:lpstr>static storage</vt:lpstr>
      <vt:lpstr>extern storage</vt:lpstr>
      <vt:lpstr>Storage Duration</vt:lpstr>
      <vt:lpstr>Agenda</vt:lpstr>
      <vt:lpstr>Lets see examples on linux box</vt:lpstr>
      <vt:lpstr>Agenda</vt:lpstr>
      <vt:lpstr>C++ identifiers</vt:lpstr>
      <vt:lpstr>Agenda</vt:lpstr>
      <vt:lpstr>C++ Flow Control</vt:lpstr>
      <vt:lpstr>Cont… C++ Flow Control</vt:lpstr>
      <vt:lpstr>Agenda</vt:lpstr>
      <vt:lpstr>Slide 19</vt:lpstr>
      <vt:lpstr>Single responsibility principle</vt:lpstr>
      <vt:lpstr>Open closed principle</vt:lpstr>
      <vt:lpstr>Liskov substitution principle</vt:lpstr>
      <vt:lpstr>Liskov substitution principle</vt:lpstr>
      <vt:lpstr>Interface segregation principle</vt:lpstr>
      <vt:lpstr>Dependency inversion principle</vt:lpstr>
      <vt:lpstr>Dependency inversion principle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Shivanand Naik</dc:creator>
  <cp:lastModifiedBy>Shivanand Naik</cp:lastModifiedBy>
  <cp:revision>58</cp:revision>
  <dcterms:created xsi:type="dcterms:W3CDTF">2015-04-14T14:24:09Z</dcterms:created>
  <dcterms:modified xsi:type="dcterms:W3CDTF">2015-04-14T18:22:49Z</dcterms:modified>
</cp:coreProperties>
</file>