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8" d="100"/>
          <a:sy n="58" d="100"/>
        </p:scale>
        <p:origin x="98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74F6-E319-A0E9-668F-BFAB10C3E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BBC0EA-A51C-44D4-398E-94373E0F8D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A11EDA-63C7-DE2D-9776-8380212BE7F8}"/>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5" name="Footer Placeholder 4">
            <a:extLst>
              <a:ext uri="{FF2B5EF4-FFF2-40B4-BE49-F238E27FC236}">
                <a16:creationId xmlns:a16="http://schemas.microsoft.com/office/drawing/2014/main" id="{C64FE776-8A84-E477-BD6A-707011A86B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EF78D-CAB6-111C-ED42-3203BC64A616}"/>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133898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F617-DD7F-34EC-6A43-183627A4BA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A298ED-ABA2-913D-396A-916C5AC9D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D6E42-9C32-AE38-B4E8-4CC2E94662B8}"/>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5" name="Footer Placeholder 4">
            <a:extLst>
              <a:ext uri="{FF2B5EF4-FFF2-40B4-BE49-F238E27FC236}">
                <a16:creationId xmlns:a16="http://schemas.microsoft.com/office/drawing/2014/main" id="{B89624A6-068F-6CF7-B84E-5AB0630006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4E3FE7-B1F8-F26C-1EBD-26649154F81F}"/>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34489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06B2CF-9581-5C28-E78D-44BDC251AA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2832C4-45AA-0067-2E85-F64281BB4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29C3FB-C850-F732-43DF-60E2D7AC246E}"/>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5" name="Footer Placeholder 4">
            <a:extLst>
              <a:ext uri="{FF2B5EF4-FFF2-40B4-BE49-F238E27FC236}">
                <a16:creationId xmlns:a16="http://schemas.microsoft.com/office/drawing/2014/main" id="{CEA8D267-233B-B037-55F9-B8C7ADBAF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FD431-E431-D586-E67A-27484EE34EE6}"/>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322778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5E1A-81BE-BB38-748A-C65E705CE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EE1E20-B39D-8C65-27EB-F98A9F824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81E51-DC0B-1CAF-15E4-465693D120C2}"/>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5" name="Footer Placeholder 4">
            <a:extLst>
              <a:ext uri="{FF2B5EF4-FFF2-40B4-BE49-F238E27FC236}">
                <a16:creationId xmlns:a16="http://schemas.microsoft.com/office/drawing/2014/main" id="{CEBDEA1C-3D0D-4AEC-B185-F1FCAD7A4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04EBB-FF6F-3639-D8C3-711F1E37D011}"/>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39058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5C86-A336-DF58-B4C1-40E0AA148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B2FA3C-7856-250C-9CEE-15363E772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B9005C-4177-B3F7-65B3-A638F97EE122}"/>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5" name="Footer Placeholder 4">
            <a:extLst>
              <a:ext uri="{FF2B5EF4-FFF2-40B4-BE49-F238E27FC236}">
                <a16:creationId xmlns:a16="http://schemas.microsoft.com/office/drawing/2014/main" id="{0FC6D2BB-407E-F4E3-6FBD-A3554B3EF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6A6A7E-438F-A314-2382-2A6EF1B820B1}"/>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142228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71D3-AB76-CE27-D8F1-E3FB369C39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F7741C-6218-3E03-B5E8-8CBD9B05B6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F0E77C-6179-3D1E-168B-9AD556EB0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104FEE-7194-E3D8-6519-B372006CB47B}"/>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6" name="Footer Placeholder 5">
            <a:extLst>
              <a:ext uri="{FF2B5EF4-FFF2-40B4-BE49-F238E27FC236}">
                <a16:creationId xmlns:a16="http://schemas.microsoft.com/office/drawing/2014/main" id="{6817B7EE-4B9B-1192-02FF-FE8AA84D3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E2792B-757E-FAB2-C36C-7774A4E796FB}"/>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7166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0DEB-9FC4-3DA3-AF52-548AB1723F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0C0AE0-7399-A9CA-E65F-A530887DB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C07C7-6CE5-F13A-1495-88F59F9D5A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D5A84B-C9B0-BA9A-167E-497B315E3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79981-0857-52D3-3B53-4F7E994FA5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683DDE-F1A6-ACB6-8B66-C369A34C7560}"/>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8" name="Footer Placeholder 7">
            <a:extLst>
              <a:ext uri="{FF2B5EF4-FFF2-40B4-BE49-F238E27FC236}">
                <a16:creationId xmlns:a16="http://schemas.microsoft.com/office/drawing/2014/main" id="{1952887D-5EE0-DBE8-DE63-32C7397F15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A68F06-0A67-3A9A-A776-9144573106A5}"/>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211246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3115-370F-E38C-30FE-44EEDA3496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BA66FF-8BC8-AE9F-337F-A11281C97135}"/>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4" name="Footer Placeholder 3">
            <a:extLst>
              <a:ext uri="{FF2B5EF4-FFF2-40B4-BE49-F238E27FC236}">
                <a16:creationId xmlns:a16="http://schemas.microsoft.com/office/drawing/2014/main" id="{34B40EAB-D7F8-5131-65DF-8198DCFDAA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053173-F378-99AE-DAE5-E75BB03D1EE1}"/>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400039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2E365-5924-32A2-9F30-ED3E6C5824E9}"/>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3" name="Footer Placeholder 2">
            <a:extLst>
              <a:ext uri="{FF2B5EF4-FFF2-40B4-BE49-F238E27FC236}">
                <a16:creationId xmlns:a16="http://schemas.microsoft.com/office/drawing/2014/main" id="{4D3FD237-5994-958B-4201-05DA15E6DD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800C73-AF5D-032D-7D34-92ECCCF44566}"/>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20529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CE8D-EC4A-E715-2CC1-43E9F5A2A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D82C1A-0CB8-B62E-7F50-D673FCAE1D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AF4645-F317-3BB3-1590-E0DF870F2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C2882-F82F-F57C-A876-1927D2FFDB22}"/>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6" name="Footer Placeholder 5">
            <a:extLst>
              <a:ext uri="{FF2B5EF4-FFF2-40B4-BE49-F238E27FC236}">
                <a16:creationId xmlns:a16="http://schemas.microsoft.com/office/drawing/2014/main" id="{9B7D10E4-53C7-7FC5-A8CE-4EE60A60F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5FF72E-5D66-030E-031C-DC74121381C9}"/>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1950432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DEC5-195C-276E-0475-7F7E4E150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74802E-1F06-A994-C997-43304CCFB7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997F9A-5B7C-5EC9-A5B6-0780EB038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4F3AC-A93E-7B69-B77D-E4CA09F8E5D9}"/>
              </a:ext>
            </a:extLst>
          </p:cNvPr>
          <p:cNvSpPr>
            <a:spLocks noGrp="1"/>
          </p:cNvSpPr>
          <p:nvPr>
            <p:ph type="dt" sz="half" idx="10"/>
          </p:nvPr>
        </p:nvSpPr>
        <p:spPr/>
        <p:txBody>
          <a:bodyPr/>
          <a:lstStyle/>
          <a:p>
            <a:fld id="{3FD49C46-1FC6-4F0F-8698-F67B895988F0}" type="datetimeFigureOut">
              <a:rPr lang="en-IN" smtClean="0"/>
              <a:t>24-01-2024</a:t>
            </a:fld>
            <a:endParaRPr lang="en-IN"/>
          </a:p>
        </p:txBody>
      </p:sp>
      <p:sp>
        <p:nvSpPr>
          <p:cNvPr id="6" name="Footer Placeholder 5">
            <a:extLst>
              <a:ext uri="{FF2B5EF4-FFF2-40B4-BE49-F238E27FC236}">
                <a16:creationId xmlns:a16="http://schemas.microsoft.com/office/drawing/2014/main" id="{CF846C48-ED45-A05D-FBF5-860418A0C0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06D715-F9D4-ECA2-0276-1C85712F8E72}"/>
              </a:ext>
            </a:extLst>
          </p:cNvPr>
          <p:cNvSpPr>
            <a:spLocks noGrp="1"/>
          </p:cNvSpPr>
          <p:nvPr>
            <p:ph type="sldNum" sz="quarter" idx="12"/>
          </p:nvPr>
        </p:nvSpPr>
        <p:spPr/>
        <p:txBody>
          <a:bodyPr/>
          <a:lstStyle/>
          <a:p>
            <a:fld id="{9426C2E0-FFCD-4047-9C22-D87A23C836D2}" type="slidenum">
              <a:rPr lang="en-IN" smtClean="0"/>
              <a:t>‹#›</a:t>
            </a:fld>
            <a:endParaRPr lang="en-IN"/>
          </a:p>
        </p:txBody>
      </p:sp>
    </p:spTree>
    <p:extLst>
      <p:ext uri="{BB962C8B-B14F-4D97-AF65-F5344CB8AC3E}">
        <p14:creationId xmlns:p14="http://schemas.microsoft.com/office/powerpoint/2010/main" val="243273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2085D-6B68-86FA-CCD3-C0B6108E0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CB8CAC-D67B-7D1B-7113-3308B47C7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F156D-F86A-2AB3-9ACB-274003A730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49C46-1FC6-4F0F-8698-F67B895988F0}" type="datetimeFigureOut">
              <a:rPr lang="en-IN" smtClean="0"/>
              <a:t>24-01-2024</a:t>
            </a:fld>
            <a:endParaRPr lang="en-IN"/>
          </a:p>
        </p:txBody>
      </p:sp>
      <p:sp>
        <p:nvSpPr>
          <p:cNvPr id="5" name="Footer Placeholder 4">
            <a:extLst>
              <a:ext uri="{FF2B5EF4-FFF2-40B4-BE49-F238E27FC236}">
                <a16:creationId xmlns:a16="http://schemas.microsoft.com/office/drawing/2014/main" id="{F4F75729-37E3-57B2-6182-BF602658F1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8C8D3E-7E33-E309-856C-3883B8CF5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6C2E0-FFCD-4047-9C22-D87A23C836D2}" type="slidenum">
              <a:rPr lang="en-IN" smtClean="0"/>
              <a:t>‹#›</a:t>
            </a:fld>
            <a:endParaRPr lang="en-IN"/>
          </a:p>
        </p:txBody>
      </p:sp>
    </p:spTree>
    <p:extLst>
      <p:ext uri="{BB962C8B-B14F-4D97-AF65-F5344CB8AC3E}">
        <p14:creationId xmlns:p14="http://schemas.microsoft.com/office/powerpoint/2010/main" val="233725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5C85-77CC-D66D-FCE1-148A379B483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1D04256-083E-7C48-C792-657435B46E34}"/>
              </a:ext>
            </a:extLst>
          </p:cNvPr>
          <p:cNvSpPr>
            <a:spLocks noGrp="1"/>
          </p:cNvSpPr>
          <p:nvPr>
            <p:ph type="subTitle" idx="1"/>
          </p:nvPr>
        </p:nvSpPr>
        <p:spPr>
          <a:xfrm>
            <a:off x="243840" y="3012707"/>
            <a:ext cx="11704320" cy="2310875"/>
          </a:xfrm>
        </p:spPr>
        <p:txBody>
          <a:bodyPr/>
          <a:lstStyle/>
          <a:p>
            <a:endParaRPr lang="en-IN" dirty="0"/>
          </a:p>
        </p:txBody>
      </p:sp>
      <p:pic>
        <p:nvPicPr>
          <p:cNvPr id="1026" name="Picture 2" descr="Blue Wallpapers: Free HD Download [500+ HQ] | Unsplash">
            <a:extLst>
              <a:ext uri="{FF2B5EF4-FFF2-40B4-BE49-F238E27FC236}">
                <a16:creationId xmlns:a16="http://schemas.microsoft.com/office/drawing/2014/main" id="{01488A21-B9FC-765B-D015-0B90AEE3B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1545"/>
            <a:ext cx="12192000" cy="8866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F0BA773-3D21-50C7-FBE4-4A0C9867E13A}"/>
              </a:ext>
            </a:extLst>
          </p:cNvPr>
          <p:cNvSpPr/>
          <p:nvPr/>
        </p:nvSpPr>
        <p:spPr>
          <a:xfrm>
            <a:off x="3382688" y="-421401"/>
            <a:ext cx="4664032" cy="923330"/>
          </a:xfrm>
          <a:prstGeom prst="rect">
            <a:avLst/>
          </a:prstGeom>
          <a:noFill/>
        </p:spPr>
        <p:txBody>
          <a:bodyPr wrap="square" lIns="91440" tIns="45720" rIns="91440" bIns="45720">
            <a:spAutoFit/>
          </a:bodyPr>
          <a:lstStyle/>
          <a:p>
            <a:pPr algn="ctr"/>
            <a:r>
              <a:rPr lang="en-US" sz="5400" b="1" u="sng" cap="none" spc="0" dirty="0">
                <a:ln w="0"/>
                <a:solidFill>
                  <a:schemeClr val="bg1"/>
                </a:solidFill>
                <a:effectLst>
                  <a:outerShdw blurRad="38100" dist="19050" dir="2700000" algn="tl" rotWithShape="0">
                    <a:schemeClr val="dk1">
                      <a:alpha val="40000"/>
                    </a:schemeClr>
                  </a:outerShdw>
                </a:effectLst>
              </a:rPr>
              <a:t>Documentation</a:t>
            </a:r>
            <a:r>
              <a:rPr lang="en-US" sz="5400" b="0" cap="none" spc="0" dirty="0">
                <a:ln w="0"/>
                <a:solidFill>
                  <a:schemeClr val="tx1"/>
                </a:solidFill>
                <a:effectLst>
                  <a:outerShdw blurRad="38100" dist="19050" dir="2700000" algn="tl" rotWithShape="0">
                    <a:schemeClr val="dk1">
                      <a:alpha val="40000"/>
                    </a:schemeClr>
                  </a:outerShdw>
                </a:effectLst>
              </a:rPr>
              <a:t> </a:t>
            </a:r>
          </a:p>
        </p:txBody>
      </p:sp>
      <p:sp>
        <p:nvSpPr>
          <p:cNvPr id="5" name="Rectangle 4">
            <a:extLst>
              <a:ext uri="{FF2B5EF4-FFF2-40B4-BE49-F238E27FC236}">
                <a16:creationId xmlns:a16="http://schemas.microsoft.com/office/drawing/2014/main" id="{A15B48A4-34E5-92B5-1333-F80117E78DE0}"/>
              </a:ext>
            </a:extLst>
          </p:cNvPr>
          <p:cNvSpPr/>
          <p:nvPr/>
        </p:nvSpPr>
        <p:spPr>
          <a:xfrm>
            <a:off x="750951" y="1592169"/>
            <a:ext cx="6012223"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Problem statement:</a:t>
            </a:r>
            <a:endParaRPr lang="en-US" sz="5400" b="1" cap="none" spc="50" dirty="0">
              <a:ln w="0"/>
              <a:solidFill>
                <a:schemeClr val="bg2"/>
              </a:solidFill>
              <a:effectLst>
                <a:innerShdw blurRad="63500" dist="50800" dir="13500000">
                  <a:srgbClr val="000000">
                    <a:alpha val="50000"/>
                  </a:srgbClr>
                </a:innerShdw>
              </a:effectLst>
            </a:endParaRPr>
          </a:p>
        </p:txBody>
      </p:sp>
      <p:sp>
        <p:nvSpPr>
          <p:cNvPr id="6" name="Arrow: Right 5">
            <a:extLst>
              <a:ext uri="{FF2B5EF4-FFF2-40B4-BE49-F238E27FC236}">
                <a16:creationId xmlns:a16="http://schemas.microsoft.com/office/drawing/2014/main" id="{E914FFC1-DE4F-815A-3B97-59DE9CE07457}"/>
              </a:ext>
            </a:extLst>
          </p:cNvPr>
          <p:cNvSpPr/>
          <p:nvPr/>
        </p:nvSpPr>
        <p:spPr>
          <a:xfrm>
            <a:off x="240812" y="1927969"/>
            <a:ext cx="510139" cy="279133"/>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104A13A-46F9-F776-0DD7-D4D0A50804FB}"/>
              </a:ext>
            </a:extLst>
          </p:cNvPr>
          <p:cNvSpPr/>
          <p:nvPr/>
        </p:nvSpPr>
        <p:spPr>
          <a:xfrm>
            <a:off x="6910939" y="1799924"/>
            <a:ext cx="3453702" cy="1077218"/>
          </a:xfrm>
          <a:prstGeom prst="rect">
            <a:avLst/>
          </a:prstGeom>
          <a:noFill/>
        </p:spPr>
        <p:txBody>
          <a:bodyPr wrap="square" lIns="91440" tIns="45720" rIns="91440" bIns="45720">
            <a:spAutoFit/>
          </a:bodyPr>
          <a:lstStyle/>
          <a:p>
            <a:pPr algn="ctr"/>
            <a:r>
              <a:rPr lang="en-IN" sz="3200" b="0" i="0" dirty="0">
                <a:solidFill>
                  <a:schemeClr val="bg1">
                    <a:lumMod val="95000"/>
                  </a:schemeClr>
                </a:solidFill>
                <a:effectLst/>
                <a:highlight>
                  <a:srgbClr val="000080"/>
                </a:highlight>
                <a:latin typeface="Roboto" panose="02000000000000000000" pitchFamily="2" charset="0"/>
              </a:rPr>
              <a:t>Quality Education</a:t>
            </a:r>
          </a:p>
          <a:p>
            <a:pPr algn="ctr"/>
            <a:r>
              <a:rPr lang="en-US" sz="3200" b="1" dirty="0">
                <a:ln w="10160">
                  <a:solidFill>
                    <a:schemeClr val="accent5"/>
                  </a:solidFill>
                  <a:prstDash val="solid"/>
                </a:ln>
                <a:solidFill>
                  <a:schemeClr val="bg1">
                    <a:lumMod val="95000"/>
                  </a:schemeClr>
                </a:solidFill>
                <a:effectLst>
                  <a:outerShdw blurRad="38100" dist="22860" dir="5400000" algn="tl" rotWithShape="0">
                    <a:srgbClr val="000000">
                      <a:alpha val="30000"/>
                    </a:srgbClr>
                  </a:outerShdw>
                </a:effectLst>
                <a:highlight>
                  <a:srgbClr val="FFFF00"/>
                </a:highlight>
              </a:rPr>
              <a:t> </a:t>
            </a:r>
            <a:endParaRPr lang="en-US" sz="3200" b="1" cap="none" spc="0" dirty="0">
              <a:ln w="10160">
                <a:solidFill>
                  <a:schemeClr val="accent5"/>
                </a:solidFill>
                <a:prstDash val="solid"/>
              </a:ln>
              <a:solidFill>
                <a:schemeClr val="bg1">
                  <a:lumMod val="95000"/>
                </a:schemeClr>
              </a:solidFill>
              <a:effectLst>
                <a:outerShdw blurRad="38100" dist="22860" dir="5400000" algn="tl" rotWithShape="0">
                  <a:srgbClr val="000000">
                    <a:alpha val="30000"/>
                  </a:srgbClr>
                </a:outerShdw>
              </a:effectLst>
              <a:highlight>
                <a:srgbClr val="FFFF00"/>
              </a:highlight>
            </a:endParaRPr>
          </a:p>
        </p:txBody>
      </p:sp>
      <p:sp>
        <p:nvSpPr>
          <p:cNvPr id="8" name="Rectangle 7">
            <a:extLst>
              <a:ext uri="{FF2B5EF4-FFF2-40B4-BE49-F238E27FC236}">
                <a16:creationId xmlns:a16="http://schemas.microsoft.com/office/drawing/2014/main" id="{5D5BE750-65C0-B04C-0084-AE4F3B740116}"/>
              </a:ext>
            </a:extLst>
          </p:cNvPr>
          <p:cNvSpPr/>
          <p:nvPr/>
        </p:nvSpPr>
        <p:spPr>
          <a:xfrm>
            <a:off x="495881" y="5279365"/>
            <a:ext cx="9784330" cy="1569660"/>
          </a:xfrm>
          <a:prstGeom prst="rect">
            <a:avLst/>
          </a:prstGeom>
          <a:noFill/>
        </p:spPr>
        <p:txBody>
          <a:bodyPr wrap="square" lIns="91440" tIns="45720" rIns="91440" bIns="45720">
            <a:spAutoFit/>
          </a:bodyPr>
          <a:lstStyle/>
          <a:p>
            <a:pPr algn="ctr"/>
            <a:r>
              <a:rPr lang="en-US" sz="3200" b="0" i="0" dirty="0">
                <a:solidFill>
                  <a:schemeClr val="bg1">
                    <a:lumMod val="95000"/>
                  </a:schemeClr>
                </a:solidFill>
                <a:effectLst/>
                <a:latin typeface="Söhne"/>
              </a:rPr>
              <a:t>1)Despite progress in inclusive education, many disabled students still encounter barriers such as inaccessible </a:t>
            </a:r>
          </a:p>
          <a:p>
            <a:pPr algn="ctr"/>
            <a:r>
              <a:rPr lang="en-US" sz="3200" b="0" i="0" dirty="0">
                <a:solidFill>
                  <a:schemeClr val="bg1">
                    <a:lumMod val="95000"/>
                  </a:schemeClr>
                </a:solidFill>
                <a:effectLst/>
                <a:latin typeface="Söhne"/>
              </a:rPr>
              <a:t>classrooms and inadequate support services.</a:t>
            </a:r>
            <a:endParaRPr lang="en-US" sz="3200" b="1" cap="none" spc="0" dirty="0">
              <a:ln w="12700">
                <a:solidFill>
                  <a:schemeClr val="accent5"/>
                </a:solidFill>
                <a:prstDash val="solid"/>
              </a:ln>
              <a:solidFill>
                <a:schemeClr val="bg1">
                  <a:lumMod val="95000"/>
                </a:schemeClr>
              </a:solidFill>
              <a:effectLst/>
            </a:endParaRPr>
          </a:p>
        </p:txBody>
      </p:sp>
      <p:sp>
        <p:nvSpPr>
          <p:cNvPr id="10" name="Rectangle 9">
            <a:extLst>
              <a:ext uri="{FF2B5EF4-FFF2-40B4-BE49-F238E27FC236}">
                <a16:creationId xmlns:a16="http://schemas.microsoft.com/office/drawing/2014/main" id="{E4069BC3-1524-8F62-34B5-521909F4638C}"/>
              </a:ext>
            </a:extLst>
          </p:cNvPr>
          <p:cNvSpPr/>
          <p:nvPr/>
        </p:nvSpPr>
        <p:spPr>
          <a:xfrm>
            <a:off x="-753704" y="3519066"/>
            <a:ext cx="12945704" cy="1077218"/>
          </a:xfrm>
          <a:prstGeom prst="rect">
            <a:avLst/>
          </a:prstGeom>
          <a:noFill/>
        </p:spPr>
        <p:txBody>
          <a:bodyPr wrap="square" lIns="91440" tIns="45720" rIns="91440" bIns="45720">
            <a:spAutoFit/>
          </a:bodyPr>
          <a:lstStyle/>
          <a:p>
            <a:pPr algn="ctr"/>
            <a:r>
              <a:rPr lang="en-US" sz="3200" b="1" cap="none" spc="50" dirty="0">
                <a:ln w="0"/>
                <a:solidFill>
                  <a:schemeClr val="bg2"/>
                </a:solidFill>
                <a:effectLst>
                  <a:innerShdw blurRad="63500" dist="50800" dir="13500000">
                    <a:srgbClr val="000000">
                      <a:alpha val="50000"/>
                    </a:srgbClr>
                  </a:innerShdw>
                </a:effectLst>
              </a:rPr>
              <a:t>Nowadays differently abled people are facing difficulties in </a:t>
            </a:r>
          </a:p>
          <a:p>
            <a:pPr algn="ctr"/>
            <a:r>
              <a:rPr lang="en-US" sz="3200" b="1" cap="none" spc="50" dirty="0">
                <a:ln w="0"/>
                <a:solidFill>
                  <a:schemeClr val="bg2"/>
                </a:solidFill>
                <a:effectLst>
                  <a:innerShdw blurRad="63500" dist="50800" dir="13500000">
                    <a:srgbClr val="000000">
                      <a:alpha val="50000"/>
                    </a:srgbClr>
                  </a:innerShdw>
                </a:effectLst>
              </a:rPr>
              <a:t>education sector. Most of them are denied quality education.</a:t>
            </a:r>
          </a:p>
        </p:txBody>
      </p:sp>
      <p:sp>
        <p:nvSpPr>
          <p:cNvPr id="11" name="Arrow: Right 10">
            <a:extLst>
              <a:ext uri="{FF2B5EF4-FFF2-40B4-BE49-F238E27FC236}">
                <a16:creationId xmlns:a16="http://schemas.microsoft.com/office/drawing/2014/main" id="{93999454-653A-BA2D-C5A0-116C9F647268}"/>
              </a:ext>
            </a:extLst>
          </p:cNvPr>
          <p:cNvSpPr/>
          <p:nvPr/>
        </p:nvSpPr>
        <p:spPr>
          <a:xfrm>
            <a:off x="182571" y="2945493"/>
            <a:ext cx="510139" cy="279133"/>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D274CFBB-3C8F-8763-0AF4-B3391D8EAB49}"/>
              </a:ext>
            </a:extLst>
          </p:cNvPr>
          <p:cNvSpPr/>
          <p:nvPr/>
        </p:nvSpPr>
        <p:spPr>
          <a:xfrm>
            <a:off x="118892" y="4796224"/>
            <a:ext cx="510139" cy="279133"/>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F44F8ECB-B36C-2796-C78C-7AAC1DE16D2B}"/>
              </a:ext>
            </a:extLst>
          </p:cNvPr>
          <p:cNvSpPr/>
          <p:nvPr/>
        </p:nvSpPr>
        <p:spPr>
          <a:xfrm>
            <a:off x="695927" y="4656252"/>
            <a:ext cx="4783874" cy="707886"/>
          </a:xfrm>
          <a:prstGeom prst="rect">
            <a:avLst/>
          </a:prstGeom>
          <a:noFill/>
        </p:spPr>
        <p:txBody>
          <a:bodyPr wrap="none" lIns="91440" tIns="45720" rIns="91440" bIns="45720">
            <a:spAutoFit/>
          </a:bodyPr>
          <a:lstStyle/>
          <a:p>
            <a:pPr algn="ctr"/>
            <a:r>
              <a:rPr lang="en-US" sz="4000" b="1" cap="none" spc="0" dirty="0">
                <a:ln w="12700">
                  <a:solidFill>
                    <a:schemeClr val="accent5"/>
                  </a:solidFill>
                  <a:prstDash val="solid"/>
                </a:ln>
                <a:pattFill prst="ltDnDiag">
                  <a:fgClr>
                    <a:schemeClr val="accent5">
                      <a:lumMod val="60000"/>
                      <a:lumOff val="40000"/>
                    </a:schemeClr>
                  </a:fgClr>
                  <a:bgClr>
                    <a:schemeClr val="bg1"/>
                  </a:bgClr>
                </a:pattFill>
                <a:effectLst/>
              </a:rPr>
              <a:t>What is the problem?</a:t>
            </a:r>
          </a:p>
        </p:txBody>
      </p:sp>
      <p:sp>
        <p:nvSpPr>
          <p:cNvPr id="16" name="Rectangle 15">
            <a:extLst>
              <a:ext uri="{FF2B5EF4-FFF2-40B4-BE49-F238E27FC236}">
                <a16:creationId xmlns:a16="http://schemas.microsoft.com/office/drawing/2014/main" id="{882C6539-7FD6-528F-BC5F-EA0AC2A1A34A}"/>
              </a:ext>
            </a:extLst>
          </p:cNvPr>
          <p:cNvSpPr/>
          <p:nvPr/>
        </p:nvSpPr>
        <p:spPr>
          <a:xfrm>
            <a:off x="936550" y="2812767"/>
            <a:ext cx="6745693" cy="646331"/>
          </a:xfrm>
          <a:prstGeom prst="rect">
            <a:avLst/>
          </a:prstGeom>
          <a:noFill/>
        </p:spPr>
        <p:txBody>
          <a:bodyPr wrap="none" lIns="91440" tIns="45720" rIns="91440" bIns="45720">
            <a:spAutoFit/>
          </a:bodyPr>
          <a:lstStyle/>
          <a:p>
            <a:pPr algn="ctr"/>
            <a:r>
              <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Who is experiencing the problem?</a:t>
            </a:r>
          </a:p>
        </p:txBody>
      </p:sp>
    </p:spTree>
    <p:extLst>
      <p:ext uri="{BB962C8B-B14F-4D97-AF65-F5344CB8AC3E}">
        <p14:creationId xmlns:p14="http://schemas.microsoft.com/office/powerpoint/2010/main" val="119857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DB7A-BC83-862E-CD29-E45A5A96FC97}"/>
              </a:ext>
            </a:extLst>
          </p:cNvPr>
          <p:cNvSpPr>
            <a:spLocks noGrp="1"/>
          </p:cNvSpPr>
          <p:nvPr>
            <p:ph type="title"/>
          </p:nvPr>
        </p:nvSpPr>
        <p:spPr/>
        <p:txBody>
          <a:bodyPr/>
          <a:lstStyle/>
          <a:p>
            <a:endParaRPr lang="en-IN"/>
          </a:p>
        </p:txBody>
      </p:sp>
      <p:pic>
        <p:nvPicPr>
          <p:cNvPr id="2050" name="Picture 2" descr="Blue Wallpapers: Free HD Download [500+ HQ] | Unsplash">
            <a:extLst>
              <a:ext uri="{FF2B5EF4-FFF2-40B4-BE49-F238E27FC236}">
                <a16:creationId xmlns:a16="http://schemas.microsoft.com/office/drawing/2014/main" id="{11A3A4C2-958B-3F19-277B-6D42BD02EC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6270"/>
            <a:ext cx="12182208" cy="70342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194B228-A680-B680-F389-1BA976203329}"/>
              </a:ext>
            </a:extLst>
          </p:cNvPr>
          <p:cNvSpPr/>
          <p:nvPr/>
        </p:nvSpPr>
        <p:spPr>
          <a:xfrm>
            <a:off x="0" y="-3146"/>
            <a:ext cx="8449937" cy="2062103"/>
          </a:xfrm>
          <a:prstGeom prst="rect">
            <a:avLst/>
          </a:prstGeom>
          <a:noFill/>
        </p:spPr>
        <p:txBody>
          <a:bodyPr wrap="square" lIns="91440" tIns="45720" rIns="91440" bIns="45720">
            <a:spAutoFit/>
          </a:bodyPr>
          <a:lstStyle/>
          <a:p>
            <a:pPr algn="ctr"/>
            <a:r>
              <a:rPr lang="en-US" sz="3200" b="0" i="0" dirty="0">
                <a:solidFill>
                  <a:schemeClr val="bg1">
                    <a:lumMod val="95000"/>
                  </a:schemeClr>
                </a:solidFill>
                <a:effectLst/>
                <a:latin typeface="Söhne"/>
              </a:rPr>
              <a:t>2) The need for specialized resources and accommodations is often overlooked</a:t>
            </a:r>
          </a:p>
          <a:p>
            <a:pPr algn="ctr"/>
            <a:r>
              <a:rPr lang="en-US" sz="3200" b="0" i="0" dirty="0">
                <a:solidFill>
                  <a:schemeClr val="bg1">
                    <a:lumMod val="95000"/>
                  </a:schemeClr>
                </a:solidFill>
                <a:effectLst/>
                <a:latin typeface="Söhne"/>
              </a:rPr>
              <a:t>leaving many disabled students </a:t>
            </a:r>
          </a:p>
          <a:p>
            <a:pPr algn="ctr"/>
            <a:r>
              <a:rPr lang="en-US" sz="3200" b="0" i="0" dirty="0">
                <a:solidFill>
                  <a:schemeClr val="bg1">
                    <a:lumMod val="95000"/>
                  </a:schemeClr>
                </a:solidFill>
                <a:effectLst/>
                <a:latin typeface="Söhne"/>
              </a:rPr>
              <a:t>struggling to keep up with their peers.</a:t>
            </a:r>
            <a:endParaRPr lang="en-US" sz="3200" b="1" cap="none" spc="50" dirty="0">
              <a:ln w="0"/>
              <a:solidFill>
                <a:schemeClr val="bg1">
                  <a:lumMod val="95000"/>
                </a:schemeClr>
              </a:solidFill>
              <a:effectLst>
                <a:innerShdw blurRad="63500" dist="50800" dir="13500000">
                  <a:srgbClr val="000000">
                    <a:alpha val="50000"/>
                  </a:srgbClr>
                </a:innerShdw>
              </a:effectLst>
            </a:endParaRPr>
          </a:p>
        </p:txBody>
      </p:sp>
      <p:sp>
        <p:nvSpPr>
          <p:cNvPr id="6" name="Rectangle 5">
            <a:extLst>
              <a:ext uri="{FF2B5EF4-FFF2-40B4-BE49-F238E27FC236}">
                <a16:creationId xmlns:a16="http://schemas.microsoft.com/office/drawing/2014/main" id="{A3563917-51DD-FBB0-9F49-08C3982F0CC4}"/>
              </a:ext>
            </a:extLst>
          </p:cNvPr>
          <p:cNvSpPr/>
          <p:nvPr/>
        </p:nvSpPr>
        <p:spPr>
          <a:xfrm>
            <a:off x="-324079" y="2474892"/>
            <a:ext cx="11182120" cy="1569660"/>
          </a:xfrm>
          <a:prstGeom prst="rect">
            <a:avLst/>
          </a:prstGeom>
          <a:noFill/>
        </p:spPr>
        <p:txBody>
          <a:bodyPr wrap="square" lIns="91440" tIns="45720" rIns="91440" bIns="45720">
            <a:spAutoFit/>
          </a:bodyPr>
          <a:lstStyle/>
          <a:p>
            <a:pPr algn="ctr"/>
            <a:r>
              <a:rPr lang="en-US" sz="3200" b="0" i="0" dirty="0">
                <a:solidFill>
                  <a:schemeClr val="bg1">
                    <a:lumMod val="95000"/>
                  </a:schemeClr>
                </a:solidFill>
                <a:effectLst/>
                <a:latin typeface="Söhne"/>
              </a:rPr>
              <a:t>3) The absence of trained educators and staff to cater </a:t>
            </a:r>
          </a:p>
          <a:p>
            <a:pPr algn="ctr"/>
            <a:r>
              <a:rPr lang="en-US" sz="3200" dirty="0">
                <a:solidFill>
                  <a:schemeClr val="bg1">
                    <a:lumMod val="95000"/>
                  </a:schemeClr>
                </a:solidFill>
                <a:latin typeface="Söhne"/>
              </a:rPr>
              <a:t>        </a:t>
            </a:r>
            <a:r>
              <a:rPr lang="en-US" sz="3200" b="0" i="0" dirty="0">
                <a:solidFill>
                  <a:schemeClr val="bg1">
                    <a:lumMod val="95000"/>
                  </a:schemeClr>
                </a:solidFill>
                <a:effectLst/>
                <a:latin typeface="Söhne"/>
              </a:rPr>
              <a:t>to the diverse needs of disabled students exacerbates the difficulties they face in the education system.</a:t>
            </a:r>
            <a:endParaRPr lang="en-US" sz="3200" b="1" cap="none" spc="50" dirty="0">
              <a:ln w="0"/>
              <a:solidFill>
                <a:schemeClr val="bg1">
                  <a:lumMod val="95000"/>
                </a:schemeClr>
              </a:solidFill>
              <a:effectLst>
                <a:innerShdw blurRad="63500" dist="50800" dir="13500000">
                  <a:srgbClr val="000000">
                    <a:alpha val="50000"/>
                  </a:srgbClr>
                </a:innerShdw>
              </a:effectLst>
            </a:endParaRPr>
          </a:p>
        </p:txBody>
      </p:sp>
      <p:sp>
        <p:nvSpPr>
          <p:cNvPr id="7" name="Rectangle 6">
            <a:extLst>
              <a:ext uri="{FF2B5EF4-FFF2-40B4-BE49-F238E27FC236}">
                <a16:creationId xmlns:a16="http://schemas.microsoft.com/office/drawing/2014/main" id="{C303A4E9-AE06-D517-594D-9C7205011DCC}"/>
              </a:ext>
            </a:extLst>
          </p:cNvPr>
          <p:cNvSpPr/>
          <p:nvPr/>
        </p:nvSpPr>
        <p:spPr>
          <a:xfrm>
            <a:off x="658454" y="4303455"/>
            <a:ext cx="8650797" cy="2554545"/>
          </a:xfrm>
          <a:prstGeom prst="rect">
            <a:avLst/>
          </a:prstGeom>
          <a:noFill/>
        </p:spPr>
        <p:txBody>
          <a:bodyPr wrap="square" lIns="91440" tIns="45720" rIns="91440" bIns="45720">
            <a:spAutoFit/>
          </a:bodyPr>
          <a:lstStyle/>
          <a:p>
            <a:pPr algn="ctr"/>
            <a:r>
              <a:rPr lang="en-US" sz="3200" b="0" i="0" dirty="0">
                <a:solidFill>
                  <a:schemeClr val="bg1">
                    <a:lumMod val="95000"/>
                  </a:schemeClr>
                </a:solidFill>
                <a:effectLst/>
                <a:latin typeface="Söhne"/>
              </a:rPr>
              <a:t>4)Transportation challenges for disabled students often result in difficulties attending school regularly, limiting their educational opportunities. In short we can say that quality education is very limited  for the disabled ones.</a:t>
            </a:r>
            <a:endParaRPr lang="en-US" sz="3200" b="1" cap="none" spc="50" dirty="0">
              <a:ln w="0"/>
              <a:solidFill>
                <a:schemeClr val="bg1">
                  <a:lumMod val="95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38151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D5FB-5543-30D1-4DE4-972327DD1737}"/>
              </a:ext>
            </a:extLst>
          </p:cNvPr>
          <p:cNvSpPr>
            <a:spLocks noGrp="1"/>
          </p:cNvSpPr>
          <p:nvPr>
            <p:ph type="title"/>
          </p:nvPr>
        </p:nvSpPr>
        <p:spPr/>
        <p:txBody>
          <a:bodyPr/>
          <a:lstStyle/>
          <a:p>
            <a:endParaRPr lang="en-IN"/>
          </a:p>
        </p:txBody>
      </p:sp>
      <p:pic>
        <p:nvPicPr>
          <p:cNvPr id="3074" name="Picture 2" descr="Blue Wallpapers: Free HD Download [500+ HQ] | Unsplash">
            <a:extLst>
              <a:ext uri="{FF2B5EF4-FFF2-40B4-BE49-F238E27FC236}">
                <a16:creationId xmlns:a16="http://schemas.microsoft.com/office/drawing/2014/main" id="{7F7A9924-19C2-DDCB-5E9B-8BFF8F4976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14A83A6-E293-1D4D-D698-366D4F234544}"/>
              </a:ext>
            </a:extLst>
          </p:cNvPr>
          <p:cNvSpPr/>
          <p:nvPr/>
        </p:nvSpPr>
        <p:spPr>
          <a:xfrm>
            <a:off x="694478" y="365125"/>
            <a:ext cx="6462410" cy="646331"/>
          </a:xfrm>
          <a:prstGeom prst="rect">
            <a:avLst/>
          </a:prstGeom>
          <a:noFill/>
        </p:spPr>
        <p:txBody>
          <a:bodyPr wrap="none" lIns="91440" tIns="45720" rIns="91440" bIns="45720">
            <a:spAutoFit/>
          </a:bodyPr>
          <a:lstStyle/>
          <a:p>
            <a:pPr algn="ctr"/>
            <a:r>
              <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Where is the problem occurring?</a:t>
            </a:r>
          </a:p>
        </p:txBody>
      </p:sp>
      <p:sp>
        <p:nvSpPr>
          <p:cNvPr id="6" name="Arrow: Right 5">
            <a:extLst>
              <a:ext uri="{FF2B5EF4-FFF2-40B4-BE49-F238E27FC236}">
                <a16:creationId xmlns:a16="http://schemas.microsoft.com/office/drawing/2014/main" id="{1300D3EB-C940-14AA-F774-B42819C8E12A}"/>
              </a:ext>
            </a:extLst>
          </p:cNvPr>
          <p:cNvSpPr/>
          <p:nvPr/>
        </p:nvSpPr>
        <p:spPr>
          <a:xfrm>
            <a:off x="164031" y="548723"/>
            <a:ext cx="510139" cy="279133"/>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6A1F5FF-2D80-98CE-BF1C-EA2D9AB4DA8D}"/>
              </a:ext>
            </a:extLst>
          </p:cNvPr>
          <p:cNvSpPr/>
          <p:nvPr/>
        </p:nvSpPr>
        <p:spPr>
          <a:xfrm>
            <a:off x="1108069" y="1712194"/>
            <a:ext cx="6048819" cy="3046988"/>
          </a:xfrm>
          <a:prstGeom prst="rect">
            <a:avLst/>
          </a:prstGeom>
          <a:noFill/>
        </p:spPr>
        <p:txBody>
          <a:bodyPr wrap="square" lIns="91440" tIns="45720" rIns="91440" bIns="45720">
            <a:spAutoFit/>
          </a:bodyPr>
          <a:lstStyle/>
          <a:p>
            <a:pPr algn="l"/>
            <a:r>
              <a:rPr lang="en-US" sz="3200" b="1" i="0" dirty="0">
                <a:solidFill>
                  <a:schemeClr val="bg1">
                    <a:lumMod val="95000"/>
                  </a:schemeClr>
                </a:solidFill>
                <a:effectLst/>
                <a:latin typeface="Söhne"/>
              </a:rPr>
              <a:t>1) Lack of Legal Protections:</a:t>
            </a:r>
            <a:endParaRPr lang="en-US" sz="3200" b="0" i="0" dirty="0">
              <a:solidFill>
                <a:schemeClr val="bg1">
                  <a:lumMod val="95000"/>
                </a:schemeClr>
              </a:solidFill>
              <a:effectLst/>
              <a:latin typeface="Söhne"/>
            </a:endParaRPr>
          </a:p>
          <a:p>
            <a:pPr algn="l">
              <a:buFont typeface="Arial" panose="020B0604020202020204" pitchFamily="34" charset="0"/>
              <a:buChar char="•"/>
            </a:pPr>
            <a:r>
              <a:rPr lang="en-US" sz="3200" b="0" i="0" dirty="0">
                <a:solidFill>
                  <a:schemeClr val="bg1">
                    <a:lumMod val="95000"/>
                  </a:schemeClr>
                </a:solidFill>
                <a:effectLst/>
                <a:latin typeface="Söhne"/>
              </a:rPr>
              <a:t>In some cases, the absence of strong legal frameworks or the failure to enforce existing disability rights legislation can contribute to the persistence of these issues.</a:t>
            </a:r>
          </a:p>
        </p:txBody>
      </p:sp>
    </p:spTree>
    <p:extLst>
      <p:ext uri="{BB962C8B-B14F-4D97-AF65-F5344CB8AC3E}">
        <p14:creationId xmlns:p14="http://schemas.microsoft.com/office/powerpoint/2010/main" val="104471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516A-5AB0-5EE7-B902-D4F265D9E51C}"/>
              </a:ext>
            </a:extLst>
          </p:cNvPr>
          <p:cNvSpPr>
            <a:spLocks noGrp="1"/>
          </p:cNvSpPr>
          <p:nvPr>
            <p:ph type="title"/>
          </p:nvPr>
        </p:nvSpPr>
        <p:spPr/>
        <p:txBody>
          <a:bodyPr/>
          <a:lstStyle/>
          <a:p>
            <a:endParaRPr lang="en-IN"/>
          </a:p>
        </p:txBody>
      </p:sp>
      <p:pic>
        <p:nvPicPr>
          <p:cNvPr id="4098" name="Picture 2" descr="Blue Wallpapers: Free HD Download [500+ HQ] | Unsplash">
            <a:extLst>
              <a:ext uri="{FF2B5EF4-FFF2-40B4-BE49-F238E27FC236}">
                <a16:creationId xmlns:a16="http://schemas.microsoft.com/office/drawing/2014/main" id="{74223A29-B98C-C2F2-687E-6B4D9FE2BB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B4851C-3BB0-8DCC-05F5-AD3BC41E657C}"/>
              </a:ext>
            </a:extLst>
          </p:cNvPr>
          <p:cNvSpPr txBox="1"/>
          <p:nvPr/>
        </p:nvSpPr>
        <p:spPr>
          <a:xfrm>
            <a:off x="838200" y="365125"/>
            <a:ext cx="6208004" cy="3046988"/>
          </a:xfrm>
          <a:prstGeom prst="rect">
            <a:avLst/>
          </a:prstGeom>
          <a:noFill/>
        </p:spPr>
        <p:txBody>
          <a:bodyPr wrap="square">
            <a:spAutoFit/>
          </a:bodyPr>
          <a:lstStyle/>
          <a:p>
            <a:pPr algn="l"/>
            <a:r>
              <a:rPr lang="en-US" sz="3200" b="1" i="0" dirty="0">
                <a:solidFill>
                  <a:schemeClr val="bg1">
                    <a:lumMod val="95000"/>
                  </a:schemeClr>
                </a:solidFill>
                <a:effectLst/>
                <a:latin typeface="Söhne"/>
              </a:rPr>
              <a:t>2)Societal and Cultural Factors:</a:t>
            </a:r>
            <a:endParaRPr lang="en-US" sz="3200" b="0" i="0" dirty="0">
              <a:solidFill>
                <a:schemeClr val="bg1">
                  <a:lumMod val="95000"/>
                </a:schemeClr>
              </a:solidFill>
              <a:effectLst/>
              <a:latin typeface="Söhne"/>
            </a:endParaRPr>
          </a:p>
          <a:p>
            <a:pPr algn="l">
              <a:buFont typeface="Arial" panose="020B0604020202020204" pitchFamily="34" charset="0"/>
              <a:buChar char="•"/>
            </a:pPr>
            <a:r>
              <a:rPr lang="en-US" sz="3200" b="0" i="0" dirty="0">
                <a:solidFill>
                  <a:schemeClr val="bg1">
                    <a:lumMod val="95000"/>
                  </a:schemeClr>
                </a:solidFill>
                <a:effectLst/>
                <a:latin typeface="Söhne"/>
              </a:rPr>
              <a:t>Prevailing societal attitudes and cultural beliefs about disabilities may influence how individuals with disabilities are treated within the education system.</a:t>
            </a:r>
          </a:p>
        </p:txBody>
      </p:sp>
      <p:sp>
        <p:nvSpPr>
          <p:cNvPr id="7" name="Rectangle 6">
            <a:extLst>
              <a:ext uri="{FF2B5EF4-FFF2-40B4-BE49-F238E27FC236}">
                <a16:creationId xmlns:a16="http://schemas.microsoft.com/office/drawing/2014/main" id="{8ED1B8FA-5419-9BA4-8B66-FFA114D0D27B}"/>
              </a:ext>
            </a:extLst>
          </p:cNvPr>
          <p:cNvSpPr/>
          <p:nvPr/>
        </p:nvSpPr>
        <p:spPr>
          <a:xfrm>
            <a:off x="838200" y="3767632"/>
            <a:ext cx="7976771" cy="2554545"/>
          </a:xfrm>
          <a:prstGeom prst="rect">
            <a:avLst/>
          </a:prstGeom>
          <a:noFill/>
        </p:spPr>
        <p:txBody>
          <a:bodyPr wrap="square" lIns="91440" tIns="45720" rIns="91440" bIns="45720">
            <a:spAutoFit/>
          </a:bodyPr>
          <a:lstStyle/>
          <a:p>
            <a:pPr algn="l"/>
            <a:r>
              <a:rPr lang="en-US" sz="3200" b="1" i="0" dirty="0">
                <a:solidFill>
                  <a:schemeClr val="bg1">
                    <a:lumMod val="95000"/>
                  </a:schemeClr>
                </a:solidFill>
                <a:effectLst/>
                <a:latin typeface="Söhne"/>
              </a:rPr>
              <a:t>3)Limited Access to Information:</a:t>
            </a:r>
            <a:endParaRPr lang="en-US" sz="3200" b="0" i="0" dirty="0">
              <a:solidFill>
                <a:schemeClr val="bg1">
                  <a:lumMod val="95000"/>
                </a:schemeClr>
              </a:solidFill>
              <a:effectLst/>
              <a:latin typeface="Söhne"/>
            </a:endParaRPr>
          </a:p>
          <a:p>
            <a:pPr algn="l">
              <a:buFont typeface="Arial" panose="020B0604020202020204" pitchFamily="34" charset="0"/>
              <a:buChar char="•"/>
            </a:pPr>
            <a:r>
              <a:rPr lang="en-US" sz="3200" b="0" i="0" dirty="0">
                <a:solidFill>
                  <a:schemeClr val="bg1">
                    <a:lumMod val="95000"/>
                  </a:schemeClr>
                </a:solidFill>
                <a:effectLst/>
                <a:latin typeface="Söhne"/>
              </a:rPr>
              <a:t>Educational materials, including textbooks and online resources, may not be accessible in formats suitable for all disabilities, hindering the learning process.</a:t>
            </a:r>
          </a:p>
        </p:txBody>
      </p:sp>
    </p:spTree>
    <p:extLst>
      <p:ext uri="{BB962C8B-B14F-4D97-AF65-F5344CB8AC3E}">
        <p14:creationId xmlns:p14="http://schemas.microsoft.com/office/powerpoint/2010/main" val="151244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63B8-203E-CDF2-11D1-BE0402303B43}"/>
              </a:ext>
            </a:extLst>
          </p:cNvPr>
          <p:cNvSpPr>
            <a:spLocks noGrp="1"/>
          </p:cNvSpPr>
          <p:nvPr>
            <p:ph type="title"/>
          </p:nvPr>
        </p:nvSpPr>
        <p:spPr/>
        <p:txBody>
          <a:bodyPr/>
          <a:lstStyle/>
          <a:p>
            <a:endParaRPr lang="en-IN"/>
          </a:p>
        </p:txBody>
      </p:sp>
      <p:pic>
        <p:nvPicPr>
          <p:cNvPr id="5122" name="Picture 2" descr="Blue Wallpapers: Free HD Download [500+ HQ] | Unsplash">
            <a:extLst>
              <a:ext uri="{FF2B5EF4-FFF2-40B4-BE49-F238E27FC236}">
                <a16:creationId xmlns:a16="http://schemas.microsoft.com/office/drawing/2014/main" id="{5AC7D23F-8E8A-54DC-05F6-1C2051F023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158C01-F91A-8321-DA58-922DFDB5EE47}"/>
              </a:ext>
            </a:extLst>
          </p:cNvPr>
          <p:cNvSpPr/>
          <p:nvPr/>
        </p:nvSpPr>
        <p:spPr>
          <a:xfrm>
            <a:off x="838200" y="457485"/>
            <a:ext cx="9109097" cy="584775"/>
          </a:xfrm>
          <a:prstGeom prst="rect">
            <a:avLst/>
          </a:prstGeom>
          <a:noFill/>
        </p:spPr>
        <p:txBody>
          <a:bodyPr wrap="non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Why is it a problem? Why is it important to address?</a:t>
            </a:r>
          </a:p>
        </p:txBody>
      </p:sp>
      <p:sp>
        <p:nvSpPr>
          <p:cNvPr id="5" name="Arrow: Right 4">
            <a:extLst>
              <a:ext uri="{FF2B5EF4-FFF2-40B4-BE49-F238E27FC236}">
                <a16:creationId xmlns:a16="http://schemas.microsoft.com/office/drawing/2014/main" id="{2CCE7315-829F-D4ED-8D1C-FE2E05D85A62}"/>
              </a:ext>
            </a:extLst>
          </p:cNvPr>
          <p:cNvSpPr/>
          <p:nvPr/>
        </p:nvSpPr>
        <p:spPr>
          <a:xfrm>
            <a:off x="164031" y="610305"/>
            <a:ext cx="510139" cy="279133"/>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C72A1D-5320-A3C9-088F-87F4A0BF6D6F}"/>
              </a:ext>
            </a:extLst>
          </p:cNvPr>
          <p:cNvSpPr/>
          <p:nvPr/>
        </p:nvSpPr>
        <p:spPr>
          <a:xfrm>
            <a:off x="341522" y="1380907"/>
            <a:ext cx="10873649" cy="1569660"/>
          </a:xfrm>
          <a:prstGeom prst="rect">
            <a:avLst/>
          </a:prstGeom>
          <a:noFill/>
        </p:spPr>
        <p:txBody>
          <a:bodyPr wrap="square" lIns="91440" tIns="45720" rIns="91440" bIns="45720">
            <a:spAutoFit/>
          </a:bodyPr>
          <a:lstStyle/>
          <a:p>
            <a:pPr algn="ctr"/>
            <a:r>
              <a:rPr lang="en-US" sz="3200" b="1" i="0" dirty="0">
                <a:solidFill>
                  <a:schemeClr val="bg1">
                    <a:lumMod val="95000"/>
                  </a:schemeClr>
                </a:solidFill>
                <a:effectLst/>
                <a:latin typeface="Söhne"/>
              </a:rPr>
              <a:t>Addressing the challenges faced by disabled people in the education sector is crucial for several reasons, and the impact on the community is significant. </a:t>
            </a:r>
            <a:endParaRPr lang="en-US" sz="3200" b="1" cap="none" spc="50" dirty="0">
              <a:ln w="0"/>
              <a:solidFill>
                <a:schemeClr val="bg1">
                  <a:lumMod val="95000"/>
                </a:schemeClr>
              </a:solidFill>
              <a:effectLst>
                <a:innerShdw blurRad="63500" dist="50800" dir="13500000">
                  <a:srgbClr val="000000">
                    <a:alpha val="50000"/>
                  </a:srgbClr>
                </a:innerShdw>
              </a:effectLst>
            </a:endParaRPr>
          </a:p>
        </p:txBody>
      </p:sp>
      <p:sp>
        <p:nvSpPr>
          <p:cNvPr id="7" name="Star: 5 Points 6">
            <a:extLst>
              <a:ext uri="{FF2B5EF4-FFF2-40B4-BE49-F238E27FC236}">
                <a16:creationId xmlns:a16="http://schemas.microsoft.com/office/drawing/2014/main" id="{4FE74A22-F459-41B7-7F02-3B3B709AF3B9}"/>
              </a:ext>
            </a:extLst>
          </p:cNvPr>
          <p:cNvSpPr/>
          <p:nvPr/>
        </p:nvSpPr>
        <p:spPr>
          <a:xfrm>
            <a:off x="365088" y="1360177"/>
            <a:ext cx="510139" cy="584775"/>
          </a:xfrm>
          <a:prstGeom prst="star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5865EF9-A40B-9F00-0902-AF6635A7A573}"/>
              </a:ext>
            </a:extLst>
          </p:cNvPr>
          <p:cNvSpPr/>
          <p:nvPr/>
        </p:nvSpPr>
        <p:spPr>
          <a:xfrm>
            <a:off x="419100" y="3451099"/>
            <a:ext cx="11630139" cy="2062103"/>
          </a:xfrm>
          <a:prstGeom prst="rect">
            <a:avLst/>
          </a:prstGeom>
          <a:noFill/>
        </p:spPr>
        <p:txBody>
          <a:bodyPr wrap="square" lIns="91440" tIns="45720" rIns="91440" bIns="45720">
            <a:spAutoFit/>
          </a:bodyPr>
          <a:lstStyle/>
          <a:p>
            <a:pPr algn="l"/>
            <a:r>
              <a:rPr lang="en-US" sz="3200" b="1" i="0" dirty="0">
                <a:solidFill>
                  <a:schemeClr val="bg1">
                    <a:lumMod val="95000"/>
                  </a:schemeClr>
                </a:solidFill>
                <a:effectLst/>
                <a:latin typeface="Söhne"/>
              </a:rPr>
              <a:t>1)Promoting Equality and Human Rights: </a:t>
            </a:r>
            <a:endParaRPr lang="en-US" sz="3200" b="0" i="0" dirty="0">
              <a:solidFill>
                <a:schemeClr val="bg1">
                  <a:lumMod val="95000"/>
                </a:schemeClr>
              </a:solidFill>
              <a:effectLst/>
              <a:latin typeface="Söhne"/>
            </a:endParaRPr>
          </a:p>
          <a:p>
            <a:pPr algn="l"/>
            <a:r>
              <a:rPr lang="en-US" sz="3200" b="0" i="0" dirty="0">
                <a:solidFill>
                  <a:schemeClr val="bg1">
                    <a:lumMod val="95000"/>
                  </a:schemeClr>
                </a:solidFill>
                <a:effectLst/>
                <a:latin typeface="Söhne"/>
              </a:rPr>
              <a:t>Ensuring equal access to education for disabled individuals aligns with the principles of human rights and promotes a more inclusive and equitable society.</a:t>
            </a:r>
          </a:p>
        </p:txBody>
      </p:sp>
    </p:spTree>
    <p:extLst>
      <p:ext uri="{BB962C8B-B14F-4D97-AF65-F5344CB8AC3E}">
        <p14:creationId xmlns:p14="http://schemas.microsoft.com/office/powerpoint/2010/main" val="78176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B70-8EEB-7562-B230-355D27F3DDC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A96811A-05AA-E9E7-81BD-8BEBB33F375B}"/>
              </a:ext>
            </a:extLst>
          </p:cNvPr>
          <p:cNvSpPr>
            <a:spLocks noGrp="1"/>
          </p:cNvSpPr>
          <p:nvPr>
            <p:ph idx="1"/>
          </p:nvPr>
        </p:nvSpPr>
        <p:spPr/>
        <p:txBody>
          <a:bodyPr/>
          <a:lstStyle/>
          <a:p>
            <a:endParaRPr lang="en-IN"/>
          </a:p>
        </p:txBody>
      </p:sp>
      <p:pic>
        <p:nvPicPr>
          <p:cNvPr id="6146" name="Picture 2" descr="Blue Wallpapers: Free HD Download [500+ HQ] | Unsplash">
            <a:extLst>
              <a:ext uri="{FF2B5EF4-FFF2-40B4-BE49-F238E27FC236}">
                <a16:creationId xmlns:a16="http://schemas.microsoft.com/office/drawing/2014/main" id="{827ED734-D2B9-A27F-DD3F-7C779352A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902678-4354-F034-4AE4-68E6071312B4}"/>
              </a:ext>
            </a:extLst>
          </p:cNvPr>
          <p:cNvSpPr txBox="1"/>
          <p:nvPr/>
        </p:nvSpPr>
        <p:spPr>
          <a:xfrm>
            <a:off x="605928" y="181956"/>
            <a:ext cx="8438920" cy="6494085"/>
          </a:xfrm>
          <a:prstGeom prst="rect">
            <a:avLst/>
          </a:prstGeom>
          <a:noFill/>
        </p:spPr>
        <p:txBody>
          <a:bodyPr wrap="square">
            <a:spAutoFit/>
          </a:bodyPr>
          <a:lstStyle/>
          <a:p>
            <a:pPr algn="l"/>
            <a:r>
              <a:rPr lang="en-US" sz="3200" b="1" dirty="0">
                <a:solidFill>
                  <a:schemeClr val="bg1">
                    <a:lumMod val="95000"/>
                  </a:schemeClr>
                </a:solidFill>
                <a:latin typeface="Söhne"/>
              </a:rPr>
              <a:t>2) Fo</a:t>
            </a:r>
            <a:r>
              <a:rPr lang="en-US" sz="3200" b="1" i="0" dirty="0">
                <a:solidFill>
                  <a:schemeClr val="bg1">
                    <a:lumMod val="95000"/>
                  </a:schemeClr>
                </a:solidFill>
                <a:effectLst/>
                <a:latin typeface="Söhne"/>
              </a:rPr>
              <a:t>stering Diversity and Inclusion:</a:t>
            </a:r>
            <a:endParaRPr lang="en-US" sz="3200" b="0" i="0" dirty="0">
              <a:solidFill>
                <a:schemeClr val="bg1">
                  <a:lumMod val="95000"/>
                </a:schemeClr>
              </a:solidFill>
              <a:effectLst/>
              <a:latin typeface="Söhne"/>
            </a:endParaRPr>
          </a:p>
          <a:p>
            <a:pPr lvl="1" algn="l"/>
            <a:r>
              <a:rPr lang="en-US" sz="3200" b="0" i="0" dirty="0">
                <a:solidFill>
                  <a:schemeClr val="bg1">
                    <a:lumMod val="95000"/>
                  </a:schemeClr>
                </a:solidFill>
                <a:effectLst/>
                <a:latin typeface="Söhne"/>
              </a:rPr>
              <a:t>Inclusive education benefits the entire community by fostering a diverse and inclusive learning environment, preparing students to appreciate and respect individual differences.</a:t>
            </a:r>
          </a:p>
          <a:p>
            <a:pPr algn="l"/>
            <a:endParaRPr lang="en-US" sz="3200" b="1" dirty="0">
              <a:solidFill>
                <a:schemeClr val="bg1">
                  <a:lumMod val="95000"/>
                </a:schemeClr>
              </a:solidFill>
              <a:latin typeface="Söhne"/>
            </a:endParaRPr>
          </a:p>
          <a:p>
            <a:pPr algn="l"/>
            <a:r>
              <a:rPr lang="en-US" sz="3200" b="1" dirty="0">
                <a:solidFill>
                  <a:schemeClr val="bg1">
                    <a:lumMod val="95000"/>
                  </a:schemeClr>
                </a:solidFill>
                <a:latin typeface="Söhne"/>
              </a:rPr>
              <a:t>3</a:t>
            </a:r>
            <a:r>
              <a:rPr lang="en-US" sz="3200" b="1" i="0" dirty="0">
                <a:solidFill>
                  <a:schemeClr val="bg1">
                    <a:lumMod val="95000"/>
                  </a:schemeClr>
                </a:solidFill>
                <a:effectLst/>
                <a:latin typeface="Söhne"/>
              </a:rPr>
              <a:t>) Unlocking Human Potential:</a:t>
            </a:r>
            <a:endParaRPr lang="en-US" sz="3200" b="0" i="0" dirty="0">
              <a:solidFill>
                <a:schemeClr val="bg1">
                  <a:lumMod val="95000"/>
                </a:schemeClr>
              </a:solidFill>
              <a:effectLst/>
              <a:latin typeface="Söhne"/>
            </a:endParaRPr>
          </a:p>
          <a:p>
            <a:pPr lvl="1" algn="l"/>
            <a:r>
              <a:rPr lang="en-US" sz="3200" b="0" i="0" dirty="0">
                <a:solidFill>
                  <a:schemeClr val="bg1">
                    <a:lumMod val="95000"/>
                  </a:schemeClr>
                </a:solidFill>
                <a:effectLst/>
                <a:latin typeface="Söhne"/>
              </a:rPr>
              <a:t>Every individual, regardless of disability, has unique talents and abilities. Addressing barriers in education allows disabled individuals to reach their full potential, contributing to the enrichment of the community.</a:t>
            </a:r>
          </a:p>
        </p:txBody>
      </p:sp>
    </p:spTree>
    <p:extLst>
      <p:ext uri="{BB962C8B-B14F-4D97-AF65-F5344CB8AC3E}">
        <p14:creationId xmlns:p14="http://schemas.microsoft.com/office/powerpoint/2010/main" val="61660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Roboto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vijayasri sivaji</dc:creator>
  <cp:lastModifiedBy>vijayasri sivaji</cp:lastModifiedBy>
  <cp:revision>1</cp:revision>
  <dcterms:created xsi:type="dcterms:W3CDTF">2024-01-23T20:13:58Z</dcterms:created>
  <dcterms:modified xsi:type="dcterms:W3CDTF">2024-01-23T20:14:16Z</dcterms:modified>
</cp:coreProperties>
</file>