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20"/>
  </p:notesMasterIdLst>
  <p:handoutMasterIdLst>
    <p:handoutMasterId r:id="rId21"/>
  </p:handoutMasterIdLst>
  <p:sldIdLst>
    <p:sldId id="312" r:id="rId5"/>
    <p:sldId id="325" r:id="rId6"/>
    <p:sldId id="304" r:id="rId7"/>
    <p:sldId id="326" r:id="rId8"/>
    <p:sldId id="327" r:id="rId9"/>
    <p:sldId id="328" r:id="rId10"/>
    <p:sldId id="329" r:id="rId11"/>
    <p:sldId id="330" r:id="rId12"/>
    <p:sldId id="324" r:id="rId13"/>
    <p:sldId id="332" r:id="rId14"/>
    <p:sldId id="333" r:id="rId15"/>
    <p:sldId id="334" r:id="rId16"/>
    <p:sldId id="335" r:id="rId17"/>
    <p:sldId id="318" r:id="rId18"/>
    <p:sldId id="336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5388" autoAdjust="0"/>
  </p:normalViewPr>
  <p:slideViewPr>
    <p:cSldViewPr snapToGrid="0" snapToObjects="1">
      <p:cViewPr varScale="1">
        <p:scale>
          <a:sx n="104" d="100"/>
          <a:sy n="104" d="100"/>
        </p:scale>
        <p:origin x="144" y="6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1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5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0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8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0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2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6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699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751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1656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82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9032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3422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579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0145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4203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98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8391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392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401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526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22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5DFC02-B8BB-66F4-6FD7-A7891DA61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97AD57-B9EB-9BE1-97F8-FE088261F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D7CEBC-455C-398E-B829-4104871E4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C41C80C-F223-7646-BDC9-F8C5FD830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33480E-6744-B757-7FBE-6DCAA01A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6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26199-9FC6-0541-614A-E1BC6B38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CC9F-4C3A-446C-9401-5C4D8BEE330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9" r:id="rId19"/>
    <p:sldLayoutId id="2147483741" r:id="rId20"/>
    <p:sldLayoutId id="2147483743" r:id="rId21"/>
    <p:sldLayoutId id="2147483746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CRAFT DEMONSTRATION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DB363-0456-2B48-9789-5AD6B275F1B8}"/>
              </a:ext>
            </a:extLst>
          </p:cNvPr>
          <p:cNvSpPr txBox="1"/>
          <p:nvPr/>
        </p:nvSpPr>
        <p:spPr>
          <a:xfrm>
            <a:off x="3835570" y="4318282"/>
            <a:ext cx="424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SHIVANG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MISHRA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Non-Functional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1" y="1381956"/>
            <a:ext cx="7965460" cy="4656766"/>
          </a:xfrm>
        </p:spPr>
        <p:txBody>
          <a:bodyPr>
            <a:normAutofit/>
          </a:bodyPr>
          <a:lstStyle/>
          <a:p>
            <a:r>
              <a:rPr lang="en-IN" b="1" dirty="0"/>
              <a:t>Scalability</a:t>
            </a:r>
            <a:r>
              <a:rPr lang="en-IN" dirty="0"/>
              <a:t>:</a:t>
            </a:r>
            <a:r>
              <a:rPr lang="en-US" dirty="0"/>
              <a:t>Design the application to handle increased loads and user demands without performance degradation.</a:t>
            </a:r>
          </a:p>
          <a:p>
            <a:r>
              <a:rPr lang="en-IN" b="1" dirty="0"/>
              <a:t>Consistency</a:t>
            </a:r>
            <a:r>
              <a:rPr lang="en-IN" dirty="0"/>
              <a:t>:</a:t>
            </a:r>
            <a:r>
              <a:rPr lang="en-US" dirty="0"/>
              <a:t>Ensure data consistency, especially when fetching and displaying financial data and news from third-party sources.</a:t>
            </a:r>
          </a:p>
          <a:p>
            <a:r>
              <a:rPr lang="en-US" b="1" dirty="0"/>
              <a:t>Performance: Optimize</a:t>
            </a:r>
            <a:r>
              <a:rPr lang="en-US" dirty="0"/>
              <a:t> the application for fast retrieval and display of financial data and news articles.</a:t>
            </a:r>
          </a:p>
          <a:p>
            <a:r>
              <a:rPr lang="en-US" b="1" dirty="0"/>
              <a:t>User Experience: </a:t>
            </a:r>
            <a:r>
              <a:rPr lang="en-US" dirty="0"/>
              <a:t>Provide a user-friendly interface with intuitive and responsive design.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017C1CD-A768-5757-D462-9D744E51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661" y="613171"/>
            <a:ext cx="7965461" cy="994164"/>
          </a:xfrm>
        </p:spPr>
        <p:txBody>
          <a:bodyPr/>
          <a:lstStyle/>
          <a:p>
            <a:r>
              <a:rPr lang="en-US" dirty="0"/>
              <a:t>High Level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B9DEC2-A919-462C-8390-9DEE09E0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17" y="1254559"/>
            <a:ext cx="9286513" cy="5073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47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Scope of improvement: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1" y="1381956"/>
            <a:ext cx="7965460" cy="4656766"/>
          </a:xfrm>
        </p:spPr>
        <p:txBody>
          <a:bodyPr>
            <a:norm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to fetch and update data for a list of companies every morning and pre-load data into the database and Elasticsearch to reduce initial data retrieval time and enhance user experience.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Use AWS SQS (Simple Queue Service) as a messaging queue between the Elastic Beanstalk application and AWS Lambda to ensure scalable and robust notification delivery </a:t>
            </a:r>
          </a:p>
          <a:p>
            <a:r>
              <a:rPr lang="en-US" dirty="0"/>
              <a:t>Implement user authentication and authorization using JWT and OAuth 2.0  to secure the application and manage user access effectively.</a:t>
            </a:r>
          </a:p>
          <a:p>
            <a:r>
              <a:rPr lang="en-US" dirty="0"/>
              <a:t>Add an autocomplete feature to enhance user experience.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7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Q/A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0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Intuit?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293" y="1706063"/>
            <a:ext cx="6658550" cy="246090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Innovative Culture and Impactful Work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dirty="0"/>
              <a:t>Career Growth and Development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IN" dirty="0"/>
              <a:t>Work Environment and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/>
              <a:t>ThankYou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17" y="1963827"/>
            <a:ext cx="8140131" cy="1222385"/>
          </a:xfrm>
        </p:spPr>
        <p:txBody>
          <a:bodyPr/>
          <a:lstStyle/>
          <a:p>
            <a:r>
              <a:rPr lang="en-US" dirty="0"/>
              <a:t>Who am I?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Shivang Mishra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FB9CA-EDB1-EFC9-122C-554A83A5D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6" t="46802" r="14723" b="22370"/>
          <a:stretch/>
        </p:blipFill>
        <p:spPr>
          <a:xfrm>
            <a:off x="4173100" y="518264"/>
            <a:ext cx="3845799" cy="2602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9D1F68-4739-7492-978F-1163B316D062}"/>
              </a:ext>
            </a:extLst>
          </p:cNvPr>
          <p:cNvSpPr txBox="1"/>
          <p:nvPr/>
        </p:nvSpPr>
        <p:spPr>
          <a:xfrm>
            <a:off x="1000317" y="4013541"/>
            <a:ext cx="664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Seasoned .NET Developer with 3 years of experience focused on backend with a passion of building world class products and drive innovation. </a:t>
            </a:r>
          </a:p>
        </p:txBody>
      </p:sp>
    </p:spTree>
    <p:extLst>
      <p:ext uri="{BB962C8B-B14F-4D97-AF65-F5344CB8AC3E}">
        <p14:creationId xmlns:p14="http://schemas.microsoft.com/office/powerpoint/2010/main" val="57001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489"/>
            <a:ext cx="6583680" cy="1531357"/>
          </a:xfrm>
        </p:spPr>
        <p:txBody>
          <a:bodyPr/>
          <a:lstStyle/>
          <a:p>
            <a:r>
              <a:rPr lang="en-US" dirty="0"/>
              <a:t>Personal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79" y="1405353"/>
            <a:ext cx="7019401" cy="463663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Born and raised in Kanpur, U.P., where I did my basic education from CBSE board.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B.E. from UIET, Panjab University, Chandigarh (JEE Main) in Electronics &amp; Communication Engineering. [2016-20] 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Backend focused .NET developer with knowledge of other tools and languages like Java, C++, SQL, AWS.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Goals: Stay Fit, Work for animal welfare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489"/>
            <a:ext cx="6583680" cy="1531357"/>
          </a:xfrm>
        </p:spPr>
        <p:txBody>
          <a:bodyPr/>
          <a:lstStyle/>
          <a:p>
            <a:r>
              <a:rPr lang="en-US" dirty="0"/>
              <a:t>Professional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9761AB-63D8-494D-0343-4636F863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40" y="1442175"/>
            <a:ext cx="6743240" cy="428970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Started my career as Software Engineering Intern at Gemini Solutions Pvt Ltd, Gurugram in Jan, 2020.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Converted to FTE in Aug, 2020. Got Promoted twice to become a Sr. Software Engineer L1.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Led team of junior developers in client projects and managed entire internal projects driving improvements in operational efficiency.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Domains : Fintech &amp; Information Systems(IS)</a:t>
            </a:r>
          </a:p>
          <a:p>
            <a:pPr marL="457200" indent="-4572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Goals: Continuous Learning and Skill Enhancement.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br>
              <a:rPr lang="en-US" b="1" dirty="0"/>
            </a:br>
            <a:r>
              <a:rPr lang="en-US" b="1" dirty="0"/>
              <a:t>PRODUCTS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66" y="431606"/>
            <a:ext cx="7965461" cy="994164"/>
          </a:xfrm>
        </p:spPr>
        <p:txBody>
          <a:bodyPr/>
          <a:lstStyle/>
          <a:p>
            <a:r>
              <a:rPr lang="en-US" dirty="0"/>
              <a:t>PANORAMA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9367" y="1554324"/>
            <a:ext cx="7965460" cy="452121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Built a platform for Portfolio Managers and Financial Advisors for data for their data analysis and visualization needs </a:t>
            </a:r>
          </a:p>
          <a:p>
            <a:r>
              <a:rPr lang="en-US" dirty="0"/>
              <a:t>Worked as a full stack developer creating front-end in WPF (MVVM using Prism) and backend in .NET Core Web API for 20+ modules in the application.</a:t>
            </a:r>
          </a:p>
          <a:p>
            <a:r>
              <a:rPr lang="en-US" dirty="0"/>
              <a:t>Implemented Autocomplete feature using Elasticsearch which significantly improved user experience by providing real-time suggestions.</a:t>
            </a:r>
          </a:p>
          <a:p>
            <a:r>
              <a:rPr lang="en-US" dirty="0"/>
              <a:t>Integrated caching mechanism resulting in reducing the latency by 80%.</a:t>
            </a:r>
          </a:p>
          <a:p>
            <a:r>
              <a:rPr lang="en-US" dirty="0"/>
              <a:t>Implemented several other features like data viz. through charts and maps, logging and pdf &amp; excel creation with download.</a:t>
            </a:r>
          </a:p>
          <a:p>
            <a:r>
              <a:rPr lang="en-US" dirty="0"/>
              <a:t>Tech Stack: WPF, Prism, MVVM, ASP .NET Core Web API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6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511" y="621694"/>
            <a:ext cx="7965461" cy="994164"/>
          </a:xfrm>
        </p:spPr>
        <p:txBody>
          <a:bodyPr/>
          <a:lstStyle/>
          <a:p>
            <a:r>
              <a:rPr lang="en-US" dirty="0"/>
              <a:t>ACHIEVEMENTS &amp;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8511" y="1780352"/>
            <a:ext cx="7965460" cy="401505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delivered the entire project on time despite losing two senior developers three to four months before the deadline and ensured all 50+ modules were completed.</a:t>
            </a:r>
          </a:p>
          <a:p>
            <a:r>
              <a:rPr lang="en-US" dirty="0"/>
              <a:t>Took charge and led a team of junior developers, significantly improving my leadership and project management skills.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Received high praise from the client for delivering the project without any delays.</a:t>
            </a:r>
          </a:p>
          <a:p>
            <a:r>
              <a:rPr lang="en-US" dirty="0"/>
              <a:t>Awarded “On The Spot" and recognized internally for exceptional performance and dedication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1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/>
              <a:t>CASE STUDY</a:t>
            </a:r>
            <a:br>
              <a:rPr lang="en-US" b="1" dirty="0"/>
            </a:br>
            <a:r>
              <a:rPr lang="en-US" b="1" dirty="0" err="1"/>
              <a:t>FinNews</a:t>
            </a:r>
            <a:r>
              <a:rPr lang="en-US" b="1" dirty="0"/>
              <a:t> Desktop App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4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0" y="1296039"/>
            <a:ext cx="7965460" cy="3711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 the application using WPF for a desktop environment that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llows users to enter a company's name and select a specific date.</a:t>
            </a:r>
          </a:p>
          <a:p>
            <a:r>
              <a:rPr lang="en-US" dirty="0"/>
              <a:t>Display financial metrics of the selected company for the specified date in a data grid.</a:t>
            </a:r>
          </a:p>
          <a:p>
            <a:r>
              <a:rPr lang="en-US" dirty="0"/>
              <a:t>Fetch and display the latest news related to the selected company.</a:t>
            </a:r>
          </a:p>
          <a:p>
            <a:r>
              <a:rPr lang="en-US" dirty="0"/>
              <a:t>Support for displaying images and videos within the news articles.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latest news from third-party sources related to the selected company.</a:t>
            </a:r>
          </a:p>
          <a:p>
            <a:r>
              <a:rPr lang="en-US" dirty="0"/>
              <a:t>Store a copy of the retrieved financial data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Implement logging of data retrieval and user interactions.</a:t>
            </a:r>
          </a:p>
          <a:p>
            <a:r>
              <a:rPr lang="en-US" dirty="0"/>
              <a:t>Send notifications to stakeholders in case of fatal errors or unhandled exceptions.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4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698</Words>
  <Application>Microsoft Office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CRAFT DEMONSTRATION </vt:lpstr>
      <vt:lpstr>Who am I?   Shivang Mishra</vt:lpstr>
      <vt:lpstr>Personal Info</vt:lpstr>
      <vt:lpstr>Professional Info</vt:lpstr>
      <vt:lpstr> PRODUCTS </vt:lpstr>
      <vt:lpstr>PANORAMA</vt:lpstr>
      <vt:lpstr>ACHIEVEMENTS &amp; OUTCOME</vt:lpstr>
      <vt:lpstr>CASE STUDY FinNews Desktop App </vt:lpstr>
      <vt:lpstr>Functional Requirements:</vt:lpstr>
      <vt:lpstr>Non-Functional Requirements:</vt:lpstr>
      <vt:lpstr>High Level Design</vt:lpstr>
      <vt:lpstr>Scope of improvement:</vt:lpstr>
      <vt:lpstr>Q/A </vt:lpstr>
      <vt:lpstr>Why Intuit?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Shivang Mishra</dc:creator>
  <cp:lastModifiedBy>Shivang Mishra</cp:lastModifiedBy>
  <cp:revision>14</cp:revision>
  <dcterms:created xsi:type="dcterms:W3CDTF">2024-06-23T08:53:20Z</dcterms:created>
  <dcterms:modified xsi:type="dcterms:W3CDTF">2024-06-23T13:06:18Z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