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6/10/2023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0A54-91F4-BD91-4A16-06B04EEF225B}"/>
              </a:ext>
            </a:extLst>
          </p:cNvPr>
          <p:cNvSpPr>
            <a:spLocks noGrp="1"/>
          </p:cNvSpPr>
          <p:nvPr>
            <p:ph type="ctrTitle"/>
          </p:nvPr>
        </p:nvSpPr>
        <p:spPr>
          <a:xfrm>
            <a:off x="1751012" y="358589"/>
            <a:ext cx="8676222" cy="2613212"/>
          </a:xfrm>
        </p:spPr>
        <p:txBody>
          <a:bodyPr/>
          <a:lstStyle/>
          <a:p>
            <a:br>
              <a:rPr lang="en-IN" sz="1800" dirty="0">
                <a:effectLst/>
                <a:latin typeface="Calibri" panose="020F0502020204030204" pitchFamily="34" charset="0"/>
                <a:ea typeface="Droid Sans Fallback"/>
              </a:rPr>
            </a:br>
            <a:endParaRPr lang="en-IN" dirty="0"/>
          </a:p>
        </p:txBody>
      </p:sp>
      <p:sp>
        <p:nvSpPr>
          <p:cNvPr id="4" name="Title 4">
            <a:extLst>
              <a:ext uri="{FF2B5EF4-FFF2-40B4-BE49-F238E27FC236}">
                <a16:creationId xmlns:a16="http://schemas.microsoft.com/office/drawing/2014/main" id="{DA4152F7-A97D-1DB2-EB6E-16B80A4A9629}"/>
              </a:ext>
            </a:extLst>
          </p:cNvPr>
          <p:cNvSpPr txBox="1">
            <a:spLocks/>
          </p:cNvSpPr>
          <p:nvPr/>
        </p:nvSpPr>
        <p:spPr>
          <a:xfrm>
            <a:off x="1280461" y="358588"/>
            <a:ext cx="8825658" cy="2699061"/>
          </a:xfrm>
          <a:prstGeom prst="rect">
            <a:avLst/>
          </a:prstGeom>
        </p:spPr>
        <p:txBody>
          <a:bodyPr vert="horz" lIns="91440" tIns="45720" rIns="91440" bIns="45720" rtlCol="0" anchor="b">
            <a:normAutofit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a:solidFill>
                  <a:schemeClr val="tx2"/>
                </a:solidFill>
              </a:rPr>
              <a:t>STEALTHY MESSAGING</a:t>
            </a:r>
            <a:br>
              <a:rPr lang="en-IN" sz="3200" b="1" u="sng" dirty="0">
                <a:solidFill>
                  <a:schemeClr val="tx2"/>
                </a:solidFill>
              </a:rPr>
            </a:br>
            <a:br>
              <a:rPr lang="en-IN" sz="3200" b="1" u="sng" dirty="0">
                <a:solidFill>
                  <a:schemeClr val="tx2"/>
                </a:solidFill>
              </a:rPr>
            </a:br>
            <a:r>
              <a:rPr lang="en-IN" sz="1600" b="1" u="sng" dirty="0">
                <a:solidFill>
                  <a:schemeClr val="tx2"/>
                </a:solidFill>
              </a:rPr>
              <a:t>[INDUSTRIAL TRAINING PROJECT]</a:t>
            </a:r>
            <a:br>
              <a:rPr lang="en-IN" sz="1600" b="1" u="sng" dirty="0">
                <a:solidFill>
                  <a:schemeClr val="tx2"/>
                </a:solidFill>
              </a:rPr>
            </a:br>
            <a:r>
              <a:rPr lang="en-IN" sz="1600" b="1" u="sng" dirty="0">
                <a:solidFill>
                  <a:schemeClr val="tx2"/>
                </a:solidFill>
              </a:rPr>
              <a:t>Date- 05/12/2022</a:t>
            </a:r>
            <a:br>
              <a:rPr lang="en-IN" sz="1600" b="1" u="sng" dirty="0">
                <a:solidFill>
                  <a:schemeClr val="tx2"/>
                </a:solidFill>
              </a:rPr>
            </a:br>
            <a:r>
              <a:rPr lang="en-IN" sz="1600" b="1" u="sng" dirty="0">
                <a:solidFill>
                  <a:schemeClr val="tx2"/>
                </a:solidFill>
              </a:rPr>
              <a:t>Programme- B.TECH [CSE]</a:t>
            </a:r>
            <a:br>
              <a:rPr lang="en-IN" sz="1600" b="1" u="sng" dirty="0">
                <a:solidFill>
                  <a:schemeClr val="tx2"/>
                </a:solidFill>
              </a:rPr>
            </a:br>
            <a:br>
              <a:rPr lang="en-IN" sz="3200" b="1" u="sng" dirty="0"/>
            </a:br>
            <a:endParaRPr lang="en-IN" sz="3200" b="1" u="sng" dirty="0"/>
          </a:p>
        </p:txBody>
      </p:sp>
      <p:sp>
        <p:nvSpPr>
          <p:cNvPr id="5" name="Subtitle 2">
            <a:extLst>
              <a:ext uri="{FF2B5EF4-FFF2-40B4-BE49-F238E27FC236}">
                <a16:creationId xmlns:a16="http://schemas.microsoft.com/office/drawing/2014/main" id="{1ABDB3A2-D31A-AF05-351D-C7B8DDEB43BA}"/>
              </a:ext>
            </a:extLst>
          </p:cNvPr>
          <p:cNvSpPr>
            <a:spLocks noGrp="1"/>
          </p:cNvSpPr>
          <p:nvPr>
            <p:ph type="subTitle" idx="1"/>
          </p:nvPr>
        </p:nvSpPr>
        <p:spPr>
          <a:xfrm>
            <a:off x="1058580" y="2402541"/>
            <a:ext cx="10272808" cy="3388659"/>
          </a:xfrm>
        </p:spPr>
        <p:txBody>
          <a:bodyPr>
            <a:normAutofit/>
          </a:bodyPr>
          <a:lstStyle/>
          <a:p>
            <a:endParaRPr lang="en-IN" b="1" dirty="0"/>
          </a:p>
          <a:p>
            <a:r>
              <a:rPr lang="en-IN" b="1" dirty="0"/>
              <a:t>SUBMITTED TO                                                                          SUBMITTED BY</a:t>
            </a:r>
            <a:r>
              <a:rPr lang="en-IN" dirty="0"/>
              <a:t>                                            </a:t>
            </a:r>
          </a:p>
          <a:p>
            <a:r>
              <a:rPr lang="en-IN" dirty="0"/>
              <a:t>                                                                                                                                              </a:t>
            </a:r>
          </a:p>
        </p:txBody>
      </p:sp>
      <p:pic>
        <p:nvPicPr>
          <p:cNvPr id="6" name="Picture 5">
            <a:extLst>
              <a:ext uri="{FF2B5EF4-FFF2-40B4-BE49-F238E27FC236}">
                <a16:creationId xmlns:a16="http://schemas.microsoft.com/office/drawing/2014/main" id="{1C884560-2C3F-FD15-FE82-0B2ED4E1C3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8173" y="3138993"/>
            <a:ext cx="1855693" cy="15771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F65BCF-0B56-5277-56B4-9390C56FE5F0}"/>
              </a:ext>
            </a:extLst>
          </p:cNvPr>
          <p:cNvSpPr txBox="1"/>
          <p:nvPr/>
        </p:nvSpPr>
        <p:spPr>
          <a:xfrm>
            <a:off x="1600944" y="3429000"/>
            <a:ext cx="3092079" cy="369332"/>
          </a:xfrm>
          <a:prstGeom prst="rect">
            <a:avLst/>
          </a:prstGeom>
          <a:noFill/>
        </p:spPr>
        <p:txBody>
          <a:bodyPr wrap="square">
            <a:spAutoFit/>
          </a:bodyPr>
          <a:lstStyle/>
          <a:p>
            <a:r>
              <a:rPr lang="en-US" dirty="0"/>
              <a:t>MR. ADITYA JAIN</a:t>
            </a:r>
            <a:endParaRPr lang="en-IN" dirty="0"/>
          </a:p>
        </p:txBody>
      </p:sp>
      <p:sp>
        <p:nvSpPr>
          <p:cNvPr id="10" name="TextBox 9">
            <a:extLst>
              <a:ext uri="{FF2B5EF4-FFF2-40B4-BE49-F238E27FC236}">
                <a16:creationId xmlns:a16="http://schemas.microsoft.com/office/drawing/2014/main" id="{13158EF1-DDBF-39A5-1CA9-1AE5FDCF7087}"/>
              </a:ext>
            </a:extLst>
          </p:cNvPr>
          <p:cNvSpPr txBox="1"/>
          <p:nvPr/>
        </p:nvSpPr>
        <p:spPr>
          <a:xfrm>
            <a:off x="3146984" y="5582002"/>
            <a:ext cx="6096000" cy="369332"/>
          </a:xfrm>
          <a:prstGeom prst="rect">
            <a:avLst/>
          </a:prstGeom>
          <a:noFill/>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sp>
        <p:nvSpPr>
          <p:cNvPr id="11" name="TextBox 10">
            <a:extLst>
              <a:ext uri="{FF2B5EF4-FFF2-40B4-BE49-F238E27FC236}">
                <a16:creationId xmlns:a16="http://schemas.microsoft.com/office/drawing/2014/main" id="{55BE2B40-1091-9AC7-2BA6-49F6F904E44C}"/>
              </a:ext>
            </a:extLst>
          </p:cNvPr>
          <p:cNvSpPr txBox="1"/>
          <p:nvPr/>
        </p:nvSpPr>
        <p:spPr>
          <a:xfrm>
            <a:off x="4885765" y="5254001"/>
            <a:ext cx="6096000" cy="369332"/>
          </a:xfrm>
          <a:prstGeom prst="rect">
            <a:avLst/>
          </a:prstGeom>
          <a:noFill/>
        </p:spPr>
        <p:txBody>
          <a:bodyPr wrap="square">
            <a:spAutoFit/>
          </a:bodyPr>
          <a:lstStyle/>
          <a:p>
            <a:r>
              <a:rPr lang="en-US" b="1" dirty="0">
                <a:latin typeface="Calibri" pitchFamily="34" charset="0"/>
                <a:ea typeface="Droid Sans Fallback"/>
                <a:cs typeface="Calibri" pitchFamily="34" charset="0"/>
              </a:rPr>
              <a:t>FACULTY OF ENGINEERING </a:t>
            </a:r>
            <a:endParaRPr lang="en-IN" dirty="0"/>
          </a:p>
        </p:txBody>
      </p:sp>
      <p:sp>
        <p:nvSpPr>
          <p:cNvPr id="12" name="TextBox 11">
            <a:extLst>
              <a:ext uri="{FF2B5EF4-FFF2-40B4-BE49-F238E27FC236}">
                <a16:creationId xmlns:a16="http://schemas.microsoft.com/office/drawing/2014/main" id="{59662088-2A01-9E9A-FE46-C7F2CD8B8608}"/>
              </a:ext>
            </a:extLst>
          </p:cNvPr>
          <p:cNvSpPr txBox="1"/>
          <p:nvPr/>
        </p:nvSpPr>
        <p:spPr>
          <a:xfrm>
            <a:off x="8515926" y="3410886"/>
            <a:ext cx="3140365" cy="646331"/>
          </a:xfrm>
          <a:prstGeom prst="rect">
            <a:avLst/>
          </a:prstGeom>
          <a:noFill/>
        </p:spPr>
        <p:txBody>
          <a:bodyPr wrap="square">
            <a:spAutoFit/>
          </a:bodyPr>
          <a:lstStyle/>
          <a:p>
            <a:r>
              <a:rPr lang="en-US" b="1" dirty="0">
                <a:latin typeface="Calibri" pitchFamily="34" charset="0"/>
                <a:ea typeface="Droid Sans Fallback"/>
                <a:cs typeface="Calibri" pitchFamily="34" charset="0"/>
              </a:rPr>
              <a:t>      </a:t>
            </a:r>
            <a:r>
              <a:rPr lang="en-US" dirty="0">
                <a:ea typeface="Droid Sans Fallback"/>
                <a:cs typeface="Calibri" pitchFamily="34" charset="0"/>
              </a:rPr>
              <a:t>SHIVANG SHARMA</a:t>
            </a:r>
          </a:p>
          <a:p>
            <a:r>
              <a:rPr lang="en-US" dirty="0">
                <a:ea typeface="Droid Sans Fallback"/>
                <a:cs typeface="Calibri" pitchFamily="34" charset="0"/>
              </a:rPr>
              <a:t>      ( TCA2011009)</a:t>
            </a:r>
            <a:endParaRPr lang="en-IN" dirty="0"/>
          </a:p>
        </p:txBody>
      </p:sp>
    </p:spTree>
    <p:extLst>
      <p:ext uri="{BB962C8B-B14F-4D97-AF65-F5344CB8AC3E}">
        <p14:creationId xmlns:p14="http://schemas.microsoft.com/office/powerpoint/2010/main" val="326658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147FB-9A0B-BD0F-0ABB-515CA5801246}"/>
              </a:ext>
            </a:extLst>
          </p:cNvPr>
          <p:cNvSpPr txBox="1"/>
          <p:nvPr/>
        </p:nvSpPr>
        <p:spPr>
          <a:xfrm>
            <a:off x="1866900" y="2749404"/>
            <a:ext cx="8943975" cy="1323439"/>
          </a:xfrm>
          <a:prstGeom prst="rect">
            <a:avLst/>
          </a:prstGeom>
          <a:noFill/>
        </p:spPr>
        <p:txBody>
          <a:bodyPr wrap="square">
            <a:spAutoFit/>
          </a:bodyPr>
          <a:lstStyle/>
          <a:p>
            <a:r>
              <a:rPr lang="en-US" sz="8000" b="1" dirty="0"/>
              <a:t>  THANK YOU</a:t>
            </a:r>
            <a:endParaRPr lang="en-IN" sz="8000" b="1" dirty="0"/>
          </a:p>
        </p:txBody>
      </p:sp>
    </p:spTree>
    <p:extLst>
      <p:ext uri="{BB962C8B-B14F-4D97-AF65-F5344CB8AC3E}">
        <p14:creationId xmlns:p14="http://schemas.microsoft.com/office/powerpoint/2010/main" val="58197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FAAC-7013-A312-9F5F-7F346858ABC3}"/>
              </a:ext>
            </a:extLst>
          </p:cNvPr>
          <p:cNvSpPr txBox="1">
            <a:spLocks/>
          </p:cNvSpPr>
          <p:nvPr/>
        </p:nvSpPr>
        <p:spPr>
          <a:xfrm>
            <a:off x="661351" y="521298"/>
            <a:ext cx="9221789" cy="112197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t>1- INTRODUCTION</a:t>
            </a:r>
          </a:p>
        </p:txBody>
      </p:sp>
      <p:sp>
        <p:nvSpPr>
          <p:cNvPr id="4" name="TextBox 3">
            <a:extLst>
              <a:ext uri="{FF2B5EF4-FFF2-40B4-BE49-F238E27FC236}">
                <a16:creationId xmlns:a16="http://schemas.microsoft.com/office/drawing/2014/main" id="{01D142D4-BD86-FE7E-29F2-DB880A9684EB}"/>
              </a:ext>
            </a:extLst>
          </p:cNvPr>
          <p:cNvSpPr txBox="1"/>
          <p:nvPr/>
        </p:nvSpPr>
        <p:spPr>
          <a:xfrm>
            <a:off x="895745" y="1791053"/>
            <a:ext cx="10224835" cy="4464684"/>
          </a:xfrm>
          <a:prstGeom prst="rect">
            <a:avLst/>
          </a:prstGeom>
          <a:noFill/>
        </p:spPr>
        <p:txBody>
          <a:bodyPr wrap="square">
            <a:spAutoFit/>
          </a:bodyPr>
          <a:lstStyle/>
          <a:p>
            <a:pPr algn="just">
              <a:lnSpc>
                <a:spcPct val="106000"/>
              </a:lnSpc>
              <a:spcAft>
                <a:spcPts val="800"/>
              </a:spcAft>
            </a:pPr>
            <a:r>
              <a:rPr lang="en-US" sz="1800" b="1" dirty="0">
                <a:effectLst/>
                <a:latin typeface="Calibri" panose="020F0502020204030204" pitchFamily="34" charset="0"/>
                <a:ea typeface="Droid Sans Fallback"/>
                <a:cs typeface="Calibri" panose="020F0502020204030204" pitchFamily="34" charset="0"/>
              </a:rPr>
              <a:t>STEALTHY MESSAGING </a:t>
            </a:r>
            <a:r>
              <a:rPr lang="en-US" sz="1800" dirty="0">
                <a:effectLst/>
                <a:latin typeface="Calibri" panose="020F0502020204030204" pitchFamily="34" charset="0"/>
                <a:ea typeface="Droid Sans Fallback"/>
                <a:cs typeface="Calibri" panose="020F0502020204030204" pitchFamily="34" charset="0"/>
              </a:rPr>
              <a:t>is a project that we have developed in python.  In this, sender and receiver can do the hidden communication among themselves means with the help of this project, if sender wants to send a message to a receiver and does not want that message to be seen by any third person, then he can secure his message by using this project. </a:t>
            </a:r>
            <a:endParaRPr lang="en-IN" sz="1800" dirty="0">
              <a:effectLst/>
              <a:latin typeface="Calibri" panose="020F0502020204030204" pitchFamily="34" charset="0"/>
              <a:ea typeface="Droid Sans Fallback"/>
              <a:cs typeface="Calibri" panose="020F0502020204030204" pitchFamily="34" charset="0"/>
            </a:endParaRPr>
          </a:p>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    In this project we use a key by which the message is decrypted and encrypted.  If the sender wants to send a message to receiver then he uses that key to convert his simple message into ciphertext which cannot be seen by any third person and at the receiver site if the receiver wants to see that message so he can read that message by decrypting that message with the same key. For making the GUI of the project we are using Tk-inter which is the standard library for Python with the help of which we create GUI of our project. </a:t>
            </a:r>
            <a:endParaRPr lang="en-IN" sz="1800" dirty="0">
              <a:effectLst/>
              <a:latin typeface="Calibri" panose="020F0502020204030204" pitchFamily="34" charset="0"/>
              <a:ea typeface="Droid Sans Fallback"/>
            </a:endParaRPr>
          </a:p>
          <a:p>
            <a:pPr algn="just"/>
            <a:endParaRPr lang="en-US" sz="1600" dirty="0">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endParaRPr>
          </a:p>
        </p:txBody>
      </p:sp>
    </p:spTree>
    <p:extLst>
      <p:ext uri="{BB962C8B-B14F-4D97-AF65-F5344CB8AC3E}">
        <p14:creationId xmlns:p14="http://schemas.microsoft.com/office/powerpoint/2010/main" val="371932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2F-1AA1-CB5F-0C0A-D02B0CCA55E6}"/>
              </a:ext>
            </a:extLst>
          </p:cNvPr>
          <p:cNvSpPr txBox="1">
            <a:spLocks/>
          </p:cNvSpPr>
          <p:nvPr/>
        </p:nvSpPr>
        <p:spPr>
          <a:xfrm>
            <a:off x="661351" y="521299"/>
            <a:ext cx="10311449" cy="85492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IMPORTANCE</a:t>
            </a:r>
          </a:p>
          <a:p>
            <a:endParaRPr lang="en-US" sz="3600" b="1" dirty="0"/>
          </a:p>
          <a:p>
            <a:endParaRPr lang="en-US" sz="1800" b="1" dirty="0">
              <a:latin typeface="Calibri" panose="020F0502020204030204" pitchFamily="34" charset="0"/>
              <a:cs typeface="Calibri" panose="020F0502020204030204" pitchFamily="34" charset="0"/>
            </a:endParaRPr>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IN" sz="3600" b="1" dirty="0"/>
          </a:p>
        </p:txBody>
      </p:sp>
      <p:sp>
        <p:nvSpPr>
          <p:cNvPr id="5" name="TextBox 4">
            <a:extLst>
              <a:ext uri="{FF2B5EF4-FFF2-40B4-BE49-F238E27FC236}">
                <a16:creationId xmlns:a16="http://schemas.microsoft.com/office/drawing/2014/main" id="{B7427BC7-099F-AF10-4853-642BFCEFF907}"/>
              </a:ext>
            </a:extLst>
          </p:cNvPr>
          <p:cNvSpPr txBox="1"/>
          <p:nvPr/>
        </p:nvSpPr>
        <p:spPr>
          <a:xfrm>
            <a:off x="532042" y="1778706"/>
            <a:ext cx="9757267" cy="2585323"/>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With the help of tis project we can read the secret message sent by the other so the third person will not understand the message because that message will not be  in readable format. STEALTHY MESSAGING helps to protect private information, sensitive data, and can enhance the security of communication between sender and receiver. In essence, when your data is encrypted, even if an unauthorized person or entity gains access to it but they will not be able to read it.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For making the GUI of the project we are using Tk-inter which is the standard library for Python with the help of which we create GUI of our project so with the help of this project we can send such a message to a receiver which cannot be read by any third person.</a:t>
            </a:r>
          </a:p>
        </p:txBody>
      </p:sp>
    </p:spTree>
    <p:extLst>
      <p:ext uri="{BB962C8B-B14F-4D97-AF65-F5344CB8AC3E}">
        <p14:creationId xmlns:p14="http://schemas.microsoft.com/office/powerpoint/2010/main" val="117671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65653-5E9F-DF61-C4C7-F5B4C3DAC316}"/>
              </a:ext>
            </a:extLst>
          </p:cNvPr>
          <p:cNvSpPr txBox="1"/>
          <p:nvPr/>
        </p:nvSpPr>
        <p:spPr>
          <a:xfrm>
            <a:off x="286326" y="531152"/>
            <a:ext cx="9467273" cy="584775"/>
          </a:xfrm>
          <a:prstGeom prst="rect">
            <a:avLst/>
          </a:prstGeom>
          <a:noFill/>
        </p:spPr>
        <p:txBody>
          <a:bodyPr wrap="square">
            <a:spAutoFit/>
          </a:bodyPr>
          <a:lstStyle/>
          <a:p>
            <a:r>
              <a:rPr lang="en-IN" sz="3200" b="1" dirty="0"/>
              <a:t>SYSTEM REQUIRMENTS AND SPECIFICATIONS</a:t>
            </a:r>
            <a:endParaRPr lang="en-IN" sz="3200" dirty="0"/>
          </a:p>
        </p:txBody>
      </p:sp>
      <p:sp>
        <p:nvSpPr>
          <p:cNvPr id="4" name="TextBox 3">
            <a:extLst>
              <a:ext uri="{FF2B5EF4-FFF2-40B4-BE49-F238E27FC236}">
                <a16:creationId xmlns:a16="http://schemas.microsoft.com/office/drawing/2014/main" id="{13CA157A-ADC3-C1A0-94D0-53D3C9F76034}"/>
              </a:ext>
            </a:extLst>
          </p:cNvPr>
          <p:cNvSpPr txBox="1"/>
          <p:nvPr/>
        </p:nvSpPr>
        <p:spPr>
          <a:xfrm>
            <a:off x="646111" y="1582340"/>
            <a:ext cx="9581279" cy="3693319"/>
          </a:xfrm>
          <a:prstGeom prst="rect">
            <a:avLst/>
          </a:prstGeom>
          <a:noFill/>
        </p:spPr>
        <p:txBody>
          <a:bodyPr wrap="square">
            <a:spAutoFit/>
          </a:bodyPr>
          <a:lstStyle/>
          <a:p>
            <a:r>
              <a:rPr lang="en-US" dirty="0"/>
              <a:t>Here we are including the software’s and hardware’s used for developing the project and for  implementing the project</a:t>
            </a:r>
          </a:p>
          <a:p>
            <a:endParaRPr lang="en-US" dirty="0"/>
          </a:p>
          <a:p>
            <a:pPr marL="342900" indent="-342900">
              <a:buAutoNum type="alphaUcPeriod"/>
            </a:pPr>
            <a:r>
              <a:rPr lang="en-IN" b="1" dirty="0"/>
              <a:t>Software Requirements</a:t>
            </a:r>
          </a:p>
          <a:p>
            <a:pPr marL="342900" indent="-342900">
              <a:buAutoNum type="arabicPeriod"/>
            </a:pPr>
            <a:r>
              <a:rPr lang="en-US" dirty="0"/>
              <a:t>Python 3,9 </a:t>
            </a:r>
          </a:p>
          <a:p>
            <a:pPr marL="342900" indent="-342900">
              <a:buAutoNum type="arabicPeriod"/>
            </a:pPr>
            <a:r>
              <a:rPr lang="en-US" dirty="0"/>
              <a:t>Vs code</a:t>
            </a:r>
          </a:p>
          <a:p>
            <a:r>
              <a:rPr lang="en-US" dirty="0"/>
              <a:t>3.  Any OS</a:t>
            </a:r>
          </a:p>
          <a:p>
            <a:endParaRPr lang="en-US" dirty="0"/>
          </a:p>
          <a:p>
            <a:r>
              <a:rPr lang="en-IN" b="1" dirty="0"/>
              <a:t>B. Hardware Requirements</a:t>
            </a:r>
          </a:p>
          <a:p>
            <a:r>
              <a:rPr lang="en-US" dirty="0"/>
              <a:t>1.4 GB RAM or above </a:t>
            </a:r>
          </a:p>
          <a:p>
            <a:r>
              <a:rPr lang="en-US" dirty="0"/>
              <a:t>2. Intel i3 Processor or above</a:t>
            </a:r>
          </a:p>
          <a:p>
            <a:r>
              <a:rPr lang="en-US" dirty="0"/>
              <a:t>3. 32 Bit System or above</a:t>
            </a:r>
            <a:endParaRPr lang="en-US" b="1" dirty="0"/>
          </a:p>
          <a:p>
            <a:pPr marL="342900" indent="-342900">
              <a:buAutoNum type="arabicPeriod"/>
            </a:pPr>
            <a:endParaRPr lang="en-IN" b="1" dirty="0"/>
          </a:p>
        </p:txBody>
      </p:sp>
    </p:spTree>
    <p:extLst>
      <p:ext uri="{BB962C8B-B14F-4D97-AF65-F5344CB8AC3E}">
        <p14:creationId xmlns:p14="http://schemas.microsoft.com/office/powerpoint/2010/main" val="132023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5215EA-2E1B-BEB6-246E-469B500E12A2}"/>
              </a:ext>
            </a:extLst>
          </p:cNvPr>
          <p:cNvPicPr>
            <a:picLocks noChangeAspect="1"/>
          </p:cNvPicPr>
          <p:nvPr/>
        </p:nvPicPr>
        <p:blipFill>
          <a:blip r:embed="rId2"/>
          <a:stretch>
            <a:fillRect/>
          </a:stretch>
        </p:blipFill>
        <p:spPr>
          <a:xfrm>
            <a:off x="1367093" y="981074"/>
            <a:ext cx="8619613" cy="4619625"/>
          </a:xfrm>
          <a:prstGeom prst="rect">
            <a:avLst/>
          </a:prstGeom>
        </p:spPr>
      </p:pic>
    </p:spTree>
    <p:extLst>
      <p:ext uri="{BB962C8B-B14F-4D97-AF65-F5344CB8AC3E}">
        <p14:creationId xmlns:p14="http://schemas.microsoft.com/office/powerpoint/2010/main" val="425081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5CD1370-0F7F-3D01-9680-35BBE67B5DF6}"/>
              </a:ext>
            </a:extLst>
          </p:cNvPr>
          <p:cNvPicPr>
            <a:picLocks noChangeAspect="1"/>
          </p:cNvPicPr>
          <p:nvPr/>
        </p:nvPicPr>
        <p:blipFill>
          <a:blip r:embed="rId2"/>
          <a:stretch>
            <a:fillRect/>
          </a:stretch>
        </p:blipFill>
        <p:spPr>
          <a:xfrm>
            <a:off x="1039517" y="517525"/>
            <a:ext cx="10112965" cy="5822950"/>
          </a:xfrm>
          <a:prstGeom prst="rect">
            <a:avLst/>
          </a:prstGeom>
        </p:spPr>
      </p:pic>
    </p:spTree>
    <p:extLst>
      <p:ext uri="{BB962C8B-B14F-4D97-AF65-F5344CB8AC3E}">
        <p14:creationId xmlns:p14="http://schemas.microsoft.com/office/powerpoint/2010/main" val="414876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CE198BD-E5DC-8D95-22C4-3D34958534CB}"/>
              </a:ext>
            </a:extLst>
          </p:cNvPr>
          <p:cNvPicPr>
            <a:picLocks noChangeAspect="1"/>
          </p:cNvPicPr>
          <p:nvPr/>
        </p:nvPicPr>
        <p:blipFill>
          <a:blip r:embed="rId2"/>
          <a:stretch>
            <a:fillRect/>
          </a:stretch>
        </p:blipFill>
        <p:spPr>
          <a:xfrm>
            <a:off x="611119" y="527624"/>
            <a:ext cx="10658475" cy="5802752"/>
          </a:xfrm>
          <a:prstGeom prst="rect">
            <a:avLst/>
          </a:prstGeom>
        </p:spPr>
      </p:pic>
    </p:spTree>
    <p:extLst>
      <p:ext uri="{BB962C8B-B14F-4D97-AF65-F5344CB8AC3E}">
        <p14:creationId xmlns:p14="http://schemas.microsoft.com/office/powerpoint/2010/main" val="41040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4906-F91F-F320-90AE-61124D20F9E6}"/>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t>FUTURE WORK</a:t>
            </a:r>
            <a:endParaRPr lang="en-IN" b="1" dirty="0"/>
          </a:p>
        </p:txBody>
      </p:sp>
      <p:sp>
        <p:nvSpPr>
          <p:cNvPr id="5" name="TextBox 4">
            <a:extLst>
              <a:ext uri="{FF2B5EF4-FFF2-40B4-BE49-F238E27FC236}">
                <a16:creationId xmlns:a16="http://schemas.microsoft.com/office/drawing/2014/main" id="{D47A9045-A8C1-6BE9-C0BD-8EFD1106920C}"/>
              </a:ext>
            </a:extLst>
          </p:cNvPr>
          <p:cNvSpPr txBox="1"/>
          <p:nvPr/>
        </p:nvSpPr>
        <p:spPr>
          <a:xfrm>
            <a:off x="295275" y="1966389"/>
            <a:ext cx="10467975" cy="2531334"/>
          </a:xfrm>
          <a:prstGeom prst="rect">
            <a:avLst/>
          </a:prstGeom>
          <a:noFill/>
        </p:spPr>
        <p:txBody>
          <a:bodyPr wrap="square">
            <a:spAutoFit/>
          </a:bodyPr>
          <a:lstStyle/>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This project is used to convert the readable msg into unreadable format and from unreadable format into readable format because the secure communication is very important nowadays so if a person want to send a secret message to the receiver then he or she can use this project so that they can communicate in a secret language the advantage from using this project is that the third person who is seeing the msg will not understand anything because we are using the key concept here .</a:t>
            </a:r>
          </a:p>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In future for the better experience we can add two different keys that is used in cryptography which are public key and private key public key is used on sender side to encrypt the message and private key is used on receiver side to decrypt the message.</a:t>
            </a:r>
            <a:endParaRPr lang="en-IN"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15932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2F76-42C5-368F-69EE-3585E28F8082}"/>
              </a:ext>
            </a:extLst>
          </p:cNvPr>
          <p:cNvSpPr txBox="1">
            <a:spLocks/>
          </p:cNvSpPr>
          <p:nvPr/>
        </p:nvSpPr>
        <p:spPr>
          <a:xfrm>
            <a:off x="646111" y="452718"/>
            <a:ext cx="9404723" cy="87125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 </a:t>
            </a:r>
            <a:r>
              <a:rPr lang="en-IN" b="1" dirty="0"/>
              <a:t>CONCLUSION</a:t>
            </a:r>
          </a:p>
          <a:p>
            <a:endParaRPr lang="en-IN" b="1" dirty="0"/>
          </a:p>
          <a:p>
            <a:endParaRPr lang="en-IN" b="1" dirty="0"/>
          </a:p>
          <a:p>
            <a:endParaRPr lang="en-IN" b="1" dirty="0"/>
          </a:p>
        </p:txBody>
      </p:sp>
      <p:sp>
        <p:nvSpPr>
          <p:cNvPr id="4" name="TextBox 3">
            <a:extLst>
              <a:ext uri="{FF2B5EF4-FFF2-40B4-BE49-F238E27FC236}">
                <a16:creationId xmlns:a16="http://schemas.microsoft.com/office/drawing/2014/main" id="{D6A07AEF-6F5B-797F-A745-971A6D2FA1B8}"/>
              </a:ext>
            </a:extLst>
          </p:cNvPr>
          <p:cNvSpPr txBox="1"/>
          <p:nvPr/>
        </p:nvSpPr>
        <p:spPr>
          <a:xfrm>
            <a:off x="646111" y="1480614"/>
            <a:ext cx="9404723" cy="2824941"/>
          </a:xfrm>
          <a:prstGeom prst="rect">
            <a:avLst/>
          </a:prstGeom>
          <a:noFill/>
        </p:spPr>
        <p:txBody>
          <a:bodyPr wrap="square">
            <a:spAutoFit/>
          </a:bodyPr>
          <a:lstStyle/>
          <a:p>
            <a:pPr>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Cryptography is the study of secure communications techniques that allow only the sender and intended recipient of a message to view its contents. The term is derived from the Greek word crypto, which means hidden. </a:t>
            </a:r>
            <a:r>
              <a:rPr lang="en-US" sz="1800" spc="10" dirty="0">
                <a:effectLst/>
                <a:latin typeface="Calibri" panose="020F0502020204030204" pitchFamily="34" charset="0"/>
                <a:ea typeface="Droid Sans Fallback"/>
                <a:cs typeface="Calibri" panose="020F0502020204030204" pitchFamily="34" charset="0"/>
              </a:rPr>
              <a:t>In today’s age of computers cryptography is often associated with the process where an ordinary plain text is converted to cipher text which is the text made such that intended receiver of the text can only decode it and hence this process is known as encryption.</a:t>
            </a:r>
          </a:p>
          <a:p>
            <a:pPr>
              <a:lnSpc>
                <a:spcPct val="106000"/>
              </a:lnSpc>
              <a:spcAft>
                <a:spcPts val="800"/>
              </a:spcAft>
            </a:pPr>
            <a:r>
              <a:rPr lang="en-US" sz="1800" spc="10" dirty="0">
                <a:effectLst/>
                <a:latin typeface="Calibri" panose="020F0502020204030204" pitchFamily="34" charset="0"/>
                <a:ea typeface="Droid Sans Fallback"/>
                <a:cs typeface="Calibri" panose="020F0502020204030204" pitchFamily="34" charset="0"/>
              </a:rPr>
              <a:t> The process of conversion of cipher text to plain text  is known as decryption so in this project we are converting the normal message into the hidden msg that is called ciphertext which can not be readable to anyone that only can be decrypted by the receiver when he/ she will use key.</a:t>
            </a:r>
            <a:endParaRPr lang="en-IN"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3537012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57</TotalTime>
  <Words>702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Mesh</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NEHA VERMA</dc:creator>
  <cp:lastModifiedBy>shivang sharma</cp:lastModifiedBy>
  <cp:revision>3</cp:revision>
  <dcterms:created xsi:type="dcterms:W3CDTF">2022-12-28T23:51:59Z</dcterms:created>
  <dcterms:modified xsi:type="dcterms:W3CDTF">2023-06-10T12:50:54Z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2022-12-29T05:12:49Z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d8836def-b9ac-40b5-a0a0-cfe1682c0213</vt:lpwstr>
  </property>
  <property fmtid="{D5CDD505-2E9C-101B-9397-08002B2CF9AE}" pid="7" name="MSIP_Label_defa4170-0d19-0005-0004-bc88714345d2_ActionId">
    <vt:lpwstr>3f723913-0232-4dc9-a20d-89a9febb9285</vt:lpwstr>
  </property>
  <property fmtid="{D5CDD505-2E9C-101B-9397-08002B2CF9AE}" pid="8" name="MSIP_Label_defa4170-0d19-0005-0004-bc88714345d2_ContentBits">
    <vt:lpwstr>0</vt:lpwstr>
  </property>
</Properties>
</file>