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sldIdLst>
    <p:sldId id="256" r:id="rId8"/>
    <p:sldId id="259" r:id="rId9"/>
    <p:sldId id="257" r:id="rId10"/>
    <p:sldId id="258" r:id="rId11"/>
    <p:sldId id="260" r:id="rId12"/>
    <p:sldId id="261" r:id="rId13"/>
    <p:sldId id="263" r:id="rId14"/>
    <p:sldId id="272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5" r:id="rId23"/>
    <p:sldId id="271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anose="020B0604030504040204" pitchFamily="34" charset="0"/>
              </a:defRPr>
            </a:lvl1pPr>
            <a:lvl2pPr marL="171450" indent="1905">
              <a:buNone/>
              <a:defRPr>
                <a:solidFill>
                  <a:schemeClr val="bg2"/>
                </a:solidFill>
              </a:defRPr>
            </a:lvl2pPr>
            <a:lvl3pPr marL="344805" indent="6350">
              <a:buNone/>
              <a:defRPr>
                <a:solidFill>
                  <a:schemeClr val="bg2"/>
                </a:solidFill>
              </a:defRPr>
            </a:lvl3pPr>
            <a:lvl4pPr marL="516255" indent="3175">
              <a:buNone/>
              <a:defRPr>
                <a:solidFill>
                  <a:schemeClr val="bg2"/>
                </a:solidFill>
              </a:defRPr>
            </a:lvl4pPr>
            <a:lvl5pPr marL="688975" indent="-1905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anose="020B0604020202020204" pitchFamily="34" charset="0"/>
              <a:buChar char="•"/>
              <a:defRPr/>
            </a:lvl6pPr>
            <a:lvl7pPr>
              <a:buClr>
                <a:schemeClr val="tx2"/>
              </a:buClr>
              <a:buFont typeface="Arial" panose="020B0604020202020204" pitchFamily="34" charset="0"/>
              <a:buChar char="•"/>
              <a:defRPr/>
            </a:lvl7pPr>
            <a:lvl8pPr>
              <a:buClr>
                <a:schemeClr val="tx2"/>
              </a:buClr>
              <a:buFont typeface="Arial" panose="020B0604020202020204" pitchFamily="34" charset="0"/>
              <a:buChar char="•"/>
              <a:defRPr/>
            </a:lvl8pPr>
            <a:lvl9pPr>
              <a:buClr>
                <a:schemeClr val="tx2"/>
              </a:buCl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-1" fmla="*/ 0 w 3419856"/>
              <a:gd name="connsiteY0-2" fmla="*/ 74450 h 3429000"/>
              <a:gd name="connsiteX1-3" fmla="*/ 21806 w 3419856"/>
              <a:gd name="connsiteY1-4" fmla="*/ 21806 h 3429000"/>
              <a:gd name="connsiteX2-5" fmla="*/ 74450 w 3419856"/>
              <a:gd name="connsiteY2-6" fmla="*/ 0 h 3429000"/>
              <a:gd name="connsiteX3-7" fmla="*/ 3345406 w 3419856"/>
              <a:gd name="connsiteY3-8" fmla="*/ 0 h 3429000"/>
              <a:gd name="connsiteX4-9" fmla="*/ 3398050 w 3419856"/>
              <a:gd name="connsiteY4-10" fmla="*/ 21806 h 3429000"/>
              <a:gd name="connsiteX5-11" fmla="*/ 3419856 w 3419856"/>
              <a:gd name="connsiteY5-12" fmla="*/ 74450 h 3429000"/>
              <a:gd name="connsiteX6-13" fmla="*/ 3419856 w 3419856"/>
              <a:gd name="connsiteY6-14" fmla="*/ 3354550 h 3429000"/>
              <a:gd name="connsiteX7-15" fmla="*/ 3398050 w 3419856"/>
              <a:gd name="connsiteY7-16" fmla="*/ 3407194 h 3429000"/>
              <a:gd name="connsiteX8-17" fmla="*/ 3345406 w 3419856"/>
              <a:gd name="connsiteY8-18" fmla="*/ 3429000 h 3429000"/>
              <a:gd name="connsiteX9-19" fmla="*/ 21806 w 3419856"/>
              <a:gd name="connsiteY9-20" fmla="*/ 3407194 h 3429000"/>
              <a:gd name="connsiteX10-21" fmla="*/ 0 w 3419856"/>
              <a:gd name="connsiteY10-22" fmla="*/ 3354550 h 3429000"/>
              <a:gd name="connsiteX11-23" fmla="*/ 0 w 3419856"/>
              <a:gd name="connsiteY11-24" fmla="*/ 74450 h 3429000"/>
              <a:gd name="connsiteX0-25" fmla="*/ 0 w 3964392"/>
              <a:gd name="connsiteY0-26" fmla="*/ 74450 h 3415968"/>
              <a:gd name="connsiteX1-27" fmla="*/ 21806 w 3964392"/>
              <a:gd name="connsiteY1-28" fmla="*/ 21806 h 3415968"/>
              <a:gd name="connsiteX2-29" fmla="*/ 74450 w 3964392"/>
              <a:gd name="connsiteY2-30" fmla="*/ 0 h 3415968"/>
              <a:gd name="connsiteX3-31" fmla="*/ 3345406 w 3964392"/>
              <a:gd name="connsiteY3-32" fmla="*/ 0 h 3415968"/>
              <a:gd name="connsiteX4-33" fmla="*/ 3398050 w 3964392"/>
              <a:gd name="connsiteY4-34" fmla="*/ 21806 h 3415968"/>
              <a:gd name="connsiteX5-35" fmla="*/ 3419856 w 3964392"/>
              <a:gd name="connsiteY5-36" fmla="*/ 74450 h 3415968"/>
              <a:gd name="connsiteX6-37" fmla="*/ 3419856 w 3964392"/>
              <a:gd name="connsiteY6-38" fmla="*/ 3354550 h 3415968"/>
              <a:gd name="connsiteX7-39" fmla="*/ 3398050 w 3964392"/>
              <a:gd name="connsiteY7-40" fmla="*/ 3407194 h 3415968"/>
              <a:gd name="connsiteX8-41" fmla="*/ 21806 w 3964392"/>
              <a:gd name="connsiteY8-42" fmla="*/ 3407194 h 3415968"/>
              <a:gd name="connsiteX9-43" fmla="*/ 0 w 3964392"/>
              <a:gd name="connsiteY9-44" fmla="*/ 3354550 h 3415968"/>
              <a:gd name="connsiteX10-45" fmla="*/ 0 w 3964392"/>
              <a:gd name="connsiteY10-46" fmla="*/ 74450 h 3415968"/>
              <a:gd name="connsiteX0-47" fmla="*/ 0 w 3964392"/>
              <a:gd name="connsiteY0-48" fmla="*/ 74450 h 3415968"/>
              <a:gd name="connsiteX1-49" fmla="*/ 21806 w 3964392"/>
              <a:gd name="connsiteY1-50" fmla="*/ 21806 h 3415968"/>
              <a:gd name="connsiteX2-51" fmla="*/ 74450 w 3964392"/>
              <a:gd name="connsiteY2-52" fmla="*/ 0 h 3415968"/>
              <a:gd name="connsiteX3-53" fmla="*/ 3345406 w 3964392"/>
              <a:gd name="connsiteY3-54" fmla="*/ 0 h 3415968"/>
              <a:gd name="connsiteX4-55" fmla="*/ 3398050 w 3964392"/>
              <a:gd name="connsiteY4-56" fmla="*/ 21806 h 3415968"/>
              <a:gd name="connsiteX5-57" fmla="*/ 3419856 w 3964392"/>
              <a:gd name="connsiteY5-58" fmla="*/ 74450 h 3415968"/>
              <a:gd name="connsiteX6-59" fmla="*/ 3419856 w 3964392"/>
              <a:gd name="connsiteY6-60" fmla="*/ 3354550 h 3415968"/>
              <a:gd name="connsiteX7-61" fmla="*/ 3398050 w 3964392"/>
              <a:gd name="connsiteY7-62" fmla="*/ 3407194 h 3415968"/>
              <a:gd name="connsiteX8-63" fmla="*/ 21806 w 3964392"/>
              <a:gd name="connsiteY8-64" fmla="*/ 3407194 h 3415968"/>
              <a:gd name="connsiteX9-65" fmla="*/ 0 w 3964392"/>
              <a:gd name="connsiteY9-66" fmla="*/ 3354550 h 3415968"/>
              <a:gd name="connsiteX10-67" fmla="*/ 0 w 3964392"/>
              <a:gd name="connsiteY10-68" fmla="*/ 74450 h 3415968"/>
              <a:gd name="connsiteX0-69" fmla="*/ 0 w 3968026"/>
              <a:gd name="connsiteY0-70" fmla="*/ 74450 h 3910007"/>
              <a:gd name="connsiteX1-71" fmla="*/ 21806 w 3968026"/>
              <a:gd name="connsiteY1-72" fmla="*/ 21806 h 3910007"/>
              <a:gd name="connsiteX2-73" fmla="*/ 74450 w 3968026"/>
              <a:gd name="connsiteY2-74" fmla="*/ 0 h 3910007"/>
              <a:gd name="connsiteX3-75" fmla="*/ 3345406 w 3968026"/>
              <a:gd name="connsiteY3-76" fmla="*/ 0 h 3910007"/>
              <a:gd name="connsiteX4-77" fmla="*/ 3398050 w 3968026"/>
              <a:gd name="connsiteY4-78" fmla="*/ 21806 h 3910007"/>
              <a:gd name="connsiteX5-79" fmla="*/ 3419856 w 3968026"/>
              <a:gd name="connsiteY5-80" fmla="*/ 74450 h 3910007"/>
              <a:gd name="connsiteX6-81" fmla="*/ 3419856 w 3968026"/>
              <a:gd name="connsiteY6-82" fmla="*/ 3354550 h 3910007"/>
              <a:gd name="connsiteX7-83" fmla="*/ 3398050 w 3968026"/>
              <a:gd name="connsiteY7-84" fmla="*/ 3407194 h 3910007"/>
              <a:gd name="connsiteX8-85" fmla="*/ 0 w 3968026"/>
              <a:gd name="connsiteY8-86" fmla="*/ 3354550 h 3910007"/>
              <a:gd name="connsiteX9-87" fmla="*/ 0 w 3968026"/>
              <a:gd name="connsiteY9-88" fmla="*/ 74450 h 3910007"/>
              <a:gd name="connsiteX0-89" fmla="*/ 0 w 3419856"/>
              <a:gd name="connsiteY0-90" fmla="*/ 74450 h 3901233"/>
              <a:gd name="connsiteX1-91" fmla="*/ 21806 w 3419856"/>
              <a:gd name="connsiteY1-92" fmla="*/ 21806 h 3901233"/>
              <a:gd name="connsiteX2-93" fmla="*/ 74450 w 3419856"/>
              <a:gd name="connsiteY2-94" fmla="*/ 0 h 3901233"/>
              <a:gd name="connsiteX3-95" fmla="*/ 3345406 w 3419856"/>
              <a:gd name="connsiteY3-96" fmla="*/ 0 h 3901233"/>
              <a:gd name="connsiteX4-97" fmla="*/ 3398050 w 3419856"/>
              <a:gd name="connsiteY4-98" fmla="*/ 21806 h 3901233"/>
              <a:gd name="connsiteX5-99" fmla="*/ 3419856 w 3419856"/>
              <a:gd name="connsiteY5-100" fmla="*/ 74450 h 3901233"/>
              <a:gd name="connsiteX6-101" fmla="*/ 3419856 w 3419856"/>
              <a:gd name="connsiteY6-102" fmla="*/ 3354550 h 3901233"/>
              <a:gd name="connsiteX7-103" fmla="*/ 0 w 3419856"/>
              <a:gd name="connsiteY7-104" fmla="*/ 3354550 h 3901233"/>
              <a:gd name="connsiteX8-105" fmla="*/ 0 w 3419856"/>
              <a:gd name="connsiteY8-106" fmla="*/ 74450 h 3901233"/>
              <a:gd name="connsiteX0-107" fmla="*/ 0 w 3419856"/>
              <a:gd name="connsiteY0-108" fmla="*/ 74450 h 3354550"/>
              <a:gd name="connsiteX1-109" fmla="*/ 21806 w 3419856"/>
              <a:gd name="connsiteY1-110" fmla="*/ 21806 h 3354550"/>
              <a:gd name="connsiteX2-111" fmla="*/ 74450 w 3419856"/>
              <a:gd name="connsiteY2-112" fmla="*/ 0 h 3354550"/>
              <a:gd name="connsiteX3-113" fmla="*/ 3345406 w 3419856"/>
              <a:gd name="connsiteY3-114" fmla="*/ 0 h 3354550"/>
              <a:gd name="connsiteX4-115" fmla="*/ 3398050 w 3419856"/>
              <a:gd name="connsiteY4-116" fmla="*/ 21806 h 3354550"/>
              <a:gd name="connsiteX5-117" fmla="*/ 3419856 w 3419856"/>
              <a:gd name="connsiteY5-118" fmla="*/ 74450 h 3354550"/>
              <a:gd name="connsiteX6-119" fmla="*/ 3419856 w 3419856"/>
              <a:gd name="connsiteY6-120" fmla="*/ 3354550 h 3354550"/>
              <a:gd name="connsiteX7-121" fmla="*/ 0 w 3419856"/>
              <a:gd name="connsiteY7-122" fmla="*/ 3354550 h 3354550"/>
              <a:gd name="connsiteX8-123" fmla="*/ 0 w 3419856"/>
              <a:gd name="connsiteY8-124" fmla="*/ 74450 h 3354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-1" fmla="*/ 0 w 7955280"/>
              <a:gd name="connsiteY0-2" fmla="*/ 495300 h 495300"/>
              <a:gd name="connsiteX1-3" fmla="*/ 169546 w 7955280"/>
              <a:gd name="connsiteY1-4" fmla="*/ 0 h 495300"/>
              <a:gd name="connsiteX2-5" fmla="*/ 3966210 w 7955280"/>
              <a:gd name="connsiteY2-6" fmla="*/ 95250 h 495300"/>
              <a:gd name="connsiteX3-7" fmla="*/ 7785734 w 7955280"/>
              <a:gd name="connsiteY3-8" fmla="*/ 0 h 495300"/>
              <a:gd name="connsiteX4-9" fmla="*/ 7955280 w 7955280"/>
              <a:gd name="connsiteY4-10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-1" fmla="*/ 0 w 7955280"/>
              <a:gd name="connsiteY0-2" fmla="*/ 495300 h 495300"/>
              <a:gd name="connsiteX1-3" fmla="*/ 169546 w 7955280"/>
              <a:gd name="connsiteY1-4" fmla="*/ 0 h 495300"/>
              <a:gd name="connsiteX2-5" fmla="*/ 3966210 w 7955280"/>
              <a:gd name="connsiteY2-6" fmla="*/ 95250 h 495300"/>
              <a:gd name="connsiteX3-7" fmla="*/ 7785734 w 7955280"/>
              <a:gd name="connsiteY3-8" fmla="*/ 0 h 495300"/>
              <a:gd name="connsiteX4-9" fmla="*/ 7955280 w 7955280"/>
              <a:gd name="connsiteY4-10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-1" fmla="*/ 0 w 7955280"/>
              <a:gd name="connsiteY0-2" fmla="*/ 495300 h 495300"/>
              <a:gd name="connsiteX1-3" fmla="*/ 169546 w 7955280"/>
              <a:gd name="connsiteY1-4" fmla="*/ 0 h 495300"/>
              <a:gd name="connsiteX2-5" fmla="*/ 3966210 w 7955280"/>
              <a:gd name="connsiteY2-6" fmla="*/ 95250 h 495300"/>
              <a:gd name="connsiteX3-7" fmla="*/ 7785734 w 7955280"/>
              <a:gd name="connsiteY3-8" fmla="*/ 0 h 495300"/>
              <a:gd name="connsiteX4-9" fmla="*/ 7955280 w 7955280"/>
              <a:gd name="connsiteY4-10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anose="020B0604030504040204" pitchFamily="34" charset="0"/>
              </a:defRPr>
            </a:lvl1pPr>
            <a:lvl2pPr marL="171450" indent="1905">
              <a:buNone/>
              <a:defRPr>
                <a:solidFill>
                  <a:schemeClr val="bg2"/>
                </a:solidFill>
              </a:defRPr>
            </a:lvl2pPr>
            <a:lvl3pPr marL="344805" indent="6350">
              <a:buNone/>
              <a:defRPr>
                <a:solidFill>
                  <a:schemeClr val="bg2"/>
                </a:solidFill>
              </a:defRPr>
            </a:lvl3pPr>
            <a:lvl4pPr marL="516255" indent="3175">
              <a:buNone/>
              <a:defRPr>
                <a:solidFill>
                  <a:schemeClr val="bg2"/>
                </a:solidFill>
              </a:defRPr>
            </a:lvl4pPr>
            <a:lvl5pPr marL="688975" indent="-1905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6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26DA8DB0-9660-4BAE-94C6-68346CFA1794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anose="020B0604030504040204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anose="020B0604030504040204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26DA8DB0-9660-4BAE-94C6-68346CFA1794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anose="020B0604030504040204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anose="020B0604030504040204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6DA8DB0-9660-4BAE-94C6-68346CFA1794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-1" fmla="*/ 0 w 7955280"/>
              <a:gd name="connsiteY0-2" fmla="*/ 495300 h 495300"/>
              <a:gd name="connsiteX1-3" fmla="*/ 169546 w 7955280"/>
              <a:gd name="connsiteY1-4" fmla="*/ 0 h 495300"/>
              <a:gd name="connsiteX2-5" fmla="*/ 3966210 w 7955280"/>
              <a:gd name="connsiteY2-6" fmla="*/ 95250 h 495300"/>
              <a:gd name="connsiteX3-7" fmla="*/ 7785734 w 7955280"/>
              <a:gd name="connsiteY3-8" fmla="*/ 0 h 495300"/>
              <a:gd name="connsiteX4-9" fmla="*/ 7955280 w 7955280"/>
              <a:gd name="connsiteY4-10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anose="03070502040507070304" pitchFamily="66" charset="0"/>
              </a:defRPr>
            </a:lvl1pPr>
          </a:lstStyle>
          <a:p>
            <a:fld id="{B6F5892D-04BE-4E7C-A5FF-84703A436D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anose="03070502040507070304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anose="03070502040507070304" pitchFamily="66" charset="0"/>
              </a:defRPr>
            </a:lvl1pPr>
          </a:lstStyle>
          <a:p>
            <a:fld id="{26DA8DB0-9660-4BAE-94C6-68346CFA179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SHIVANGI\Desktop\New folder (4)\feature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2286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Arial Black" panose="020B0A04020102020204" pitchFamily="34" charset="0"/>
              </a:rPr>
              <a:t>NEUROPROSTHECTICS</a:t>
            </a:r>
            <a:endParaRPr lang="en-US" sz="2800" b="1" u="sng" dirty="0" smtClean="0">
              <a:latin typeface="Arial Black" panose="020B0A04020102020204" pitchFamily="34" charset="0"/>
            </a:endParaRPr>
          </a:p>
          <a:p>
            <a:endParaRPr lang="en-US" sz="2000" b="1" dirty="0" smtClean="0">
              <a:latin typeface="Arial Black" panose="020B0A04020102020204" pitchFamily="34" charset="0"/>
            </a:endParaRPr>
          </a:p>
          <a:p>
            <a:r>
              <a:rPr lang="en-US" sz="2000" b="1" dirty="0" smtClean="0">
                <a:latin typeface="Arial Black" panose="020B0A04020102020204" pitchFamily="34" charset="0"/>
              </a:rPr>
              <a:t>BY: SHIVANGI</a:t>
            </a:r>
            <a:endParaRPr lang="en-US" sz="2000" b="1" dirty="0" smtClean="0">
              <a:latin typeface="Arial Black" panose="020B0A04020102020204" pitchFamily="34" charset="0"/>
            </a:endParaRPr>
          </a:p>
          <a:p>
            <a:r>
              <a:rPr lang="en-US" sz="2000" b="1" dirty="0" smtClean="0">
                <a:latin typeface="Arial Black" panose="020B0A04020102020204" pitchFamily="34" charset="0"/>
              </a:rPr>
              <a:t>B.YECH (CS) 5</a:t>
            </a:r>
            <a:r>
              <a:rPr lang="en-US" sz="2000" b="1" baseline="30000" dirty="0" smtClean="0">
                <a:latin typeface="Arial Black" panose="020B0A04020102020204" pitchFamily="34" charset="0"/>
              </a:rPr>
              <a:t>TH</a:t>
            </a:r>
            <a:r>
              <a:rPr lang="en-US" sz="2000" b="1" dirty="0" smtClean="0">
                <a:latin typeface="Arial Black" panose="020B0A04020102020204" pitchFamily="34" charset="0"/>
              </a:rPr>
              <a:t> SEM- BATCH B</a:t>
            </a:r>
            <a:endParaRPr lang="en-US" sz="2000" b="1" dirty="0" smtClean="0">
              <a:latin typeface="Arial Black" panose="020B0A04020102020204" pitchFamily="34" charset="0"/>
            </a:endParaRPr>
          </a:p>
          <a:p>
            <a:r>
              <a:rPr lang="en-US" sz="2000" b="1" dirty="0" smtClean="0">
                <a:latin typeface="Arial Black" panose="020B0A04020102020204" pitchFamily="34" charset="0"/>
              </a:rPr>
              <a:t>R.NO: 48 (9181) , BTBTC15092</a:t>
            </a:r>
            <a:endParaRPr lang="en-US" sz="2000" b="1" dirty="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487362"/>
          </a:xfrm>
        </p:spPr>
        <p:txBody>
          <a:bodyPr/>
          <a:lstStyle/>
          <a:p>
            <a:r>
              <a:rPr lang="en-US" b="1" u="sng" dirty="0">
                <a:solidFill>
                  <a:srgbClr val="FFFF00"/>
                </a:solidFill>
              </a:rPr>
              <a:t>How  does  a  </a:t>
            </a:r>
            <a:r>
              <a:rPr lang="en-US" b="1" u="sng" dirty="0" err="1">
                <a:solidFill>
                  <a:srgbClr val="FFFF00"/>
                </a:solidFill>
              </a:rPr>
              <a:t>neuroprosthetic</a:t>
            </a:r>
            <a:r>
              <a:rPr lang="en-US" b="1" u="sng" dirty="0">
                <a:solidFill>
                  <a:srgbClr val="FFFF00"/>
                </a:solidFill>
              </a:rPr>
              <a:t>  work?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838200"/>
            <a:ext cx="9130145" cy="6056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487362"/>
          </a:xfrm>
        </p:spPr>
        <p:txBody>
          <a:bodyPr/>
          <a:lstStyle/>
          <a:p>
            <a:r>
              <a:rPr lang="en-US" b="1" u="sng" dirty="0">
                <a:solidFill>
                  <a:srgbClr val="FFFF00"/>
                </a:solidFill>
              </a:rPr>
              <a:t>How  does  a  </a:t>
            </a:r>
            <a:r>
              <a:rPr lang="en-US" b="1" u="sng" dirty="0" err="1">
                <a:solidFill>
                  <a:srgbClr val="FFFF00"/>
                </a:solidFill>
              </a:rPr>
              <a:t>neuroprosthetic</a:t>
            </a:r>
            <a:r>
              <a:rPr lang="en-US" b="1" u="sng" dirty="0">
                <a:solidFill>
                  <a:srgbClr val="FFFF00"/>
                </a:solidFill>
              </a:rPr>
              <a:t>  work?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9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2" t="40144" r="32264" b="52295"/>
          <a:stretch>
            <a:fillRect/>
          </a:stretch>
        </p:blipFill>
        <p:spPr bwMode="auto">
          <a:xfrm>
            <a:off x="4610667" y="914400"/>
            <a:ext cx="452423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0" y="1371600"/>
            <a:ext cx="9144000" cy="495300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erlin Sans FB" panose="020E0602020502020306" pitchFamily="34" charset="0"/>
              </a:rPr>
              <a:t>Researchers began testing brain-controlled prosthetics on animals.</a:t>
            </a:r>
            <a:endParaRPr lang="en-US" sz="2800" dirty="0" smtClean="0">
              <a:latin typeface="Berlin Sans FB" panose="020E0602020502020306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erlin Sans FB" panose="020E0602020502020306" pitchFamily="34" charset="0"/>
              </a:rPr>
              <a:t>Over past fifteen years, researchers have demonstrated that:</a:t>
            </a:r>
            <a:endParaRPr lang="en-US" sz="2800" dirty="0" smtClean="0">
              <a:latin typeface="Berlin Sans FB" panose="020E0602020502020306" pitchFamily="34" charset="0"/>
            </a:endParaRPr>
          </a:p>
          <a:p>
            <a:pPr lvl="1" algn="l"/>
            <a:r>
              <a:rPr lang="en-US" sz="2400" dirty="0" smtClean="0">
                <a:latin typeface="Berlin Sans FB" panose="020E0602020502020306" pitchFamily="34" charset="0"/>
              </a:rPr>
              <a:t>	-A robotic arm can be controlled by a rat to push a lever.</a:t>
            </a:r>
            <a:endParaRPr lang="en-US" sz="2400" dirty="0" smtClean="0">
              <a:latin typeface="Berlin Sans FB" panose="020E0602020502020306" pitchFamily="34" charset="0"/>
            </a:endParaRPr>
          </a:p>
          <a:p>
            <a:pPr lvl="1" algn="l"/>
            <a:r>
              <a:rPr lang="en-US" sz="2400" dirty="0">
                <a:latin typeface="Berlin Sans FB" panose="020E0602020502020306" pitchFamily="34" charset="0"/>
              </a:rPr>
              <a:t>	</a:t>
            </a:r>
            <a:r>
              <a:rPr lang="en-US" sz="2400" dirty="0" smtClean="0">
                <a:latin typeface="Berlin Sans FB" panose="020E0602020502020306" pitchFamily="34" charset="0"/>
              </a:rPr>
              <a:t>-A monkey is able to play a video game.</a:t>
            </a:r>
            <a:endParaRPr lang="en-US" sz="2400" dirty="0" smtClean="0">
              <a:latin typeface="Berlin Sans FB" panose="020E0602020502020306" pitchFamily="34" charset="0"/>
            </a:endParaRPr>
          </a:p>
          <a:p>
            <a:pPr lvl="1" algn="l"/>
            <a:r>
              <a:rPr lang="en-US" sz="2400" dirty="0">
                <a:latin typeface="Berlin Sans FB" panose="020E0602020502020306" pitchFamily="34" charset="0"/>
              </a:rPr>
              <a:t>	</a:t>
            </a:r>
            <a:r>
              <a:rPr lang="en-US" sz="2400" dirty="0" smtClean="0">
                <a:latin typeface="Berlin Sans FB" panose="020E0602020502020306" pitchFamily="34" charset="0"/>
              </a:rPr>
              <a:t>-The most miraculous achievement in brain-controlled    		prosthetics to date-a quadriplegic person can sip from a bottle 	using a straw.</a:t>
            </a:r>
            <a:endParaRPr lang="en-US" sz="2400" dirty="0" smtClean="0">
              <a:latin typeface="Berlin Sans FB" panose="020E0602020502020306" pitchFamily="34" charset="0"/>
            </a:endParaRPr>
          </a:p>
          <a:p>
            <a:pPr lvl="1" algn="l"/>
            <a:r>
              <a:rPr lang="en-US" sz="2400" dirty="0">
                <a:latin typeface="Berlin Sans FB" panose="020E0602020502020306" pitchFamily="34" charset="0"/>
              </a:rPr>
              <a:t>	</a:t>
            </a:r>
            <a:endParaRPr lang="en-US" sz="2400" dirty="0" smtClean="0">
              <a:latin typeface="Berlin Sans FB" panose="020E0602020502020306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GROWTH IN BRAIN-CONTROLLED PROSTHETICS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ennifer French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Picture 4" descr="300px-Paralympic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-6927"/>
            <a:ext cx="4538595" cy="20643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9" y="2057400"/>
            <a:ext cx="4538595" cy="480131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Jennifer French </a:t>
            </a:r>
            <a:endParaRPr lang="en-US" dirty="0" smtClean="0">
              <a:latin typeface="Arial Black" panose="020B0A04020102020204" pitchFamily="34" charset="0"/>
            </a:endParaRP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US Sailing Paralympic Silver Medalist</a:t>
            </a:r>
            <a:endParaRPr lang="en-US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While snowboarding in 1998, French suffered a severe spinal cord injury that left her a quadriplegic.</a:t>
            </a:r>
            <a:endParaRPr lang="en-US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The following year she received implants that allowed her to stand and, ultimately, walk down the aisle at her wedding.  </a:t>
            </a:r>
            <a:endParaRPr lang="en-US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She is the first woman to receive an implanted neural prosthetic device allowing her to use </a:t>
            </a:r>
            <a:r>
              <a:rPr lang="en-US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paralysed</a:t>
            </a:r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lower limbs.</a:t>
            </a:r>
            <a:endParaRPr lang="en-US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22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Arial Rounded MT Bold" panose="020F0704030504030204" pitchFamily="34" charset="0"/>
              </a:rPr>
              <a:t>The </a:t>
            </a:r>
            <a:r>
              <a:rPr lang="en-GB" dirty="0" err="1" smtClean="0">
                <a:latin typeface="Arial Rounded MT Bold" panose="020F0704030504030204" pitchFamily="34" charset="0"/>
              </a:rPr>
              <a:t>ReWalk</a:t>
            </a:r>
            <a:r>
              <a:rPr lang="en-GB" dirty="0" smtClean="0">
                <a:latin typeface="Arial Rounded MT Bold" panose="020F0704030504030204" pitchFamily="34" charset="0"/>
              </a:rPr>
              <a:t> exoskeleton suit uses motorized legs that power knee and hip movement and is controlled by on-board computers and motion sensors, restoring self-initiated walking without needing tethers or switches to begin stepping. </a:t>
            </a:r>
            <a:r>
              <a:rPr lang="en-GB" dirty="0" err="1" smtClean="0">
                <a:latin typeface="Arial Rounded MT Bold" panose="020F0704030504030204" pitchFamily="34" charset="0"/>
              </a:rPr>
              <a:t>ReWalk</a:t>
            </a:r>
            <a:r>
              <a:rPr lang="en-GB" dirty="0" smtClean="0">
                <a:latin typeface="Arial Rounded MT Bold" panose="020F0704030504030204" pitchFamily="34" charset="0"/>
              </a:rPr>
              <a:t> controls movement using subtle changes in centre of gravity, mimics natural gait and provides functional walking speed. A forward tilt of the upper body is sensed by the system, which triggers the first step. Repeated body shifting generates a sequence of steps, which allows natural and efficient walking. The </a:t>
            </a:r>
            <a:r>
              <a:rPr lang="en-GB" dirty="0" err="1" smtClean="0">
                <a:latin typeface="Arial Rounded MT Bold" panose="020F0704030504030204" pitchFamily="34" charset="0"/>
              </a:rPr>
              <a:t>ReWalk</a:t>
            </a:r>
            <a:r>
              <a:rPr lang="en-GB" dirty="0" smtClean="0">
                <a:latin typeface="Arial Rounded MT Bold" panose="020F0704030504030204" pitchFamily="34" charset="0"/>
              </a:rPr>
              <a:t> also sits, stands, allows turning and has the ability to climb and descend stairs. Using crutches for support, the user can walk and speak eye-to-eye with others on city streets and also navigate slopes and uneven terrain.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Claire Lomas 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862322"/>
            <a:ext cx="6653892" cy="3726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oking Forward&#10;• Creating a prosthetic with a sense of touch is a very difficult task.&#10;• Think of all of the different fe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89709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Limitations: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590800"/>
            <a:ext cx="7924800" cy="3124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 smtClean="0">
              <a:latin typeface="Algerian" panose="04020705040A02060702" pitchFamily="82" charset="0"/>
            </a:endParaRPr>
          </a:p>
          <a:p>
            <a:endParaRPr lang="en-US" sz="3200" dirty="0" smtClean="0"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lgerian" panose="04020705040A02060702" pitchFamily="82" charset="0"/>
              </a:rPr>
              <a:t>SIZE</a:t>
            </a:r>
            <a:endParaRPr lang="en-US" sz="3200" dirty="0" smtClean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lgerian" panose="04020705040A02060702" pitchFamily="82" charset="0"/>
              </a:rPr>
              <a:t>POWER CONSUMPTION</a:t>
            </a:r>
            <a:endParaRPr lang="en-US" sz="3200" dirty="0" smtClean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lgerian" panose="04020705040A02060702" pitchFamily="82" charset="0"/>
              </a:rPr>
              <a:t>DATA TRANSMISSION </a:t>
            </a:r>
            <a:endParaRPr lang="en-US" sz="3200" dirty="0" smtClean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lgerian" panose="04020705040A02060702" pitchFamily="82" charset="0"/>
              </a:rPr>
              <a:t>ACCURACY</a:t>
            </a:r>
            <a:endParaRPr lang="en-US" sz="3200" dirty="0" smtClean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lgerian" panose="04020705040A02060702" pitchFamily="82" charset="0"/>
              </a:rPr>
              <a:t>COST </a:t>
            </a:r>
            <a:endParaRPr lang="en-US" sz="3200" dirty="0" smtClean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e Emerging World of Neuroprosthetic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Neuroprosthetics&#10; 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" y="-6928"/>
            <a:ext cx="9143679" cy="68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Neuroprosthetics&#10;Prof: Lisa Crockett&#10;Presenters: Veronica Dasari&#10;Srivani Pabbaraju&#10;Vrushank Shah&#10;Swathi Kiran S&#10;Muhammad T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2" y="0"/>
            <a:ext cx="9164782" cy="688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05400"/>
            <a:ext cx="45688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europrosthetics imag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782"/>
            <a:ext cx="9144001" cy="683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30480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TECHNOLOGY WILL SAVE OUR MINDS AND BODIES </a:t>
            </a:r>
            <a:endParaRPr lang="en-US" sz="28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1371600"/>
            <a:ext cx="8991600" cy="53340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Berlin Sans FB" panose="020E0602020502020306" pitchFamily="34" charset="0"/>
              </a:rPr>
              <a:t>Neuroprosthetics</a:t>
            </a:r>
            <a:r>
              <a:rPr lang="en-US" sz="2400" dirty="0">
                <a:latin typeface="Berlin Sans FB" panose="020E0602020502020306" pitchFamily="34" charset="0"/>
              </a:rPr>
              <a:t> (also called neural prosthetics) is a discipline related to neuroscience and biomedical engineering concerned with developing neural prostheses. </a:t>
            </a:r>
            <a:endParaRPr lang="en-US" sz="2400" dirty="0" smtClean="0">
              <a:latin typeface="Berlin Sans FB" panose="020E0602020502020306" pitchFamily="34" charset="0"/>
            </a:endParaRPr>
          </a:p>
          <a:p>
            <a:pPr algn="l"/>
            <a:endParaRPr lang="en-US" sz="2400" dirty="0" smtClean="0">
              <a:latin typeface="Berlin Sans FB" panose="020E0602020502020306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erlin Sans FB" panose="020E0602020502020306" pitchFamily="34" charset="0"/>
              </a:rPr>
              <a:t>In </a:t>
            </a:r>
            <a:r>
              <a:rPr lang="en-US" sz="2400" dirty="0">
                <a:latin typeface="Berlin Sans FB" panose="020E0602020502020306" pitchFamily="34" charset="0"/>
              </a:rPr>
              <a:t>its simplest form, a </a:t>
            </a:r>
            <a:r>
              <a:rPr lang="en-US" sz="2400" dirty="0" err="1">
                <a:latin typeface="Berlin Sans FB" panose="020E0602020502020306" pitchFamily="34" charset="0"/>
              </a:rPr>
              <a:t>neuroprosthetic</a:t>
            </a:r>
            <a:r>
              <a:rPr lang="en-US" sz="2400" dirty="0">
                <a:latin typeface="Berlin Sans FB" panose="020E0602020502020306" pitchFamily="34" charset="0"/>
              </a:rPr>
              <a:t> is a device that supplants or supplements the input and/or output of the nervous system</a:t>
            </a:r>
            <a:r>
              <a:rPr lang="en-US" sz="2400" dirty="0" smtClean="0">
                <a:latin typeface="Berlin Sans FB" panose="020E0602020502020306" pitchFamily="34" charset="0"/>
              </a:rPr>
              <a:t>.</a:t>
            </a:r>
            <a:endParaRPr lang="en-US" sz="2400" dirty="0" smtClean="0">
              <a:latin typeface="Berlin Sans FB" panose="020E0602020502020306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latin typeface="Berlin Sans FB" panose="020E0602020502020306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Berlin Sans FB" panose="020E0602020502020306" pitchFamily="34" charset="0"/>
              </a:rPr>
              <a:t>Neural prostheses are a series of devices that can substitute a motor, sensory or cognitive modality that might have been damaged as a result of an injury or a disease.</a:t>
            </a:r>
            <a:endParaRPr lang="en-US" sz="2400" dirty="0" smtClean="0">
              <a:latin typeface="Berlin Sans FB" panose="020E0602020502020306" pitchFamily="34" charset="0"/>
            </a:endParaRPr>
          </a:p>
          <a:p>
            <a:pPr algn="l"/>
            <a:endParaRPr lang="en-US" sz="2400" dirty="0">
              <a:latin typeface="Berlin Sans FB" panose="020E0602020502020306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609600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latin typeface="Berlin Sans FB" panose="020E0602020502020306" pitchFamily="34" charset="0"/>
              </a:rPr>
              <a:t>WHAT  IS  NEUROPROSTHETICS?</a:t>
            </a:r>
            <a:endParaRPr lang="en-US" sz="2400" u="sng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1371600"/>
            <a:ext cx="9144000" cy="54864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erlin Sans FB" panose="020E0602020502020306" pitchFamily="34" charset="0"/>
              </a:rPr>
              <a:t>The </a:t>
            </a:r>
            <a:r>
              <a:rPr lang="en-US" sz="2800" dirty="0" err="1" smtClean="0">
                <a:latin typeface="Berlin Sans FB" panose="020E0602020502020306" pitchFamily="34" charset="0"/>
              </a:rPr>
              <a:t>neuroprosthetic</a:t>
            </a:r>
            <a:r>
              <a:rPr lang="en-US" sz="2800" dirty="0" smtClean="0">
                <a:latin typeface="Berlin Sans FB" panose="020E0602020502020306" pitchFamily="34" charset="0"/>
              </a:rPr>
              <a:t> can act as a bridge between functioning elements of the nervous system and nerves over which control has been lost.</a:t>
            </a:r>
            <a:endParaRPr lang="en-US" sz="2800" dirty="0" smtClean="0">
              <a:latin typeface="Berlin Sans FB" panose="020E0602020502020306" pitchFamily="34" charset="0"/>
            </a:endParaRPr>
          </a:p>
          <a:p>
            <a:pPr algn="l"/>
            <a:endParaRPr lang="en-US" sz="2800" dirty="0" smtClean="0">
              <a:latin typeface="Berlin Sans FB" panose="020E0602020502020306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erlin Sans FB" panose="020E0602020502020306" pitchFamily="34" charset="0"/>
              </a:rPr>
              <a:t>Implantable Devices</a:t>
            </a:r>
            <a:endParaRPr lang="en-US" sz="2800" dirty="0" smtClean="0">
              <a:latin typeface="Berlin Sans FB" panose="020E0602020502020306" pitchFamily="34" charset="0"/>
            </a:endParaRPr>
          </a:p>
          <a:p>
            <a:pPr algn="l"/>
            <a:endParaRPr lang="en-US" sz="2800" dirty="0" smtClean="0">
              <a:latin typeface="Berlin Sans FB" panose="020E0602020502020306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erlin Sans FB" panose="020E0602020502020306" pitchFamily="34" charset="0"/>
              </a:rPr>
              <a:t>Can replace or improve the function of a central nervous system</a:t>
            </a:r>
            <a:endParaRPr lang="en-US" sz="2800" dirty="0" smtClean="0">
              <a:latin typeface="Berlin Sans FB" panose="020E0602020502020306" pitchFamily="34" charset="0"/>
            </a:endParaRPr>
          </a:p>
          <a:p>
            <a:pPr algn="l"/>
            <a:endParaRPr lang="en-US" sz="2800" dirty="0" smtClean="0">
              <a:latin typeface="Berlin Sans FB" panose="020E0602020502020306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erlin Sans FB" panose="020E0602020502020306" pitchFamily="34" charset="0"/>
              </a:rPr>
              <a:t>Examples: Cochlear implant to restore hearing, retinal cortex prostheses for restoring vision, extra sensory inputs</a:t>
            </a:r>
            <a:endParaRPr lang="en-US" sz="2800" dirty="0" smtClean="0">
              <a:latin typeface="Berlin Sans FB" panose="020E0602020502020306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800" dirty="0">
              <a:latin typeface="Berlin Sans FB" panose="020E0602020502020306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7467600" cy="609600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Berlin Sans FB" panose="020E0602020502020306" pitchFamily="34" charset="0"/>
              </a:rPr>
              <a:t>WHAT  IS  NEUROPROSTHETICS?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TYPES OF NEUROPROSTHETICS </a:t>
            </a:r>
            <a:endParaRPr lang="en-US" b="1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Sensory Prosthetics:</a:t>
            </a:r>
            <a:endParaRPr lang="en-US" sz="20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	Pass information into the body’s sensory areas such as sight or hearing.</a:t>
            </a:r>
            <a:endParaRPr lang="en-US" sz="20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Motor Prosthetics:</a:t>
            </a:r>
            <a:endParaRPr lang="en-US" sz="20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	Assist in regulation or stimulation of motor functions with issues, such as using arm and hand to pick up an object.</a:t>
            </a:r>
            <a:endParaRPr lang="en-US" sz="20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Cognitive Prosthetics:</a:t>
            </a:r>
            <a:endParaRPr lang="en-US" sz="20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411480" lvl="1" indent="0">
              <a:buNone/>
            </a:pP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If the brain has problem areas, the idea is that cognitive prosthetics will help improve these problems.</a:t>
            </a:r>
            <a:endParaRPr lang="en-US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acemaker.jp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55129" cy="3581400"/>
          </a:xfrm>
          <a:prstGeom prst="rect">
            <a:avLst/>
          </a:prstGeom>
        </p:spPr>
      </p:pic>
      <p:pic>
        <p:nvPicPr>
          <p:cNvPr id="5" name="Picture 4" descr="large_pacemak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0"/>
            <a:ext cx="4876801" cy="358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4572000"/>
            <a:ext cx="8305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ell MT" panose="02020503060305020303" pitchFamily="18" charset="0"/>
              </a:rPr>
              <a:t>First pacemakers were introduced in the early 1960s.</a:t>
            </a:r>
            <a:endParaRPr lang="en-US" sz="3200" b="1" dirty="0" smtClean="0">
              <a:latin typeface="Bell MT" panose="02020503060305020303" pitchFamily="18" charset="0"/>
            </a:endParaRPr>
          </a:p>
          <a:p>
            <a:r>
              <a:rPr lang="en-US" sz="3200" b="1" dirty="0" smtClean="0">
                <a:latin typeface="Bell MT" panose="02020503060305020303" pitchFamily="18" charset="0"/>
              </a:rPr>
              <a:t>3 million people use them worldwide.</a:t>
            </a:r>
            <a:endParaRPr lang="en-US" sz="3200" b="1" dirty="0" smtClean="0">
              <a:latin typeface="Bell MT" panose="02020503060305020303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chlear_implant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81400"/>
            <a:ext cx="5458691" cy="3278743"/>
          </a:xfrm>
          <a:prstGeom prst="rect">
            <a:avLst/>
          </a:prstGeom>
        </p:spPr>
      </p:pic>
      <p:pic>
        <p:nvPicPr>
          <p:cNvPr id="3" name="Picture 2" descr="cochlear implant di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0"/>
            <a:ext cx="5486399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304800"/>
            <a:ext cx="3048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COCHLEAR IMPLANTS:</a:t>
            </a:r>
            <a:endParaRPr lang="en-US" sz="2800" b="1" u="sng" dirty="0" smtClean="0"/>
          </a:p>
          <a:p>
            <a:endParaRPr lang="en-US" dirty="0"/>
          </a:p>
          <a:p>
            <a:r>
              <a:rPr lang="en-US" sz="2000" b="1" dirty="0"/>
              <a:t>The </a:t>
            </a:r>
            <a:r>
              <a:rPr lang="en-US" sz="2000" b="1" dirty="0" err="1"/>
              <a:t>neuroprosthetic</a:t>
            </a:r>
            <a:r>
              <a:rPr lang="en-US" sz="2000" b="1" dirty="0"/>
              <a:t> currently undergoing the most widespread use is the cochlear implant, with over 300,000 in use worldwide as of </a:t>
            </a:r>
            <a:r>
              <a:rPr lang="en-US" sz="2000" b="1" dirty="0" smtClean="0"/>
              <a:t>2015.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Every year, over 8 Lakh children are born with hearing disabilities, out of which, 1 Lakh are born in India.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w&#10;Neuroprosthetics&#10;Device&#10;Works ??&#10;Detecting and converting&#10;The Neuronal signals into&#10;electrical signals and&#10;transmittin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710"/>
            <a:ext cx="9171360" cy="688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487362"/>
          </a:xfrm>
        </p:spPr>
        <p:txBody>
          <a:bodyPr/>
          <a:lstStyle/>
          <a:p>
            <a:r>
              <a:rPr lang="en-US" b="1" u="sng" dirty="0" smtClean="0">
                <a:solidFill>
                  <a:srgbClr val="FFFF00"/>
                </a:solidFill>
                <a:latin typeface="+mn-lt"/>
              </a:rPr>
              <a:t>How  does  a  </a:t>
            </a:r>
            <a:r>
              <a:rPr lang="en-US" b="1" u="sng" dirty="0" err="1" smtClean="0">
                <a:solidFill>
                  <a:srgbClr val="FFFF00"/>
                </a:solidFill>
                <a:latin typeface="+mn-lt"/>
              </a:rPr>
              <a:t>neuroprosthetic</a:t>
            </a:r>
            <a:r>
              <a:rPr lang="en-US" b="1" u="sng" dirty="0" smtClean="0">
                <a:solidFill>
                  <a:srgbClr val="FFFF00"/>
                </a:solidFill>
                <a:latin typeface="+mn-lt"/>
              </a:rPr>
              <a:t>  work?            </a:t>
            </a:r>
            <a:endParaRPr lang="en-US" b="1" u="sng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066800"/>
            <a:ext cx="8305800" cy="548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" y="838200"/>
            <a:ext cx="9140372" cy="600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>
            <a:fillRect/>
          </a:stretch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>
            <a:fillRect/>
          </a:stretch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ushpi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>
            <a:fillRect/>
          </a:stretch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0</TotalTime>
  <Words>3456</Words>
  <Application>WPS Presentation</Application>
  <PresentationFormat>On-screen Show 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42" baseType="lpstr">
      <vt:lpstr>Arial</vt:lpstr>
      <vt:lpstr>SimSun</vt:lpstr>
      <vt:lpstr>Wingdings</vt:lpstr>
      <vt:lpstr>Tunga</vt:lpstr>
      <vt:lpstr>Tahoma</vt:lpstr>
      <vt:lpstr>Rage Italic</vt:lpstr>
      <vt:lpstr>Brush Script MT</vt:lpstr>
      <vt:lpstr>Arial Black</vt:lpstr>
      <vt:lpstr>Berlin Sans FB</vt:lpstr>
      <vt:lpstr>Bell MT</vt:lpstr>
      <vt:lpstr>Arial Rounded MT Bold</vt:lpstr>
      <vt:lpstr>Algerian</vt:lpstr>
      <vt:lpstr>Garamond</vt:lpstr>
      <vt:lpstr>Microsoft YaHei</vt:lpstr>
      <vt:lpstr>Arial Unicode MS</vt:lpstr>
      <vt:lpstr>Calibri</vt:lpstr>
      <vt:lpstr>Segoe Print</vt:lpstr>
      <vt:lpstr>BlackTie</vt:lpstr>
      <vt:lpstr>1_BlackTie</vt:lpstr>
      <vt:lpstr>Apothecary</vt:lpstr>
      <vt:lpstr>Horizon</vt:lpstr>
      <vt:lpstr>Office Theme</vt:lpstr>
      <vt:lpstr>Pushpin</vt:lpstr>
      <vt:lpstr>PowerPoint 演示文稿</vt:lpstr>
      <vt:lpstr>PowerPoint 演示文稿</vt:lpstr>
      <vt:lpstr>WHAT  IS  NEUROPROSTHETICS?</vt:lpstr>
      <vt:lpstr>WHAT  IS  NEUROPROSTHETICS?</vt:lpstr>
      <vt:lpstr>TYPES OF NEUROPROSTHETICS </vt:lpstr>
      <vt:lpstr>PowerPoint 演示文稿</vt:lpstr>
      <vt:lpstr>PowerPoint 演示文稿</vt:lpstr>
      <vt:lpstr>PowerPoint 演示文稿</vt:lpstr>
      <vt:lpstr>How  does  a  neuroprosthetic  work?            </vt:lpstr>
      <vt:lpstr>How  does  a  neuroprosthetic  work?</vt:lpstr>
      <vt:lpstr>How  does  a  neuroprosthetic  work?</vt:lpstr>
      <vt:lpstr>GROWTH IN BRAIN-CONTROLLED PROSTHETICS</vt:lpstr>
      <vt:lpstr>PowerPoint 演示文稿</vt:lpstr>
      <vt:lpstr>PowerPoint 演示文稿</vt:lpstr>
      <vt:lpstr>PowerPoint 演示文稿</vt:lpstr>
      <vt:lpstr>Limitations: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SHIVANGI GARG</dc:creator>
  <cp:lastModifiedBy>SHIVANGI</cp:lastModifiedBy>
  <cp:revision>29</cp:revision>
  <dcterms:created xsi:type="dcterms:W3CDTF">2017-08-17T16:58:00Z</dcterms:created>
  <dcterms:modified xsi:type="dcterms:W3CDTF">2018-09-07T10:08:35Z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