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85F4D-04DE-8342-A743-8C39FA49CAEE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5E4D1-0091-F242-BDBE-FD2E684FF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8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5E4D1-0091-F242-BDBE-FD2E684FF7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8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3D5D-93C1-2B43-B405-C67395153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F79CE-970E-9A47-B045-07B8FCC76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76EC-83AD-A840-A7D4-0D964853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19C0-0F72-8442-A46E-C1BC92B0C5B3}" type="datetime1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F1372-A86F-E54D-98EF-062DE8DC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A5AB1-1AF2-664F-BA94-401F3342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BFA9-BAAC-B347-B2A7-7B57B907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E1DE-8EDD-8147-B7EA-B7BD8EEA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C9ACB-AB21-9E46-B14C-B1425AF4E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703B1-B812-C143-97A7-F7E2ECE9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AC6F-A74E-B64B-8AC0-FA4A17B7805B}" type="datetime1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7DC8-C981-2148-9783-E214A284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AE11A-B9F4-F545-AF21-0096459D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BFA9-BAAC-B347-B2A7-7B57B907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B5971-C87A-1045-A1F2-56F18FEAB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700CC-DC3B-9547-9331-5DE5ACF60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E62D1-A7C4-8546-8F76-EEAE38F6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7BC1-A097-3E4D-B796-7C2957E46993}" type="datetime1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2B260-EE12-7F4F-851B-C73FEAA9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B862-CA86-D441-A4A4-19532AE5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BFA9-BAAC-B347-B2A7-7B57B907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2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8743-BF3E-0445-A43A-5BA75713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F58CF-F4F1-8944-A49C-53EC4AF89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56537-CA1E-2D4F-A83D-5FAC8FF6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ECF1-474C-1948-933B-1B4EDAB6B92D}" type="datetime1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EDEBF-1D84-C642-BF59-56FC4418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ABC8B-5270-8C49-9F92-CC9CDEF9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BFA9-BAAC-B347-B2A7-7B57B907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4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A70A-7B5A-CE49-9757-33D91E20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E3B45-FC5C-7E4F-8AC8-D09392047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E234-6839-7A4E-AD33-EFB7E2EB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F136-8011-C240-A826-7C3376B0F1D1}" type="datetime1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AE41E-8F0B-3542-99B5-84FEC5C2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FB0ED-70E9-494E-8B38-4806FE4B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BFA9-BAAC-B347-B2A7-7B57B907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7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0D81-761E-C54D-A0C8-91804C3F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B09CC-77C0-1240-A780-B74978434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0B66F-F5F4-D14C-AFE4-AB4D2EB8D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DE36B-781A-0B41-8923-9CD0F5F4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19A8-26E0-F44F-8491-F4DE15FB7FA7}" type="datetime1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E1806-B810-C343-8207-53FB3741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7991-6B10-E642-8543-3257D5DE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BFA9-BAAC-B347-B2A7-7B57B907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6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B68A-219B-BF45-B0EC-D96F446E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08E82-4691-AA4A-A547-8379C24DF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C544E-DCCD-E94C-98E0-CCCEA2D77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AB743-4F54-D547-AE43-934915A40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E9CBB-FB7A-3345-80F5-6935A4E78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8F571-FEFB-414B-924D-0DE0A5A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E077-B320-7747-AA0F-825F27B29404}" type="datetime1">
              <a:rPr lang="en-US" smtClean="0"/>
              <a:t>5/13/19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7CEDE-7057-2B4C-A247-85634F12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0536A-B9A7-8E47-836A-12347A42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BFA9-BAAC-B347-B2A7-7B57B907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5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A842-A45D-F044-B29E-E4D9F2FD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0977B-25E1-354D-9C9D-25591205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D05C-840F-7442-8963-DFA673B59541}" type="datetime1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364C9-837D-A746-B667-D5FD6740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B0E22-3073-5F49-9F49-4DE0164D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BFA9-BAAC-B347-B2A7-7B57B907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8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941EA-18F9-3A4D-846E-C7FA3D4D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8E25-0F39-CE43-81EA-3D158F3CEBC7}" type="datetime1">
              <a:rPr lang="en-US" smtClean="0"/>
              <a:t>5/13/19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2D440-1E7D-EF44-8B63-FFAD5467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71133-C29C-1742-B0FB-673D1AA7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BFA9-BAAC-B347-B2A7-7B57B907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5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18BF-F086-6846-8E77-3563CCFF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6EC7-AD90-4C4E-81B8-9F5AC1AB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ACEB5-3FEC-5842-BC83-49DFE2214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AA576-9FFD-8E4B-B3B3-A3FACFB7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06AF-FB7B-E445-84AA-007B1C00155E}" type="datetime1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453B2-F4CE-954C-99BC-845B0B17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27A9B-7201-DE4A-AD32-092CC476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BFA9-BAAC-B347-B2A7-7B57B907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7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B693-A149-CB43-820E-19A81AC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04E5C-FA7A-AA41-880A-08DB4AD68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49FBC-1DD6-DF42-89E1-75D781DB7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E992D-CC93-394E-912E-37495555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FB3C-01F1-5A40-959A-463F314D0676}" type="datetime1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EA0C5-0484-3340-8B3E-6E0BC39B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F1D8C-DE9A-334C-B016-8DD6BE6B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BFA9-BAAC-B347-B2A7-7B57B907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3C1CA6-8BE4-0D40-ADA9-E5768E27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F0288-4D36-9745-ABEB-72156DB31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66D5F-565B-1148-9DFB-E7DA62660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DA8D7-1186-8A41-946B-284956DD5768}" type="datetime1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6B9E7-ADF5-6347-8EAF-BBBC42B2C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D541-2A9E-D943-A95F-D772A720F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ABFA9-BAAC-B347-B2A7-7B57B907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6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3320-92EE-2E4B-84C7-A0B2454D8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Denoise brain responses for repeated stories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4BD07-E241-C749-AB1E-AB5BD03C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BFA9-BAAC-B347-B2A7-7B57B90714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2997F9DE-BEA4-CD47-8A52-91B89743109D}"/>
              </a:ext>
            </a:extLst>
          </p:cNvPr>
          <p:cNvGrpSpPr/>
          <p:nvPr/>
        </p:nvGrpSpPr>
        <p:grpSpPr>
          <a:xfrm>
            <a:off x="4657883" y="2524151"/>
            <a:ext cx="1871004" cy="1700548"/>
            <a:chOff x="647113" y="3936606"/>
            <a:chExt cx="1871004" cy="17005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F05728-FA9B-2642-8683-01CC5D0A6146}"/>
                </a:ext>
              </a:extLst>
            </p:cNvPr>
            <p:cNvSpPr/>
            <p:nvPr/>
          </p:nvSpPr>
          <p:spPr>
            <a:xfrm>
              <a:off x="647113" y="3977166"/>
              <a:ext cx="1871003" cy="1659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21AC8E-0119-CA42-AD91-28F99E979933}"/>
                </a:ext>
              </a:extLst>
            </p:cNvPr>
            <p:cNvCxnSpPr/>
            <p:nvPr/>
          </p:nvCxnSpPr>
          <p:spPr>
            <a:xfrm>
              <a:off x="886264" y="3936606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6D5BD98-789C-5544-9268-B0949A9594C8}"/>
                </a:ext>
              </a:extLst>
            </p:cNvPr>
            <p:cNvCxnSpPr/>
            <p:nvPr/>
          </p:nvCxnSpPr>
          <p:spPr>
            <a:xfrm>
              <a:off x="1179342" y="3962394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1DD7A01-610D-0845-8A0A-06B5AD4CD60C}"/>
                </a:ext>
              </a:extLst>
            </p:cNvPr>
            <p:cNvCxnSpPr/>
            <p:nvPr/>
          </p:nvCxnSpPr>
          <p:spPr>
            <a:xfrm>
              <a:off x="1460695" y="3936606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B636CE2-0853-E541-A25F-AB43C4974CE5}"/>
                </a:ext>
              </a:extLst>
            </p:cNvPr>
            <p:cNvCxnSpPr/>
            <p:nvPr/>
          </p:nvCxnSpPr>
          <p:spPr>
            <a:xfrm>
              <a:off x="1753773" y="3962394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84F3DC9-2F4D-F740-9F4C-1E56B4108D3F}"/>
                </a:ext>
              </a:extLst>
            </p:cNvPr>
            <p:cNvCxnSpPr/>
            <p:nvPr/>
          </p:nvCxnSpPr>
          <p:spPr>
            <a:xfrm>
              <a:off x="2021058" y="3936606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ECAEFAE-ECDC-3D43-95DC-625C04805540}"/>
                </a:ext>
              </a:extLst>
            </p:cNvPr>
            <p:cNvCxnSpPr/>
            <p:nvPr/>
          </p:nvCxnSpPr>
          <p:spPr>
            <a:xfrm>
              <a:off x="2314136" y="3962394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52C147D-9B7F-D243-9E0A-C7C8DECD5B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15" y="4262511"/>
              <a:ext cx="18710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6A1C3C8-ED4F-3D4D-8292-6AC8CC126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14" y="4611859"/>
              <a:ext cx="18710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AD6EEA4-7140-3443-8A70-D015963321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14" y="5005755"/>
              <a:ext cx="18710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4BA71EF-DBEF-BA46-8E32-31ECE73F8F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14" y="5326967"/>
              <a:ext cx="18710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952CA7-AA2D-7447-8D61-80D5DA8B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EB245-287F-C04B-B473-58EE6025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120" y="1481849"/>
            <a:ext cx="9695417" cy="929661"/>
          </a:xfrm>
        </p:spPr>
        <p:txBody>
          <a:bodyPr>
            <a:normAutofit/>
          </a:bodyPr>
          <a:lstStyle/>
          <a:p>
            <a:r>
              <a:rPr lang="en-US" dirty="0"/>
              <a:t>Subject is not attentive towards the story at some instant </a:t>
            </a:r>
            <a:r>
              <a:rPr lang="en-US" i="1" dirty="0"/>
              <a:t>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Response is not ideal response – need to detect this </a:t>
            </a:r>
          </a:p>
          <a:p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183515-455D-A843-9257-4541D0A5A3A2}"/>
              </a:ext>
            </a:extLst>
          </p:cNvPr>
          <p:cNvGrpSpPr/>
          <p:nvPr/>
        </p:nvGrpSpPr>
        <p:grpSpPr>
          <a:xfrm>
            <a:off x="4336370" y="2943968"/>
            <a:ext cx="1871004" cy="1700548"/>
            <a:chOff x="647113" y="3936606"/>
            <a:chExt cx="1871004" cy="170054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90F8B79-2A4E-E348-9E02-A990E896A6A5}"/>
                </a:ext>
              </a:extLst>
            </p:cNvPr>
            <p:cNvSpPr/>
            <p:nvPr/>
          </p:nvSpPr>
          <p:spPr>
            <a:xfrm>
              <a:off x="647113" y="3977166"/>
              <a:ext cx="1871003" cy="1659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FF594E5-58DA-7A48-AC1C-C2412F3BCC93}"/>
                </a:ext>
              </a:extLst>
            </p:cNvPr>
            <p:cNvCxnSpPr/>
            <p:nvPr/>
          </p:nvCxnSpPr>
          <p:spPr>
            <a:xfrm>
              <a:off x="886264" y="3936606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0780BC8-FFEB-5F4F-978F-0C77035E9C3A}"/>
                </a:ext>
              </a:extLst>
            </p:cNvPr>
            <p:cNvCxnSpPr/>
            <p:nvPr/>
          </p:nvCxnSpPr>
          <p:spPr>
            <a:xfrm>
              <a:off x="1179342" y="3962394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9EA5B26-9F08-7640-B626-C14AD5E809E7}"/>
                </a:ext>
              </a:extLst>
            </p:cNvPr>
            <p:cNvCxnSpPr/>
            <p:nvPr/>
          </p:nvCxnSpPr>
          <p:spPr>
            <a:xfrm>
              <a:off x="1460695" y="3936606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B56C0F9-743E-304A-A25F-297DD5C1755C}"/>
                </a:ext>
              </a:extLst>
            </p:cNvPr>
            <p:cNvCxnSpPr/>
            <p:nvPr/>
          </p:nvCxnSpPr>
          <p:spPr>
            <a:xfrm>
              <a:off x="1753773" y="3962394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F947980-4EA0-5E44-BF84-791677D99229}"/>
                </a:ext>
              </a:extLst>
            </p:cNvPr>
            <p:cNvCxnSpPr/>
            <p:nvPr/>
          </p:nvCxnSpPr>
          <p:spPr>
            <a:xfrm>
              <a:off x="2021058" y="3936606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EC4FB93-CCF2-7E4C-9CDA-DF077DF74F1C}"/>
                </a:ext>
              </a:extLst>
            </p:cNvPr>
            <p:cNvCxnSpPr/>
            <p:nvPr/>
          </p:nvCxnSpPr>
          <p:spPr>
            <a:xfrm>
              <a:off x="2314136" y="3962394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B24D31-FB7B-6043-9F30-BEC3A3EE8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15" y="4262511"/>
              <a:ext cx="18710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99CDAEC-6E1A-B24E-B815-08249BDE0C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14" y="4611859"/>
              <a:ext cx="18710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55E73EF-1391-2549-95D4-1AC10F7831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14" y="5005755"/>
              <a:ext cx="18710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81A18F-5BA7-654F-B0D6-678C1B7286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14" y="5326967"/>
              <a:ext cx="18710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4B2C5BC-9945-3C4C-9D6E-34234ED9FC5E}"/>
              </a:ext>
            </a:extLst>
          </p:cNvPr>
          <p:cNvGrpSpPr/>
          <p:nvPr/>
        </p:nvGrpSpPr>
        <p:grpSpPr>
          <a:xfrm>
            <a:off x="3986734" y="3333865"/>
            <a:ext cx="1871004" cy="1700548"/>
            <a:chOff x="647113" y="3936606"/>
            <a:chExt cx="1871004" cy="170054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7EE18B4-67C1-E349-9821-1B9BE1A822F3}"/>
                </a:ext>
              </a:extLst>
            </p:cNvPr>
            <p:cNvSpPr/>
            <p:nvPr/>
          </p:nvSpPr>
          <p:spPr>
            <a:xfrm>
              <a:off x="647113" y="3977166"/>
              <a:ext cx="1871003" cy="1659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C1900A8-D829-6C4F-A5A5-1E0C2EDE03FD}"/>
                </a:ext>
              </a:extLst>
            </p:cNvPr>
            <p:cNvCxnSpPr/>
            <p:nvPr/>
          </p:nvCxnSpPr>
          <p:spPr>
            <a:xfrm>
              <a:off x="886264" y="3936606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85BD159-392A-7743-B4EF-9B7EF69452B3}"/>
                </a:ext>
              </a:extLst>
            </p:cNvPr>
            <p:cNvCxnSpPr/>
            <p:nvPr/>
          </p:nvCxnSpPr>
          <p:spPr>
            <a:xfrm>
              <a:off x="1179342" y="3962394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8B067BE-364E-D34E-B226-9E7CE8DDA633}"/>
                </a:ext>
              </a:extLst>
            </p:cNvPr>
            <p:cNvCxnSpPr/>
            <p:nvPr/>
          </p:nvCxnSpPr>
          <p:spPr>
            <a:xfrm>
              <a:off x="1460695" y="3936606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DCD8215-7111-B049-A700-C575D5DE7E68}"/>
                </a:ext>
              </a:extLst>
            </p:cNvPr>
            <p:cNvCxnSpPr/>
            <p:nvPr/>
          </p:nvCxnSpPr>
          <p:spPr>
            <a:xfrm>
              <a:off x="1753773" y="3962394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2A91F70-9363-704A-B921-8F83D2366688}"/>
                </a:ext>
              </a:extLst>
            </p:cNvPr>
            <p:cNvCxnSpPr/>
            <p:nvPr/>
          </p:nvCxnSpPr>
          <p:spPr>
            <a:xfrm>
              <a:off x="2021058" y="3936606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2B56A3-03AF-1443-95CC-78E8B66597E7}"/>
                </a:ext>
              </a:extLst>
            </p:cNvPr>
            <p:cNvCxnSpPr/>
            <p:nvPr/>
          </p:nvCxnSpPr>
          <p:spPr>
            <a:xfrm>
              <a:off x="2314136" y="3962394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869FF66-EBC0-9342-BA6B-C3EC7599E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15" y="4262511"/>
              <a:ext cx="18710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C357E7A-5F3E-3C47-93B5-2C9EF88CDE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14" y="4611859"/>
              <a:ext cx="18710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FA38523-73E6-D84E-86DB-2DE8230EB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14" y="5005755"/>
              <a:ext cx="18710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CBEB0CE-D2D4-DB49-9F0B-C919C9CB47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14" y="5326967"/>
              <a:ext cx="18710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E7BF8ED-1AD7-8B43-B571-D9F176271F63}"/>
              </a:ext>
            </a:extLst>
          </p:cNvPr>
          <p:cNvCxnSpPr/>
          <p:nvPr/>
        </p:nvCxnSpPr>
        <p:spPr>
          <a:xfrm flipV="1">
            <a:off x="6031828" y="4334329"/>
            <a:ext cx="728003" cy="70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0BB7A20-3D60-5D43-99CC-BAAC3B85BA7A}"/>
              </a:ext>
            </a:extLst>
          </p:cNvPr>
          <p:cNvSpPr txBox="1"/>
          <p:nvPr/>
        </p:nvSpPr>
        <p:spPr>
          <a:xfrm rot="18951928">
            <a:off x="5751908" y="4221302"/>
            <a:ext cx="2416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repetitions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B7BBC6E-6063-1148-A33F-A38B58E5AA2C}"/>
              </a:ext>
            </a:extLst>
          </p:cNvPr>
          <p:cNvSpPr/>
          <p:nvPr/>
        </p:nvSpPr>
        <p:spPr>
          <a:xfrm>
            <a:off x="3986734" y="3394705"/>
            <a:ext cx="1871003" cy="265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Voxel 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68737F1-034B-7E4F-BE16-92B35E256732}"/>
              </a:ext>
            </a:extLst>
          </p:cNvPr>
          <p:cNvSpPr/>
          <p:nvPr/>
        </p:nvSpPr>
        <p:spPr>
          <a:xfrm>
            <a:off x="3998748" y="3746053"/>
            <a:ext cx="1871003" cy="2650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Voxel 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47C4FFF-0508-EA41-A66A-7890EE4D38EC}"/>
              </a:ext>
            </a:extLst>
          </p:cNvPr>
          <p:cNvSpPr/>
          <p:nvPr/>
        </p:nvSpPr>
        <p:spPr>
          <a:xfrm>
            <a:off x="3986733" y="4148975"/>
            <a:ext cx="1871003" cy="2650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Voxel 3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60AAD3C-0E94-A74E-8AB7-DC4CEB737807}"/>
              </a:ext>
            </a:extLst>
          </p:cNvPr>
          <p:cNvSpPr/>
          <p:nvPr/>
        </p:nvSpPr>
        <p:spPr>
          <a:xfrm>
            <a:off x="4358077" y="3015370"/>
            <a:ext cx="1871003" cy="265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Voxel 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ECE9429-E39E-0C41-A302-EFE1217CC25B}"/>
              </a:ext>
            </a:extLst>
          </p:cNvPr>
          <p:cNvSpPr/>
          <p:nvPr/>
        </p:nvSpPr>
        <p:spPr>
          <a:xfrm>
            <a:off x="4657882" y="2605763"/>
            <a:ext cx="1871003" cy="265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Voxel 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19B1CBE-B322-F24C-9A89-A572789BDC19}"/>
              </a:ext>
            </a:extLst>
          </p:cNvPr>
          <p:cNvCxnSpPr>
            <a:cxnSpLocks/>
          </p:cNvCxnSpPr>
          <p:nvPr/>
        </p:nvCxnSpPr>
        <p:spPr>
          <a:xfrm>
            <a:off x="4049578" y="5794191"/>
            <a:ext cx="855641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77C6E22-CD73-F145-9221-F0B054EA3F90}"/>
              </a:ext>
            </a:extLst>
          </p:cNvPr>
          <p:cNvCxnSpPr>
            <a:cxnSpLocks/>
          </p:cNvCxnSpPr>
          <p:nvPr/>
        </p:nvCxnSpPr>
        <p:spPr>
          <a:xfrm>
            <a:off x="5093394" y="5794191"/>
            <a:ext cx="796871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13A4A95-9E21-0B45-90C7-0016FBBD2C27}"/>
              </a:ext>
            </a:extLst>
          </p:cNvPr>
          <p:cNvCxnSpPr>
            <a:cxnSpLocks/>
          </p:cNvCxnSpPr>
          <p:nvPr/>
        </p:nvCxnSpPr>
        <p:spPr>
          <a:xfrm>
            <a:off x="4905219" y="5794191"/>
            <a:ext cx="151948" cy="414279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C30D040-682A-8E48-8EB6-916BE12F2C0A}"/>
              </a:ext>
            </a:extLst>
          </p:cNvPr>
          <p:cNvCxnSpPr>
            <a:cxnSpLocks/>
          </p:cNvCxnSpPr>
          <p:nvPr/>
        </p:nvCxnSpPr>
        <p:spPr>
          <a:xfrm flipH="1">
            <a:off x="5034624" y="5794191"/>
            <a:ext cx="58770" cy="41428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F28695F-2E20-5E44-B947-A806DE6AEC62}"/>
              </a:ext>
            </a:extLst>
          </p:cNvPr>
          <p:cNvCxnSpPr>
            <a:cxnSpLocks/>
          </p:cNvCxnSpPr>
          <p:nvPr/>
        </p:nvCxnSpPr>
        <p:spPr>
          <a:xfrm flipV="1">
            <a:off x="3879598" y="5602658"/>
            <a:ext cx="0" cy="76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7B91430-6D68-8442-8B44-D668192774FD}"/>
              </a:ext>
            </a:extLst>
          </p:cNvPr>
          <p:cNvCxnSpPr>
            <a:cxnSpLocks/>
          </p:cNvCxnSpPr>
          <p:nvPr/>
        </p:nvCxnSpPr>
        <p:spPr>
          <a:xfrm>
            <a:off x="3879598" y="6370967"/>
            <a:ext cx="2203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92B886F-19EC-8A45-BC14-A4671A93A9DA}"/>
              </a:ext>
            </a:extLst>
          </p:cNvPr>
          <p:cNvSpPr txBox="1"/>
          <p:nvPr/>
        </p:nvSpPr>
        <p:spPr>
          <a:xfrm rot="16200000">
            <a:off x="2581704" y="5371825"/>
            <a:ext cx="209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attention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948CE4F-9A9D-6746-B76B-024FFC69676D}"/>
              </a:ext>
            </a:extLst>
          </p:cNvPr>
          <p:cNvSpPr txBox="1"/>
          <p:nvPr/>
        </p:nvSpPr>
        <p:spPr>
          <a:xfrm>
            <a:off x="4595457" y="5211403"/>
            <a:ext cx="99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  <a:endParaRPr lang="en-US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B73D159-25AD-214B-97BD-5CD77CAB17EE}"/>
              </a:ext>
            </a:extLst>
          </p:cNvPr>
          <p:cNvCxnSpPr>
            <a:cxnSpLocks/>
          </p:cNvCxnSpPr>
          <p:nvPr/>
        </p:nvCxnSpPr>
        <p:spPr>
          <a:xfrm>
            <a:off x="3936984" y="5259230"/>
            <a:ext cx="1995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C24A31F-58B2-FA4B-A12D-75D626C07429}"/>
              </a:ext>
            </a:extLst>
          </p:cNvPr>
          <p:cNvSpPr/>
          <p:nvPr/>
        </p:nvSpPr>
        <p:spPr>
          <a:xfrm>
            <a:off x="4657882" y="5701204"/>
            <a:ext cx="785148" cy="53540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Slide Number Placeholder 142">
            <a:extLst>
              <a:ext uri="{FF2B5EF4-FFF2-40B4-BE49-F238E27FC236}">
                <a16:creationId xmlns:a16="http://schemas.microsoft.com/office/drawing/2014/main" id="{E0ADEDCC-8809-BC45-91E3-1105425F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BFA9-BAAC-B347-B2A7-7B57B90714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1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4A65-C4E3-9840-8BE4-0767412B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7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C633-43FF-974E-892D-98B90FBFE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300" y="1208262"/>
            <a:ext cx="10515600" cy="1607511"/>
          </a:xfrm>
        </p:spPr>
        <p:txBody>
          <a:bodyPr/>
          <a:lstStyle/>
          <a:p>
            <a:r>
              <a:rPr lang="en-US" dirty="0"/>
              <a:t>Assume that brain response with full attention as R</a:t>
            </a:r>
            <a:r>
              <a:rPr lang="en-US" sz="1600" dirty="0"/>
              <a:t>ideal </a:t>
            </a:r>
          </a:p>
          <a:p>
            <a:r>
              <a:rPr lang="en-US" dirty="0"/>
              <a:t>Multiplicative noise 𝛄 – dampens the ideal response at instants when subject is not attentive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4C21A-0AF9-BE45-8071-9BC31D8A5313}"/>
              </a:ext>
            </a:extLst>
          </p:cNvPr>
          <p:cNvSpPr txBox="1"/>
          <p:nvPr/>
        </p:nvSpPr>
        <p:spPr>
          <a:xfrm>
            <a:off x="933506" y="4830407"/>
            <a:ext cx="126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1600" dirty="0"/>
              <a:t>observed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80859B-FFC1-5C47-A3DB-82F56B6E4DEE}"/>
              </a:ext>
            </a:extLst>
          </p:cNvPr>
          <p:cNvSpPr/>
          <p:nvPr/>
        </p:nvSpPr>
        <p:spPr>
          <a:xfrm>
            <a:off x="3291837" y="4177456"/>
            <a:ext cx="11113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2694B1-7BE5-A34D-848C-2812569FEF36}"/>
              </a:ext>
            </a:extLst>
          </p:cNvPr>
          <p:cNvSpPr/>
          <p:nvPr/>
        </p:nvSpPr>
        <p:spPr>
          <a:xfrm>
            <a:off x="3291837" y="4396800"/>
            <a:ext cx="11113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9447D7-3A11-954B-B454-D84842FBF474}"/>
              </a:ext>
            </a:extLst>
          </p:cNvPr>
          <p:cNvSpPr txBox="1"/>
          <p:nvPr/>
        </p:nvSpPr>
        <p:spPr>
          <a:xfrm>
            <a:off x="5613440" y="4279137"/>
            <a:ext cx="126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1600" dirty="0"/>
              <a:t>ideal</a:t>
            </a:r>
            <a:endParaRPr lang="en-US" sz="240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85D1847-4050-1A49-ACD0-8552A841A8AE}"/>
              </a:ext>
            </a:extLst>
          </p:cNvPr>
          <p:cNvGrpSpPr/>
          <p:nvPr/>
        </p:nvGrpSpPr>
        <p:grpSpPr>
          <a:xfrm>
            <a:off x="5733030" y="4787596"/>
            <a:ext cx="526952" cy="441838"/>
            <a:chOff x="6233160" y="5430458"/>
            <a:chExt cx="526952" cy="44183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9BD471-28D9-5F47-9BB2-D0A632BC3173}"/>
                </a:ext>
              </a:extLst>
            </p:cNvPr>
            <p:cNvCxnSpPr>
              <a:cxnSpLocks/>
            </p:cNvCxnSpPr>
            <p:nvPr/>
          </p:nvCxnSpPr>
          <p:spPr>
            <a:xfrm>
              <a:off x="6233160" y="5430458"/>
              <a:ext cx="526952" cy="4418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C54CE0-071E-9846-B116-CC4A1D355C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3160" y="5430458"/>
              <a:ext cx="526952" cy="4418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C8B9E97-8436-3348-BD6E-BD45C3730CEE}"/>
              </a:ext>
            </a:extLst>
          </p:cNvPr>
          <p:cNvGrpSpPr/>
          <p:nvPr/>
        </p:nvGrpSpPr>
        <p:grpSpPr>
          <a:xfrm>
            <a:off x="5059543" y="6155472"/>
            <a:ext cx="1840687" cy="414280"/>
            <a:chOff x="5605811" y="6052213"/>
            <a:chExt cx="1840687" cy="41428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3A28D96-A704-9E4E-8C68-40CE2A66A1A4}"/>
                </a:ext>
              </a:extLst>
            </p:cNvPr>
            <p:cNvCxnSpPr>
              <a:cxnSpLocks/>
            </p:cNvCxnSpPr>
            <p:nvPr/>
          </p:nvCxnSpPr>
          <p:spPr>
            <a:xfrm>
              <a:off x="5605811" y="6052213"/>
              <a:ext cx="855641" cy="0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86DD6DE-B138-EF4D-AF51-EF82576147FC}"/>
                </a:ext>
              </a:extLst>
            </p:cNvPr>
            <p:cNvCxnSpPr>
              <a:cxnSpLocks/>
            </p:cNvCxnSpPr>
            <p:nvPr/>
          </p:nvCxnSpPr>
          <p:spPr>
            <a:xfrm>
              <a:off x="6649627" y="6052213"/>
              <a:ext cx="796871" cy="0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4B24EB-A1BD-DF40-A61E-66359C034065}"/>
                </a:ext>
              </a:extLst>
            </p:cNvPr>
            <p:cNvCxnSpPr>
              <a:cxnSpLocks/>
            </p:cNvCxnSpPr>
            <p:nvPr/>
          </p:nvCxnSpPr>
          <p:spPr>
            <a:xfrm>
              <a:off x="6461452" y="6052213"/>
              <a:ext cx="151948" cy="414279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73A9A0-3438-0146-B4A8-F3902C1CE4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0857" y="6052213"/>
              <a:ext cx="58770" cy="414280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B7857F9-5797-644B-82DC-042011916E24}"/>
              </a:ext>
            </a:extLst>
          </p:cNvPr>
          <p:cNvSpPr txBox="1"/>
          <p:nvPr/>
        </p:nvSpPr>
        <p:spPr>
          <a:xfrm>
            <a:off x="5044381" y="5302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ABFBDD-3C96-FE4A-9FD3-BB16722A6EE5}"/>
              </a:ext>
            </a:extLst>
          </p:cNvPr>
          <p:cNvSpPr txBox="1"/>
          <p:nvPr/>
        </p:nvSpPr>
        <p:spPr>
          <a:xfrm>
            <a:off x="7103743" y="5433913"/>
            <a:ext cx="4967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𝛄 – noise vector over time</a:t>
            </a:r>
          </a:p>
          <a:p>
            <a:r>
              <a:rPr lang="en-US" sz="2400" dirty="0"/>
              <a:t>   – take values between 0 and 1 </a:t>
            </a:r>
          </a:p>
          <a:p>
            <a:r>
              <a:rPr lang="en-US" sz="2400" dirty="0"/>
              <a:t>   – same for all voxels at a given time 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6E01254-86F5-7B47-BB27-245982BC8395}"/>
              </a:ext>
            </a:extLst>
          </p:cNvPr>
          <p:cNvGrpSpPr/>
          <p:nvPr/>
        </p:nvGrpSpPr>
        <p:grpSpPr>
          <a:xfrm>
            <a:off x="681250" y="2968796"/>
            <a:ext cx="1871004" cy="1700548"/>
            <a:chOff x="647113" y="3936606"/>
            <a:chExt cx="1871004" cy="170054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5943610-A461-3D42-A037-FD1C696EF9BA}"/>
                </a:ext>
              </a:extLst>
            </p:cNvPr>
            <p:cNvSpPr/>
            <p:nvPr/>
          </p:nvSpPr>
          <p:spPr>
            <a:xfrm>
              <a:off x="647113" y="3977166"/>
              <a:ext cx="1871003" cy="1659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8B8A5B8-8B82-A440-8293-260008BAF8C0}"/>
                </a:ext>
              </a:extLst>
            </p:cNvPr>
            <p:cNvCxnSpPr/>
            <p:nvPr/>
          </p:nvCxnSpPr>
          <p:spPr>
            <a:xfrm>
              <a:off x="886264" y="3936606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F83E8A0-6B24-7048-A8FE-656365EAD229}"/>
                </a:ext>
              </a:extLst>
            </p:cNvPr>
            <p:cNvCxnSpPr/>
            <p:nvPr/>
          </p:nvCxnSpPr>
          <p:spPr>
            <a:xfrm>
              <a:off x="1179342" y="3962394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5E2297-74B5-264A-81A3-93BF82EE2BDA}"/>
                </a:ext>
              </a:extLst>
            </p:cNvPr>
            <p:cNvCxnSpPr/>
            <p:nvPr/>
          </p:nvCxnSpPr>
          <p:spPr>
            <a:xfrm>
              <a:off x="1460695" y="3936606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7A89BA9-5E08-204D-8F26-12FC157E75C6}"/>
                </a:ext>
              </a:extLst>
            </p:cNvPr>
            <p:cNvCxnSpPr/>
            <p:nvPr/>
          </p:nvCxnSpPr>
          <p:spPr>
            <a:xfrm>
              <a:off x="1753773" y="3962394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7724544-55CC-7446-9FD5-616E1FF799E5}"/>
                </a:ext>
              </a:extLst>
            </p:cNvPr>
            <p:cNvCxnSpPr/>
            <p:nvPr/>
          </p:nvCxnSpPr>
          <p:spPr>
            <a:xfrm>
              <a:off x="2021058" y="3936606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7D2730-D7F8-D44F-A43F-CE9F827F860D}"/>
                </a:ext>
              </a:extLst>
            </p:cNvPr>
            <p:cNvCxnSpPr/>
            <p:nvPr/>
          </p:nvCxnSpPr>
          <p:spPr>
            <a:xfrm>
              <a:off x="2314136" y="3962394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1B7D4B1-A7AE-7044-9116-919E16E5D3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15" y="4262511"/>
              <a:ext cx="18710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7BA50C-7437-664C-8DA4-BB36D040B7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14" y="4611859"/>
              <a:ext cx="18710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05D897B-24D7-8A44-A4BA-D60516233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14" y="5005755"/>
              <a:ext cx="18710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7D82F81-154A-CD44-A801-E134633456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14" y="5326967"/>
              <a:ext cx="18710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426A4EFF-391F-E849-AC28-BE0565A8E05B}"/>
              </a:ext>
            </a:extLst>
          </p:cNvPr>
          <p:cNvSpPr/>
          <p:nvPr/>
        </p:nvSpPr>
        <p:spPr>
          <a:xfrm>
            <a:off x="681250" y="3029636"/>
            <a:ext cx="1871003" cy="265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DCAF9B0-F4E7-CD4F-8874-E8C35A12C562}"/>
              </a:ext>
            </a:extLst>
          </p:cNvPr>
          <p:cNvSpPr/>
          <p:nvPr/>
        </p:nvSpPr>
        <p:spPr>
          <a:xfrm>
            <a:off x="693264" y="3380984"/>
            <a:ext cx="1871003" cy="2650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FCE6C9B-0093-BD47-A616-6B35CE574F04}"/>
              </a:ext>
            </a:extLst>
          </p:cNvPr>
          <p:cNvSpPr/>
          <p:nvPr/>
        </p:nvSpPr>
        <p:spPr>
          <a:xfrm>
            <a:off x="681249" y="3783906"/>
            <a:ext cx="1871003" cy="2650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6861AB4-40BC-5044-B5BE-45D1DD2E3612}"/>
              </a:ext>
            </a:extLst>
          </p:cNvPr>
          <p:cNvGrpSpPr/>
          <p:nvPr/>
        </p:nvGrpSpPr>
        <p:grpSpPr>
          <a:xfrm>
            <a:off x="5035714" y="2612474"/>
            <a:ext cx="1871004" cy="1700548"/>
            <a:chOff x="647113" y="3936606"/>
            <a:chExt cx="1871004" cy="170054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6DCFBD4-041D-9346-BE20-78B328723B0E}"/>
                </a:ext>
              </a:extLst>
            </p:cNvPr>
            <p:cNvSpPr/>
            <p:nvPr/>
          </p:nvSpPr>
          <p:spPr>
            <a:xfrm>
              <a:off x="647113" y="3977166"/>
              <a:ext cx="1871003" cy="1659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9E791F1-C572-104F-B179-BCE75583D18E}"/>
                </a:ext>
              </a:extLst>
            </p:cNvPr>
            <p:cNvCxnSpPr/>
            <p:nvPr/>
          </p:nvCxnSpPr>
          <p:spPr>
            <a:xfrm>
              <a:off x="886264" y="3936606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D4601A3-F1F5-8045-A30B-52D16A676B71}"/>
                </a:ext>
              </a:extLst>
            </p:cNvPr>
            <p:cNvCxnSpPr/>
            <p:nvPr/>
          </p:nvCxnSpPr>
          <p:spPr>
            <a:xfrm>
              <a:off x="1179342" y="3962394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2D67FDF-96B4-8A46-9050-270B5DC02198}"/>
                </a:ext>
              </a:extLst>
            </p:cNvPr>
            <p:cNvCxnSpPr/>
            <p:nvPr/>
          </p:nvCxnSpPr>
          <p:spPr>
            <a:xfrm>
              <a:off x="1460695" y="3936606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F6C7EE5-84CB-C442-A8CF-7AC4326D731E}"/>
                </a:ext>
              </a:extLst>
            </p:cNvPr>
            <p:cNvCxnSpPr/>
            <p:nvPr/>
          </p:nvCxnSpPr>
          <p:spPr>
            <a:xfrm>
              <a:off x="1753773" y="3962394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EA84800-4F77-2C4B-B23F-90723F77A36C}"/>
                </a:ext>
              </a:extLst>
            </p:cNvPr>
            <p:cNvCxnSpPr/>
            <p:nvPr/>
          </p:nvCxnSpPr>
          <p:spPr>
            <a:xfrm>
              <a:off x="2021058" y="3936606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60316EA-5E1B-BD4E-91EA-8056FB966546}"/>
                </a:ext>
              </a:extLst>
            </p:cNvPr>
            <p:cNvCxnSpPr/>
            <p:nvPr/>
          </p:nvCxnSpPr>
          <p:spPr>
            <a:xfrm>
              <a:off x="2314136" y="3962394"/>
              <a:ext cx="0" cy="1659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BD31D6E-15EA-B94B-B73C-1BA2B5997F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15" y="4262511"/>
              <a:ext cx="18710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FAB1471-F0A2-3A45-B559-750940C225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14" y="4611859"/>
              <a:ext cx="18710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7C1443D-83DA-8043-9D37-EB24A86E28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14" y="5005755"/>
              <a:ext cx="18710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3B044E3-2103-4F46-A505-BF2D25948F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14" y="5326967"/>
              <a:ext cx="18710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5D31888E-7D36-0C41-81C7-062FEFD94EDA}"/>
              </a:ext>
            </a:extLst>
          </p:cNvPr>
          <p:cNvSpPr/>
          <p:nvPr/>
        </p:nvSpPr>
        <p:spPr>
          <a:xfrm>
            <a:off x="1520074" y="3005259"/>
            <a:ext cx="267828" cy="298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BD108D-C1A8-E044-B286-4F06A8BC756F}"/>
              </a:ext>
            </a:extLst>
          </p:cNvPr>
          <p:cNvSpPr/>
          <p:nvPr/>
        </p:nvSpPr>
        <p:spPr>
          <a:xfrm>
            <a:off x="1519811" y="3382980"/>
            <a:ext cx="267828" cy="298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D7D8986-8105-9F4D-A1DA-4403B4A680AF}"/>
              </a:ext>
            </a:extLst>
          </p:cNvPr>
          <p:cNvSpPr/>
          <p:nvPr/>
        </p:nvSpPr>
        <p:spPr>
          <a:xfrm>
            <a:off x="1519811" y="3760424"/>
            <a:ext cx="267828" cy="298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7BC6BEE-BB50-6846-AA87-3987EAA039C3}"/>
              </a:ext>
            </a:extLst>
          </p:cNvPr>
          <p:cNvSpPr/>
          <p:nvPr/>
        </p:nvSpPr>
        <p:spPr>
          <a:xfrm>
            <a:off x="5030673" y="2659370"/>
            <a:ext cx="1871003" cy="265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C10EB72-04E4-6541-ADA4-473B1C6C77CB}"/>
              </a:ext>
            </a:extLst>
          </p:cNvPr>
          <p:cNvSpPr/>
          <p:nvPr/>
        </p:nvSpPr>
        <p:spPr>
          <a:xfrm>
            <a:off x="5042687" y="3010718"/>
            <a:ext cx="1871003" cy="2650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86674-F5F5-D34E-B6DD-0E7E840F6804}"/>
              </a:ext>
            </a:extLst>
          </p:cNvPr>
          <p:cNvSpPr/>
          <p:nvPr/>
        </p:nvSpPr>
        <p:spPr>
          <a:xfrm>
            <a:off x="5030672" y="3413640"/>
            <a:ext cx="1871003" cy="2650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964E974-A684-914D-8322-CC8791FB6453}"/>
              </a:ext>
            </a:extLst>
          </p:cNvPr>
          <p:cNvSpPr/>
          <p:nvPr/>
        </p:nvSpPr>
        <p:spPr>
          <a:xfrm>
            <a:off x="5082426" y="5324616"/>
            <a:ext cx="1871003" cy="283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F9D3FC9-BD63-6741-9F19-0C4A7EF7C2FE}"/>
              </a:ext>
            </a:extLst>
          </p:cNvPr>
          <p:cNvCxnSpPr>
            <a:cxnSpLocks/>
          </p:cNvCxnSpPr>
          <p:nvPr/>
        </p:nvCxnSpPr>
        <p:spPr>
          <a:xfrm flipV="1">
            <a:off x="5314206" y="5338684"/>
            <a:ext cx="0" cy="24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2EC53E8-F1F6-754D-8E28-85B95C1B903A}"/>
              </a:ext>
            </a:extLst>
          </p:cNvPr>
          <p:cNvCxnSpPr>
            <a:cxnSpLocks/>
          </p:cNvCxnSpPr>
          <p:nvPr/>
        </p:nvCxnSpPr>
        <p:spPr>
          <a:xfrm flipV="1">
            <a:off x="5553875" y="5349716"/>
            <a:ext cx="0" cy="24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0CA6470-4D39-D640-ACBD-19B0AA7CB0A3}"/>
              </a:ext>
            </a:extLst>
          </p:cNvPr>
          <p:cNvCxnSpPr>
            <a:cxnSpLocks/>
          </p:cNvCxnSpPr>
          <p:nvPr/>
        </p:nvCxnSpPr>
        <p:spPr>
          <a:xfrm flipV="1">
            <a:off x="5790680" y="5361437"/>
            <a:ext cx="0" cy="24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076C86C-6A5B-D149-BE1F-4481D7D5B484}"/>
              </a:ext>
            </a:extLst>
          </p:cNvPr>
          <p:cNvCxnSpPr>
            <a:cxnSpLocks/>
          </p:cNvCxnSpPr>
          <p:nvPr/>
        </p:nvCxnSpPr>
        <p:spPr>
          <a:xfrm flipV="1">
            <a:off x="6154100" y="5345023"/>
            <a:ext cx="0" cy="24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F41DECA-EC2B-A94B-896B-C21AE6A73006}"/>
              </a:ext>
            </a:extLst>
          </p:cNvPr>
          <p:cNvCxnSpPr>
            <a:cxnSpLocks/>
          </p:cNvCxnSpPr>
          <p:nvPr/>
        </p:nvCxnSpPr>
        <p:spPr>
          <a:xfrm flipV="1">
            <a:off x="6461246" y="5342677"/>
            <a:ext cx="0" cy="24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F411DCB-5906-0146-9C55-5D95146D29B6}"/>
              </a:ext>
            </a:extLst>
          </p:cNvPr>
          <p:cNvCxnSpPr>
            <a:cxnSpLocks/>
          </p:cNvCxnSpPr>
          <p:nvPr/>
        </p:nvCxnSpPr>
        <p:spPr>
          <a:xfrm flipV="1">
            <a:off x="6698052" y="5354398"/>
            <a:ext cx="0" cy="24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FE1B533-E58E-8049-A812-8C39E7793454}"/>
              </a:ext>
            </a:extLst>
          </p:cNvPr>
          <p:cNvSpPr txBox="1"/>
          <p:nvPr/>
        </p:nvSpPr>
        <p:spPr>
          <a:xfrm>
            <a:off x="5254919" y="5302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A80FFF0-E4E4-9B46-8E1F-1D3A6CFCA5F3}"/>
              </a:ext>
            </a:extLst>
          </p:cNvPr>
          <p:cNvSpPr txBox="1"/>
          <p:nvPr/>
        </p:nvSpPr>
        <p:spPr>
          <a:xfrm>
            <a:off x="5503134" y="5310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CF88F4E-A07A-F24A-99EE-FA248AC6A6BC}"/>
              </a:ext>
            </a:extLst>
          </p:cNvPr>
          <p:cNvSpPr txBox="1"/>
          <p:nvPr/>
        </p:nvSpPr>
        <p:spPr>
          <a:xfrm>
            <a:off x="6162278" y="5271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12A4F41-CBF1-E64A-8FE3-4C61E34E7A08}"/>
              </a:ext>
            </a:extLst>
          </p:cNvPr>
          <p:cNvSpPr txBox="1"/>
          <p:nvPr/>
        </p:nvSpPr>
        <p:spPr>
          <a:xfrm>
            <a:off x="6426038" y="5280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2F7B819-A920-7247-A219-671DD8001EF5}"/>
              </a:ext>
            </a:extLst>
          </p:cNvPr>
          <p:cNvSpPr txBox="1"/>
          <p:nvPr/>
        </p:nvSpPr>
        <p:spPr>
          <a:xfrm>
            <a:off x="6664314" y="5292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314405-A1DB-6245-8917-B121E735FD03}"/>
              </a:ext>
            </a:extLst>
          </p:cNvPr>
          <p:cNvSpPr txBox="1"/>
          <p:nvPr/>
        </p:nvSpPr>
        <p:spPr>
          <a:xfrm>
            <a:off x="5733009" y="52920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2164085-4322-D74F-BC9C-A3FE447C9061}"/>
              </a:ext>
            </a:extLst>
          </p:cNvPr>
          <p:cNvCxnSpPr>
            <a:cxnSpLocks/>
          </p:cNvCxnSpPr>
          <p:nvPr/>
        </p:nvCxnSpPr>
        <p:spPr>
          <a:xfrm flipV="1">
            <a:off x="4992644" y="5931520"/>
            <a:ext cx="0" cy="67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9CEC205-3547-8D48-8213-BB4D114E9298}"/>
              </a:ext>
            </a:extLst>
          </p:cNvPr>
          <p:cNvCxnSpPr>
            <a:cxnSpLocks/>
          </p:cNvCxnSpPr>
          <p:nvPr/>
        </p:nvCxnSpPr>
        <p:spPr>
          <a:xfrm>
            <a:off x="4992644" y="6597887"/>
            <a:ext cx="19307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Slide Number Placeholder 126">
            <a:extLst>
              <a:ext uri="{FF2B5EF4-FFF2-40B4-BE49-F238E27FC236}">
                <a16:creationId xmlns:a16="http://schemas.microsoft.com/office/drawing/2014/main" id="{39CDA212-244D-804E-9915-2D4B596C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BFA9-BAAC-B347-B2A7-7B57B907148A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9D6534B-2CF4-7147-B8D6-59C3D792DE5D}"/>
                  </a:ext>
                </a:extLst>
              </p:cNvPr>
              <p:cNvSpPr txBox="1"/>
              <p:nvPr/>
            </p:nvSpPr>
            <p:spPr>
              <a:xfrm>
                <a:off x="7126098" y="2525477"/>
                <a:ext cx="474076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/>
                          </m:ctrlPr>
                        </m:sSubPr>
                        <m:e>
                          <m:r>
                            <a:rPr lang="en-US" sz="2400" b="0" i="1" smtClean="0"/>
                            <m:t>𝑅</m:t>
                          </m:r>
                        </m:e>
                        <m:sub>
                          <m:r>
                            <a:rPr lang="en-US" sz="2400" b="0" i="1" smtClean="0"/>
                            <m:t>𝑜𝑏𝑠</m:t>
                          </m:r>
                          <m:r>
                            <a:rPr lang="en-US" sz="2400" b="0" i="1" smtClean="0"/>
                            <m:t>𝑒𝑟𝑣𝑒𝑑</m:t>
                          </m:r>
                        </m:sub>
                      </m:sSub>
                      <m:r>
                        <a:rPr lang="en-US" sz="2400" b="0" i="0" smtClean="0"/>
                        <m:t>=</m:t>
                      </m:r>
                      <m:r>
                        <a:rPr lang="en-US" sz="2400" b="0" i="1" smtClean="0"/>
                        <m:t>𝛾</m:t>
                      </m:r>
                      <m:sSub>
                        <m:sSubPr>
                          <m:ctrlPr>
                            <a:rPr lang="en-US" sz="2400" b="0" i="1" smtClean="0"/>
                          </m:ctrlPr>
                        </m:sSubPr>
                        <m:e>
                          <m:r>
                            <a:rPr lang="en-US" sz="2400" b="0" i="1" smtClean="0"/>
                            <m:t>𝑅</m:t>
                          </m:r>
                        </m:e>
                        <m:sub>
                          <m:r>
                            <a:rPr lang="en-US" sz="2400" b="0" i="1" smtClean="0"/>
                            <m:t>𝑖𝑑𝑒𝑎𝑙</m:t>
                          </m:r>
                        </m:sub>
                      </m:sSub>
                      <m:r>
                        <a:rPr lang="en-US" sz="2400" b="0" i="1" smtClean="0"/>
                        <m:t>+</m:t>
                      </m:r>
                      <m:r>
                        <a:rPr lang="en-US" sz="2400" b="0" i="1" smtClean="0"/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  <a:p>
                <a:pPr/>
                <a:endParaRPr lang="en-US" sz="2400" dirty="0">
                  <a:solidFill>
                    <a:srgbClr val="002060"/>
                  </a:solidFill>
                </a:endParaRPr>
              </a:p>
              <a:p>
                <a:r>
                  <a:rPr lang="en-US" sz="2400" dirty="0"/>
                  <a:t>R</a:t>
                </a:r>
                <a:r>
                  <a:rPr lang="en-US" sz="1600" dirty="0"/>
                  <a:t>observed</a:t>
                </a:r>
                <a:r>
                  <a:rPr lang="en-US" sz="2400" dirty="0"/>
                  <a:t> – FMRI data</a:t>
                </a:r>
              </a:p>
              <a:p>
                <a:r>
                  <a:rPr lang="en-US" sz="2400" dirty="0"/>
                  <a:t>R</a:t>
                </a:r>
                <a:r>
                  <a:rPr lang="en-US" sz="1600" dirty="0"/>
                  <a:t>ideal</a:t>
                </a:r>
                <a:r>
                  <a:rPr lang="en-US" sz="2400" dirty="0"/>
                  <a:t> and 𝛄 – UNKNOWN</a:t>
                </a:r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 – Noise</a:t>
                </a:r>
              </a:p>
              <a:p>
                <a:pPr/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9D6534B-2CF4-7147-B8D6-59C3D792D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098" y="2525477"/>
                <a:ext cx="4740767" cy="3046988"/>
              </a:xfrm>
              <a:prstGeom prst="rect">
                <a:avLst/>
              </a:prstGeom>
              <a:blipFill>
                <a:blip r:embed="rId3"/>
                <a:stretch>
                  <a:fillRect l="-1872" b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75DD6713-3388-6D40-8A66-2C70D3AA5C82}"/>
              </a:ext>
            </a:extLst>
          </p:cNvPr>
          <p:cNvSpPr txBox="1"/>
          <p:nvPr/>
        </p:nvSpPr>
        <p:spPr>
          <a:xfrm>
            <a:off x="5856049" y="5681348"/>
            <a:ext cx="58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𝛄</a:t>
            </a:r>
          </a:p>
        </p:txBody>
      </p:sp>
    </p:spTree>
    <p:extLst>
      <p:ext uri="{BB962C8B-B14F-4D97-AF65-F5344CB8AC3E}">
        <p14:creationId xmlns:p14="http://schemas.microsoft.com/office/powerpoint/2010/main" val="40466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FC81B9-865D-5D4F-8EE1-19584049D1F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54512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US" dirty="0"/>
                  <a:t>Estimation of </a:t>
                </a:r>
                <a:r>
                  <a:rPr lang="en-US" dirty="0">
                    <a:latin typeface="Cambria Math" panose="02040503050406030204" pitchFamily="18" charset="0"/>
                  </a:rPr>
                  <a:t>R</a:t>
                </a:r>
                <a:r>
                  <a:rPr lang="en-US" sz="2800" dirty="0">
                    <a:latin typeface="Cambria Math" panose="02040503050406030204" pitchFamily="18" charset="0"/>
                  </a:rPr>
                  <a:t>ideal </a:t>
                </a:r>
                <a:r>
                  <a:rPr lang="en-US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from R</a:t>
                </a:r>
                <a:r>
                  <a:rPr lang="en-US" sz="2400" dirty="0">
                    <a:latin typeface="Cambria Math" panose="02040503050406030204" pitchFamily="18" charset="0"/>
                  </a:rPr>
                  <a:t>observed</a:t>
                </a:r>
                <a:endParaRPr lang="en-US" sz="24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FC81B9-865D-5D4F-8EE1-19584049D1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54512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94706-1909-E04D-8F18-D3B6585C6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7450"/>
                <a:ext cx="10515600" cy="5170512"/>
              </a:xfrm>
            </p:spPr>
            <p:txBody>
              <a:bodyPr>
                <a:normAutofit/>
              </a:bodyPr>
              <a:lstStyle/>
              <a:p>
                <a:endParaRPr lang="en-US" sz="2400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For each repetition </a:t>
                </a:r>
                <a:r>
                  <a:rPr lang="en-US" sz="2400" i="1" dirty="0"/>
                  <a:t>r </a:t>
                </a:r>
                <a:r>
                  <a:rPr lang="en-US" sz="2400" dirty="0"/>
                  <a:t>:</a:t>
                </a:r>
                <a:r>
                  <a:rPr lang="en-US" sz="2400" i="1" dirty="0"/>
                  <a:t>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Factorize </a:t>
                </a:r>
                <a:r>
                  <a:rPr lang="en-US" sz="2400" dirty="0"/>
                  <a:t>R</a:t>
                </a:r>
                <a:r>
                  <a:rPr lang="en-US" sz="1600" dirty="0"/>
                  <a:t>observed </a:t>
                </a:r>
                <a:r>
                  <a:rPr lang="en-US" sz="2400" dirty="0"/>
                  <a:t>into </a:t>
                </a:r>
                <a:r>
                  <a:rPr lang="en-US" sz="2400" dirty="0">
                    <a:latin typeface="Cambria Math" panose="02040503050406030204" pitchFamily="18" charset="0"/>
                  </a:rPr>
                  <a:t>R</a:t>
                </a:r>
                <a:r>
                  <a:rPr lang="en-US" sz="1400" dirty="0">
                    <a:latin typeface="Cambria Math" panose="02040503050406030204" pitchFamily="18" charset="0"/>
                  </a:rPr>
                  <a:t>ideal </a:t>
                </a:r>
                <a:r>
                  <a:rPr lang="en-US" sz="2400" dirty="0">
                    <a:latin typeface="Cambria Math" panose="02040503050406030204" pitchFamily="18" charset="0"/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by minimizing error for each repetition</a:t>
                </a: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𝑖𝑑𝑒𝑎𝑙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𝑣𝑎𝑟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rad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i="1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</m:oMath>
                </a14:m>
                <a:r>
                  <a:rPr lang="en-US" sz="2000" dirty="0"/>
                  <a:t> is common across all repetitions, only noise varies across them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r>
                  <a:rPr lang="en-US" sz="2400" dirty="0"/>
                  <a:t>Normalization term: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sz="2400" dirty="0"/>
                  <a:t> -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en-US" sz="2400" dirty="0"/>
                  <a:t> is normalized for each voxel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94706-1909-E04D-8F18-D3B6585C6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7450"/>
                <a:ext cx="10515600" cy="5170512"/>
              </a:xfrm>
              <a:blipFill>
                <a:blip r:embed="rId3"/>
                <a:stretch>
                  <a:fillRect l="-724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6C5C6-4419-0C43-AB99-B39DAD71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BFA9-BAAC-B347-B2A7-7B57B90714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1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96B689-394F-7A4A-A811-6CB547CCF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435" y="699892"/>
                <a:ext cx="11907129" cy="565645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Assumption on noise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 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dirty="0"/>
                  <a:t>Different for each repetition </a:t>
                </a:r>
                <a14:m>
                  <m:oMath xmlns:m="http://schemas.openxmlformats.org/officeDocument/2006/math">
                    <m:r>
                      <a:rPr lang="en-US" b="0" i="1" smtClean="0"/>
                      <m:t>𝑟</m:t>
                    </m:r>
                  </m:oMath>
                </a14:m>
                <a:endParaRPr lang="en-US" dirty="0"/>
              </a:p>
              <a:p>
                <a:pPr lvl="1">
                  <a:buFont typeface="Wingdings" pitchFamily="2" charset="2"/>
                  <a:buChar char="Ø"/>
                </a:pPr>
                <a:r>
                  <a:rPr lang="en-US" dirty="0"/>
                  <a:t>Independent samples over time, sampled from </a:t>
                </a:r>
                <a:r>
                  <a:rPr lang="en-US" b="1" dirty="0"/>
                  <a:t>beta distribution </a:t>
                </a:r>
                <a:r>
                  <a:rPr lang="en-US" dirty="0"/>
                  <a:t>with parameters (</a:t>
                </a:r>
                <a14:m>
                  <m:oMath xmlns:m="http://schemas.openxmlformats.org/officeDocument/2006/math">
                    <m:r>
                      <a:rPr lang="en-US" b="0" i="1" smtClean="0"/>
                      <m:t>𝛼</m:t>
                    </m:r>
                  </m:oMath>
                </a14:m>
                <a:r>
                  <a:rPr lang="en-US" dirty="0"/>
                  <a:t>,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/>
                      <m:t>𝛽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sz="3200" dirty="0"/>
              </a:p>
              <a:p>
                <a:r>
                  <a:rPr lang="en-US" dirty="0"/>
                  <a:t>Maximizing likelihood of the noise samples: 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−1∗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−1∗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Final loss function: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b="0" dirty="0"/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𝑖𝑑𝑒𝑎𝑙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𝑣𝑎𝑟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𝑖𝑑𝑒𝑎𝑙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−1∗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−1∗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96B689-394F-7A4A-A811-6CB547CCF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435" y="699892"/>
                <a:ext cx="11907129" cy="5656458"/>
              </a:xfrm>
              <a:blipFill>
                <a:blip r:embed="rId2"/>
                <a:stretch>
                  <a:fillRect l="-852" t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54BB1-0224-DE4B-AF59-7E63A838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BFA9-BAAC-B347-B2A7-7B57B90714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43BC-5522-5746-84B8-2CD3AFC1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0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44AF2-DA55-4940-8C68-23C6C7639A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2363"/>
                <a:ext cx="10978662" cy="48546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Dataset: 10-times repeated ‘</a:t>
                </a:r>
                <a:r>
                  <a:rPr lang="en-US" sz="2400" dirty="0" err="1"/>
                  <a:t>wheretheresmoke</a:t>
                </a:r>
                <a:r>
                  <a:rPr lang="en-US" sz="2400" dirty="0"/>
                  <a:t>’ and subject - AA, </a:t>
                </a:r>
                <a:r>
                  <a:rPr lang="en-US" sz="2400" dirty="0" err="1"/>
                  <a:t>AHfs</a:t>
                </a:r>
                <a:r>
                  <a:rPr lang="en-US" sz="2400" dirty="0"/>
                  <a:t>, SJ</a:t>
                </a:r>
              </a:p>
              <a:p>
                <a:pPr lvl="1"/>
                <a:r>
                  <a:rPr lang="en-US" sz="2000" dirty="0"/>
                  <a:t>Divide into two parts: </a:t>
                </a:r>
                <a:r>
                  <a:rPr lang="en-US" sz="2000" b="1" dirty="0"/>
                  <a:t>training set </a:t>
                </a:r>
                <a:r>
                  <a:rPr lang="en-US" sz="2000" dirty="0"/>
                  <a:t>(data for any 9 repetitions ), </a:t>
                </a:r>
                <a:r>
                  <a:rPr lang="en-US" sz="2000" b="1" dirty="0"/>
                  <a:t>test set </a:t>
                </a:r>
                <a:r>
                  <a:rPr lang="en-US" sz="2000" dirty="0"/>
                  <a:t>(left 1 repetition)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Estimated R</a:t>
                </a:r>
                <a:r>
                  <a:rPr lang="en-US" sz="1600" dirty="0"/>
                  <a:t>ideal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by minimizing loss function over training set </a:t>
                </a:r>
              </a:p>
              <a:p>
                <a:r>
                  <a:rPr lang="en-US" sz="2400" dirty="0"/>
                  <a:t>For AA dataset: 10 repetitions x 291 time x 95556 voxels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44AF2-DA55-4940-8C68-23C6C7639A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2363"/>
                <a:ext cx="10978662" cy="4854600"/>
              </a:xfrm>
              <a:blipFill>
                <a:blip r:embed="rId2"/>
                <a:stretch>
                  <a:fillRect l="-69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A0DAE-4493-2D44-8E0F-4DC6C6D1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BFA9-BAAC-B347-B2A7-7B57B907148A}" type="slidenum">
              <a:rPr lang="en-US" smtClean="0"/>
              <a:t>6</a:t>
            </a:fld>
            <a:endParaRPr lang="en-US"/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97A18C-A76D-E548-97A6-903610197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6091"/>
            <a:ext cx="3224156" cy="2520871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4DC525-8999-604E-B55C-FA4474106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283" y="3656093"/>
            <a:ext cx="3499915" cy="2587703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6DCA6D-EC15-904F-99F7-C965B78A6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342" y="3656092"/>
            <a:ext cx="3224157" cy="25840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26E255-7A2A-3E48-B63A-A6F8092D2A46}"/>
                  </a:ext>
                </a:extLst>
              </p:cNvPr>
              <p:cNvSpPr txBox="1"/>
              <p:nvPr/>
            </p:nvSpPr>
            <p:spPr>
              <a:xfrm>
                <a:off x="7963321" y="6169580"/>
                <a:ext cx="2637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26E255-7A2A-3E48-B63A-A6F8092D2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321" y="6169580"/>
                <a:ext cx="263783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64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3E2C-8B57-7C4B-8E68-3709265D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29478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Evaluation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2B2C1-CA8B-1745-A367-F7728BE42D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6331" y="1515818"/>
                <a:ext cx="11119338" cy="48405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How do we evaluate? – don’t have ground truth values for Rideal or noise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Take test set response: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test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Compare correlation of </a:t>
                </a:r>
                <a:r>
                  <a:rPr lang="en-US" sz="2400" dirty="0" err="1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1600" dirty="0" err="1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test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estimated Rideal and Robs averaged over training data: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Diff =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corr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test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R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ideal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–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corr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1600" dirty="0" err="1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test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 err="1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1600" dirty="0" err="1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train_avg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-&gt; expected a positive value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−4, 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=8,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averaged Diff over all possible train test combination: small +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ve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value in order 1e-4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place of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test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tried prediction of encoding model: Small +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ve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value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2B2C1-CA8B-1745-A367-F7728BE42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331" y="1515818"/>
                <a:ext cx="11119338" cy="4840532"/>
              </a:xfrm>
              <a:blipFill>
                <a:blip r:embed="rId2"/>
                <a:stretch>
                  <a:fillRect l="-798" t="-1305" b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2F218-451C-7048-B1A6-7C7CB501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BFA9-BAAC-B347-B2A7-7B57B90714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03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0296-9C9A-D242-B10B-55A3F661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32D6-F0E2-0041-801E-ED1254949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67" y="1690688"/>
            <a:ext cx="11161542" cy="4351338"/>
          </a:xfrm>
        </p:spPr>
        <p:txBody>
          <a:bodyPr/>
          <a:lstStyle/>
          <a:p>
            <a:r>
              <a:rPr lang="en-US" dirty="0"/>
              <a:t>How responses varying over repetitions </a:t>
            </a:r>
          </a:p>
          <a:p>
            <a:pPr marL="457200" lvl="1" indent="0">
              <a:buNone/>
            </a:pPr>
            <a:r>
              <a:rPr lang="en-US" dirty="0"/>
              <a:t>– analyzing correlation functions in time</a:t>
            </a:r>
          </a:p>
          <a:p>
            <a:r>
              <a:rPr lang="en-US" dirty="0"/>
              <a:t>Training LM over test repetitions -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8343F-A85C-0744-874F-D9ED7F0D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BFA9-BAAC-B347-B2A7-7B57B90714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354</Words>
  <Application>Microsoft Macintosh PowerPoint</Application>
  <PresentationFormat>Widescreen</PresentationFormat>
  <Paragraphs>87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Denoise brain responses for repeated stories dataset</vt:lpstr>
      <vt:lpstr>Motivation</vt:lpstr>
      <vt:lpstr>Idea</vt:lpstr>
      <vt:lpstr>Estimation of Rideal and γ from Robserved</vt:lpstr>
      <vt:lpstr>PowerPoint Presentation</vt:lpstr>
      <vt:lpstr>Experiments</vt:lpstr>
      <vt:lpstr>Evaluation </vt:lpstr>
      <vt:lpstr>Next…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Denoise brain responses for repeated stories</dc:title>
  <dc:creator>Mahto, Shivangi</dc:creator>
  <cp:lastModifiedBy>Mahto, Shivangi</cp:lastModifiedBy>
  <cp:revision>30</cp:revision>
  <dcterms:created xsi:type="dcterms:W3CDTF">2019-05-13T09:37:51Z</dcterms:created>
  <dcterms:modified xsi:type="dcterms:W3CDTF">2019-05-13T18:54:30Z</dcterms:modified>
</cp:coreProperties>
</file>