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0000CC"/>
    <a:srgbClr val="0080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100" d="100"/>
          <a:sy n="100" d="100"/>
        </p:scale>
        <p:origin x="-2592" y="-1416"/>
      </p:cViewPr>
      <p:guideLst>
        <p:guide orient="horz" pos="2131"/>
        <p:guide pos="288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pl-PL"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l-PL" smtClean="0"/>
              <a:t>Click to edit Master subtitle style</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pl-PL" smtClean="0"/>
              <a:t>Click to edit Master text styles</a:t>
            </a:r>
            <a:endParaRPr lang="pl-PL" smtClean="0"/>
          </a:p>
          <a:p>
            <a:pPr lvl="1"/>
            <a:r>
              <a:rPr lang="pl-PL" smtClean="0"/>
              <a:t>Second level</a:t>
            </a:r>
            <a:endParaRPr lang="pl-PL" smtClean="0"/>
          </a:p>
          <a:p>
            <a:pPr lvl="2"/>
            <a:r>
              <a:rPr lang="pl-PL" smtClean="0"/>
              <a:t>Third level</a:t>
            </a:r>
            <a:endParaRPr lang="pl-PL" smtClean="0"/>
          </a:p>
          <a:p>
            <a:pPr lvl="3"/>
            <a:r>
              <a:rPr lang="pl-PL" smtClean="0"/>
              <a:t>Fourth level</a:t>
            </a:r>
            <a:endParaRPr lang="pl-PL" smtClean="0"/>
          </a:p>
          <a:p>
            <a:pPr lvl="4"/>
            <a:r>
              <a:rPr lang="pl-PL"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l-PL"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l-PL" smtClean="0"/>
              <a:t>Click to edit Master text styles</a:t>
            </a:r>
            <a:endParaRPr lang="pl-PL" smtClean="0"/>
          </a:p>
          <a:p>
            <a:pPr lvl="1"/>
            <a:r>
              <a:rPr lang="pl-PL" smtClean="0"/>
              <a:t>Second level</a:t>
            </a:r>
            <a:endParaRPr lang="pl-PL" smtClean="0"/>
          </a:p>
          <a:p>
            <a:pPr lvl="2"/>
            <a:r>
              <a:rPr lang="pl-PL" smtClean="0"/>
              <a:t>Third level</a:t>
            </a:r>
            <a:endParaRPr lang="pl-PL" smtClean="0"/>
          </a:p>
          <a:p>
            <a:pPr lvl="3"/>
            <a:r>
              <a:rPr lang="pl-PL" smtClean="0"/>
              <a:t>Fourth level</a:t>
            </a:r>
            <a:endParaRPr lang="pl-PL" smtClean="0"/>
          </a:p>
          <a:p>
            <a:pPr lvl="4"/>
            <a:r>
              <a:rPr lang="pl-PL"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Content Placeholder 2"/>
          <p:cNvSpPr>
            <a:spLocks noGrp="1"/>
          </p:cNvSpPr>
          <p:nvPr>
            <p:ph idx="1"/>
          </p:nvPr>
        </p:nvSpPr>
        <p:spPr/>
        <p:txBody>
          <a:bodyPr/>
          <a:lstStyle/>
          <a:p>
            <a:pPr lvl="0"/>
            <a:r>
              <a:rPr lang="pl-PL" smtClean="0"/>
              <a:t>Click to edit Master text styles</a:t>
            </a:r>
            <a:endParaRPr lang="pl-PL" smtClean="0"/>
          </a:p>
          <a:p>
            <a:pPr lvl="1"/>
            <a:r>
              <a:rPr lang="pl-PL" smtClean="0"/>
              <a:t>Second level</a:t>
            </a:r>
            <a:endParaRPr lang="pl-PL" smtClean="0"/>
          </a:p>
          <a:p>
            <a:pPr lvl="2"/>
            <a:r>
              <a:rPr lang="pl-PL" smtClean="0"/>
              <a:t>Third level</a:t>
            </a:r>
            <a:endParaRPr lang="pl-PL" smtClean="0"/>
          </a:p>
          <a:p>
            <a:pPr lvl="3"/>
            <a:r>
              <a:rPr lang="pl-PL" smtClean="0"/>
              <a:t>Fourth level</a:t>
            </a:r>
            <a:endParaRPr lang="pl-PL" smtClean="0"/>
          </a:p>
          <a:p>
            <a:pPr lvl="4"/>
            <a:r>
              <a:rPr lang="pl-PL"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pl-PL"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l-PL" smtClean="0"/>
              <a:t>Click to edit Master text styles</a:t>
            </a:r>
            <a:endParaRPr lang="pl-PL"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Click to edit Master text styles</a:t>
            </a:r>
            <a:endParaRPr lang="pl-PL" smtClean="0"/>
          </a:p>
          <a:p>
            <a:pPr lvl="1"/>
            <a:r>
              <a:rPr lang="pl-PL" smtClean="0"/>
              <a:t>Second level</a:t>
            </a:r>
            <a:endParaRPr lang="pl-PL" smtClean="0"/>
          </a:p>
          <a:p>
            <a:pPr lvl="2"/>
            <a:r>
              <a:rPr lang="pl-PL" smtClean="0"/>
              <a:t>Third level</a:t>
            </a:r>
            <a:endParaRPr lang="pl-PL" smtClean="0"/>
          </a:p>
          <a:p>
            <a:pPr lvl="3"/>
            <a:r>
              <a:rPr lang="pl-PL" smtClean="0"/>
              <a:t>Fourth level</a:t>
            </a:r>
            <a:endParaRPr lang="pl-PL" smtClean="0"/>
          </a:p>
          <a:p>
            <a:pPr lvl="4"/>
            <a:r>
              <a:rPr lang="pl-PL"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Click to edit Master text styles</a:t>
            </a:r>
            <a:endParaRPr lang="pl-PL" smtClean="0"/>
          </a:p>
          <a:p>
            <a:pPr lvl="1"/>
            <a:r>
              <a:rPr lang="pl-PL" smtClean="0"/>
              <a:t>Second level</a:t>
            </a:r>
            <a:endParaRPr lang="pl-PL" smtClean="0"/>
          </a:p>
          <a:p>
            <a:pPr lvl="2"/>
            <a:r>
              <a:rPr lang="pl-PL" smtClean="0"/>
              <a:t>Third level</a:t>
            </a:r>
            <a:endParaRPr lang="pl-PL" smtClean="0"/>
          </a:p>
          <a:p>
            <a:pPr lvl="3"/>
            <a:r>
              <a:rPr lang="pl-PL" smtClean="0"/>
              <a:t>Fourth level</a:t>
            </a:r>
            <a:endParaRPr lang="pl-PL" smtClean="0"/>
          </a:p>
          <a:p>
            <a:pPr lvl="4"/>
            <a:r>
              <a:rPr lang="pl-PL"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Arial" panose="020B0604020202020204" pitchFamily="34" charset="0"/>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l-PL"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Click to edit Master text styles</a:t>
            </a:r>
            <a:endParaRPr lang="pl-PL"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Click to edit Master text styles</a:t>
            </a:r>
            <a:endParaRPr lang="pl-PL" smtClean="0"/>
          </a:p>
          <a:p>
            <a:pPr lvl="1"/>
            <a:r>
              <a:rPr lang="pl-PL" smtClean="0"/>
              <a:t>Second level</a:t>
            </a:r>
            <a:endParaRPr lang="pl-PL" smtClean="0"/>
          </a:p>
          <a:p>
            <a:pPr lvl="2"/>
            <a:r>
              <a:rPr lang="pl-PL" smtClean="0"/>
              <a:t>Third level</a:t>
            </a:r>
            <a:endParaRPr lang="pl-PL" smtClean="0"/>
          </a:p>
          <a:p>
            <a:pPr lvl="3"/>
            <a:r>
              <a:rPr lang="pl-PL" smtClean="0"/>
              <a:t>Fourth level</a:t>
            </a:r>
            <a:endParaRPr lang="pl-PL" smtClean="0"/>
          </a:p>
          <a:p>
            <a:pPr lvl="4"/>
            <a:r>
              <a:rPr lang="pl-PL"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Click to edit Master text styles</a:t>
            </a:r>
            <a:endParaRPr lang="pl-PL"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Click to edit Master text styles</a:t>
            </a:r>
            <a:endParaRPr lang="pl-PL" smtClean="0"/>
          </a:p>
          <a:p>
            <a:pPr lvl="1"/>
            <a:r>
              <a:rPr lang="pl-PL" smtClean="0"/>
              <a:t>Second level</a:t>
            </a:r>
            <a:endParaRPr lang="pl-PL" smtClean="0"/>
          </a:p>
          <a:p>
            <a:pPr lvl="2"/>
            <a:r>
              <a:rPr lang="pl-PL" smtClean="0"/>
              <a:t>Third level</a:t>
            </a:r>
            <a:endParaRPr lang="pl-PL" smtClean="0"/>
          </a:p>
          <a:p>
            <a:pPr lvl="3"/>
            <a:r>
              <a:rPr lang="pl-PL" smtClean="0"/>
              <a:t>Fourth level</a:t>
            </a:r>
            <a:endParaRPr lang="pl-PL" smtClean="0"/>
          </a:p>
          <a:p>
            <a:pPr lvl="4"/>
            <a:r>
              <a:rPr lang="pl-PL"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Arial" panose="020B0604020202020204" pitchFamily="34" charset="0"/>
              <a:cs typeface="Arial" panose="020B0604020202020204" pitchFamily="34" charset="0"/>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Arial" panose="020B0604020202020204" pitchFamily="34" charset="0"/>
              <a:cs typeface="Arial" panose="020B0604020202020204" pitchFamily="34" charset="0"/>
            </a:endParaRPr>
          </a:p>
        </p:txBody>
      </p:sp>
      <p:sp>
        <p:nvSpPr>
          <p:cNvPr id="9" name="Slide Number Placeholder 8"/>
          <p:cNvSpPr>
            <a:spLocks noGrp="1"/>
          </p:cNvSpPr>
          <p:nvPr>
            <p:ph type="sldNum" sz="quarter" idx="12"/>
          </p:nvPr>
        </p:nvSpPr>
        <p:spPr/>
        <p:txBody>
          <a:bodyPr/>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pl-PL"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Click to edit Master text styles</a:t>
            </a:r>
            <a:endParaRPr lang="pl-PL" smtClean="0"/>
          </a:p>
          <a:p>
            <a:pPr lvl="1"/>
            <a:r>
              <a:rPr lang="pl-PL" smtClean="0"/>
              <a:t>Second level</a:t>
            </a:r>
            <a:endParaRPr lang="pl-PL" smtClean="0"/>
          </a:p>
          <a:p>
            <a:pPr lvl="2"/>
            <a:r>
              <a:rPr lang="pl-PL" smtClean="0"/>
              <a:t>Third level</a:t>
            </a:r>
            <a:endParaRPr lang="pl-PL" smtClean="0"/>
          </a:p>
          <a:p>
            <a:pPr lvl="3"/>
            <a:r>
              <a:rPr lang="pl-PL" smtClean="0"/>
              <a:t>Fourth level</a:t>
            </a:r>
            <a:endParaRPr lang="pl-PL" smtClean="0"/>
          </a:p>
          <a:p>
            <a:pPr lvl="4"/>
            <a:r>
              <a:rPr lang="pl-PL"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Click to edit Master text styles</a:t>
            </a:r>
            <a:endParaRPr lang="pl-PL"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Arial" panose="020B0604020202020204" pitchFamily="34" charset="0"/>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pl-PL"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Click to edit Master text styles</a:t>
            </a:r>
            <a:endParaRPr lang="pl-PL"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Arial" panose="020B0604020202020204" pitchFamily="34" charset="0"/>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nchorCtr="0"/>
          <a:p>
            <a:pPr lvl="0"/>
            <a:r>
              <a:rPr dirty="0"/>
              <a:t>Click to edit Master title style</a:t>
            </a:r>
            <a:endParaRPr dirty="0"/>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Arial" panose="020B0604020202020204" pitchFamily="34" charset="0"/>
              <a:cs typeface="Arial" panose="020B0604020202020204" pitchFamily="34" charset="0"/>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Arial" panose="020B0604020202020204" pitchFamily="34" charset="0"/>
              <a:cs typeface="Arial" panose="020B0604020202020204" pitchFamily="34" charset="0"/>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ea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ea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ea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ea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ea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ea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ea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cs typeface="+mn-cs"/>
        </a:defRPr>
      </a:lvl2pPr>
      <a:lvl3pPr marL="1143000" indent="-228600" algn="l" rtl="0" fontAlgn="base">
        <a:spcBef>
          <a:spcPct val="20000"/>
        </a:spcBef>
        <a:spcAft>
          <a:spcPct val="0"/>
        </a:spcAft>
        <a:buChar char="•"/>
        <a:defRPr sz="2400">
          <a:solidFill>
            <a:schemeClr val="tx1"/>
          </a:solidFill>
          <a:latin typeface="+mn-lt"/>
          <a:ea typeface="+mn-ea"/>
          <a:cs typeface="+mn-cs"/>
        </a:defRPr>
      </a:lvl3pPr>
      <a:lvl4pPr marL="1600200" indent="-228600" algn="l" rtl="0" fontAlgn="base">
        <a:spcBef>
          <a:spcPct val="20000"/>
        </a:spcBef>
        <a:spcAft>
          <a:spcPct val="0"/>
        </a:spcAft>
        <a:buChar char="–"/>
        <a:defRPr sz="2000">
          <a:solidFill>
            <a:schemeClr val="tx1"/>
          </a:solidFill>
          <a:latin typeface="+mn-lt"/>
          <a:ea typeface="+mn-ea"/>
          <a:cs typeface="+mn-cs"/>
        </a:defRPr>
      </a:lvl4pPr>
      <a:lvl5pPr marL="2057400" indent="-228600" algn="l" rtl="0" fontAlgn="base">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3"/>
          <p:cNvSpPr/>
          <p:nvPr/>
        </p:nvSpPr>
        <p:spPr>
          <a:xfrm>
            <a:off x="752475" y="152400"/>
            <a:ext cx="7620000" cy="583565"/>
          </a:xfrm>
          <a:prstGeom prst="rect">
            <a:avLst/>
          </a:prstGeom>
          <a:noFill/>
          <a:ln w="9525">
            <a:noFill/>
          </a:ln>
        </p:spPr>
        <p:txBody>
          <a:bodyPr>
            <a:spAutoFit/>
          </a:bodyPr>
          <a:p>
            <a:pPr algn="ctr"/>
            <a:r>
              <a:rPr lang="en-IN" b="1" dirty="0">
                <a:solidFill>
                  <a:schemeClr val="accent2"/>
                </a:solidFill>
                <a:latin typeface="Arial" panose="020B0604020202020204" pitchFamily="34" charset="0"/>
              </a:rPr>
              <a:t>Coffee Maker</a:t>
            </a:r>
            <a:endParaRPr lang="en-IN" b="1" dirty="0">
              <a:solidFill>
                <a:schemeClr val="accent2"/>
              </a:solidFill>
              <a:latin typeface="Arial" panose="020B0604020202020204" pitchFamily="34" charset="0"/>
            </a:endParaRPr>
          </a:p>
          <a:p>
            <a:pPr algn="ctr"/>
            <a:r>
              <a:rPr lang="en-IN" sz="1400" dirty="0">
                <a:solidFill>
                  <a:schemeClr val="accent2"/>
                </a:solidFill>
                <a:latin typeface="Arial" panose="020B0604020202020204" pitchFamily="34" charset="0"/>
              </a:rPr>
              <a:t>Saloni Nayi</a:t>
            </a:r>
            <a:endParaRPr lang="en-IN" sz="1400" dirty="0">
              <a:solidFill>
                <a:schemeClr val="accent2"/>
              </a:solidFill>
              <a:latin typeface="Arial" panose="020B0604020202020204" pitchFamily="34" charset="0"/>
            </a:endParaRPr>
          </a:p>
        </p:txBody>
      </p:sp>
      <p:graphicFrame>
        <p:nvGraphicFramePr>
          <p:cNvPr id="2097" name="Group 49"/>
          <p:cNvGraphicFramePr>
            <a:graphicFrameLocks noGrp="1"/>
          </p:cNvGraphicFramePr>
          <p:nvPr/>
        </p:nvGraphicFramePr>
        <p:xfrm>
          <a:off x="13970" y="685800"/>
          <a:ext cx="9116695" cy="6565900"/>
        </p:xfrm>
        <a:graphic>
          <a:graphicData uri="http://schemas.openxmlformats.org/drawingml/2006/table">
            <a:tbl>
              <a:tblPr/>
              <a:tblGrid>
                <a:gridCol w="4544695"/>
                <a:gridCol w="4572000"/>
              </a:tblGrid>
              <a:tr h="35750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400" b="0" i="0" u="none" strike="noStrike" cap="none" normalizeH="0" baseline="0">
                          <a:ln>
                            <a:noFill/>
                          </a:ln>
                          <a:solidFill>
                            <a:schemeClr val="accent2"/>
                          </a:solidFill>
                          <a:effectLst/>
                          <a:latin typeface="Arial" panose="020B0604020202020204" pitchFamily="34" charset="0"/>
                          <a:ea typeface="Arial" panose="020B0604020202020204" pitchFamily="34" charset="0"/>
                          <a:cs typeface="Arial" panose="020B0604020202020204" pitchFamily="34" charset="0"/>
                        </a:rPr>
                        <a:t>Project Description</a:t>
                      </a:r>
                      <a:endParaRPr kumimoji="0" lang="en-US" sz="1400" b="0" i="0" u="none" strike="noStrike" cap="none" normalizeH="0" baseline="0">
                        <a:ln>
                          <a:noFill/>
                        </a:ln>
                        <a:solidFill>
                          <a:schemeClr val="accent2"/>
                        </a:solidFill>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US" sz="1000" b="1"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rPr>
                        <a:t>Problem Statement</a:t>
                      </a:r>
                      <a:endParaRPr kumimoji="0" lang="en-US" sz="1000" b="1"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r>
                        <a:rPr lang="en-US" sz="1000">
                          <a:ln>
                            <a:noFill/>
                          </a:ln>
                          <a:effectLst/>
                          <a:latin typeface="+mj-lt"/>
                          <a:ea typeface="Arial" panose="020B0604020202020204" pitchFamily="34" charset="0"/>
                          <a:cs typeface="+mj-lt"/>
                          <a:sym typeface="+mn-ea"/>
                        </a:rPr>
                        <a:t>Coffee lipid build-up, if not closely supervised and managed, may become a concern. In exposed areas, the lipids create a black, sticky and bitter-smelling build-up, and if this is not eliminated, the flavor of your coffee will begin to affect it. At the end of each day, automated machines with milk cannisters must be thoroughly cleaned.</a:t>
                      </a:r>
                      <a:r>
                        <a:rPr lang="en-IN" altLang="en-US" sz="1000">
                          <a:ln>
                            <a:noFill/>
                          </a:ln>
                          <a:effectLst/>
                          <a:latin typeface="+mj-lt"/>
                          <a:ea typeface="Arial" panose="020B0604020202020204" pitchFamily="34" charset="0"/>
                          <a:cs typeface="+mj-lt"/>
                          <a:sym typeface="+mn-ea"/>
                        </a:rPr>
                        <a:t> Also, Slow flow of water into the coffee maker, Resultant brewed coffee does not remain very warm, A leaking coffee maker, Unusual sounds made by the coffee maker.</a:t>
                      </a:r>
                      <a:endParaRPr lang="en-US" sz="1000">
                        <a:latin typeface="+mj-lt"/>
                        <a:cs typeface="+mj-lt"/>
                      </a:endParaRPr>
                    </a:p>
                    <a:p>
                      <a:pPr marL="0" marR="0" lvl="0" indent="0" algn="l" defTabSz="914400" rtl="0" eaLnBrk="1" fontAlgn="base" latinLnBrk="0" hangingPunct="1">
                        <a:lnSpc>
                          <a:spcPct val="100000"/>
                        </a:lnSpc>
                        <a:spcBef>
                          <a:spcPct val="20000"/>
                        </a:spcBef>
                        <a:spcAft>
                          <a:spcPct val="0"/>
                        </a:spcAft>
                        <a:buClrTx/>
                        <a:buSzTx/>
                        <a:buFontTx/>
                        <a:buNone/>
                      </a:pPr>
                      <a:endParaRPr kumimoji="0" lang="en-IN" altLang="en-US" sz="1000" b="0"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1"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1"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1"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1"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r>
                        <a:rPr lang="en-US" sz="1000" b="1">
                          <a:ln>
                            <a:noFill/>
                          </a:ln>
                          <a:effectLst/>
                          <a:latin typeface="Arial" panose="020B0604020202020204" pitchFamily="34" charset="0"/>
                          <a:ea typeface="Arial" panose="020B0604020202020204" pitchFamily="34" charset="0"/>
                          <a:cs typeface="Arial" panose="020B0604020202020204" pitchFamily="34" charset="0"/>
                          <a:sym typeface="+mn-ea"/>
                        </a:rPr>
                        <a:t>Conclusion</a:t>
                      </a:r>
                      <a:endParaRPr lang="en-US" sz="1000" b="1">
                        <a:ln>
                          <a:noFill/>
                        </a:ln>
                        <a:effectLst/>
                        <a:latin typeface="Arial" panose="020B0604020202020204" pitchFamily="34" charset="0"/>
                        <a:ea typeface="Arial" panose="020B0604020202020204" pitchFamily="34" charset="0"/>
                        <a:cs typeface="Arial" panose="020B0604020202020204" pitchFamily="34" charset="0"/>
                        <a:sym typeface="+mn-ea"/>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IN" altLang="en-US" sz="1000" b="0"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rPr>
                        <a:t>In order to easily spread heat produced by the heating coils that are also located in the frame, vents were attached to the base of the maker as a feature. In order to improve the "freshness" aspect of the beverage, a coffee bean grinder may also be installed into the strainer. In order to enforce this properly, more analysis will need to be performed.</a:t>
                      </a:r>
                      <a:endParaRPr kumimoji="0" lang="en-IN" altLang="en-US" sz="1000" b="1"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1"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400" b="0" i="0" u="none" strike="noStrike" cap="none" normalizeH="0" baseline="0">
                          <a:ln>
                            <a:noFill/>
                          </a:ln>
                          <a:solidFill>
                            <a:schemeClr val="accent2"/>
                          </a:solidFill>
                          <a:effectLst/>
                          <a:latin typeface="Arial" panose="020B0604020202020204" pitchFamily="34" charset="0"/>
                          <a:ea typeface="Arial" panose="020B0604020202020204" pitchFamily="34" charset="0"/>
                          <a:cs typeface="Arial" panose="020B0604020202020204" pitchFamily="34" charset="0"/>
                        </a:rPr>
                        <a:t>Objective/Approach</a:t>
                      </a:r>
                      <a:endParaRPr kumimoji="0" lang="en-US" sz="1400" b="0" i="0" u="none" strike="noStrike" cap="none" normalizeH="0" baseline="0">
                        <a:ln>
                          <a:noFill/>
                        </a:ln>
                        <a:solidFill>
                          <a:schemeClr val="accent2"/>
                        </a:solidFill>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US" sz="1000" b="1"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rPr>
                        <a:t>Objective</a:t>
                      </a:r>
                      <a:endParaRPr kumimoji="0" lang="en-US" sz="1000" b="1"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0"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r>
                        <a:rPr lang="en-IN" altLang="en-US" sz="1000" b="0">
                          <a:ln>
                            <a:noFill/>
                          </a:ln>
                          <a:effectLst/>
                          <a:latin typeface="Arial" panose="020B0604020202020204" pitchFamily="34" charset="0"/>
                          <a:ea typeface="Arial" panose="020B0604020202020204" pitchFamily="34" charset="0"/>
                          <a:cs typeface="Arial" panose="020B0604020202020204" pitchFamily="34" charset="0"/>
                          <a:sym typeface="+mn-ea"/>
                        </a:rPr>
                        <a:t>Coffee makers are kind of self-service machines. Usability and user experience as a quality of life will become even more important as the computerization of our everyday life increases.</a:t>
                      </a:r>
                      <a:endParaRPr kumimoji="0" lang="en-US" sz="1000" b="0"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0"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0"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US" sz="1000" b="1"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rPr>
                        <a:t>Approach</a:t>
                      </a:r>
                      <a:endParaRPr kumimoji="0" lang="en-US" sz="1000" b="1"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IN" altLang="en-US" sz="1000" b="0"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rPr>
                        <a:t>-&gt; Review literature on Coffee Makers, Virtual Coffee makers , etc..</a:t>
                      </a:r>
                      <a:endParaRPr kumimoji="0" lang="en-IN" altLang="en-US" sz="1000" b="0"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IN" altLang="en-US" sz="1000" b="0"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rPr>
                        <a:t>-&gt; Analyze requirements for Automated Coffee Machines templates, Design Overview.</a:t>
                      </a:r>
                      <a:endParaRPr kumimoji="0" lang="en-IN" altLang="en-US" sz="1000" b="0"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IN" altLang="en-US" sz="1000" b="0"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rPr>
                        <a:t>-&gt;Define requirements specification and architecture of Caffeine.</a:t>
                      </a:r>
                      <a:endParaRPr kumimoji="0" lang="en-IN" altLang="en-US" sz="1000" b="0"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IN" altLang="en-US" sz="1000" b="0"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rPr>
                        <a:t>-&gt; Implement and deploy CM</a:t>
                      </a:r>
                      <a:endParaRPr kumimoji="0" lang="en-IN" altLang="en-US" sz="1000" b="0"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IN" altLang="en-US" sz="1000" b="0"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rPr>
                        <a:t>-&gt; Verify and Validate CM</a:t>
                      </a:r>
                      <a:endParaRPr kumimoji="0" lang="en-IN" altLang="en-US" sz="1000" b="0"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83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400" b="0" i="0" u="none" strike="noStrike" cap="none" normalizeH="0" baseline="0">
                          <a:ln>
                            <a:noFill/>
                          </a:ln>
                          <a:solidFill>
                            <a:schemeClr val="accent2"/>
                          </a:solidFill>
                          <a:effectLst/>
                          <a:latin typeface="Arial" panose="020B0604020202020204" pitchFamily="34" charset="0"/>
                          <a:ea typeface="Arial" panose="020B0604020202020204" pitchFamily="34" charset="0"/>
                          <a:cs typeface="Arial" panose="020B0604020202020204" pitchFamily="34" charset="0"/>
                        </a:rPr>
                        <a:t>Resources/Schedule</a:t>
                      </a:r>
                      <a:endParaRPr kumimoji="0" lang="en-US" sz="1400" b="0" i="0" u="none" strike="noStrike" cap="none" normalizeH="0" baseline="0">
                        <a:ln>
                          <a:noFill/>
                        </a:ln>
                        <a:solidFill>
                          <a:schemeClr val="accent2"/>
                        </a:solidFill>
                        <a:effectLst/>
                        <a:latin typeface="Arial" panose="020B0604020202020204" pitchFamily="34" charset="0"/>
                        <a:ea typeface="Arial" panose="020B0604020202020204" pitchFamily="34" charset="0"/>
                        <a:cs typeface="Arial" panose="020B0604020202020204" pitchFamily="34" charset="0"/>
                      </a:endParaRPr>
                    </a:p>
                    <a:p>
                      <a:pPr marL="0" marR="0" lvl="0" indent="0" algn="ctr" defTabSz="914400" rtl="0" eaLnBrk="1" fontAlgn="base" latinLnBrk="0" hangingPunct="1">
                        <a:lnSpc>
                          <a:spcPct val="100000"/>
                        </a:lnSpc>
                        <a:spcBef>
                          <a:spcPct val="20000"/>
                        </a:spcBef>
                        <a:spcAft>
                          <a:spcPct val="0"/>
                        </a:spcAft>
                        <a:buClrTx/>
                        <a:buSzTx/>
                        <a:buFontTx/>
                        <a:buNone/>
                      </a:pPr>
                      <a:endParaRPr kumimoji="0" lang="en-US" sz="1400" b="0" i="0" u="none" strike="noStrike" cap="none" normalizeH="0" baseline="0">
                        <a:ln>
                          <a:noFill/>
                        </a:ln>
                        <a:solidFill>
                          <a:schemeClr val="accent2"/>
                        </a:solidFill>
                        <a:effectLst/>
                        <a:latin typeface="Arial" panose="020B0604020202020204" pitchFamily="34" charset="0"/>
                        <a:ea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1400" b="0" i="0" u="none" strike="noStrike" cap="none" normalizeH="0" baseline="0">
                          <a:ln>
                            <a:noFill/>
                          </a:ln>
                          <a:solidFill>
                            <a:schemeClr val="accent2"/>
                          </a:solidFill>
                          <a:effectLst/>
                          <a:latin typeface="Arial" panose="020B0604020202020204" pitchFamily="34" charset="0"/>
                          <a:ea typeface="Arial" panose="020B0604020202020204" pitchFamily="34" charset="0"/>
                          <a:cs typeface="Arial" panose="020B0604020202020204" pitchFamily="34" charset="0"/>
                        </a:rPr>
                        <a:t>Requirements</a:t>
                      </a:r>
                      <a:endParaRPr kumimoji="0" lang="en-US" sz="1400" b="0" i="0" u="none" strike="noStrike" cap="none" normalizeH="0" baseline="0">
                        <a:ln>
                          <a:noFill/>
                        </a:ln>
                        <a:solidFill>
                          <a:schemeClr val="accent2"/>
                        </a:solidFill>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US" sz="1000" b="1"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rPr>
                        <a:t>Benefits</a:t>
                      </a:r>
                      <a:endParaRPr kumimoji="0" lang="en-US" sz="1000" b="1"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US" sz="1000" b="1"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rPr>
                        <a:t>(Functional)</a:t>
                      </a:r>
                      <a:endParaRPr kumimoji="0" lang="en-US" sz="1000" b="1"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IN" altLang="en-US" sz="1000" b="0"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rPr>
                        <a:t>-&gt; The choice of cup size and brew strength</a:t>
                      </a:r>
                      <a:endParaRPr kumimoji="0" lang="en-IN" altLang="en-US" sz="1000" b="0"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IN" altLang="en-US" sz="1000" b="0"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rPr>
                        <a:t>-&gt; delivers a cup of brewed coffee rapidly</a:t>
                      </a:r>
                      <a:endParaRPr kumimoji="0" lang="en-IN" altLang="en-US" sz="1000" b="0"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IN" altLang="en-US" sz="1000" b="0"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rPr>
                        <a:t>-&gt; Time Consuming</a:t>
                      </a:r>
                      <a:endParaRPr kumimoji="0" lang="en-IN" altLang="en-US" sz="1000" b="0"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IN" altLang="en-US" sz="1000" b="0"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rPr>
                        <a:t>-&gt; Very convenient</a:t>
                      </a:r>
                      <a:endParaRPr kumimoji="0" lang="en-IN" altLang="en-US" sz="1000" b="0"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US" sz="1000" b="1"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rPr>
                        <a:t>Constraints</a:t>
                      </a:r>
                      <a:endParaRPr kumimoji="0" lang="en-US" sz="1000" b="1"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US" sz="1000" b="1"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rPr>
                        <a:t>(Non-functional)</a:t>
                      </a:r>
                      <a:endParaRPr kumimoji="0" lang="en-US" sz="1000" b="1"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IN" altLang="en-US" sz="1000" b="1"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rPr>
                        <a:t>-</a:t>
                      </a:r>
                      <a:r>
                        <a:rPr kumimoji="0" lang="en-IN" altLang="en-US" sz="1000" b="0"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rPr>
                        <a:t>&gt; The constraints can be size of the coffee maker and the quantity of coffee and water available</a:t>
                      </a:r>
                      <a:endParaRPr kumimoji="0" lang="en-IN" altLang="en-US" sz="1000" b="0"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IN" altLang="en-US" sz="1000" b="0"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rPr>
                        <a:t>-&gt; Machine can be stuck</a:t>
                      </a:r>
                      <a:endParaRPr kumimoji="0" lang="en-IN" altLang="en-US" sz="1000" b="0"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IN" altLang="en-US" sz="1000" b="0"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rPr>
                        <a:t>-&gt; No correct information if you’re product will be late</a:t>
                      </a:r>
                      <a:endParaRPr kumimoji="0" lang="en-IN" altLang="en-US" sz="1000" b="0" i="0" u="none" strike="noStrike" cap="none" normalizeH="0" baseline="0">
                        <a:ln>
                          <a:noFill/>
                        </a:ln>
                        <a:solidFill>
                          <a:schemeClr val="tx1"/>
                        </a:solidFill>
                        <a:effectLst/>
                        <a:latin typeface="Arial" panose="020B0604020202020204" pitchFamily="34" charset="0"/>
                        <a:ea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326" name="Rectangle 37"/>
          <p:cNvSpPr/>
          <p:nvPr/>
        </p:nvSpPr>
        <p:spPr>
          <a:xfrm>
            <a:off x="838200" y="1524000"/>
            <a:ext cx="3124200" cy="1295400"/>
          </a:xfrm>
          <a:prstGeom prst="rect">
            <a:avLst/>
          </a:prstGeom>
          <a:noFill/>
          <a:ln w="9525">
            <a:noFill/>
          </a:ln>
        </p:spPr>
        <p:txBody>
          <a:bodyPr wrap="none" anchor="ctr" anchorCtr="0"/>
          <a:p>
            <a:pPr algn="ctr"/>
            <a:endParaRPr sz="8000" dirty="0">
              <a:solidFill>
                <a:srgbClr val="FFCC00"/>
              </a:solidFill>
              <a:latin typeface="Arial" panose="020B0604020202020204" pitchFamily="34" charset="0"/>
            </a:endParaRPr>
          </a:p>
        </p:txBody>
      </p:sp>
      <p:sp>
        <p:nvSpPr>
          <p:cNvPr id="13327" name="Rectangle 38"/>
          <p:cNvSpPr/>
          <p:nvPr/>
        </p:nvSpPr>
        <p:spPr>
          <a:xfrm>
            <a:off x="5334000" y="1524000"/>
            <a:ext cx="3124200" cy="1295400"/>
          </a:xfrm>
          <a:prstGeom prst="rect">
            <a:avLst/>
          </a:prstGeom>
          <a:noFill/>
          <a:ln w="9525">
            <a:noFill/>
          </a:ln>
        </p:spPr>
        <p:txBody>
          <a:bodyPr wrap="none" anchor="ctr" anchorCtr="0"/>
          <a:p>
            <a:pPr algn="ctr"/>
            <a:endParaRPr sz="8000" dirty="0">
              <a:solidFill>
                <a:srgbClr val="FFCC00"/>
              </a:solidFill>
              <a:latin typeface="Arial" panose="020B0604020202020204" pitchFamily="34" charset="0"/>
            </a:endParaRPr>
          </a:p>
        </p:txBody>
      </p:sp>
      <p:sp>
        <p:nvSpPr>
          <p:cNvPr id="13328" name="Rectangle 39"/>
          <p:cNvSpPr/>
          <p:nvPr/>
        </p:nvSpPr>
        <p:spPr>
          <a:xfrm>
            <a:off x="5334000" y="4724400"/>
            <a:ext cx="3124200" cy="1295400"/>
          </a:xfrm>
          <a:prstGeom prst="rect">
            <a:avLst/>
          </a:prstGeom>
          <a:noFill/>
          <a:ln w="9525">
            <a:noFill/>
          </a:ln>
        </p:spPr>
        <p:txBody>
          <a:bodyPr wrap="none" anchor="ctr" anchorCtr="0"/>
          <a:p>
            <a:pPr algn="ctr"/>
            <a:endParaRPr sz="8000" dirty="0">
              <a:solidFill>
                <a:srgbClr val="008000"/>
              </a:solidFill>
              <a:latin typeface="Arial" panose="020B0604020202020204" pitchFamily="34" charset="0"/>
            </a:endParaRPr>
          </a:p>
        </p:txBody>
      </p:sp>
      <p:sp>
        <p:nvSpPr>
          <p:cNvPr id="13329" name="Rectangle 40"/>
          <p:cNvSpPr/>
          <p:nvPr/>
        </p:nvSpPr>
        <p:spPr>
          <a:xfrm>
            <a:off x="762000" y="4572000"/>
            <a:ext cx="3124200" cy="1295400"/>
          </a:xfrm>
          <a:prstGeom prst="rect">
            <a:avLst/>
          </a:prstGeom>
          <a:noFill/>
          <a:ln w="9525">
            <a:noFill/>
          </a:ln>
        </p:spPr>
        <p:txBody>
          <a:bodyPr wrap="none" anchor="ctr" anchorCtr="0"/>
          <a:p>
            <a:pPr algn="ctr"/>
            <a:endParaRPr sz="8000" dirty="0">
              <a:solidFill>
                <a:srgbClr val="008000"/>
              </a:solidFill>
              <a:latin typeface="Arial" panose="020B0604020202020204" pitchFamily="34" charset="0"/>
            </a:endParaRPr>
          </a:p>
        </p:txBody>
      </p:sp>
      <p:pic>
        <p:nvPicPr>
          <p:cNvPr id="7" name="Picture 6" descr="coffee-maker"/>
          <p:cNvPicPr>
            <a:picLocks noChangeAspect="1"/>
          </p:cNvPicPr>
          <p:nvPr/>
        </p:nvPicPr>
        <p:blipFill>
          <a:blip r:embed="rId1"/>
          <a:stretch>
            <a:fillRect/>
          </a:stretch>
        </p:blipFill>
        <p:spPr>
          <a:xfrm>
            <a:off x="76200" y="2362200"/>
            <a:ext cx="1334770" cy="822960"/>
          </a:xfrm>
          <a:prstGeom prst="rect">
            <a:avLst/>
          </a:prstGeom>
        </p:spPr>
      </p:pic>
      <p:pic>
        <p:nvPicPr>
          <p:cNvPr id="9" name="Picture 8" descr="cm"/>
          <p:cNvPicPr>
            <a:picLocks noChangeAspect="1"/>
          </p:cNvPicPr>
          <p:nvPr/>
        </p:nvPicPr>
        <p:blipFill>
          <a:blip r:embed="rId2"/>
          <a:stretch>
            <a:fillRect/>
          </a:stretch>
        </p:blipFill>
        <p:spPr>
          <a:xfrm>
            <a:off x="3124835" y="2362200"/>
            <a:ext cx="1358900" cy="831850"/>
          </a:xfrm>
          <a:prstGeom prst="rect">
            <a:avLst/>
          </a:prstGeom>
        </p:spPr>
      </p:pic>
      <p:pic>
        <p:nvPicPr>
          <p:cNvPr id="10" name="Picture 9" descr="sp"/>
          <p:cNvPicPr>
            <a:picLocks noChangeAspect="1"/>
          </p:cNvPicPr>
          <p:nvPr/>
        </p:nvPicPr>
        <p:blipFill>
          <a:blip r:embed="rId3"/>
          <a:stretch>
            <a:fillRect/>
          </a:stretch>
        </p:blipFill>
        <p:spPr>
          <a:xfrm>
            <a:off x="1477010" y="2362200"/>
            <a:ext cx="1561465" cy="839470"/>
          </a:xfrm>
          <a:prstGeom prst="rect">
            <a:avLst/>
          </a:prstGeom>
        </p:spPr>
      </p:pic>
      <p:graphicFrame>
        <p:nvGraphicFramePr>
          <p:cNvPr id="2" name="Table 1"/>
          <p:cNvGraphicFramePr/>
          <p:nvPr/>
        </p:nvGraphicFramePr>
        <p:xfrm>
          <a:off x="678180" y="4648200"/>
          <a:ext cx="3291840" cy="2438400"/>
        </p:xfrm>
        <a:graphic>
          <a:graphicData uri="http://schemas.openxmlformats.org/drawingml/2006/table">
            <a:tbl>
              <a:tblPr firstRow="1" bandRow="1">
                <a:tableStyleId>{5C22544A-7EE6-4342-B048-85BDC9FD1C3A}</a:tableStyleId>
              </a:tblPr>
              <a:tblGrid>
                <a:gridCol w="2184400"/>
                <a:gridCol w="1107440"/>
              </a:tblGrid>
              <a:tr h="456565">
                <a:tc>
                  <a:txBody>
                    <a:bodyPr/>
                    <a:p>
                      <a:pPr>
                        <a:buNone/>
                      </a:pPr>
                      <a:r>
                        <a:rPr lang="en-US" sz="1000" b="0">
                          <a:solidFill>
                            <a:schemeClr val="tx1"/>
                          </a:solidFill>
                        </a:rPr>
                        <a:t>Literature Review Report</a:t>
                      </a:r>
                      <a:endParaRPr lang="en-US" sz="1000" b="0">
                        <a:solidFill>
                          <a:schemeClr val="tx1"/>
                        </a:solidFill>
                      </a:endParaRPr>
                    </a:p>
                  </a:txBody>
                  <a:tcPr/>
                </a:tc>
                <a:tc>
                  <a:txBody>
                    <a:bodyPr/>
                    <a:p>
                      <a:pPr>
                        <a:buNone/>
                      </a:pPr>
                      <a:r>
                        <a:rPr lang="en-IN" altLang="en-US" sz="1000" b="0">
                          <a:solidFill>
                            <a:schemeClr val="tx1"/>
                          </a:solidFill>
                          <a:sym typeface="+mn-ea"/>
                        </a:rPr>
                        <a:t>Janaury 25, 2021</a:t>
                      </a:r>
                      <a:endParaRPr lang="en-IN" altLang="en-US" sz="1000" b="0">
                        <a:solidFill>
                          <a:schemeClr val="tx1"/>
                        </a:solidFill>
                      </a:endParaRPr>
                    </a:p>
                    <a:p>
                      <a:pPr>
                        <a:buNone/>
                      </a:pPr>
                      <a:endParaRPr lang="en-IN" altLang="en-US" sz="1000" b="0">
                        <a:solidFill>
                          <a:schemeClr val="tx1"/>
                        </a:solidFill>
                      </a:endParaRPr>
                    </a:p>
                  </a:txBody>
                  <a:tcPr/>
                </a:tc>
              </a:tr>
              <a:tr h="382905">
                <a:tc>
                  <a:txBody>
                    <a:bodyPr/>
                    <a:p>
                      <a:pPr>
                        <a:buNone/>
                      </a:pPr>
                      <a:r>
                        <a:rPr lang="en-US" sz="1000">
                          <a:solidFill>
                            <a:schemeClr val="tx1"/>
                          </a:solidFill>
                          <a:sym typeface="+mn-ea"/>
                        </a:rPr>
                        <a:t>Requirements for  UML Diagram</a:t>
                      </a:r>
                      <a:endParaRPr lang="en-US" sz="1000">
                        <a:solidFill>
                          <a:schemeClr val="tx1"/>
                        </a:solidFill>
                      </a:endParaRPr>
                    </a:p>
                    <a:p>
                      <a:pPr>
                        <a:buNone/>
                      </a:pPr>
                      <a:endParaRPr lang="en-US" sz="1000">
                        <a:solidFill>
                          <a:schemeClr val="tx1"/>
                        </a:solidFill>
                      </a:endParaRPr>
                    </a:p>
                  </a:txBody>
                  <a:tcPr/>
                </a:tc>
                <a:tc>
                  <a:txBody>
                    <a:bodyPr/>
                    <a:p>
                      <a:pPr>
                        <a:buNone/>
                      </a:pPr>
                      <a:r>
                        <a:rPr lang="en-IN" altLang="en-US" sz="1000">
                          <a:solidFill>
                            <a:schemeClr val="tx1"/>
                          </a:solidFill>
                          <a:sym typeface="+mn-ea"/>
                        </a:rPr>
                        <a:t>Janaury 25, 2021</a:t>
                      </a:r>
                      <a:endParaRPr lang="en-IN" altLang="en-US" sz="1000">
                        <a:solidFill>
                          <a:schemeClr val="tx1"/>
                        </a:solidFill>
                      </a:endParaRPr>
                    </a:p>
                    <a:p>
                      <a:pPr>
                        <a:buNone/>
                      </a:pPr>
                      <a:endParaRPr lang="en-IN" altLang="en-US" sz="1000">
                        <a:solidFill>
                          <a:schemeClr val="tx1"/>
                        </a:solidFill>
                      </a:endParaRPr>
                    </a:p>
                  </a:txBody>
                  <a:tcPr/>
                </a:tc>
              </a:tr>
              <a:tr h="346710">
                <a:tc>
                  <a:txBody>
                    <a:bodyPr/>
                    <a:p>
                      <a:pPr>
                        <a:buNone/>
                      </a:pPr>
                      <a:r>
                        <a:rPr lang="en-US" sz="1000">
                          <a:solidFill>
                            <a:schemeClr val="tx1"/>
                          </a:solidFill>
                        </a:rPr>
                        <a:t>Methodology - Use Cases and Architecture</a:t>
                      </a:r>
                      <a:endParaRPr lang="en-US" sz="1000">
                        <a:solidFill>
                          <a:schemeClr val="tx1"/>
                        </a:solidFill>
                      </a:endParaRPr>
                    </a:p>
                  </a:txBody>
                  <a:tcPr/>
                </a:tc>
                <a:tc>
                  <a:txBody>
                    <a:bodyPr/>
                    <a:p>
                      <a:pPr>
                        <a:buNone/>
                      </a:pPr>
                      <a:r>
                        <a:rPr lang="en-IN" altLang="en-US" sz="1000">
                          <a:solidFill>
                            <a:schemeClr val="tx1"/>
                          </a:solidFill>
                          <a:sym typeface="+mn-ea"/>
                        </a:rPr>
                        <a:t>Janaury 25, 2021</a:t>
                      </a:r>
                      <a:endParaRPr lang="en-IN" altLang="en-US" sz="1000">
                        <a:solidFill>
                          <a:schemeClr val="tx1"/>
                        </a:solidFill>
                      </a:endParaRPr>
                    </a:p>
                    <a:p>
                      <a:pPr>
                        <a:buNone/>
                      </a:pPr>
                      <a:endParaRPr lang="en-IN" altLang="en-US" sz="1000">
                        <a:solidFill>
                          <a:schemeClr val="tx1"/>
                        </a:solidFill>
                      </a:endParaRPr>
                    </a:p>
                  </a:txBody>
                  <a:tcPr/>
                </a:tc>
              </a:tr>
              <a:tr h="257810">
                <a:tc>
                  <a:txBody>
                    <a:bodyPr/>
                    <a:p>
                      <a:pPr>
                        <a:buNone/>
                      </a:pPr>
                      <a:r>
                        <a:rPr lang="en-US" sz="1000">
                          <a:solidFill>
                            <a:schemeClr val="tx1"/>
                          </a:solidFill>
                        </a:rPr>
                        <a:t>Proposal Presentation</a:t>
                      </a:r>
                      <a:endParaRPr lang="en-US" sz="1000">
                        <a:solidFill>
                          <a:schemeClr val="tx1"/>
                        </a:solidFill>
                      </a:endParaRPr>
                    </a:p>
                  </a:txBody>
                  <a:tcPr/>
                </a:tc>
                <a:tc>
                  <a:txBody>
                    <a:bodyPr/>
                    <a:p>
                      <a:pPr>
                        <a:buNone/>
                      </a:pPr>
                      <a:r>
                        <a:rPr lang="en-IN" altLang="en-US" sz="1000">
                          <a:solidFill>
                            <a:schemeClr val="tx1"/>
                          </a:solidFill>
                        </a:rPr>
                        <a:t>Janaury 25, 2021</a:t>
                      </a:r>
                      <a:endParaRPr lang="en-IN" altLang="en-US" sz="1000">
                        <a:solidFill>
                          <a:schemeClr val="tx1"/>
                        </a:solidFill>
                      </a:endParaRPr>
                    </a:p>
                  </a:txBody>
                  <a:tcPr/>
                </a:tc>
              </a:tr>
              <a:tr h="396240">
                <a:tc>
                  <a:txBody>
                    <a:bodyPr/>
                    <a:p>
                      <a:pPr>
                        <a:buNone/>
                      </a:pPr>
                      <a:r>
                        <a:rPr lang="en-US" sz="1000">
                          <a:solidFill>
                            <a:schemeClr val="tx1"/>
                          </a:solidFill>
                        </a:rPr>
                        <a:t>Thesis Defense</a:t>
                      </a:r>
                      <a:endParaRPr lang="en-US" sz="1000">
                        <a:solidFill>
                          <a:schemeClr val="tx1"/>
                        </a:solidFill>
                      </a:endParaRPr>
                    </a:p>
                  </a:txBody>
                  <a:tcPr/>
                </a:tc>
                <a:tc>
                  <a:txBody>
                    <a:bodyPr/>
                    <a:p>
                      <a:pPr>
                        <a:buNone/>
                      </a:pPr>
                      <a:r>
                        <a:rPr lang="en-IN" altLang="en-US" sz="1000">
                          <a:solidFill>
                            <a:schemeClr val="tx1"/>
                          </a:solidFill>
                        </a:rPr>
                        <a:t>January 26, 2021</a:t>
                      </a:r>
                      <a:endParaRPr lang="en-IN" altLang="en-US" sz="1000">
                        <a:solidFill>
                          <a:schemeClr val="tx1"/>
                        </a:solidFill>
                      </a:endParaRPr>
                    </a:p>
                  </a:txBody>
                  <a:tcPr/>
                </a:tc>
              </a:tr>
            </a:tbl>
          </a:graphicData>
        </a:graphic>
      </p:graphicFrame>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1993</Words>
  <Application>WPS Presentation</Application>
  <PresentationFormat/>
  <Paragraphs>68</Paragraphs>
  <Slides>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Arial</vt:lpstr>
      <vt:lpstr>SimSun</vt:lpstr>
      <vt:lpstr>Wingdings</vt:lpstr>
      <vt:lpstr>Microsoft YaHei</vt:lpstr>
      <vt:lpstr>Arial Unicode MS</vt:lpstr>
      <vt:lpstr>Calibri</vt:lpstr>
      <vt:lpstr>Default Design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Saurabh Bhatla</dc:creator>
  <cp:lastModifiedBy>salon</cp:lastModifiedBy>
  <cp:revision>64</cp:revision>
  <dcterms:created xsi:type="dcterms:W3CDTF">2004-10-03T15:55:00Z</dcterms:created>
  <dcterms:modified xsi:type="dcterms:W3CDTF">2021-01-26T00:08:51Z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1033-11.2.0.9937</vt:lpwstr>
  </property>
</Properties>
</file>