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ndara" panose="020E050203030302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9ED61-45ED-403E-A9B8-D7761C604204}" v="58" dt="2025-03-25T17:18:31.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370"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gi Singal" userId="04e61785b6a2a2b1" providerId="LiveId" clId="{3E59ED61-45ED-403E-A9B8-D7761C604204}"/>
    <pc:docChg chg="undo redo custSel modSld">
      <pc:chgData name="Shivangi Singal" userId="04e61785b6a2a2b1" providerId="LiveId" clId="{3E59ED61-45ED-403E-A9B8-D7761C604204}" dt="2025-03-25T17:22:03.225" v="443" actId="20577"/>
      <pc:docMkLst>
        <pc:docMk/>
      </pc:docMkLst>
      <pc:sldChg chg="modSp mod">
        <pc:chgData name="Shivangi Singal" userId="04e61785b6a2a2b1" providerId="LiveId" clId="{3E59ED61-45ED-403E-A9B8-D7761C604204}" dt="2025-03-25T11:36:10.287" v="20" actId="20577"/>
        <pc:sldMkLst>
          <pc:docMk/>
          <pc:sldMk cId="3613081559" sldId="4778"/>
        </pc:sldMkLst>
        <pc:spChg chg="mod">
          <ac:chgData name="Shivangi Singal" userId="04e61785b6a2a2b1" providerId="LiveId" clId="{3E59ED61-45ED-403E-A9B8-D7761C604204}" dt="2025-03-25T11:36:10.287" v="20" actId="20577"/>
          <ac:spMkLst>
            <pc:docMk/>
            <pc:sldMk cId="3613081559" sldId="4778"/>
            <ac:spMk id="4" creationId="{C2EEE1EB-5529-4FA4-98E8-7A820B9EBBCB}"/>
          </ac:spMkLst>
        </pc:spChg>
      </pc:sldChg>
      <pc:sldChg chg="addSp delSp modSp mod">
        <pc:chgData name="Shivangi Singal" userId="04e61785b6a2a2b1" providerId="LiveId" clId="{3E59ED61-45ED-403E-A9B8-D7761C604204}" dt="2025-03-25T17:22:03.225" v="443" actId="20577"/>
        <pc:sldMkLst>
          <pc:docMk/>
          <pc:sldMk cId="1173541040" sldId="4780"/>
        </pc:sldMkLst>
        <pc:spChg chg="mod">
          <ac:chgData name="Shivangi Singal" userId="04e61785b6a2a2b1" providerId="LiveId" clId="{3E59ED61-45ED-403E-A9B8-D7761C604204}" dt="2025-03-25T15:51:13.973" v="163" actId="1076"/>
          <ac:spMkLst>
            <pc:docMk/>
            <pc:sldMk cId="1173541040" sldId="4780"/>
            <ac:spMk id="4" creationId="{6119FD76-5291-4DCE-ABA7-CB4071977446}"/>
          </ac:spMkLst>
        </pc:spChg>
        <pc:spChg chg="mod">
          <ac:chgData name="Shivangi Singal" userId="04e61785b6a2a2b1" providerId="LiveId" clId="{3E59ED61-45ED-403E-A9B8-D7761C604204}" dt="2025-03-25T15:41:27.474" v="121" actId="255"/>
          <ac:spMkLst>
            <pc:docMk/>
            <pc:sldMk cId="1173541040" sldId="4780"/>
            <ac:spMk id="5" creationId="{736F57D6-777D-47CD-9A7C-C2F9BFD0AD6D}"/>
          </ac:spMkLst>
        </pc:spChg>
        <pc:spChg chg="mod">
          <ac:chgData name="Shivangi Singal" userId="04e61785b6a2a2b1" providerId="LiveId" clId="{3E59ED61-45ED-403E-A9B8-D7761C604204}" dt="2025-03-25T15:51:20.877" v="164" actId="1076"/>
          <ac:spMkLst>
            <pc:docMk/>
            <pc:sldMk cId="1173541040" sldId="4780"/>
            <ac:spMk id="6" creationId="{137F3905-5F88-4AD8-B8BF-328D7125D24F}"/>
          </ac:spMkLst>
        </pc:spChg>
        <pc:spChg chg="mod">
          <ac:chgData name="Shivangi Singal" userId="04e61785b6a2a2b1" providerId="LiveId" clId="{3E59ED61-45ED-403E-A9B8-D7761C604204}" dt="2025-03-25T16:54:21.765" v="361" actId="20577"/>
          <ac:spMkLst>
            <pc:docMk/>
            <pc:sldMk cId="1173541040" sldId="4780"/>
            <ac:spMk id="7" creationId="{7C949C27-3E05-4AA4-A1A8-5696F6F3C356}"/>
          </ac:spMkLst>
        </pc:spChg>
        <pc:spChg chg="add del mod">
          <ac:chgData name="Shivangi Singal" userId="04e61785b6a2a2b1" providerId="LiveId" clId="{3E59ED61-45ED-403E-A9B8-D7761C604204}" dt="2025-03-25T16:51:12.823" v="341" actId="478"/>
          <ac:spMkLst>
            <pc:docMk/>
            <pc:sldMk cId="1173541040" sldId="4780"/>
            <ac:spMk id="8" creationId="{50344DEC-52F8-4F07-5F23-0D83E2FF5C1E}"/>
          </ac:spMkLst>
        </pc:spChg>
        <pc:spChg chg="mod">
          <ac:chgData name="Shivangi Singal" userId="04e61785b6a2a2b1" providerId="LiveId" clId="{3E59ED61-45ED-403E-A9B8-D7761C604204}" dt="2025-03-25T17:22:03.225" v="443" actId="20577"/>
          <ac:spMkLst>
            <pc:docMk/>
            <pc:sldMk cId="1173541040" sldId="4780"/>
            <ac:spMk id="9" creationId="{FF9D96EA-4B80-4F92-A071-B09915E427CE}"/>
          </ac:spMkLst>
        </pc:spChg>
        <pc:spChg chg="add del mod">
          <ac:chgData name="Shivangi Singal" userId="04e61785b6a2a2b1" providerId="LiveId" clId="{3E59ED61-45ED-403E-A9B8-D7761C604204}" dt="2025-03-25T16:51:00.013" v="338" actId="478"/>
          <ac:spMkLst>
            <pc:docMk/>
            <pc:sldMk cId="1173541040" sldId="4780"/>
            <ac:spMk id="10" creationId="{CD0DFCBD-1375-E3A3-8D6A-58B824F45820}"/>
          </ac:spMkLst>
        </pc:spChg>
      </pc:sldChg>
      <pc:sldChg chg="addSp delSp modSp mod">
        <pc:chgData name="Shivangi Singal" userId="04e61785b6a2a2b1" providerId="LiveId" clId="{3E59ED61-45ED-403E-A9B8-D7761C604204}" dt="2025-03-25T17:17:52.462" v="427" actId="14100"/>
        <pc:sldMkLst>
          <pc:docMk/>
          <pc:sldMk cId="2143329268" sldId="4781"/>
        </pc:sldMkLst>
        <pc:spChg chg="mod">
          <ac:chgData name="Shivangi Singal" userId="04e61785b6a2a2b1" providerId="LiveId" clId="{3E59ED61-45ED-403E-A9B8-D7761C604204}" dt="2025-03-25T15:54:28.079" v="184" actId="1076"/>
          <ac:spMkLst>
            <pc:docMk/>
            <pc:sldMk cId="2143329268" sldId="4781"/>
            <ac:spMk id="4" creationId="{AE016588-9575-44B2-BAA3-5937B6A9EDA0}"/>
          </ac:spMkLst>
        </pc:spChg>
        <pc:spChg chg="add del">
          <ac:chgData name="Shivangi Singal" userId="04e61785b6a2a2b1" providerId="LiveId" clId="{3E59ED61-45ED-403E-A9B8-D7761C604204}" dt="2025-03-25T15:54:38.258" v="187" actId="22"/>
          <ac:spMkLst>
            <pc:docMk/>
            <pc:sldMk cId="2143329268" sldId="4781"/>
            <ac:spMk id="6" creationId="{19FE7510-FA1C-5EBF-2B64-A3A5BA76A709}"/>
          </ac:spMkLst>
        </pc:spChg>
        <pc:spChg chg="add mod">
          <ac:chgData name="Shivangi Singal" userId="04e61785b6a2a2b1" providerId="LiveId" clId="{3E59ED61-45ED-403E-A9B8-D7761C604204}" dt="2025-03-25T16:23:56.469" v="218" actId="1076"/>
          <ac:spMkLst>
            <pc:docMk/>
            <pc:sldMk cId="2143329268" sldId="4781"/>
            <ac:spMk id="9" creationId="{F6CA067B-7DDA-33D1-A3C1-D5A7FFCDA51C}"/>
          </ac:spMkLst>
        </pc:spChg>
        <pc:spChg chg="add mod">
          <ac:chgData name="Shivangi Singal" userId="04e61785b6a2a2b1" providerId="LiveId" clId="{3E59ED61-45ED-403E-A9B8-D7761C604204}" dt="2025-03-25T16:26:41.470" v="247"/>
          <ac:spMkLst>
            <pc:docMk/>
            <pc:sldMk cId="2143329268" sldId="4781"/>
            <ac:spMk id="28" creationId="{638FAE85-5021-EF7D-48BC-4D4E27726F3E}"/>
          </ac:spMkLst>
        </pc:spChg>
        <pc:picChg chg="add del mod">
          <ac:chgData name="Shivangi Singal" userId="04e61785b6a2a2b1" providerId="LiveId" clId="{3E59ED61-45ED-403E-A9B8-D7761C604204}" dt="2025-03-25T15:54:34.809" v="185" actId="478"/>
          <ac:picMkLst>
            <pc:docMk/>
            <pc:sldMk cId="2143329268" sldId="4781"/>
            <ac:picMk id="3" creationId="{8C306D67-8AF2-C280-F57B-01981E222B33}"/>
          </ac:picMkLst>
        </pc:picChg>
        <pc:picChg chg="add del mod">
          <ac:chgData name="Shivangi Singal" userId="04e61785b6a2a2b1" providerId="LiveId" clId="{3E59ED61-45ED-403E-A9B8-D7761C604204}" dt="2025-03-25T15:55:15.432" v="194" actId="478"/>
          <ac:picMkLst>
            <pc:docMk/>
            <pc:sldMk cId="2143329268" sldId="4781"/>
            <ac:picMk id="8" creationId="{861941A5-A84C-8A7D-15A7-CACCEF509842}"/>
          </ac:picMkLst>
        </pc:picChg>
        <pc:picChg chg="add del mod">
          <ac:chgData name="Shivangi Singal" userId="04e61785b6a2a2b1" providerId="LiveId" clId="{3E59ED61-45ED-403E-A9B8-D7761C604204}" dt="2025-03-25T16:22:01.899" v="201" actId="478"/>
          <ac:picMkLst>
            <pc:docMk/>
            <pc:sldMk cId="2143329268" sldId="4781"/>
            <ac:picMk id="1026" creationId="{4AF2AA14-0BC3-54EA-F81D-D0FA014CA905}"/>
          </ac:picMkLst>
        </pc:picChg>
        <pc:picChg chg="add mod">
          <ac:chgData name="Shivangi Singal" userId="04e61785b6a2a2b1" providerId="LiveId" clId="{3E59ED61-45ED-403E-A9B8-D7761C604204}" dt="2025-03-25T17:17:52.462" v="427" actId="14100"/>
          <ac:picMkLst>
            <pc:docMk/>
            <pc:sldMk cId="2143329268" sldId="4781"/>
            <ac:picMk id="1028" creationId="{A55A49F1-3938-E8F4-BB7A-CA4B446A3482}"/>
          </ac:picMkLst>
        </pc:picChg>
        <pc:cxnChg chg="add mod">
          <ac:chgData name="Shivangi Singal" userId="04e61785b6a2a2b1" providerId="LiveId" clId="{3E59ED61-45ED-403E-A9B8-D7761C604204}" dt="2025-03-25T16:23:49.521" v="216" actId="11529"/>
          <ac:cxnSpMkLst>
            <pc:docMk/>
            <pc:sldMk cId="2143329268" sldId="4781"/>
            <ac:cxnSpMk id="12" creationId="{39270BC5-4F7A-0F15-90B0-45FAC5F7AD83}"/>
          </ac:cxnSpMkLst>
        </pc:cxnChg>
        <pc:cxnChg chg="add del mod">
          <ac:chgData name="Shivangi Singal" userId="04e61785b6a2a2b1" providerId="LiveId" clId="{3E59ED61-45ED-403E-A9B8-D7761C604204}" dt="2025-03-25T16:25:17.695" v="227" actId="478"/>
          <ac:cxnSpMkLst>
            <pc:docMk/>
            <pc:sldMk cId="2143329268" sldId="4781"/>
            <ac:cxnSpMk id="14" creationId="{69C363C7-2B1E-9EB3-ED77-F1B6C6A02E94}"/>
          </ac:cxnSpMkLst>
        </pc:cxnChg>
        <pc:cxnChg chg="add del mod">
          <ac:chgData name="Shivangi Singal" userId="04e61785b6a2a2b1" providerId="LiveId" clId="{3E59ED61-45ED-403E-A9B8-D7761C604204}" dt="2025-03-25T16:25:29.065" v="229" actId="478"/>
          <ac:cxnSpMkLst>
            <pc:docMk/>
            <pc:sldMk cId="2143329268" sldId="4781"/>
            <ac:cxnSpMk id="16" creationId="{EC280A7E-9932-4AD3-41B9-2575DBCC2486}"/>
          </ac:cxnSpMkLst>
        </pc:cxnChg>
        <pc:cxnChg chg="add del mod">
          <ac:chgData name="Shivangi Singal" userId="04e61785b6a2a2b1" providerId="LiveId" clId="{3E59ED61-45ED-403E-A9B8-D7761C604204}" dt="2025-03-25T16:25:27.017" v="228" actId="478"/>
          <ac:cxnSpMkLst>
            <pc:docMk/>
            <pc:sldMk cId="2143329268" sldId="4781"/>
            <ac:cxnSpMk id="18" creationId="{7457922F-437E-8F93-1C58-3E31DFFBF761}"/>
          </ac:cxnSpMkLst>
        </pc:cxnChg>
        <pc:cxnChg chg="add del mod">
          <ac:chgData name="Shivangi Singal" userId="04e61785b6a2a2b1" providerId="LiveId" clId="{3E59ED61-45ED-403E-A9B8-D7761C604204}" dt="2025-03-25T16:24:39.842" v="224" actId="478"/>
          <ac:cxnSpMkLst>
            <pc:docMk/>
            <pc:sldMk cId="2143329268" sldId="4781"/>
            <ac:cxnSpMk id="20" creationId="{F85A785D-04CB-4F26-FC04-0E59A4F4C060}"/>
          </ac:cxnSpMkLst>
        </pc:cxnChg>
        <pc:cxnChg chg="add mod">
          <ac:chgData name="Shivangi Singal" userId="04e61785b6a2a2b1" providerId="LiveId" clId="{3E59ED61-45ED-403E-A9B8-D7761C604204}" dt="2025-03-25T16:25:51.086" v="233" actId="14100"/>
          <ac:cxnSpMkLst>
            <pc:docMk/>
            <pc:sldMk cId="2143329268" sldId="4781"/>
            <ac:cxnSpMk id="22" creationId="{1F8D5452-1FFA-D44E-0000-CC762E391571}"/>
          </ac:cxnSpMkLst>
        </pc:cxnChg>
      </pc:sldChg>
      <pc:sldChg chg="addSp modSp mod">
        <pc:chgData name="Shivangi Singal" userId="04e61785b6a2a2b1" providerId="LiveId" clId="{3E59ED61-45ED-403E-A9B8-D7761C604204}" dt="2025-03-25T17:18:31.700" v="432" actId="14100"/>
        <pc:sldMkLst>
          <pc:docMk/>
          <pc:sldMk cId="4221212761" sldId="4782"/>
        </pc:sldMkLst>
        <pc:spChg chg="mod">
          <ac:chgData name="Shivangi Singal" userId="04e61785b6a2a2b1" providerId="LiveId" clId="{3E59ED61-45ED-403E-A9B8-D7761C604204}" dt="2025-03-25T17:12:17.093" v="393" actId="1076"/>
          <ac:spMkLst>
            <pc:docMk/>
            <pc:sldMk cId="4221212761" sldId="4782"/>
            <ac:spMk id="4" creationId="{AE016588-9575-44B2-BAA3-5937B6A9EDA0}"/>
          </ac:spMkLst>
        </pc:spChg>
        <pc:picChg chg="add mod">
          <ac:chgData name="Shivangi Singal" userId="04e61785b6a2a2b1" providerId="LiveId" clId="{3E59ED61-45ED-403E-A9B8-D7761C604204}" dt="2025-03-25T17:18:31.700" v="432" actId="14100"/>
          <ac:picMkLst>
            <pc:docMk/>
            <pc:sldMk cId="4221212761" sldId="4782"/>
            <ac:picMk id="3074" creationId="{521A2421-C37A-FD94-FD19-B8E907E59372}"/>
          </ac:picMkLst>
        </pc:picChg>
      </pc:sldChg>
      <pc:sldChg chg="addSp modSp mod">
        <pc:chgData name="Shivangi Singal" userId="04e61785b6a2a2b1" providerId="LiveId" clId="{3E59ED61-45ED-403E-A9B8-D7761C604204}" dt="2025-03-25T17:17:29.088" v="425" actId="14100"/>
        <pc:sldMkLst>
          <pc:docMk/>
          <pc:sldMk cId="859750405" sldId="4783"/>
        </pc:sldMkLst>
        <pc:spChg chg="mod">
          <ac:chgData name="Shivangi Singal" userId="04e61785b6a2a2b1" providerId="LiveId" clId="{3E59ED61-45ED-403E-A9B8-D7761C604204}" dt="2025-03-25T17:16:48.319" v="421" actId="20577"/>
          <ac:spMkLst>
            <pc:docMk/>
            <pc:sldMk cId="859750405" sldId="4783"/>
            <ac:spMk id="4" creationId="{AE016588-9575-44B2-BAA3-5937B6A9EDA0}"/>
          </ac:spMkLst>
        </pc:spChg>
        <pc:picChg chg="add mod">
          <ac:chgData name="Shivangi Singal" userId="04e61785b6a2a2b1" providerId="LiveId" clId="{3E59ED61-45ED-403E-A9B8-D7761C604204}" dt="2025-03-25T17:17:29.088" v="425" actId="14100"/>
          <ac:picMkLst>
            <pc:docMk/>
            <pc:sldMk cId="859750405" sldId="4783"/>
            <ac:picMk id="1026" creationId="{1FA69631-A5B0-C80A-A52D-C22B97ECEA0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26/03/2025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March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65444" y="178479"/>
            <a:ext cx="10479600" cy="824400"/>
          </a:xfrm>
        </p:spPr>
        <p:txBody>
          <a:bodyPr/>
          <a:lstStyle/>
          <a:p>
            <a:r>
              <a:rPr lang="en-US" dirty="0"/>
              <a:t>The new store layout proved successful, with the trial store significantly exceeding the control store's performance from February to May</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BCE94667-73C4-7ECA-16A4-E229E74E96C9}"/>
              </a:ext>
            </a:extLst>
          </p:cNvPr>
          <p:cNvSpPr txBox="1"/>
          <p:nvPr/>
        </p:nvSpPr>
        <p:spPr>
          <a:xfrm>
            <a:off x="4834758" y="1002879"/>
            <a:ext cx="2827283" cy="283779"/>
          </a:xfrm>
          <a:prstGeom prst="rect">
            <a:avLst/>
          </a:prstGeom>
          <a:noFill/>
        </p:spPr>
        <p:txBody>
          <a:bodyPr wrap="square" lIns="0" tIns="0" rIns="0" bIns="0" rtlCol="0" anchor="t">
            <a:noAutofit/>
          </a:bodyPr>
          <a:lstStyle/>
          <a:p>
            <a:pPr algn="l"/>
            <a:r>
              <a:rPr lang="en-US" sz="1300" b="1" dirty="0">
                <a:latin typeface="Candara" panose="020E0502030303020204" pitchFamily="34" charset="0"/>
                <a:ea typeface="Roboto Light" panose="02000000000000000000" pitchFamily="2" charset="0"/>
              </a:rPr>
              <a:t>Number of customers Over Time</a:t>
            </a:r>
            <a:endParaRPr lang="en-IN" sz="1300" b="1" dirty="0" err="1">
              <a:latin typeface="Candara" panose="020E0502030303020204" pitchFamily="34" charset="0"/>
              <a:ea typeface="Roboto Light" panose="02000000000000000000" pitchFamily="2" charset="0"/>
            </a:endParaRPr>
          </a:p>
        </p:txBody>
      </p:sp>
      <p:pic>
        <p:nvPicPr>
          <p:cNvPr id="2052" name="Picture 4">
            <a:extLst>
              <a:ext uri="{FF2B5EF4-FFF2-40B4-BE49-F238E27FC236}">
                <a16:creationId xmlns:a16="http://schemas.microsoft.com/office/drawing/2014/main" id="{563AC42D-E7C7-DC61-9556-03E31682E8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54" b="4233"/>
          <a:stretch/>
        </p:blipFill>
        <p:spPr bwMode="auto">
          <a:xfrm>
            <a:off x="1051034" y="1229710"/>
            <a:ext cx="9995338" cy="490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467226"/>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2473854" cy="1718741"/>
          </a:xfrm>
          <a:prstGeom prst="rect">
            <a:avLst/>
          </a:prstGeom>
          <a:noFill/>
        </p:spPr>
        <p:txBody>
          <a:bodyPr wrap="square" lIns="0" tIns="0" rIns="0" bIns="0" rtlCol="0" anchor="t">
            <a:noAutofit/>
          </a:bodyPr>
          <a:lstStyle/>
          <a:p>
            <a:pPr algn="l"/>
            <a:r>
              <a:rPr lang="en-IN" sz="1600" dirty="0">
                <a:latin typeface="Roboto" panose="02000000000000000000" pitchFamily="2" charset="0"/>
                <a:ea typeface="Roboto" panose="02000000000000000000" pitchFamily="2" charset="0"/>
                <a:cs typeface="Roboto" panose="02000000000000000000" pitchFamily="2" charset="0"/>
              </a:rPr>
              <a:t>Chips Category Review</a:t>
            </a:r>
            <a:endParaRPr lang="en-AU" sz="16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492627"/>
            <a:ext cx="1896185" cy="1718741"/>
          </a:xfrm>
          <a:prstGeom prst="rect">
            <a:avLst/>
          </a:prstGeom>
          <a:noFill/>
        </p:spPr>
        <p:txBody>
          <a:bodyPr wrap="square" lIns="0" tIns="0" rIns="0" bIns="0" rtlCol="0" anchor="t">
            <a:noAutofit/>
          </a:bodyPr>
          <a:lstStyle/>
          <a:p>
            <a:pPr algn="l"/>
            <a:r>
              <a:rPr lang="en-IN" sz="1600" dirty="0">
                <a:latin typeface="Roboto" panose="02000000000000000000" pitchFamily="2" charset="0"/>
                <a:ea typeface="Roboto" panose="02000000000000000000" pitchFamily="2" charset="0"/>
                <a:cs typeface="Roboto" panose="02000000000000000000" pitchFamily="2" charset="0"/>
              </a:rPr>
              <a:t>Trial Store Analysis</a:t>
            </a:r>
            <a:endParaRPr lang="en-AU" sz="16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521200" y="1967887"/>
            <a:ext cx="7155374" cy="1718742"/>
          </a:xfrm>
          <a:prstGeom prst="rect">
            <a:avLst/>
          </a:prstGeom>
          <a:noFill/>
        </p:spPr>
        <p:txBody>
          <a:bodyPr wrap="square" lIns="0" tIns="0" rIns="0" bIns="0" rtlCol="0" anchor="t">
            <a:noAutofit/>
          </a:bodyPr>
          <a:lstStyle/>
          <a:p>
            <a:pPr algn="l"/>
            <a:r>
              <a:rPr lang="en-US" sz="1400" dirty="0">
                <a:latin typeface="Roboto Light" panose="02000000000000000000" pitchFamily="2" charset="0"/>
                <a:ea typeface="Roboto Light" panose="02000000000000000000" pitchFamily="2" charset="0"/>
              </a:rPr>
              <a:t>There is an increase in sales in the lead-up to Christmas, and there are zero sales on Christmas Day. This is due to shops being closed on Christmas day.</a:t>
            </a:r>
          </a:p>
          <a:p>
            <a:pPr algn="l"/>
            <a:endParaRPr lang="en-US" sz="1400" dirty="0">
              <a:latin typeface="Roboto Light" panose="02000000000000000000" pitchFamily="2" charset="0"/>
              <a:ea typeface="Roboto Light" panose="02000000000000000000" pitchFamily="2" charset="0"/>
            </a:endParaRPr>
          </a:p>
          <a:p>
            <a:pPr algn="l"/>
            <a:r>
              <a:rPr lang="en-US" sz="1400" dirty="0">
                <a:latin typeface="Roboto Light" panose="02000000000000000000" pitchFamily="2" charset="0"/>
                <a:ea typeface="Roboto Light" panose="02000000000000000000" pitchFamily="2" charset="0"/>
              </a:rPr>
              <a:t>Mainstream young singles/couples are 23% more likely to purchase Tyrrells chips and 56% less likely to buy Burger Rings than the rest. </a:t>
            </a:r>
          </a:p>
          <a:p>
            <a:pPr algn="l"/>
            <a:endParaRPr lang="en-US" sz="1400" dirty="0">
              <a:latin typeface="Roboto Light" panose="02000000000000000000" pitchFamily="2" charset="0"/>
              <a:ea typeface="Roboto Light" panose="02000000000000000000" pitchFamily="2" charset="0"/>
            </a:endParaRPr>
          </a:p>
          <a:p>
            <a:pPr algn="l"/>
            <a:r>
              <a:rPr lang="en-US" sz="1400" dirty="0">
                <a:latin typeface="Roboto Light" panose="02000000000000000000" pitchFamily="2" charset="0"/>
                <a:ea typeface="Roboto Light" panose="02000000000000000000" pitchFamily="2" charset="0"/>
              </a:rPr>
              <a:t>Sales are coming mainly from Mainstream - young singles/couples and Mainstream – retirees. There is more opportunity for sales with these shoppers.</a:t>
            </a:r>
          </a:p>
          <a:p>
            <a:pPr algn="l"/>
            <a:endParaRPr lang="en-US" sz="1400" dirty="0">
              <a:latin typeface="Roboto Light" panose="02000000000000000000" pitchFamily="2" charset="0"/>
              <a:ea typeface="Roboto Light" panose="02000000000000000000" pitchFamily="2" charset="0"/>
            </a:endParaRPr>
          </a:p>
          <a:p>
            <a:pPr algn="l"/>
            <a:endParaRPr lang="en-US" sz="1400" dirty="0">
              <a:latin typeface="Roboto Light" panose="02000000000000000000" pitchFamily="2" charset="0"/>
              <a:ea typeface="Roboto Light" panose="02000000000000000000" pitchFamily="2" charset="0"/>
            </a:endParaRPr>
          </a:p>
          <a:p>
            <a:pPr algn="l"/>
            <a:endParaRPr lang="en-US" sz="14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409440" y="4492627"/>
            <a:ext cx="7580989" cy="1718742"/>
          </a:xfrm>
          <a:prstGeom prst="rect">
            <a:avLst/>
          </a:prstGeom>
          <a:noFill/>
        </p:spPr>
        <p:txBody>
          <a:bodyPr wrap="square" lIns="0" tIns="0" rIns="0" bIns="0" rtlCol="0" anchor="t">
            <a:noAutofit/>
          </a:bodyPr>
          <a:lstStyle/>
          <a:p>
            <a:r>
              <a:rPr lang="en-US" sz="1400" dirty="0"/>
              <a:t>A control store was established to mirror the prior performance of the trial store. </a:t>
            </a:r>
          </a:p>
          <a:p>
            <a:endParaRPr lang="en-US" sz="1400" dirty="0"/>
          </a:p>
          <a:p>
            <a:r>
              <a:rPr lang="en-US" sz="1400" dirty="0"/>
              <a:t>Upon implementation, a comparative analysis revealed a statistically significant increase in performance for the trial store.</a:t>
            </a:r>
            <a:endParaRPr lang="en-AU" sz="14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71269" y="234186"/>
            <a:ext cx="10479600" cy="824400"/>
          </a:xfrm>
        </p:spPr>
        <p:txBody>
          <a:bodyPr/>
          <a:lstStyle/>
          <a:p>
            <a:r>
              <a:rPr lang="en-US" dirty="0"/>
              <a:t>The number of Chips transitions has remained relatively consistent over the last 52wks; a notable increase occurred in the week leading up to Christmas</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1028" name="Picture 4">
            <a:extLst>
              <a:ext uri="{FF2B5EF4-FFF2-40B4-BE49-F238E27FC236}">
                <a16:creationId xmlns:a16="http://schemas.microsoft.com/office/drawing/2014/main" id="{A55A49F1-3938-E8F4-BB7A-CA4B446A34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990"/>
          <a:stretch/>
        </p:blipFill>
        <p:spPr bwMode="auto">
          <a:xfrm>
            <a:off x="893478" y="1535332"/>
            <a:ext cx="10405042" cy="4550157"/>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F6CA067B-7DDA-33D1-A3C1-D5A7FFCDA51C}"/>
              </a:ext>
            </a:extLst>
          </p:cNvPr>
          <p:cNvSpPr/>
          <p:nvPr/>
        </p:nvSpPr>
        <p:spPr>
          <a:xfrm flipV="1">
            <a:off x="6011916" y="2659115"/>
            <a:ext cx="84083" cy="630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cxnSp>
        <p:nvCxnSpPr>
          <p:cNvPr id="22" name="Connector: Elbow 21">
            <a:extLst>
              <a:ext uri="{FF2B5EF4-FFF2-40B4-BE49-F238E27FC236}">
                <a16:creationId xmlns:a16="http://schemas.microsoft.com/office/drawing/2014/main" id="{1F8D5452-1FFA-D44E-0000-CC762E391571}"/>
              </a:ext>
            </a:extLst>
          </p:cNvPr>
          <p:cNvCxnSpPr>
            <a:cxnSpLocks/>
            <a:stCxn id="9" idx="4"/>
          </p:cNvCxnSpPr>
          <p:nvPr/>
        </p:nvCxnSpPr>
        <p:spPr>
          <a:xfrm rot="16200000" flipH="1">
            <a:off x="6115705" y="2597367"/>
            <a:ext cx="769885" cy="893380"/>
          </a:xfrm>
          <a:prstGeom prst="bentConnector4">
            <a:avLst>
              <a:gd name="adj1" fmla="val 99999"/>
              <a:gd name="adj2" fmla="val 52353"/>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38FAE85-5021-EF7D-48BC-4D4E27726F3E}"/>
              </a:ext>
            </a:extLst>
          </p:cNvPr>
          <p:cNvSpPr txBox="1"/>
          <p:nvPr/>
        </p:nvSpPr>
        <p:spPr>
          <a:xfrm>
            <a:off x="7147034" y="3342290"/>
            <a:ext cx="2259725" cy="1366344"/>
          </a:xfrm>
          <a:prstGeom prst="rect">
            <a:avLst/>
          </a:prstGeom>
          <a:noFill/>
        </p:spPr>
        <p:txBody>
          <a:bodyPr wrap="square" lIns="0" tIns="0" rIns="0" bIns="0" rtlCol="0" anchor="t">
            <a:noAutofit/>
          </a:bodyPr>
          <a:lstStyle/>
          <a:p>
            <a:pPr algn="l"/>
            <a:r>
              <a:rPr lang="en-US" sz="1200" dirty="0">
                <a:latin typeface="Roboto Light" panose="02000000000000000000" pitchFamily="2" charset="0"/>
                <a:ea typeface="Roboto Light" panose="02000000000000000000" pitchFamily="2" charset="0"/>
              </a:rPr>
              <a:t>The total number of</a:t>
            </a:r>
          </a:p>
          <a:p>
            <a:pPr algn="l"/>
            <a:r>
              <a:rPr lang="en-US" sz="1200" dirty="0">
                <a:latin typeface="Roboto Light" panose="02000000000000000000" pitchFamily="2" charset="0"/>
                <a:ea typeface="Roboto Light" panose="02000000000000000000" pitchFamily="2" charset="0"/>
              </a:rPr>
              <a:t>transactions in the week</a:t>
            </a:r>
          </a:p>
          <a:p>
            <a:pPr algn="l"/>
            <a:r>
              <a:rPr lang="en-US" sz="1200" dirty="0">
                <a:latin typeface="Roboto Light" panose="02000000000000000000" pitchFamily="2" charset="0"/>
                <a:ea typeface="Roboto Light" panose="02000000000000000000" pitchFamily="2" charset="0"/>
              </a:rPr>
              <a:t>including Christmas was</a:t>
            </a:r>
          </a:p>
          <a:p>
            <a:pPr algn="l"/>
            <a:r>
              <a:rPr lang="en-US" sz="1200" dirty="0">
                <a:latin typeface="Roboto Light" panose="02000000000000000000" pitchFamily="2" charset="0"/>
                <a:ea typeface="Roboto Light" panose="02000000000000000000" pitchFamily="2" charset="0"/>
              </a:rPr>
              <a:t>negatively affected by public</a:t>
            </a:r>
          </a:p>
          <a:p>
            <a:pPr algn="l"/>
            <a:r>
              <a:rPr lang="en-US" sz="1200" dirty="0">
                <a:latin typeface="Roboto Light" panose="02000000000000000000" pitchFamily="2" charset="0"/>
                <a:ea typeface="Roboto Light" panose="02000000000000000000" pitchFamily="2" charset="0"/>
              </a:rPr>
              <a:t>holiday store closures</a:t>
            </a:r>
            <a:endParaRPr lang="en-I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316335"/>
            <a:ext cx="10479600" cy="824400"/>
          </a:xfrm>
        </p:spPr>
        <p:txBody>
          <a:bodyPr/>
          <a:lstStyle/>
          <a:p>
            <a:r>
              <a:rPr lang="en-US" dirty="0"/>
              <a:t>Affluent Mainstream Young Singles &amp; Couples Show Stronger Brand Affinity for Tyrrells Compared to Other Brands</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074" name="Picture 2">
            <a:extLst>
              <a:ext uri="{FF2B5EF4-FFF2-40B4-BE49-F238E27FC236}">
                <a16:creationId xmlns:a16="http://schemas.microsoft.com/office/drawing/2014/main" id="{521A2421-C37A-FD94-FD19-B8E907E593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974"/>
          <a:stretch/>
        </p:blipFill>
        <p:spPr bwMode="auto">
          <a:xfrm>
            <a:off x="1093076" y="1219200"/>
            <a:ext cx="10405241" cy="4992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44423" y="159039"/>
            <a:ext cx="10479600" cy="824400"/>
          </a:xfrm>
        </p:spPr>
        <p:txBody>
          <a:bodyPr/>
          <a:lstStyle/>
          <a:p>
            <a:r>
              <a:rPr lang="en-US" sz="2200" dirty="0"/>
              <a:t>Mainstream Young Singles &amp; Couples and Mainstream Retirees Drive the Majority of Sales Based </a:t>
            </a:r>
            <a:r>
              <a:rPr lang="en-AU" sz="2200" dirty="0"/>
              <a:t>Affluence</a:t>
            </a:r>
            <a:r>
              <a:rPr lang="en-US" sz="2200" dirty="0"/>
              <a:t> and Life Stage</a:t>
            </a:r>
            <a:endParaRPr lang="en-AU" sz="2200"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026" name="Picture 2">
            <a:extLst>
              <a:ext uri="{FF2B5EF4-FFF2-40B4-BE49-F238E27FC236}">
                <a16:creationId xmlns:a16="http://schemas.microsoft.com/office/drawing/2014/main" id="{1FA69631-A5B0-C80A-A52D-C22B97ECEA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77"/>
          <a:stretch/>
        </p:blipFill>
        <p:spPr bwMode="auto">
          <a:xfrm>
            <a:off x="961696" y="893379"/>
            <a:ext cx="10268607" cy="5234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18916" y="223677"/>
            <a:ext cx="10479600" cy="824400"/>
          </a:xfrm>
        </p:spPr>
        <p:txBody>
          <a:bodyPr/>
          <a:lstStyle/>
          <a:p>
            <a:r>
              <a:rPr lang="en-US" dirty="0"/>
              <a:t>A control store was to mirror the performance of the trial store, rather than using an average across other stores.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1026" name="Picture 2">
            <a:extLst>
              <a:ext uri="{FF2B5EF4-FFF2-40B4-BE49-F238E27FC236}">
                <a16:creationId xmlns:a16="http://schemas.microsoft.com/office/drawing/2014/main" id="{57B567FA-534B-D32B-DC29-C9E39B0D4E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9" b="4505"/>
          <a:stretch/>
        </p:blipFill>
        <p:spPr bwMode="auto">
          <a:xfrm>
            <a:off x="903890" y="1429406"/>
            <a:ext cx="10479600" cy="47927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EFD0624-ACFE-72D4-2792-D444DA151EA5}"/>
              </a:ext>
            </a:extLst>
          </p:cNvPr>
          <p:cNvSpPr txBox="1"/>
          <p:nvPr/>
        </p:nvSpPr>
        <p:spPr>
          <a:xfrm>
            <a:off x="5139303" y="1194206"/>
            <a:ext cx="3746809" cy="312234"/>
          </a:xfrm>
          <a:prstGeom prst="rect">
            <a:avLst/>
          </a:prstGeom>
          <a:noFill/>
        </p:spPr>
        <p:txBody>
          <a:bodyPr wrap="square" lIns="0" tIns="0" rIns="0" bIns="0" rtlCol="0" anchor="t">
            <a:noAutofit/>
          </a:bodyPr>
          <a:lstStyle/>
          <a:p>
            <a:pPr algn="l"/>
            <a:r>
              <a:rPr lang="en-US" sz="1300" b="1" dirty="0">
                <a:latin typeface="Candara" panose="020E0502030303020204" pitchFamily="34" charset="0"/>
                <a:ea typeface="Roboto Light" panose="02000000000000000000" pitchFamily="2" charset="0"/>
              </a:rPr>
              <a:t>Average Monthly Sales Over Time</a:t>
            </a:r>
            <a:endParaRPr lang="en-IN" sz="1300" b="1" dirty="0" err="1">
              <a:latin typeface="Candara" panose="020E0502030303020204" pitchFamily="34"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6457</TotalTime>
  <Words>525</Words>
  <Application>Microsoft Office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Roboto Light</vt:lpstr>
      <vt:lpstr>Candara</vt:lpstr>
      <vt:lpstr>Roboto</vt:lpstr>
      <vt:lpstr>Calibri</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Shivangi Singal</cp:lastModifiedBy>
  <cp:revision>465</cp:revision>
  <dcterms:created xsi:type="dcterms:W3CDTF">2018-02-07T23:23:24Z</dcterms:created>
  <dcterms:modified xsi:type="dcterms:W3CDTF">2025-03-25T18:50:34Z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