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c675c3ce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c675c3ce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c675c3ce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c675c3ce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c6d4006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c6d4006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c6d4006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c6d4006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c6d40066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c6d40066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c6d4006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c6d4006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76603" y="12580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10"/>
              <a:t>BCSE404L - Internet and Web Programming</a:t>
            </a:r>
            <a:endParaRPr sz="2010"/>
          </a:p>
          <a:p>
            <a:pPr indent="0" lvl="0" marL="0" rtl="0" algn="ctr">
              <a:spcBef>
                <a:spcPts val="0"/>
              </a:spcBef>
              <a:spcAft>
                <a:spcPts val="0"/>
              </a:spcAft>
              <a:buSzPts val="990"/>
              <a:buNone/>
            </a:pPr>
            <a:r>
              <a:rPr lang="en" sz="2210"/>
              <a:t>Project - Books Recommendation System</a:t>
            </a:r>
            <a:endParaRPr sz="2210"/>
          </a:p>
        </p:txBody>
      </p:sp>
      <p:sp>
        <p:nvSpPr>
          <p:cNvPr id="129" name="Google Shape;129;p13"/>
          <p:cNvSpPr txBox="1"/>
          <p:nvPr>
            <p:ph idx="1" type="subTitle"/>
          </p:nvPr>
        </p:nvSpPr>
        <p:spPr>
          <a:xfrm>
            <a:off x="282400" y="2706143"/>
            <a:ext cx="5455500" cy="965700"/>
          </a:xfrm>
          <a:prstGeom prst="rect">
            <a:avLst/>
          </a:prstGeom>
        </p:spPr>
        <p:txBody>
          <a:bodyPr anchorCtr="0" anchor="t" bIns="91425" lIns="91425" spcFirstLastPara="1" rIns="91425" wrap="square" tIns="91425">
            <a:normAutofit lnSpcReduction="20000"/>
          </a:bodyPr>
          <a:lstStyle/>
          <a:p>
            <a:pPr indent="0" lvl="0" marL="457200" rtl="0" algn="r">
              <a:spcBef>
                <a:spcPts val="0"/>
              </a:spcBef>
              <a:spcAft>
                <a:spcPts val="0"/>
              </a:spcAft>
              <a:buNone/>
            </a:pPr>
            <a:r>
              <a:rPr lang="en"/>
              <a:t>RIA KABRA (21BCE1711)</a:t>
            </a:r>
            <a:endParaRPr/>
          </a:p>
          <a:p>
            <a:pPr indent="0" lvl="0" marL="457200" rtl="0" algn="r">
              <a:spcBef>
                <a:spcPts val="0"/>
              </a:spcBef>
              <a:spcAft>
                <a:spcPts val="0"/>
              </a:spcAft>
              <a:buNone/>
            </a:pPr>
            <a:r>
              <a:rPr lang="en"/>
              <a:t>NAMRA NOMAN (</a:t>
            </a:r>
            <a:r>
              <a:rPr lang="en"/>
              <a:t>21BCE1681)</a:t>
            </a:r>
            <a:endParaRPr/>
          </a:p>
          <a:p>
            <a:pPr indent="0" lvl="0" marL="457200" rtl="0" algn="r">
              <a:spcBef>
                <a:spcPts val="0"/>
              </a:spcBef>
              <a:spcAft>
                <a:spcPts val="0"/>
              </a:spcAft>
              <a:buNone/>
            </a:pPr>
            <a:r>
              <a:rPr lang="en"/>
              <a:t>SHIVANGI SHUKLA (21BCE1227)</a:t>
            </a:r>
            <a:endParaRPr/>
          </a:p>
          <a:p>
            <a:pPr indent="0" lvl="0" marL="457200" rtl="0" algn="r">
              <a:spcBef>
                <a:spcPts val="0"/>
              </a:spcBef>
              <a:spcAft>
                <a:spcPts val="0"/>
              </a:spcAft>
              <a:buNone/>
            </a:pPr>
            <a:r>
              <a:rPr lang="en"/>
              <a:t>PRANAV SINGHAL (21BCE1211)</a:t>
            </a:r>
            <a:endParaRPr/>
          </a:p>
        </p:txBody>
      </p:sp>
      <p:pic>
        <p:nvPicPr>
          <p:cNvPr id="130" name="Google Shape;130;p13"/>
          <p:cNvPicPr preferRelativeResize="0"/>
          <p:nvPr/>
        </p:nvPicPr>
        <p:blipFill>
          <a:blip r:embed="rId3">
            <a:alphaModFix/>
          </a:blip>
          <a:stretch>
            <a:fillRect/>
          </a:stretch>
        </p:blipFill>
        <p:spPr>
          <a:xfrm>
            <a:off x="6082275" y="1577025"/>
            <a:ext cx="2413624" cy="218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a:t>
            </a:r>
            <a:endParaRPr/>
          </a:p>
        </p:txBody>
      </p:sp>
      <p:sp>
        <p:nvSpPr>
          <p:cNvPr id="136" name="Google Shape;136;p14"/>
          <p:cNvSpPr txBox="1"/>
          <p:nvPr>
            <p:ph idx="1" type="body"/>
          </p:nvPr>
        </p:nvSpPr>
        <p:spPr>
          <a:xfrm>
            <a:off x="819150" y="16968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Software technologies used</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Overall design of the problem</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Contribution of each member</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Future work</a:t>
            </a:r>
            <a:endParaRPr sz="2000">
              <a:solidFill>
                <a:schemeClr val="lt1"/>
              </a:solidFill>
              <a:latin typeface="Nunito"/>
              <a:ea typeface="Nunito"/>
              <a:cs typeface="Nunito"/>
              <a:sym typeface="Nunito"/>
            </a:endParaRPr>
          </a:p>
          <a:p>
            <a:pPr indent="0" lvl="0" marL="0" rtl="0" algn="l">
              <a:spcBef>
                <a:spcPts val="1200"/>
              </a:spcBef>
              <a:spcAft>
                <a:spcPts val="1200"/>
              </a:spcAft>
              <a:buNone/>
            </a:pPr>
            <a:r>
              <a:t/>
            </a:r>
            <a:endParaRPr>
              <a:solidFill>
                <a:schemeClr val="lt1"/>
              </a:solidFill>
            </a:endParaRPr>
          </a:p>
        </p:txBody>
      </p:sp>
      <p:pic>
        <p:nvPicPr>
          <p:cNvPr id="137" name="Google Shape;137;p14"/>
          <p:cNvPicPr preferRelativeResize="0"/>
          <p:nvPr/>
        </p:nvPicPr>
        <p:blipFill>
          <a:blip r:embed="rId3">
            <a:alphaModFix/>
          </a:blip>
          <a:stretch>
            <a:fillRect/>
          </a:stretch>
        </p:blipFill>
        <p:spPr>
          <a:xfrm>
            <a:off x="5007475" y="1475507"/>
            <a:ext cx="3109125" cy="219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Technologies Used</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HTML</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CSS</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JavaScript</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ReactJs</a:t>
            </a:r>
            <a:endParaRPr sz="2000">
              <a:solidFill>
                <a:schemeClr val="lt1"/>
              </a:solidFill>
              <a:latin typeface="Nunito"/>
              <a:ea typeface="Nunito"/>
              <a:cs typeface="Nunito"/>
              <a:sym typeface="Nunito"/>
            </a:endParaRPr>
          </a:p>
        </p:txBody>
      </p:sp>
      <p:pic>
        <p:nvPicPr>
          <p:cNvPr id="144" name="Google Shape;144;p15"/>
          <p:cNvPicPr preferRelativeResize="0"/>
          <p:nvPr/>
        </p:nvPicPr>
        <p:blipFill>
          <a:blip r:embed="rId3">
            <a:alphaModFix/>
          </a:blip>
          <a:stretch>
            <a:fillRect/>
          </a:stretch>
        </p:blipFill>
        <p:spPr>
          <a:xfrm>
            <a:off x="4398624" y="1990725"/>
            <a:ext cx="3197275" cy="154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Design of the Problem</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lt1"/>
                </a:solidFill>
                <a:latin typeface="Nunito"/>
                <a:ea typeface="Nunito"/>
                <a:cs typeface="Nunito"/>
                <a:sym typeface="Nunito"/>
              </a:rPr>
              <a:t>What is a books recommendation system?</a:t>
            </a:r>
            <a:endParaRPr sz="1500">
              <a:solidFill>
                <a:schemeClr val="lt1"/>
              </a:solidFill>
              <a:latin typeface="Nunito"/>
              <a:ea typeface="Nunito"/>
              <a:cs typeface="Nunito"/>
              <a:sym typeface="Nunito"/>
            </a:endParaRPr>
          </a:p>
          <a:p>
            <a:pPr indent="0" lvl="0" marL="0" rtl="0" algn="l">
              <a:spcBef>
                <a:spcPts val="1200"/>
              </a:spcBef>
              <a:spcAft>
                <a:spcPts val="1200"/>
              </a:spcAft>
              <a:buNone/>
            </a:pPr>
            <a:r>
              <a:rPr lang="en" sz="1500">
                <a:solidFill>
                  <a:schemeClr val="lt1"/>
                </a:solidFill>
                <a:latin typeface="Nunito"/>
                <a:ea typeface="Nunito"/>
                <a:cs typeface="Nunito"/>
                <a:sym typeface="Nunito"/>
              </a:rPr>
              <a:t>It is a  website that suggests users books based on </a:t>
            </a:r>
            <a:r>
              <a:rPr lang="en" sz="1500">
                <a:solidFill>
                  <a:schemeClr val="lt1"/>
                </a:solidFill>
                <a:latin typeface="Nunito"/>
                <a:ea typeface="Nunito"/>
                <a:cs typeface="Nunito"/>
                <a:sym typeface="Nunito"/>
              </a:rPr>
              <a:t>their</a:t>
            </a:r>
            <a:r>
              <a:rPr lang="en" sz="1500">
                <a:solidFill>
                  <a:schemeClr val="lt1"/>
                </a:solidFill>
                <a:latin typeface="Nunito"/>
                <a:ea typeface="Nunito"/>
                <a:cs typeface="Nunito"/>
                <a:sym typeface="Nunito"/>
              </a:rPr>
              <a:t> preferences and choices. It is a dynamic </a:t>
            </a:r>
            <a:r>
              <a:rPr lang="en" sz="1500">
                <a:solidFill>
                  <a:schemeClr val="lt1"/>
                </a:solidFill>
                <a:latin typeface="Nunito"/>
                <a:ea typeface="Nunito"/>
                <a:cs typeface="Nunito"/>
                <a:sym typeface="Nunito"/>
              </a:rPr>
              <a:t>website</a:t>
            </a:r>
            <a:r>
              <a:rPr lang="en" sz="1500">
                <a:solidFill>
                  <a:schemeClr val="lt1"/>
                </a:solidFill>
                <a:latin typeface="Nunito"/>
                <a:ea typeface="Nunito"/>
                <a:cs typeface="Nunito"/>
                <a:sym typeface="Nunito"/>
              </a:rPr>
              <a:t>, </a:t>
            </a:r>
            <a:r>
              <a:rPr lang="en" sz="1500">
                <a:solidFill>
                  <a:schemeClr val="lt1"/>
                </a:solidFill>
                <a:latin typeface="Nunito"/>
                <a:ea typeface="Nunito"/>
                <a:cs typeface="Nunito"/>
                <a:sym typeface="Nunito"/>
              </a:rPr>
              <a:t>which</a:t>
            </a:r>
            <a:r>
              <a:rPr lang="en" sz="1500">
                <a:solidFill>
                  <a:schemeClr val="lt1"/>
                </a:solidFill>
                <a:latin typeface="Nunito"/>
                <a:ea typeface="Nunito"/>
                <a:cs typeface="Nunito"/>
                <a:sym typeface="Nunito"/>
              </a:rPr>
              <a:t> gives recommendations in real time. It helps users’ build their portfolio and </a:t>
            </a:r>
            <a:r>
              <a:rPr lang="en" sz="1500">
                <a:solidFill>
                  <a:schemeClr val="lt1"/>
                </a:solidFill>
                <a:latin typeface="Nunito"/>
                <a:ea typeface="Nunito"/>
                <a:cs typeface="Nunito"/>
                <a:sym typeface="Nunito"/>
              </a:rPr>
              <a:t>enhance</a:t>
            </a:r>
            <a:r>
              <a:rPr lang="en" sz="1500">
                <a:solidFill>
                  <a:schemeClr val="lt1"/>
                </a:solidFill>
                <a:latin typeface="Nunito"/>
                <a:ea typeface="Nunito"/>
                <a:cs typeface="Nunito"/>
                <a:sym typeface="Nunito"/>
              </a:rPr>
              <a:t> their reading experiences. Useful for users to keep a track of types of books they read and find </a:t>
            </a:r>
            <a:r>
              <a:rPr lang="en" sz="1500">
                <a:solidFill>
                  <a:schemeClr val="lt1"/>
                </a:solidFill>
                <a:latin typeface="Nunito"/>
                <a:ea typeface="Nunito"/>
                <a:cs typeface="Nunito"/>
                <a:sym typeface="Nunito"/>
              </a:rPr>
              <a:t>similarities</a:t>
            </a:r>
            <a:r>
              <a:rPr lang="en" sz="1500">
                <a:solidFill>
                  <a:schemeClr val="lt1"/>
                </a:solidFill>
                <a:latin typeface="Nunito"/>
                <a:ea typeface="Nunito"/>
                <a:cs typeface="Nunito"/>
                <a:sym typeface="Nunito"/>
              </a:rPr>
              <a:t> between them, how to choose the next book based on this tool.</a:t>
            </a:r>
            <a:endParaRPr sz="15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602750" y="659075"/>
            <a:ext cx="7505700" cy="389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solidFill>
                  <a:schemeClr val="lt1"/>
                </a:solidFill>
                <a:latin typeface="Nunito"/>
                <a:ea typeface="Nunito"/>
                <a:cs typeface="Nunito"/>
                <a:sym typeface="Nunito"/>
              </a:rPr>
              <a:t>Our Design-</a:t>
            </a:r>
            <a:br>
              <a:rPr lang="en" sz="1700">
                <a:solidFill>
                  <a:schemeClr val="lt1"/>
                </a:solidFill>
                <a:latin typeface="Nunito"/>
                <a:ea typeface="Nunito"/>
                <a:cs typeface="Nunito"/>
                <a:sym typeface="Nunito"/>
              </a:rPr>
            </a:br>
            <a:r>
              <a:rPr lang="en" sz="1700">
                <a:solidFill>
                  <a:schemeClr val="lt1"/>
                </a:solidFill>
                <a:latin typeface="Nunito"/>
                <a:ea typeface="Nunito"/>
                <a:cs typeface="Nunito"/>
                <a:sym typeface="Nunito"/>
              </a:rPr>
              <a:t>We have built a Website using HTML as the backbone for the basic structure. The styling - colours, sizes, animations, images, etc are embedded through CSS. JavaScript is used to store the user preferences and provide them with recommendations. Performs Validations, Registrations, Updates, etc.</a:t>
            </a:r>
            <a:endParaRPr sz="1700">
              <a:solidFill>
                <a:schemeClr val="lt1"/>
              </a:solidFill>
              <a:latin typeface="Nunito"/>
              <a:ea typeface="Nunito"/>
              <a:cs typeface="Nunito"/>
              <a:sym typeface="Nunito"/>
            </a:endParaRPr>
          </a:p>
          <a:p>
            <a:pPr indent="0" lvl="0" marL="0" rtl="0" algn="l">
              <a:spcBef>
                <a:spcPts val="1200"/>
              </a:spcBef>
              <a:spcAft>
                <a:spcPts val="0"/>
              </a:spcAft>
              <a:buNone/>
            </a:pPr>
            <a:r>
              <a:rPr lang="en" sz="1700">
                <a:solidFill>
                  <a:schemeClr val="lt1"/>
                </a:solidFill>
                <a:latin typeface="Nunito"/>
                <a:ea typeface="Nunito"/>
                <a:cs typeface="Nunito"/>
                <a:sym typeface="Nunito"/>
              </a:rPr>
              <a:t>Uses </a:t>
            </a:r>
            <a:r>
              <a:rPr lang="en" sz="1700">
                <a:solidFill>
                  <a:schemeClr val="lt1"/>
                </a:solidFill>
                <a:latin typeface="Nunito"/>
                <a:ea typeface="Nunito"/>
                <a:cs typeface="Nunito"/>
                <a:sym typeface="Nunito"/>
              </a:rPr>
              <a:t>various</a:t>
            </a:r>
            <a:r>
              <a:rPr lang="en" sz="1700">
                <a:solidFill>
                  <a:schemeClr val="lt1"/>
                </a:solidFill>
                <a:latin typeface="Nunito"/>
                <a:ea typeface="Nunito"/>
                <a:cs typeface="Nunito"/>
                <a:sym typeface="Nunito"/>
              </a:rPr>
              <a:t> web pages linked to another.</a:t>
            </a:r>
            <a:endParaRPr sz="1700">
              <a:solidFill>
                <a:schemeClr val="lt1"/>
              </a:solidFill>
              <a:latin typeface="Nunito"/>
              <a:ea typeface="Nunito"/>
              <a:cs typeface="Nunito"/>
              <a:sym typeface="Nunito"/>
            </a:endParaRPr>
          </a:p>
          <a:p>
            <a:pPr indent="0" lvl="0" marL="0" rtl="0" algn="l">
              <a:spcBef>
                <a:spcPts val="1200"/>
              </a:spcBef>
              <a:spcAft>
                <a:spcPts val="0"/>
              </a:spcAft>
              <a:buNone/>
            </a:pPr>
            <a:r>
              <a:rPr lang="en" sz="1700">
                <a:solidFill>
                  <a:schemeClr val="lt1"/>
                </a:solidFill>
                <a:latin typeface="Nunito"/>
                <a:ea typeface="Nunito"/>
                <a:cs typeface="Nunito"/>
                <a:sym typeface="Nunito"/>
              </a:rPr>
              <a:t>First page, is the home page where the main idea behind the website is displayed. Based on various options provided, users will be navigated to login page, then their custom profile or the books store page.</a:t>
            </a:r>
            <a:endParaRPr sz="1700">
              <a:solidFill>
                <a:schemeClr val="lt1"/>
              </a:solidFill>
              <a:latin typeface="Nunito"/>
              <a:ea typeface="Nunito"/>
              <a:cs typeface="Nunito"/>
              <a:sym typeface="Nunito"/>
            </a:endParaRPr>
          </a:p>
          <a:p>
            <a:pPr indent="0" lvl="0" marL="0" rtl="0" algn="l">
              <a:spcBef>
                <a:spcPts val="1200"/>
              </a:spcBef>
              <a:spcAft>
                <a:spcPts val="1200"/>
              </a:spcAft>
              <a:buNone/>
            </a:pPr>
            <a:r>
              <a:rPr lang="en" sz="1700">
                <a:solidFill>
                  <a:schemeClr val="lt1"/>
                </a:solidFill>
                <a:latin typeface="Nunito"/>
                <a:ea typeface="Nunito"/>
                <a:cs typeface="Nunito"/>
                <a:sym typeface="Nunito"/>
              </a:rPr>
              <a:t>The bottom of the page will contain the contact details and email id, or any social media handles  for queries. </a:t>
            </a:r>
            <a:endParaRPr sz="17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 of each member</a:t>
            </a:r>
            <a:endParaRPr/>
          </a:p>
        </p:txBody>
      </p:sp>
      <p:sp>
        <p:nvSpPr>
          <p:cNvPr id="161" name="Google Shape;161;p18"/>
          <p:cNvSpPr txBox="1"/>
          <p:nvPr>
            <p:ph idx="1" type="body"/>
          </p:nvPr>
        </p:nvSpPr>
        <p:spPr>
          <a:xfrm>
            <a:off x="819150" y="1974075"/>
            <a:ext cx="7505700" cy="1701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Nunito"/>
              <a:buChar char="●"/>
            </a:pPr>
            <a:r>
              <a:rPr lang="en" sz="1900">
                <a:solidFill>
                  <a:schemeClr val="lt1"/>
                </a:solidFill>
                <a:latin typeface="Nunito"/>
                <a:ea typeface="Nunito"/>
                <a:cs typeface="Nunito"/>
                <a:sym typeface="Nunito"/>
              </a:rPr>
              <a:t>Ria Kabra - Document , Logic Developer</a:t>
            </a:r>
            <a:endParaRPr sz="1900">
              <a:solidFill>
                <a:schemeClr val="lt1"/>
              </a:solidFill>
              <a:latin typeface="Nunito"/>
              <a:ea typeface="Nunito"/>
              <a:cs typeface="Nunito"/>
              <a:sym typeface="Nunito"/>
            </a:endParaRPr>
          </a:p>
          <a:p>
            <a:pPr indent="-349250" lvl="0" marL="457200" rtl="0" algn="l">
              <a:spcBef>
                <a:spcPts val="0"/>
              </a:spcBef>
              <a:spcAft>
                <a:spcPts val="0"/>
              </a:spcAft>
              <a:buClr>
                <a:schemeClr val="lt1"/>
              </a:buClr>
              <a:buSzPts val="1900"/>
              <a:buFont typeface="Nunito"/>
              <a:buChar char="●"/>
            </a:pPr>
            <a:r>
              <a:rPr lang="en" sz="1900">
                <a:solidFill>
                  <a:schemeClr val="lt1"/>
                </a:solidFill>
                <a:latin typeface="Nunito"/>
                <a:ea typeface="Nunito"/>
                <a:cs typeface="Nunito"/>
                <a:sym typeface="Nunito"/>
              </a:rPr>
              <a:t>Namra Noman - Program Developer, Team Lead</a:t>
            </a:r>
            <a:endParaRPr sz="1900">
              <a:solidFill>
                <a:schemeClr val="lt1"/>
              </a:solidFill>
              <a:latin typeface="Nunito"/>
              <a:ea typeface="Nunito"/>
              <a:cs typeface="Nunito"/>
              <a:sym typeface="Nunito"/>
            </a:endParaRPr>
          </a:p>
          <a:p>
            <a:pPr indent="-349250" lvl="0" marL="457200" rtl="0" algn="l">
              <a:spcBef>
                <a:spcPts val="0"/>
              </a:spcBef>
              <a:spcAft>
                <a:spcPts val="0"/>
              </a:spcAft>
              <a:buClr>
                <a:schemeClr val="lt1"/>
              </a:buClr>
              <a:buSzPts val="1900"/>
              <a:buFont typeface="Nunito"/>
              <a:buChar char="●"/>
            </a:pPr>
            <a:r>
              <a:rPr lang="en" sz="1900">
                <a:solidFill>
                  <a:schemeClr val="lt1"/>
                </a:solidFill>
                <a:latin typeface="Nunito"/>
                <a:ea typeface="Nunito"/>
                <a:cs typeface="Nunito"/>
                <a:sym typeface="Nunito"/>
              </a:rPr>
              <a:t>Shivangi Shukla - Logic Developer, Program Developer</a:t>
            </a:r>
            <a:endParaRPr sz="1900">
              <a:solidFill>
                <a:schemeClr val="lt1"/>
              </a:solidFill>
              <a:latin typeface="Nunito"/>
              <a:ea typeface="Nunito"/>
              <a:cs typeface="Nunito"/>
              <a:sym typeface="Nunito"/>
            </a:endParaRPr>
          </a:p>
          <a:p>
            <a:pPr indent="-349250" lvl="0" marL="457200" rtl="0" algn="l">
              <a:spcBef>
                <a:spcPts val="0"/>
              </a:spcBef>
              <a:spcAft>
                <a:spcPts val="0"/>
              </a:spcAft>
              <a:buClr>
                <a:schemeClr val="lt1"/>
              </a:buClr>
              <a:buSzPts val="1900"/>
              <a:buFont typeface="Nunito"/>
              <a:buChar char="●"/>
            </a:pPr>
            <a:r>
              <a:rPr lang="en" sz="1900">
                <a:solidFill>
                  <a:schemeClr val="lt1"/>
                </a:solidFill>
                <a:latin typeface="Nunito"/>
                <a:ea typeface="Nunito"/>
                <a:cs typeface="Nunito"/>
                <a:sym typeface="Nunito"/>
              </a:rPr>
              <a:t>Pranav Singhal - Tester, UI Developer</a:t>
            </a:r>
            <a:endParaRPr sz="1900">
              <a:solidFill>
                <a:schemeClr val="lt1"/>
              </a:solidFill>
              <a:latin typeface="Nunito"/>
              <a:ea typeface="Nunito"/>
              <a:cs typeface="Nunito"/>
              <a:sym typeface="Nunito"/>
            </a:endParaRPr>
          </a:p>
          <a:p>
            <a:pPr indent="0" lvl="0" marL="0" rtl="0" algn="l">
              <a:spcBef>
                <a:spcPts val="0"/>
              </a:spcBef>
              <a:spcAft>
                <a:spcPts val="0"/>
              </a:spcAft>
              <a:buNone/>
            </a:pPr>
            <a:r>
              <a:t/>
            </a:r>
            <a:endParaRPr sz="1900">
              <a:solidFill>
                <a:schemeClr val="lt1"/>
              </a:solidFill>
              <a:latin typeface="Nunito"/>
              <a:ea typeface="Nunito"/>
              <a:cs typeface="Nunito"/>
              <a:sym typeface="Nunito"/>
            </a:endParaRPr>
          </a:p>
          <a:p>
            <a:pPr indent="0" lvl="0" marL="0" rtl="0" algn="l">
              <a:spcBef>
                <a:spcPts val="0"/>
              </a:spcBef>
              <a:spcAft>
                <a:spcPts val="0"/>
              </a:spcAft>
              <a:buNone/>
            </a:pPr>
            <a:r>
              <a:t/>
            </a:r>
            <a:endParaRPr sz="1900">
              <a:solidFill>
                <a:schemeClr val="lt1"/>
              </a:solidFill>
              <a:latin typeface="Nunito"/>
              <a:ea typeface="Nunito"/>
              <a:cs typeface="Nunito"/>
              <a:sym typeface="Nunito"/>
            </a:endParaRPr>
          </a:p>
          <a:p>
            <a:pPr indent="0" lvl="0" marL="0" rtl="0" algn="l">
              <a:spcBef>
                <a:spcPts val="0"/>
              </a:spcBef>
              <a:spcAft>
                <a:spcPts val="0"/>
              </a:spcAft>
              <a:buNone/>
            </a:pPr>
            <a:r>
              <a:t/>
            </a:r>
            <a:endParaRPr sz="1900">
              <a:solidFill>
                <a:schemeClr val="lt1"/>
              </a:solidFill>
              <a:latin typeface="Nunito"/>
              <a:ea typeface="Nunito"/>
              <a:cs typeface="Nunito"/>
              <a:sym typeface="Nunito"/>
            </a:endParaRPr>
          </a:p>
          <a:p>
            <a:pPr indent="0" lvl="0" marL="0" rtl="0" algn="l">
              <a:spcBef>
                <a:spcPts val="0"/>
              </a:spcBef>
              <a:spcAft>
                <a:spcPts val="1200"/>
              </a:spcAft>
              <a:buNone/>
            </a:pPr>
            <a:r>
              <a:t/>
            </a:r>
            <a:endParaRPr sz="22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67" name="Google Shape;167;p19"/>
          <p:cNvSpPr txBox="1"/>
          <p:nvPr>
            <p:ph idx="1" type="body"/>
          </p:nvPr>
        </p:nvSpPr>
        <p:spPr>
          <a:xfrm>
            <a:off x="819150" y="1469375"/>
            <a:ext cx="3348900" cy="2448000"/>
          </a:xfrm>
          <a:prstGeom prst="rect">
            <a:avLst/>
          </a:prstGeom>
        </p:spPr>
        <p:txBody>
          <a:bodyPr anchorCtr="0" anchor="t" bIns="91425" lIns="91425" spcFirstLastPara="1" rIns="91425" wrap="square" tIns="91425">
            <a:noAutofit/>
          </a:bodyPr>
          <a:lstStyle/>
          <a:p>
            <a:pPr indent="-341153" lvl="0" marL="457200" rtl="0" algn="l">
              <a:lnSpc>
                <a:spcPct val="95000"/>
              </a:lnSpc>
              <a:spcBef>
                <a:spcPts val="0"/>
              </a:spcBef>
              <a:spcAft>
                <a:spcPts val="0"/>
              </a:spcAft>
              <a:buClr>
                <a:schemeClr val="lt1"/>
              </a:buClr>
              <a:buSzPts val="1773"/>
              <a:buFont typeface="Nunito"/>
              <a:buChar char="●"/>
            </a:pPr>
            <a:r>
              <a:rPr lang="en" sz="1772">
                <a:solidFill>
                  <a:schemeClr val="lt1"/>
                </a:solidFill>
                <a:latin typeface="Nunito"/>
                <a:ea typeface="Nunito"/>
                <a:cs typeface="Nunito"/>
                <a:sym typeface="Nunito"/>
              </a:rPr>
              <a:t>Utilize ReactJs to implement features and details</a:t>
            </a:r>
            <a:endParaRPr sz="1772">
              <a:solidFill>
                <a:schemeClr val="lt1"/>
              </a:solidFill>
              <a:latin typeface="Nunito"/>
              <a:ea typeface="Nunito"/>
              <a:cs typeface="Nunito"/>
              <a:sym typeface="Nunito"/>
            </a:endParaRPr>
          </a:p>
          <a:p>
            <a:pPr indent="-341153" lvl="0" marL="457200" rtl="0" algn="l">
              <a:lnSpc>
                <a:spcPct val="95000"/>
              </a:lnSpc>
              <a:spcBef>
                <a:spcPts val="0"/>
              </a:spcBef>
              <a:spcAft>
                <a:spcPts val="0"/>
              </a:spcAft>
              <a:buClr>
                <a:schemeClr val="lt1"/>
              </a:buClr>
              <a:buSzPts val="1773"/>
              <a:buFont typeface="Nunito"/>
              <a:buChar char="●"/>
            </a:pPr>
            <a:r>
              <a:rPr lang="en" sz="1772">
                <a:solidFill>
                  <a:schemeClr val="lt1"/>
                </a:solidFill>
                <a:latin typeface="Nunito"/>
                <a:ea typeface="Nunito"/>
                <a:cs typeface="Nunito"/>
                <a:sym typeface="Nunito"/>
              </a:rPr>
              <a:t>Add database to store important information</a:t>
            </a:r>
            <a:endParaRPr sz="1772">
              <a:solidFill>
                <a:schemeClr val="lt1"/>
              </a:solidFill>
              <a:latin typeface="Nunito"/>
              <a:ea typeface="Nunito"/>
              <a:cs typeface="Nunito"/>
              <a:sym typeface="Nunito"/>
            </a:endParaRPr>
          </a:p>
          <a:p>
            <a:pPr indent="-341153" lvl="0" marL="457200" rtl="0" algn="l">
              <a:lnSpc>
                <a:spcPct val="95000"/>
              </a:lnSpc>
              <a:spcBef>
                <a:spcPts val="0"/>
              </a:spcBef>
              <a:spcAft>
                <a:spcPts val="0"/>
              </a:spcAft>
              <a:buClr>
                <a:schemeClr val="lt1"/>
              </a:buClr>
              <a:buSzPts val="1773"/>
              <a:buFont typeface="Nunito"/>
              <a:buChar char="●"/>
            </a:pPr>
            <a:r>
              <a:rPr lang="en" sz="1772">
                <a:solidFill>
                  <a:schemeClr val="lt1"/>
                </a:solidFill>
                <a:latin typeface="Nunito"/>
                <a:ea typeface="Nunito"/>
                <a:cs typeface="Nunito"/>
                <a:sym typeface="Nunito"/>
              </a:rPr>
              <a:t>Create personalized user profiles (including avatars)</a:t>
            </a:r>
            <a:endParaRPr sz="1772">
              <a:solidFill>
                <a:schemeClr val="lt1"/>
              </a:solidFill>
              <a:latin typeface="Nunito"/>
              <a:ea typeface="Nunito"/>
              <a:cs typeface="Nunito"/>
              <a:sym typeface="Nunito"/>
            </a:endParaRPr>
          </a:p>
          <a:p>
            <a:pPr indent="-341153" lvl="0" marL="457200" rtl="0" algn="l">
              <a:lnSpc>
                <a:spcPct val="95000"/>
              </a:lnSpc>
              <a:spcBef>
                <a:spcPts val="0"/>
              </a:spcBef>
              <a:spcAft>
                <a:spcPts val="0"/>
              </a:spcAft>
              <a:buClr>
                <a:schemeClr val="lt1"/>
              </a:buClr>
              <a:buSzPts val="1773"/>
              <a:buFont typeface="Nunito"/>
              <a:buChar char="●"/>
            </a:pPr>
            <a:r>
              <a:rPr lang="en" sz="1772">
                <a:solidFill>
                  <a:schemeClr val="lt1"/>
                </a:solidFill>
                <a:latin typeface="Nunito"/>
                <a:ea typeface="Nunito"/>
                <a:cs typeface="Nunito"/>
                <a:sym typeface="Nunito"/>
              </a:rPr>
              <a:t>Suggestions to user based on a small quiz about their book genre</a:t>
            </a:r>
            <a:endParaRPr sz="1772">
              <a:solidFill>
                <a:schemeClr val="lt1"/>
              </a:solidFill>
              <a:latin typeface="Nunito"/>
              <a:ea typeface="Nunito"/>
              <a:cs typeface="Nunito"/>
              <a:sym typeface="Nunito"/>
            </a:endParaRPr>
          </a:p>
          <a:p>
            <a:pPr indent="-341153" lvl="0" marL="457200" rtl="0" algn="l">
              <a:lnSpc>
                <a:spcPct val="95000"/>
              </a:lnSpc>
              <a:spcBef>
                <a:spcPts val="0"/>
              </a:spcBef>
              <a:spcAft>
                <a:spcPts val="0"/>
              </a:spcAft>
              <a:buClr>
                <a:schemeClr val="lt1"/>
              </a:buClr>
              <a:buSzPts val="1773"/>
              <a:buFont typeface="Nunito"/>
              <a:buChar char="●"/>
            </a:pPr>
            <a:r>
              <a:rPr lang="en" sz="1772">
                <a:solidFill>
                  <a:schemeClr val="lt1"/>
                </a:solidFill>
                <a:latin typeface="Nunito"/>
                <a:ea typeface="Nunito"/>
                <a:cs typeface="Nunito"/>
                <a:sym typeface="Nunito"/>
              </a:rPr>
              <a:t>Chatbot (if required)</a:t>
            </a:r>
            <a:endParaRPr sz="1772">
              <a:solidFill>
                <a:schemeClr val="lt1"/>
              </a:solidFill>
              <a:latin typeface="Nunito"/>
              <a:ea typeface="Nunito"/>
              <a:cs typeface="Nunito"/>
              <a:sym typeface="Nunito"/>
            </a:endParaRPr>
          </a:p>
          <a:p>
            <a:pPr indent="0" lvl="0" marL="0" rtl="0" algn="l">
              <a:lnSpc>
                <a:spcPct val="95000"/>
              </a:lnSpc>
              <a:spcBef>
                <a:spcPts val="1200"/>
              </a:spcBef>
              <a:spcAft>
                <a:spcPts val="1200"/>
              </a:spcAft>
              <a:buSzPts val="1018"/>
              <a:buNone/>
            </a:pPr>
            <a:r>
              <a:t/>
            </a:r>
            <a:endParaRPr sz="1772">
              <a:latin typeface="Nunito"/>
              <a:ea typeface="Nunito"/>
              <a:cs typeface="Nunito"/>
              <a:sym typeface="Nunito"/>
            </a:endParaRPr>
          </a:p>
        </p:txBody>
      </p:sp>
      <p:pic>
        <p:nvPicPr>
          <p:cNvPr id="168" name="Google Shape;168;p19"/>
          <p:cNvPicPr preferRelativeResize="0"/>
          <p:nvPr/>
        </p:nvPicPr>
        <p:blipFill>
          <a:blip r:embed="rId3">
            <a:alphaModFix/>
          </a:blip>
          <a:stretch>
            <a:fillRect/>
          </a:stretch>
        </p:blipFill>
        <p:spPr>
          <a:xfrm>
            <a:off x="5233350" y="1768712"/>
            <a:ext cx="2746550" cy="221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