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9" r:id="rId3"/>
    <p:sldId id="261" r:id="rId4"/>
    <p:sldId id="281" r:id="rId5"/>
    <p:sldId id="282" r:id="rId6"/>
    <p:sldId id="283" r:id="rId7"/>
    <p:sldId id="289" r:id="rId8"/>
    <p:sldId id="318" r:id="rId9"/>
    <p:sldId id="316" r:id="rId10"/>
    <p:sldId id="284" r:id="rId11"/>
    <p:sldId id="285" r:id="rId12"/>
    <p:sldId id="290" r:id="rId13"/>
    <p:sldId id="292" r:id="rId14"/>
    <p:sldId id="299" r:id="rId15"/>
    <p:sldId id="298" r:id="rId16"/>
    <p:sldId id="301" r:id="rId17"/>
    <p:sldId id="303" r:id="rId18"/>
    <p:sldId id="305" r:id="rId19"/>
    <p:sldId id="306" r:id="rId20"/>
    <p:sldId id="307" r:id="rId21"/>
    <p:sldId id="286" r:id="rId22"/>
    <p:sldId id="308" r:id="rId23"/>
    <p:sldId id="309" r:id="rId24"/>
    <p:sldId id="310" r:id="rId25"/>
    <p:sldId id="313" r:id="rId26"/>
    <p:sldId id="312" r:id="rId27"/>
    <p:sldId id="311" r:id="rId28"/>
    <p:sldId id="287" r:id="rId29"/>
    <p:sldId id="288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3982-BB92-4BBA-9928-6AA23A3773B4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A5543-99DD-4BAE-87AA-A13623AF6B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6C497-0AF2-4D26-89FF-7826636FDD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A5543-99DD-4BAE-87AA-A13623AF6B2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540-78B3-4394-B1AB-5928DD3548BE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68E6-D399-4E9D-AE35-39168678C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540-78B3-4394-B1AB-5928DD3548BE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68E6-D399-4E9D-AE35-39168678C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540-78B3-4394-B1AB-5928DD3548BE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68E6-D399-4E9D-AE35-39168678C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540-78B3-4394-B1AB-5928DD3548BE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68E6-D399-4E9D-AE35-39168678C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540-78B3-4394-B1AB-5928DD3548BE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68E6-D399-4E9D-AE35-39168678C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540-78B3-4394-B1AB-5928DD3548BE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68E6-D399-4E9D-AE35-39168678C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540-78B3-4394-B1AB-5928DD3548BE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68E6-D399-4E9D-AE35-39168678C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540-78B3-4394-B1AB-5928DD3548BE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68E6-D399-4E9D-AE35-39168678C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540-78B3-4394-B1AB-5928DD3548BE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68E6-D399-4E9D-AE35-39168678C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540-78B3-4394-B1AB-5928DD3548BE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68E6-D399-4E9D-AE35-39168678C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540-78B3-4394-B1AB-5928DD3548BE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368E6-D399-4E9D-AE35-39168678C0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88540-78B3-4394-B1AB-5928DD3548BE}" type="datetimeFigureOut">
              <a:rPr lang="en-US" smtClean="0"/>
              <a:t>09-Dec-17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68E6-D399-4E9D-AE35-39168678C0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228600"/>
            <a:ext cx="6172200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FACIAL RECOGNITION USING DEEP LEARNING</a:t>
            </a:r>
            <a:endParaRPr lang="en-US" sz="4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206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Picture 4" descr="Banasthali_Vidyapeeth_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52400"/>
            <a:ext cx="1600200" cy="1524000"/>
          </a:xfrm>
          <a:prstGeom prst="rect">
            <a:avLst/>
          </a:prstGeom>
        </p:spPr>
      </p:pic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52400"/>
            <a:ext cx="1524000" cy="152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2118241"/>
            <a:ext cx="86868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ambria" pitchFamily="18" charset="0"/>
              </a:rPr>
              <a:t>Presented by:</a:t>
            </a:r>
          </a:p>
          <a:p>
            <a:pPr algn="ctr"/>
            <a:endParaRPr lang="en-US" sz="2200" b="1" dirty="0">
              <a:latin typeface="Cambria" pitchFamily="18" charset="0"/>
            </a:endParaRPr>
          </a:p>
          <a:p>
            <a:pPr algn="ctr"/>
            <a:r>
              <a:rPr lang="en-US" sz="2200" b="1" dirty="0" err="1" smtClean="0">
                <a:latin typeface="Cambria" pitchFamily="18" charset="0"/>
              </a:rPr>
              <a:t>Shivangi</a:t>
            </a:r>
            <a:r>
              <a:rPr lang="en-US" sz="2200" b="1" dirty="0" smtClean="0">
                <a:latin typeface="Cambria" pitchFamily="18" charset="0"/>
              </a:rPr>
              <a:t> Dixit</a:t>
            </a:r>
          </a:p>
          <a:p>
            <a:pPr algn="ctr"/>
            <a:r>
              <a:rPr lang="en-US" sz="2200" dirty="0" err="1" smtClean="0">
                <a:latin typeface="Cambria" pitchFamily="18" charset="0"/>
              </a:rPr>
              <a:t>B.Tech</a:t>
            </a:r>
            <a:r>
              <a:rPr lang="en-US" sz="2200" dirty="0" smtClean="0">
                <a:latin typeface="Cambria" pitchFamily="18" charset="0"/>
              </a:rPr>
              <a:t> (CS)</a:t>
            </a:r>
          </a:p>
          <a:p>
            <a:pPr algn="ctr"/>
            <a:endParaRPr lang="en-US" sz="2200" b="1" dirty="0">
              <a:latin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</a:rPr>
              <a:t>                                          Under </a:t>
            </a:r>
            <a:r>
              <a:rPr lang="en-US" sz="2400" dirty="0">
                <a:latin typeface="Cambria" pitchFamily="18" charset="0"/>
              </a:rPr>
              <a:t>the supervision of : </a:t>
            </a:r>
          </a:p>
          <a:p>
            <a:endParaRPr lang="en-US" sz="2400" dirty="0">
              <a:latin typeface="Cambria" pitchFamily="18" charset="0"/>
            </a:endParaRPr>
          </a:p>
          <a:p>
            <a:r>
              <a:rPr lang="en-US" sz="2400" b="1" dirty="0">
                <a:latin typeface="Cambria" pitchFamily="18" charset="0"/>
              </a:rPr>
              <a:t>External Guide</a:t>
            </a:r>
            <a:r>
              <a:rPr lang="en-US" sz="2400" dirty="0">
                <a:latin typeface="Cambria" pitchFamily="18" charset="0"/>
              </a:rPr>
              <a:t>			</a:t>
            </a:r>
            <a:r>
              <a:rPr lang="en-US" sz="2400" dirty="0" smtClean="0">
                <a:latin typeface="Cambria" pitchFamily="18" charset="0"/>
              </a:rPr>
              <a:t>                </a:t>
            </a:r>
            <a:r>
              <a:rPr lang="en-US" sz="2400" b="1" dirty="0" smtClean="0">
                <a:latin typeface="Cambria" pitchFamily="18" charset="0"/>
              </a:rPr>
              <a:t>Internal </a:t>
            </a:r>
            <a:r>
              <a:rPr lang="en-US" sz="2400" b="1" dirty="0">
                <a:latin typeface="Cambria" pitchFamily="18" charset="0"/>
              </a:rPr>
              <a:t>Guide</a:t>
            </a:r>
            <a:endParaRPr lang="en-US" sz="2400" dirty="0">
              <a:latin typeface="Cambria" pitchFamily="18" charset="0"/>
            </a:endParaRPr>
          </a:p>
          <a:p>
            <a:r>
              <a:rPr lang="en-US" sz="2400" dirty="0">
                <a:latin typeface="Cambria" pitchFamily="18" charset="0"/>
              </a:rPr>
              <a:t>Dr. </a:t>
            </a:r>
            <a:r>
              <a:rPr lang="en-US" sz="2400" dirty="0" err="1">
                <a:latin typeface="Cambria" pitchFamily="18" charset="0"/>
              </a:rPr>
              <a:t>Pinaki</a:t>
            </a:r>
            <a:r>
              <a:rPr lang="en-US" sz="2400" dirty="0">
                <a:latin typeface="Cambria" pitchFamily="18" charset="0"/>
              </a:rPr>
              <a:t> Roy </a:t>
            </a:r>
            <a:r>
              <a:rPr lang="en-US" sz="2400" dirty="0" err="1">
                <a:latin typeface="Cambria" pitchFamily="18" charset="0"/>
              </a:rPr>
              <a:t>Chowdhury</a:t>
            </a:r>
            <a:r>
              <a:rPr lang="en-US" sz="2400" dirty="0">
                <a:latin typeface="Cambria" pitchFamily="18" charset="0"/>
              </a:rPr>
              <a:t>                                  </a:t>
            </a:r>
            <a:r>
              <a:rPr lang="en-US" sz="2400" dirty="0" smtClean="0">
                <a:latin typeface="Cambria" pitchFamily="18" charset="0"/>
              </a:rPr>
              <a:t>Mrs</a:t>
            </a:r>
            <a:r>
              <a:rPr lang="en-US" sz="2400" dirty="0">
                <a:latin typeface="Cambria" pitchFamily="18" charset="0"/>
              </a:rPr>
              <a:t>. Monika                             </a:t>
            </a:r>
          </a:p>
          <a:p>
            <a:r>
              <a:rPr lang="en-US" sz="2400" dirty="0">
                <a:latin typeface="Cambria" pitchFamily="18" charset="0"/>
              </a:rPr>
              <a:t>Scientist - F                                                              </a:t>
            </a:r>
            <a:r>
              <a:rPr lang="en-US" sz="2400" dirty="0" smtClean="0">
                <a:latin typeface="Cambria" pitchFamily="18" charset="0"/>
              </a:rPr>
              <a:t>Assistant </a:t>
            </a:r>
            <a:r>
              <a:rPr lang="en-US" sz="2400" dirty="0">
                <a:latin typeface="Cambria" pitchFamily="18" charset="0"/>
              </a:rPr>
              <a:t>Professor</a:t>
            </a:r>
          </a:p>
          <a:p>
            <a:r>
              <a:rPr lang="en-US" sz="2400" dirty="0">
                <a:latin typeface="Cambria" pitchFamily="18" charset="0"/>
              </a:rPr>
              <a:t>DTRL Lab, DRDO, Delhi                                       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Banasthali</a:t>
            </a:r>
            <a:r>
              <a:rPr lang="en-US" sz="2400" dirty="0" smtClean="0">
                <a:latin typeface="Cambria" pitchFamily="18" charset="0"/>
              </a:rPr>
              <a:t> University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15295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mbria" pitchFamily="18" charset="0"/>
              </a:rPr>
              <a:t>TOOLS</a:t>
            </a:r>
            <a:r>
              <a:rPr lang="en-US" sz="3200" b="1" dirty="0" smtClean="0">
                <a:latin typeface="Cambria" pitchFamily="18" charset="0"/>
              </a:rPr>
              <a:t> 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305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mbria" pitchFamily="18" charset="0"/>
              </a:rPr>
              <a:t> Anaconda (Python Distribution)</a:t>
            </a:r>
          </a:p>
          <a:p>
            <a:r>
              <a:rPr lang="en-US" sz="2800" dirty="0" smtClean="0">
                <a:latin typeface="Cambria" pitchFamily="18" charset="0"/>
              </a:rPr>
              <a:t>           - Open source </a:t>
            </a:r>
          </a:p>
          <a:p>
            <a:r>
              <a:rPr lang="en-US" sz="2800" dirty="0">
                <a:latin typeface="Cambria" pitchFamily="18" charset="0"/>
              </a:rPr>
              <a:t> </a:t>
            </a:r>
            <a:r>
              <a:rPr lang="en-US" sz="2800" dirty="0" smtClean="0">
                <a:latin typeface="Cambria" pitchFamily="18" charset="0"/>
              </a:rPr>
              <a:t>          - Used for data processing, predictive analytics         </a:t>
            </a:r>
          </a:p>
          <a:p>
            <a:pPr>
              <a:buFont typeface="Wingdings" pitchFamily="2" charset="2"/>
              <a:buChar char="v"/>
            </a:pPr>
            <a:endParaRPr lang="en-US" sz="2800" dirty="0">
              <a:latin typeface="Cambr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Cambria" pitchFamily="18" charset="0"/>
              </a:rPr>
              <a:t> </a:t>
            </a:r>
            <a:r>
              <a:rPr lang="en-US" sz="2800" dirty="0" err="1" smtClean="0">
                <a:latin typeface="Cambria" pitchFamily="18" charset="0"/>
              </a:rPr>
              <a:t>Spyder</a:t>
            </a:r>
            <a:endParaRPr lang="en-US" sz="2800" dirty="0" smtClean="0">
              <a:latin typeface="Cambria" pitchFamily="18" charset="0"/>
            </a:endParaRPr>
          </a:p>
          <a:p>
            <a:r>
              <a:rPr lang="en-US" sz="2800" dirty="0" smtClean="0">
                <a:latin typeface="Cambria" pitchFamily="18" charset="0"/>
              </a:rPr>
              <a:t>           - IDE for Python</a:t>
            </a:r>
          </a:p>
          <a:p>
            <a:endParaRPr lang="en-US" sz="28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dirty="0" err="1" smtClean="0">
                <a:latin typeface="Cambria" pitchFamily="18" charset="0"/>
              </a:rPr>
              <a:t>Keras</a:t>
            </a:r>
            <a:r>
              <a:rPr lang="en-US" sz="2800" dirty="0" smtClean="0">
                <a:latin typeface="Cambria" pitchFamily="18" charset="0"/>
              </a:rPr>
              <a:t> (with </a:t>
            </a:r>
            <a:r>
              <a:rPr lang="en-US" sz="2800" dirty="0" err="1" smtClean="0">
                <a:latin typeface="Cambria" pitchFamily="18" charset="0"/>
              </a:rPr>
              <a:t>Theano</a:t>
            </a:r>
            <a:r>
              <a:rPr lang="en-US" sz="2800" dirty="0" smtClean="0">
                <a:latin typeface="Cambria" pitchFamily="18" charset="0"/>
              </a:rPr>
              <a:t> Background)</a:t>
            </a:r>
          </a:p>
          <a:p>
            <a:r>
              <a:rPr lang="en-US" sz="2800" dirty="0" smtClean="0">
                <a:latin typeface="Cambria" pitchFamily="18" charset="0"/>
              </a:rPr>
              <a:t>           - Neural Network API</a:t>
            </a:r>
          </a:p>
          <a:p>
            <a:r>
              <a:rPr lang="en-US" sz="2800" dirty="0">
                <a:latin typeface="Cambria" pitchFamily="18" charset="0"/>
              </a:rPr>
              <a:t> </a:t>
            </a:r>
            <a:r>
              <a:rPr lang="en-US" sz="2800" dirty="0" smtClean="0">
                <a:latin typeface="Cambria" pitchFamily="18" charset="0"/>
              </a:rPr>
              <a:t>          - Used as a Deep Learning library</a:t>
            </a:r>
            <a:endParaRPr lang="en-US" sz="2800" dirty="0">
              <a:latin typeface="Cambria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37687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Cambria" pitchFamily="18" charset="0"/>
              </a:rPr>
              <a:t>IMPLEMENTATION</a:t>
            </a:r>
            <a:r>
              <a:rPr lang="en-US" sz="3200" b="1" dirty="0" smtClean="0">
                <a:latin typeface="Cambria" pitchFamily="18" charset="0"/>
              </a:rPr>
              <a:t> 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914401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itchFamily="18" charset="0"/>
              </a:rPr>
              <a:t>We have used following CNN architectures for our 10 </a:t>
            </a:r>
            <a:r>
              <a:rPr lang="en-US" sz="2400" dirty="0" smtClean="0">
                <a:latin typeface="Cambria" pitchFamily="18" charset="0"/>
              </a:rPr>
              <a:t>datasets: </a:t>
            </a:r>
          </a:p>
          <a:p>
            <a:pPr lvl="0"/>
            <a:endParaRPr lang="en-US" sz="2400" dirty="0"/>
          </a:p>
          <a:p>
            <a:r>
              <a:rPr lang="en-US" sz="2400" dirty="0" smtClean="0">
                <a:latin typeface="Cambria" pitchFamily="18" charset="0"/>
              </a:rPr>
              <a:t>  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7" name="Picture 6" descr="C:\Users\dell\Desktop\ice_screenshot_20171126-19233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905000"/>
            <a:ext cx="7086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1447800"/>
            <a:ext cx="3001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latin typeface="Cambria" pitchFamily="18" charset="0"/>
              </a:rPr>
              <a:t>1. Jaffe Face Database</a:t>
            </a:r>
            <a:endParaRPr lang="en-US" sz="2400" dirty="0" smtClean="0">
              <a:latin typeface="Cambria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2400" y="3048000"/>
            <a:ext cx="1752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batch size : 5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epochs :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64008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Table 1: CNN architecture for Jaffe face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Cambria" pitchFamily="18" charset="0"/>
              </a:rPr>
              <a:t>2. MIT-CBCL </a:t>
            </a:r>
            <a:r>
              <a:rPr lang="en-US" sz="2400" dirty="0">
                <a:latin typeface="Cambria" pitchFamily="18" charset="0"/>
              </a:rPr>
              <a:t>Face </a:t>
            </a:r>
            <a:r>
              <a:rPr lang="en-US" sz="2400" dirty="0" smtClean="0">
                <a:latin typeface="Cambria" pitchFamily="18" charset="0"/>
              </a:rPr>
              <a:t>Database</a:t>
            </a:r>
            <a:endParaRPr lang="en-US" sz="2400" dirty="0">
              <a:latin typeface="Cambria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C:\Users\dell\Desktop\ice_screenshot_20171126-19430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838200"/>
            <a:ext cx="7010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2667000"/>
            <a:ext cx="1905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batch size : 15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epochs :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Table 2: CNN architecture for MIT-CBCL face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Cambria" pitchFamily="18" charset="0"/>
              </a:rPr>
              <a:t>3.  UMIST Face Database</a:t>
            </a:r>
            <a:endParaRPr lang="en-US" sz="2400" dirty="0">
              <a:latin typeface="Cambria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C:\Users\dell\Desktop\ice_screenshot_20171126-19494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3000"/>
            <a:ext cx="6934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2667000"/>
            <a:ext cx="1905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batch size : 5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epochs :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62484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Table 3: CNN architecture for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UMIST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face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Cambria" pitchFamily="18" charset="0"/>
              </a:rPr>
              <a:t>4</a:t>
            </a:r>
            <a:r>
              <a:rPr lang="en-US" sz="2400" dirty="0" smtClean="0">
                <a:latin typeface="Cambria" pitchFamily="18" charset="0"/>
              </a:rPr>
              <a:t>.  UMIST-Cropped Face Database</a:t>
            </a:r>
            <a:endParaRPr lang="en-US" sz="2400" dirty="0">
              <a:latin typeface="Cambria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C:\Users\dell\Desktop\ice_screenshot_20171126-201115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143000"/>
            <a:ext cx="716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2667000"/>
            <a:ext cx="1905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batch size : 5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epochs :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64008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Table 4: CNN architecture for UMIST-Cropped face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Cambria" pitchFamily="18" charset="0"/>
              </a:rPr>
              <a:t>5. ORL Face Database </a:t>
            </a:r>
            <a:endParaRPr lang="en-US" sz="2400" dirty="0">
              <a:latin typeface="Cambria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C:\Users\dell\AppData\Local\Microsoft\Windows\INetCache\Content.Word\ice_screenshot_20171126-20162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066800"/>
            <a:ext cx="6858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2667000"/>
            <a:ext cx="1752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batch size : 2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epochs :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64008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Table 5: CNN architecture for ORL face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Cambria" pitchFamily="18" charset="0"/>
              </a:rPr>
              <a:t>6</a:t>
            </a:r>
            <a:r>
              <a:rPr lang="en-US" sz="2400" dirty="0" smtClean="0">
                <a:latin typeface="Cambria" pitchFamily="18" charset="0"/>
              </a:rPr>
              <a:t>. Caltech Face Database </a:t>
            </a:r>
            <a:endParaRPr lang="en-US" sz="2400" dirty="0">
              <a:latin typeface="Cambria" pitchFamily="18" charset="0"/>
            </a:endParaRPr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2667000"/>
            <a:ext cx="1905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batch size : 10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epochs :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pic>
        <p:nvPicPr>
          <p:cNvPr id="7" name="Picture 6" descr="C:\Users\dell\Desktop\ice_screenshot_20171127-09352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838200"/>
            <a:ext cx="6934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4008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Table 6: CNN architecture for Caltech face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Cambria" pitchFamily="18" charset="0"/>
              </a:rPr>
              <a:t>7. Caltech Cropped Face Database </a:t>
            </a:r>
            <a:endParaRPr lang="en-US" sz="2400" dirty="0">
              <a:latin typeface="Cambria" pitchFamily="18" charset="0"/>
            </a:endParaRPr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2667000"/>
            <a:ext cx="1905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batch size : 10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epochs :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pic>
        <p:nvPicPr>
          <p:cNvPr id="5" name="Picture 4" descr="C:\Users\dell\Desktop\ice_screenshot_20171126-20541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14400"/>
            <a:ext cx="6934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4008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Table 7: CNN architecture for Caltech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Cropped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face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Cambria" pitchFamily="18" charset="0"/>
              </a:rPr>
              <a:t>8. Georgia Tech Face Database </a:t>
            </a:r>
            <a:endParaRPr lang="en-US" sz="2400" dirty="0">
              <a:latin typeface="Cambria" pitchFamily="18" charset="0"/>
            </a:endParaRPr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2667000"/>
            <a:ext cx="1905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batch size : 5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epochs :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pic>
        <p:nvPicPr>
          <p:cNvPr id="5" name="Picture 4" descr="C:\Users\dell\Desktop\ice_screenshot_20171126-20521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66800"/>
            <a:ext cx="7086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4008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Table 8: CNN architecture for Georgia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Tech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face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632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>
                <a:latin typeface="Cambria" pitchFamily="18" charset="0"/>
              </a:rPr>
              <a:t>9</a:t>
            </a:r>
            <a:r>
              <a:rPr lang="en-US" sz="2400" dirty="0" smtClean="0">
                <a:latin typeface="Cambria" pitchFamily="18" charset="0"/>
              </a:rPr>
              <a:t>. Georgia Tech (Cropped) Face Database </a:t>
            </a:r>
            <a:endParaRPr lang="en-US" sz="2400" dirty="0">
              <a:latin typeface="Cambria" pitchFamily="18" charset="0"/>
            </a:endParaRPr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2667000"/>
            <a:ext cx="1905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batch size : 5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epochs :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pic>
        <p:nvPicPr>
          <p:cNvPr id="7" name="Picture 6" descr="C:\Users\dell\Desktop\ice_screenshot_20171126-20521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990600"/>
            <a:ext cx="7010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4008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Table 9: CNN architecture for Georgia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Tech(Cropped)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face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600" y="152400"/>
            <a:ext cx="33528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CONTENTS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763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dirty="0" smtClean="0">
                <a:latin typeface="Cambria" pitchFamily="18" charset="0"/>
              </a:rPr>
              <a:t>INTRODUCTION</a:t>
            </a:r>
          </a:p>
          <a:p>
            <a:pPr marL="457200" indent="-457200">
              <a:buAutoNum type="arabicPeriod"/>
            </a:pPr>
            <a:endParaRPr lang="en-US" sz="2200" dirty="0" smtClean="0">
              <a:latin typeface="Cambria" pitchFamily="18" charset="0"/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latin typeface="Cambria" pitchFamily="18" charset="0"/>
              </a:rPr>
              <a:t>METHODOLOGY</a:t>
            </a:r>
          </a:p>
          <a:p>
            <a:pPr marL="457200" indent="-457200">
              <a:buAutoNum type="arabicPeriod"/>
            </a:pPr>
            <a:endParaRPr lang="en-US" sz="2200" dirty="0" smtClean="0">
              <a:latin typeface="Cambria" pitchFamily="18" charset="0"/>
            </a:endParaRPr>
          </a:p>
          <a:p>
            <a:pPr marL="457200" indent="-457200"/>
            <a:r>
              <a:rPr lang="en-US" sz="2200" dirty="0" smtClean="0">
                <a:latin typeface="Cambria" pitchFamily="18" charset="0"/>
              </a:rPr>
              <a:t>          2.1. DATASETS</a:t>
            </a:r>
          </a:p>
          <a:p>
            <a:pPr marL="457200" indent="-457200"/>
            <a:r>
              <a:rPr lang="en-US" sz="2200" dirty="0" smtClean="0">
                <a:latin typeface="Cambria" pitchFamily="18" charset="0"/>
              </a:rPr>
              <a:t>          2.2. DATA PREPROCESSING AND AUGMENTATION</a:t>
            </a:r>
          </a:p>
          <a:p>
            <a:pPr marL="457200" indent="-457200"/>
            <a:r>
              <a:rPr lang="en-US" sz="2200" dirty="0" smtClean="0">
                <a:latin typeface="Cambria" pitchFamily="18" charset="0"/>
              </a:rPr>
              <a:t>          2.3. DEEP LEARNING</a:t>
            </a:r>
          </a:p>
          <a:p>
            <a:pPr marL="457200" indent="-457200"/>
            <a:r>
              <a:rPr lang="en-US" sz="2200" dirty="0" smtClean="0">
                <a:latin typeface="Cambria" pitchFamily="18" charset="0"/>
              </a:rPr>
              <a:t>                      2.3.1. CONVOLUTIONAL NEURAL NETWORKS</a:t>
            </a:r>
          </a:p>
          <a:p>
            <a:pPr marL="457200" indent="-457200"/>
            <a:r>
              <a:rPr lang="en-US" sz="2200" dirty="0" smtClean="0">
                <a:latin typeface="Cambria" pitchFamily="18" charset="0"/>
              </a:rPr>
              <a:t>          2.4. TOOLS </a:t>
            </a:r>
          </a:p>
          <a:p>
            <a:pPr marL="457200" indent="-457200"/>
            <a:r>
              <a:rPr lang="en-US" sz="2200" dirty="0" smtClean="0">
                <a:latin typeface="Cambria" pitchFamily="18" charset="0"/>
              </a:rPr>
              <a:t>          2.5. IMPLEMENTATION</a:t>
            </a:r>
          </a:p>
          <a:p>
            <a:pPr marL="457200" indent="-457200"/>
            <a:endParaRPr lang="en-US" sz="2200" dirty="0" smtClean="0">
              <a:latin typeface="Cambria" pitchFamily="18" charset="0"/>
            </a:endParaRPr>
          </a:p>
          <a:p>
            <a:pPr marL="514350" indent="-514350">
              <a:buAutoNum type="arabicPeriod" startAt="3"/>
            </a:pPr>
            <a:r>
              <a:rPr lang="en-US" sz="2200" dirty="0" smtClean="0">
                <a:latin typeface="Cambria" pitchFamily="18" charset="0"/>
              </a:rPr>
              <a:t>RESULTS</a:t>
            </a:r>
          </a:p>
          <a:p>
            <a:pPr marL="514350" indent="-514350">
              <a:buAutoNum type="arabicPeriod" startAt="3"/>
            </a:pPr>
            <a:endParaRPr lang="en-US" sz="2200" dirty="0" smtClean="0">
              <a:latin typeface="Cambria" pitchFamily="18" charset="0"/>
            </a:endParaRPr>
          </a:p>
          <a:p>
            <a:pPr marL="514350" indent="-514350">
              <a:buAutoNum type="arabicPeriod" startAt="4"/>
            </a:pPr>
            <a:r>
              <a:rPr lang="en-US" sz="2200" dirty="0" smtClean="0">
                <a:latin typeface="Cambria" pitchFamily="18" charset="0"/>
              </a:rPr>
              <a:t>CONCLUSION</a:t>
            </a:r>
          </a:p>
          <a:p>
            <a:pPr marL="514350" indent="-514350">
              <a:buAutoNum type="arabicPeriod" startAt="4"/>
            </a:pPr>
            <a:endParaRPr lang="en-US" sz="2200" dirty="0" smtClean="0">
              <a:latin typeface="Cambria" pitchFamily="18" charset="0"/>
            </a:endParaRPr>
          </a:p>
          <a:p>
            <a:pPr marL="457200" indent="-457200"/>
            <a:r>
              <a:rPr lang="en-US" sz="2200" dirty="0" smtClean="0">
                <a:latin typeface="Cambria" pitchFamily="18" charset="0"/>
              </a:rPr>
              <a:t>5.      REFERENCES</a:t>
            </a:r>
          </a:p>
          <a:p>
            <a:pPr marL="457200" indent="-457200">
              <a:buAutoNum type="arabicPeriod"/>
            </a:pPr>
            <a:endParaRPr lang="en-US" sz="2200" dirty="0" smtClean="0">
              <a:latin typeface="Cambria" pitchFamily="18" charset="0"/>
            </a:endParaRPr>
          </a:p>
          <a:p>
            <a:endParaRPr lang="en-US" sz="2200" dirty="0"/>
          </a:p>
        </p:txBody>
      </p:sp>
    </p:spTree>
  </p:cSld>
  <p:clrMapOvr>
    <a:masterClrMapping/>
  </p:clrMapOvr>
  <p:transition spd="slow">
    <p:cut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57200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smtClean="0">
                <a:latin typeface="Cambria" pitchFamily="18" charset="0"/>
              </a:rPr>
              <a:t>10. Extended Yale Face Database </a:t>
            </a:r>
            <a:endParaRPr lang="en-US" sz="2400" dirty="0">
              <a:latin typeface="Cambria" pitchFamily="18" charset="0"/>
            </a:endParaRPr>
          </a:p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2667000"/>
            <a:ext cx="19812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batch size : 64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epochs : 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pic>
        <p:nvPicPr>
          <p:cNvPr id="7" name="Picture 6" descr="C:\Users\dell\Desktop\ice_screenshot_20171126-205119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066800"/>
            <a:ext cx="6934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4008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Table 10: CNN architecture for Extended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Yale 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face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600" y="152400"/>
            <a:ext cx="33528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RESULTS</a:t>
            </a:r>
            <a:endParaRPr lang="en-US" sz="4400" b="1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04800" y="11430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1. Accuracy comparison of different face datasets :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pic>
        <p:nvPicPr>
          <p:cNvPr id="6" name="Picture 5" descr="C:\Users\dell\Desktop\ice_screenshot_20171117-115555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696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228600" y="381000"/>
            <a:ext cx="4747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2. Visualization of CNN layers 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04800" y="1143000"/>
            <a:ext cx="449315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) Output after 1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st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Convolutional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Layer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7543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04800" y="304800"/>
            <a:ext cx="355969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ii) Output after 1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st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ReLU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Layer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4" descr="C:\Users\dell\Desktop\ice_screenshot_20171004-12542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1" y="838200"/>
            <a:ext cx="7696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04800" y="304800"/>
            <a:ext cx="388728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iii) Output after 1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st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Pooling Layer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 descr="C:\Users\dell\Desktop\ice_screenshot_20171004-12562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848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04800" y="304800"/>
            <a:ext cx="47485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iv) Output after 2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nd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Convolutional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Layer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4" descr="C:\Users\dell\Desktop\ice_screenshot_20171004-13124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76961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04800" y="304800"/>
            <a:ext cx="368684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Times New Roman"/>
              </a:rPr>
              <a:t>v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) Output after 2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nd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ReLU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Layer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4" descr="C:\Users\dell\Desktop\ice_screenshot_20171004-13141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838199"/>
            <a:ext cx="7391400" cy="548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04800" y="304800"/>
            <a:ext cx="39503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Times New Roman"/>
              </a:rPr>
              <a:t>vi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) Output after 2</a:t>
            </a:r>
            <a:r>
              <a:rPr kumimoji="0" lang="en-US" sz="2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nd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imes New Roman"/>
              </a:rPr>
              <a:t> Pooling Layer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4" descr="C:\Users\dell\Desktop\ice_screenshot_20171004-131647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315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600" y="152400"/>
            <a:ext cx="3352800" cy="685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CONCLUSION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 We </a:t>
            </a:r>
            <a:r>
              <a:rPr lang="en-US" sz="2400" dirty="0">
                <a:latin typeface="Cambria" pitchFamily="18" charset="0"/>
              </a:rPr>
              <a:t>evaluated the impact of different architectures </a:t>
            </a:r>
            <a:r>
              <a:rPr lang="en-US" sz="2400" dirty="0" smtClean="0">
                <a:latin typeface="Cambria" pitchFamily="18" charset="0"/>
              </a:rPr>
              <a:t>of </a:t>
            </a:r>
            <a:r>
              <a:rPr lang="en-US" sz="2400" dirty="0">
                <a:latin typeface="Cambria" pitchFamily="18" charset="0"/>
              </a:rPr>
              <a:t>CNNs on different face databases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 Results </a:t>
            </a:r>
            <a:r>
              <a:rPr lang="en-US" sz="2400" dirty="0">
                <a:latin typeface="Cambria" pitchFamily="18" charset="0"/>
              </a:rPr>
              <a:t>demonstrated that deep CNNs are capable of learning facial characteristics very well as compared to other existing methods.</a:t>
            </a:r>
            <a:r>
              <a:rPr lang="en-US" sz="2400" dirty="0" smtClean="0">
                <a:latin typeface="Cambria" pitchFamily="18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We have </a:t>
            </a:r>
            <a:r>
              <a:rPr lang="en-US" sz="2400" dirty="0" smtClean="0">
                <a:latin typeface="Cambria" pitchFamily="18" charset="0"/>
              </a:rPr>
              <a:t>obtained </a:t>
            </a:r>
            <a:r>
              <a:rPr lang="en-US" sz="2400" dirty="0">
                <a:latin typeface="Cambria" pitchFamily="18" charset="0"/>
              </a:rPr>
              <a:t>90% of accuracy for most of the datasets and 100% accuracy for 2 datasets. </a:t>
            </a:r>
            <a:endParaRPr lang="en-US" sz="2400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Cambr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Cambria" pitchFamily="18" charset="0"/>
              </a:rPr>
              <a:t> Because of great results that CNNs give, now-a-days they are used in solving </a:t>
            </a:r>
            <a:r>
              <a:rPr lang="en-US" sz="2400" dirty="0">
                <a:latin typeface="Cambria" pitchFamily="18" charset="0"/>
              </a:rPr>
              <a:t>real life problems.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5600" y="152400"/>
            <a:ext cx="3352800" cy="4572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REFERENCES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762001"/>
            <a:ext cx="83820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Cambria" pitchFamily="18" charset="0"/>
              </a:rPr>
              <a:t>1. </a:t>
            </a:r>
            <a:r>
              <a:rPr lang="en-IN" sz="2100" dirty="0" err="1">
                <a:latin typeface="Cambria" pitchFamily="18" charset="0"/>
              </a:rPr>
              <a:t>D.R.Hush</a:t>
            </a:r>
            <a:r>
              <a:rPr lang="en-IN" sz="2100" dirty="0">
                <a:latin typeface="Cambria" pitchFamily="18" charset="0"/>
              </a:rPr>
              <a:t>, </a:t>
            </a:r>
            <a:r>
              <a:rPr lang="en-IN" sz="2100" dirty="0" err="1">
                <a:latin typeface="Cambria" pitchFamily="18" charset="0"/>
              </a:rPr>
              <a:t>B.G.Horne</a:t>
            </a:r>
            <a:r>
              <a:rPr lang="en-IN" sz="2100" dirty="0">
                <a:latin typeface="Cambria" pitchFamily="18" charset="0"/>
              </a:rPr>
              <a:t> (1993). Progress in Supervised Neural Networks. </a:t>
            </a:r>
            <a:r>
              <a:rPr lang="en-US" sz="2100" dirty="0">
                <a:latin typeface="Cambria" pitchFamily="18" charset="0"/>
              </a:rPr>
              <a:t>IEEE Signal Processing </a:t>
            </a:r>
            <a:r>
              <a:rPr lang="en-US" sz="2100" dirty="0" smtClean="0">
                <a:latin typeface="Cambria" pitchFamily="18" charset="0"/>
              </a:rPr>
              <a:t>Magazine</a:t>
            </a:r>
            <a:r>
              <a:rPr lang="en-US" sz="2100" dirty="0">
                <a:latin typeface="Cambria" pitchFamily="18" charset="0"/>
              </a:rPr>
              <a:t> ( Volume: 10, </a:t>
            </a:r>
            <a:r>
              <a:rPr lang="en-US" sz="2100" dirty="0" smtClean="0">
                <a:latin typeface="Cambria" pitchFamily="18" charset="0"/>
              </a:rPr>
              <a:t>Issue:1, </a:t>
            </a:r>
            <a:r>
              <a:rPr lang="en-US" sz="2100" dirty="0">
                <a:latin typeface="Cambria" pitchFamily="18" charset="0"/>
              </a:rPr>
              <a:t>Jan. 1993 ). </a:t>
            </a:r>
            <a:r>
              <a:rPr lang="en-US" sz="2100" dirty="0" smtClean="0">
                <a:latin typeface="Cambria" pitchFamily="18" charset="0"/>
              </a:rPr>
              <a:t>https://doi.org/10.1109/79.180705.</a:t>
            </a:r>
            <a:endParaRPr lang="en-US" sz="2100" dirty="0">
              <a:solidFill>
                <a:schemeClr val="bg2">
                  <a:lumMod val="10000"/>
                </a:schemeClr>
              </a:solidFill>
              <a:latin typeface="Cambria" pitchFamily="18" charset="0"/>
            </a:endParaRPr>
          </a:p>
          <a:p>
            <a:endParaRPr lang="en-US" sz="2100" dirty="0" smtClean="0">
              <a:latin typeface="Cambria" pitchFamily="18" charset="0"/>
            </a:endParaRPr>
          </a:p>
          <a:p>
            <a:r>
              <a:rPr lang="en-US" sz="2100" dirty="0" smtClean="0">
                <a:latin typeface="Cambria" pitchFamily="18" charset="0"/>
              </a:rPr>
              <a:t>2. </a:t>
            </a:r>
            <a:r>
              <a:rPr lang="en-US" sz="2100" dirty="0" err="1" smtClean="0">
                <a:latin typeface="Cambria" pitchFamily="18" charset="0"/>
              </a:rPr>
              <a:t>Omkar</a:t>
            </a:r>
            <a:r>
              <a:rPr lang="en-US" sz="2100" dirty="0" smtClean="0">
                <a:latin typeface="Cambria" pitchFamily="18" charset="0"/>
              </a:rPr>
              <a:t> M. </a:t>
            </a:r>
            <a:r>
              <a:rPr lang="en-US" sz="2100" dirty="0" err="1" smtClean="0">
                <a:latin typeface="Cambria" pitchFamily="18" charset="0"/>
              </a:rPr>
              <a:t>Parkhi</a:t>
            </a:r>
            <a:r>
              <a:rPr lang="en-US" sz="2100" dirty="0" smtClean="0">
                <a:latin typeface="Cambria" pitchFamily="18" charset="0"/>
              </a:rPr>
              <a:t>, Andrea </a:t>
            </a:r>
            <a:r>
              <a:rPr lang="en-US" sz="2100" dirty="0" err="1" smtClean="0">
                <a:latin typeface="Cambria" pitchFamily="18" charset="0"/>
              </a:rPr>
              <a:t>Vedaldi</a:t>
            </a:r>
            <a:r>
              <a:rPr lang="en-US" sz="2100" dirty="0" smtClean="0">
                <a:latin typeface="Cambria" pitchFamily="18" charset="0"/>
              </a:rPr>
              <a:t>, Andrew </a:t>
            </a:r>
            <a:r>
              <a:rPr lang="en-US" sz="2100" dirty="0" err="1" smtClean="0">
                <a:latin typeface="Cambria" pitchFamily="18" charset="0"/>
              </a:rPr>
              <a:t>Zisserman</a:t>
            </a:r>
            <a:r>
              <a:rPr lang="en-US" sz="2100" dirty="0" smtClean="0">
                <a:latin typeface="Cambria" pitchFamily="18" charset="0"/>
              </a:rPr>
              <a:t>(Jan</a:t>
            </a:r>
            <a:r>
              <a:rPr lang="en-US" sz="2100" dirty="0">
                <a:latin typeface="Cambria" pitchFamily="18" charset="0"/>
              </a:rPr>
              <a:t>, 2015). Deep Face Recognition. Published in Conference: British Machine Vision Conference 2015. </a:t>
            </a:r>
            <a:r>
              <a:rPr lang="en-IN" sz="2100" dirty="0">
                <a:latin typeface="Cambria" pitchFamily="18" charset="0"/>
              </a:rPr>
              <a:t>https://doi.org/</a:t>
            </a:r>
            <a:r>
              <a:rPr lang="en-US" sz="2100" dirty="0" smtClean="0">
                <a:latin typeface="Cambria" pitchFamily="18" charset="0"/>
              </a:rPr>
              <a:t>10.5244/C.29.41.</a:t>
            </a:r>
          </a:p>
          <a:p>
            <a:endParaRPr lang="en-US" sz="2100" dirty="0">
              <a:latin typeface="Cambria" pitchFamily="18" charset="0"/>
            </a:endParaRPr>
          </a:p>
          <a:p>
            <a:r>
              <a:rPr lang="en-US" sz="2100" dirty="0" smtClean="0">
                <a:latin typeface="Cambria" pitchFamily="18" charset="0"/>
              </a:rPr>
              <a:t>3. https://www.analyticsvidhya.com/blog/2016/04/deep-learning-computer-vision-introduction-convolution-neural-networks/</a:t>
            </a:r>
            <a:endParaRPr lang="en-US" sz="2100" dirty="0">
              <a:latin typeface="Cambria" pitchFamily="18" charset="0"/>
            </a:endParaRPr>
          </a:p>
          <a:p>
            <a:endParaRPr lang="en-US" sz="2100" dirty="0" smtClean="0">
              <a:latin typeface="Cambria" pitchFamily="18" charset="0"/>
            </a:endParaRPr>
          </a:p>
          <a:p>
            <a:r>
              <a:rPr lang="en-US" sz="2100" dirty="0" smtClean="0">
                <a:latin typeface="Cambria" pitchFamily="18" charset="0"/>
              </a:rPr>
              <a:t>4. https://www.kdnuggets.com/2016/01/seven-steps-deep-learning.html</a:t>
            </a:r>
          </a:p>
          <a:p>
            <a:endParaRPr lang="en-US" sz="2100" dirty="0">
              <a:latin typeface="Cambria" pitchFamily="18" charset="0"/>
            </a:endParaRPr>
          </a:p>
          <a:p>
            <a:r>
              <a:rPr lang="en-US" sz="2100" dirty="0" smtClean="0">
                <a:latin typeface="Cambria" pitchFamily="18" charset="0"/>
              </a:rPr>
              <a:t>5. https://ujjwalkarn.me/2016/08/11/intuitive-explanation-convnets/</a:t>
            </a:r>
          </a:p>
          <a:p>
            <a:endParaRPr lang="en-US" sz="2100" dirty="0">
              <a:latin typeface="Cambria" pitchFamily="18" charset="0"/>
            </a:endParaRPr>
          </a:p>
          <a:p>
            <a:r>
              <a:rPr lang="en-US" sz="2100" dirty="0" smtClean="0">
                <a:latin typeface="Cambria" pitchFamily="18" charset="0"/>
              </a:rPr>
              <a:t>6. http://cs231n.github.io/convolutional-networks/</a:t>
            </a:r>
          </a:p>
          <a:p>
            <a:endParaRPr lang="en-US" sz="2100" dirty="0">
              <a:latin typeface="Cambria" pitchFamily="18" charset="0"/>
            </a:endParaRPr>
          </a:p>
          <a:p>
            <a:endParaRPr lang="en-US" sz="2100" dirty="0" smtClean="0">
              <a:latin typeface="Cambria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590800" y="152400"/>
            <a:ext cx="41148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ambria" pitchFamily="18" charset="0"/>
              </a:rPr>
              <a:t>INTRODUCTION</a:t>
            </a:r>
            <a:endParaRPr lang="en-US" sz="4000" b="1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95400"/>
            <a:ext cx="8458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Facial Recognition is one of </a:t>
            </a:r>
            <a:r>
              <a:rPr lang="en-US" sz="2400" dirty="0" smtClean="0">
                <a:latin typeface="Cambria" pitchFamily="18" charset="0"/>
              </a:rPr>
              <a:t>the most researched </a:t>
            </a:r>
            <a:r>
              <a:rPr lang="en-US" sz="2400" dirty="0">
                <a:latin typeface="Cambria" pitchFamily="18" charset="0"/>
              </a:rPr>
              <a:t>areas in </a:t>
            </a:r>
            <a:r>
              <a:rPr lang="en-US" sz="2400" dirty="0" smtClean="0">
                <a:latin typeface="Cambria" pitchFamily="18" charset="0"/>
              </a:rPr>
              <a:t>Computer Vision.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 It </a:t>
            </a:r>
            <a:r>
              <a:rPr lang="en-US" sz="2400" dirty="0">
                <a:latin typeface="Cambria" pitchFamily="18" charset="0"/>
              </a:rPr>
              <a:t>is a challenging problem</a:t>
            </a:r>
            <a:r>
              <a:rPr lang="en-US" sz="2400" dirty="0" smtClean="0">
                <a:latin typeface="Cambria" pitchFamily="18" charset="0"/>
              </a:rPr>
              <a:t> because of following factors: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Cambria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      Variation in poses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      Presence or absence of components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      Illumination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      Occlusion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      Different expressions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</a:rPr>
              <a:t>Our goal is to create a Facial Recognition </a:t>
            </a:r>
            <a:r>
              <a:rPr lang="en-US" sz="2400" dirty="0" smtClean="0">
                <a:latin typeface="Cambria" pitchFamily="18" charset="0"/>
              </a:rPr>
              <a:t>system using Deep  Learning </a:t>
            </a:r>
            <a:r>
              <a:rPr lang="en-US" sz="2400" dirty="0">
                <a:latin typeface="Cambria" pitchFamily="18" charset="0"/>
              </a:rPr>
              <a:t>which will help </a:t>
            </a:r>
            <a:r>
              <a:rPr lang="en-US" sz="2400" dirty="0" smtClean="0">
                <a:latin typeface="Cambria" pitchFamily="18" charset="0"/>
              </a:rPr>
              <a:t>to </a:t>
            </a:r>
            <a:r>
              <a:rPr lang="en-US" sz="2400" dirty="0" err="1">
                <a:latin typeface="Cambria" pitchFamily="18" charset="0"/>
              </a:rPr>
              <a:t>recognise</a:t>
            </a:r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people in more efficient way.</a:t>
            </a:r>
          </a:p>
          <a:p>
            <a:pPr>
              <a:buFont typeface="Courier New" pitchFamily="49" charset="0"/>
              <a:buChar char="o"/>
            </a:pPr>
            <a:endParaRPr lang="en-US" sz="2400" dirty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Cambria" pitchFamily="18" charset="0"/>
            </a:endParaRPr>
          </a:p>
          <a:p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      </a:t>
            </a:r>
          </a:p>
          <a:p>
            <a:r>
              <a:rPr lang="en-US" sz="2400" dirty="0"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         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 rot="20355914">
            <a:off x="445991" y="4646480"/>
            <a:ext cx="3124200" cy="914400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IN" sz="4800" b="1" dirty="0" smtClean="0">
                <a:solidFill>
                  <a:schemeClr val="bg1"/>
                </a:solidFill>
                <a:latin typeface="+mj-lt"/>
              </a:rPr>
              <a:t>The End...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Placeholder 4" descr="thank-you-hd-images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0628" r="20628"/>
          <a:stretch>
            <a:fillRect/>
          </a:stretch>
        </p:blipFill>
        <p:spPr/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590800" y="152400"/>
            <a:ext cx="4114800" cy="762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Cambria" pitchFamily="18" charset="0"/>
              </a:rPr>
              <a:t>METHODOLOGY</a:t>
            </a:r>
            <a:endParaRPr lang="en-US" sz="4000" b="1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ambria" pitchFamily="18" charset="0"/>
              </a:rPr>
              <a:t>DATASETS</a:t>
            </a:r>
            <a:endParaRPr lang="en-US" sz="2800" b="1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981200"/>
            <a:ext cx="6553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600" dirty="0" smtClean="0">
                <a:latin typeface="Cambria" pitchFamily="18" charset="0"/>
              </a:rPr>
              <a:t>1.   ORL Face database  </a:t>
            </a:r>
          </a:p>
          <a:p>
            <a:pPr marL="514350" indent="-514350"/>
            <a:r>
              <a:rPr lang="en-US" sz="2600" dirty="0" smtClean="0">
                <a:latin typeface="Cambria" pitchFamily="18" charset="0"/>
              </a:rPr>
              <a:t>2.   JAFFE database</a:t>
            </a:r>
          </a:p>
          <a:p>
            <a:pPr marL="514350" indent="-514350"/>
            <a:r>
              <a:rPr lang="en-US" sz="2600" dirty="0" smtClean="0">
                <a:latin typeface="Cambria" pitchFamily="18" charset="0"/>
              </a:rPr>
              <a:t>3.   Extended </a:t>
            </a:r>
            <a:r>
              <a:rPr lang="en-US" sz="2600" dirty="0">
                <a:latin typeface="Cambria" pitchFamily="18" charset="0"/>
              </a:rPr>
              <a:t>Yale Face </a:t>
            </a:r>
            <a:r>
              <a:rPr lang="en-US" sz="2600" dirty="0" smtClean="0">
                <a:latin typeface="Cambria" pitchFamily="18" charset="0"/>
              </a:rPr>
              <a:t>Database</a:t>
            </a:r>
          </a:p>
          <a:p>
            <a:r>
              <a:rPr lang="en-US" sz="2600" dirty="0" smtClean="0">
                <a:latin typeface="Cambria" pitchFamily="18" charset="0"/>
              </a:rPr>
              <a:t>4.   Georgia Tech Face Database</a:t>
            </a:r>
          </a:p>
          <a:p>
            <a:r>
              <a:rPr lang="en-US" sz="2600" dirty="0" smtClean="0">
                <a:latin typeface="Cambria" pitchFamily="18" charset="0"/>
              </a:rPr>
              <a:t>5.   Georgia </a:t>
            </a:r>
            <a:r>
              <a:rPr lang="en-US" sz="2600" dirty="0">
                <a:latin typeface="Cambria" pitchFamily="18" charset="0"/>
              </a:rPr>
              <a:t>Tech Face Database (Cropped</a:t>
            </a:r>
            <a:r>
              <a:rPr lang="en-US" sz="2600" dirty="0" smtClean="0">
                <a:latin typeface="Cambria" pitchFamily="18" charset="0"/>
              </a:rPr>
              <a:t>)</a:t>
            </a:r>
          </a:p>
          <a:p>
            <a:r>
              <a:rPr lang="en-US" sz="2600" dirty="0" smtClean="0">
                <a:latin typeface="Cambria" pitchFamily="18" charset="0"/>
              </a:rPr>
              <a:t>6.   UMIST </a:t>
            </a:r>
            <a:r>
              <a:rPr lang="en-US" sz="2600" dirty="0">
                <a:latin typeface="Cambria" pitchFamily="18" charset="0"/>
              </a:rPr>
              <a:t>Face </a:t>
            </a:r>
            <a:r>
              <a:rPr lang="en-US" sz="2600" dirty="0" smtClean="0">
                <a:latin typeface="Cambria" pitchFamily="18" charset="0"/>
              </a:rPr>
              <a:t>database (Cropped)</a:t>
            </a:r>
          </a:p>
          <a:p>
            <a:r>
              <a:rPr lang="en-US" sz="2600" dirty="0" smtClean="0">
                <a:latin typeface="Cambria" pitchFamily="18" charset="0"/>
              </a:rPr>
              <a:t>7.   UMIST </a:t>
            </a:r>
            <a:r>
              <a:rPr lang="en-US" sz="2600" dirty="0">
                <a:latin typeface="Cambria" pitchFamily="18" charset="0"/>
              </a:rPr>
              <a:t>Face database</a:t>
            </a:r>
            <a:endParaRPr lang="en-US" sz="2600" dirty="0" smtClean="0">
              <a:latin typeface="Cambria" pitchFamily="18" charset="0"/>
            </a:endParaRPr>
          </a:p>
          <a:p>
            <a:r>
              <a:rPr lang="en-US" sz="2600" dirty="0" smtClean="0">
                <a:latin typeface="Cambria" pitchFamily="18" charset="0"/>
              </a:rPr>
              <a:t>8.   MIT-CBCL </a:t>
            </a:r>
            <a:r>
              <a:rPr lang="en-US" sz="2600" dirty="0">
                <a:latin typeface="Cambria" pitchFamily="18" charset="0"/>
              </a:rPr>
              <a:t>Face database</a:t>
            </a:r>
            <a:endParaRPr lang="en-US" sz="2600" dirty="0" smtClean="0">
              <a:latin typeface="Cambria" pitchFamily="18" charset="0"/>
            </a:endParaRPr>
          </a:p>
          <a:p>
            <a:r>
              <a:rPr lang="en-US" sz="2600" dirty="0" smtClean="0">
                <a:latin typeface="Cambria" pitchFamily="18" charset="0"/>
              </a:rPr>
              <a:t>9.   Caltech </a:t>
            </a:r>
            <a:r>
              <a:rPr lang="en-US" sz="2600" dirty="0">
                <a:latin typeface="Cambria" pitchFamily="18" charset="0"/>
              </a:rPr>
              <a:t>Face Database</a:t>
            </a:r>
            <a:endParaRPr lang="en-US" sz="2600" dirty="0" smtClean="0">
              <a:latin typeface="Cambria" pitchFamily="18" charset="0"/>
            </a:endParaRPr>
          </a:p>
          <a:p>
            <a:r>
              <a:rPr lang="en-US" sz="2600" dirty="0" smtClean="0">
                <a:latin typeface="Cambria" pitchFamily="18" charset="0"/>
              </a:rPr>
              <a:t>10. Caltech </a:t>
            </a:r>
            <a:r>
              <a:rPr lang="en-US" sz="2600" dirty="0">
                <a:latin typeface="Cambria" pitchFamily="18" charset="0"/>
              </a:rPr>
              <a:t>Face Database (Cropped)</a:t>
            </a:r>
            <a:endParaRPr lang="en-US" sz="2600" dirty="0" smtClean="0">
              <a:latin typeface="Cambria" pitchFamily="18" charset="0"/>
            </a:endParaRPr>
          </a:p>
          <a:p>
            <a:endParaRPr lang="en-US" sz="2600" dirty="0">
              <a:latin typeface="Cambria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ambria" pitchFamily="18" charset="0"/>
              </a:rPr>
              <a:t>DATA PREPROCESSING &amp; DATA AUGMENTATION</a:t>
            </a:r>
            <a:endParaRPr lang="en-US" sz="3000" dirty="0">
              <a:latin typeface="Cambria" pitchFamily="18" charset="0"/>
            </a:endParaRPr>
          </a:p>
          <a:p>
            <a:endParaRPr lang="en-US" sz="2400" dirty="0">
              <a:latin typeface="Cambr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229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ambria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Cambria" pitchFamily="18" charset="0"/>
              </a:rPr>
              <a:t> Rescale - Scale with 1/255 factor</a:t>
            </a:r>
          </a:p>
          <a:p>
            <a:pPr>
              <a:buFont typeface="Wingdings" pitchFamily="2" charset="2"/>
              <a:buChar char="q"/>
            </a:pPr>
            <a:endParaRPr lang="en-US" sz="2800" dirty="0">
              <a:latin typeface="Cambria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Cambria" pitchFamily="18" charset="0"/>
              </a:rPr>
              <a:t> Shear range - For shape transformations</a:t>
            </a:r>
          </a:p>
          <a:p>
            <a:pPr>
              <a:buFont typeface="Wingdings" pitchFamily="2" charset="2"/>
              <a:buChar char="q"/>
            </a:pPr>
            <a:endParaRPr lang="en-US" sz="2800" dirty="0">
              <a:latin typeface="Cambria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Cambria" pitchFamily="18" charset="0"/>
              </a:rPr>
              <a:t> Zoom range -  For randomly zooming images</a:t>
            </a:r>
          </a:p>
          <a:p>
            <a:pPr>
              <a:buFont typeface="Wingdings" pitchFamily="2" charset="2"/>
              <a:buChar char="q"/>
            </a:pPr>
            <a:endParaRPr lang="en-US" sz="2800" dirty="0">
              <a:latin typeface="Cambria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Cambria" pitchFamily="18" charset="0"/>
              </a:rPr>
              <a:t> Horizontal flip – For randomly flipping images</a:t>
            </a:r>
          </a:p>
          <a:p>
            <a:endParaRPr lang="en-US" sz="2800" dirty="0">
              <a:latin typeface="Cambria" pitchFamily="18" charset="0"/>
            </a:endParaRPr>
          </a:p>
          <a:p>
            <a:endParaRPr lang="en-US" sz="2800" dirty="0">
              <a:latin typeface="Cambria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itchFamily="18" charset="0"/>
              </a:rPr>
              <a:t>DEEP LEARNING 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2192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mbria" pitchFamily="18" charset="0"/>
              </a:rPr>
              <a:t>It </a:t>
            </a:r>
            <a:r>
              <a:rPr lang="en-US" sz="2400" dirty="0">
                <a:latin typeface="Cambria" pitchFamily="18" charset="0"/>
              </a:rPr>
              <a:t>is a subfield of machine learning that is concerned with algorithms inspired by the structure and function of the brain </a:t>
            </a:r>
            <a:r>
              <a:rPr lang="en-US" sz="2400" dirty="0" smtClean="0">
                <a:latin typeface="Cambria" pitchFamily="18" charset="0"/>
              </a:rPr>
              <a:t>called ANNs.</a:t>
            </a:r>
            <a:endParaRPr lang="en-US" sz="2400" dirty="0">
              <a:latin typeface="Cambria" pitchFamily="18" charset="0"/>
            </a:endParaRPr>
          </a:p>
        </p:txBody>
      </p:sp>
      <p:pic>
        <p:nvPicPr>
          <p:cNvPr id="7169" name="Picture 1" descr="C:\Users\dell\Desktop\neural-networks-lay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7239000" cy="3429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14600" y="62484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Layers of neural network. Source [4] </a:t>
            </a:r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Cambria" pitchFamily="18" charset="0"/>
              </a:rPr>
              <a:t>CONVOLUTIONAL NEURAL NETWORKS (CNN)</a:t>
            </a:r>
            <a:endParaRPr lang="en-US" sz="3000" b="1" dirty="0">
              <a:latin typeface="Cambria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" y="990600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Calibri" pitchFamily="34" charset="0"/>
                <a:cs typeface="Times New Roman"/>
              </a:rPr>
              <a:t>There are four main operations in the CNNs 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Times New Roman"/>
              </a:rPr>
              <a:t>1.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/>
                <a:cs typeface="Times New Roman"/>
              </a:rPr>
              <a:t>Convolution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pic>
        <p:nvPicPr>
          <p:cNvPr id="1027" name="Picture 3" descr="C:\Users\dell\Desktop\fig_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119313"/>
            <a:ext cx="8763000" cy="405288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14600" y="63246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The Convolution operation. Source [3] 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304800"/>
            <a:ext cx="1979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/>
                <a:cs typeface="Times New Roman"/>
              </a:rPr>
              <a:t>2.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/>
                <a:cs typeface="Times New Roman"/>
              </a:rPr>
              <a:t> </a:t>
            </a:r>
            <a:r>
              <a:rPr kumimoji="0" lang="en-US" sz="24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/>
                <a:cs typeface="Times New Roman"/>
              </a:rPr>
              <a:t>ReLU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/>
                <a:cs typeface="Times New Roman"/>
              </a:rPr>
              <a:t> Layer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mbria" pitchFamily="18" charset="0"/>
              <a:ea typeface="Times New Roman"/>
              <a:cs typeface="Times New Roman"/>
            </a:endParaRPr>
          </a:p>
        </p:txBody>
      </p:sp>
      <p:pic>
        <p:nvPicPr>
          <p:cNvPr id="4" name="Picture 3" descr="C:\Users\dell\Desktop\screen-shot-2016-08-10-at-2-23-48-a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7620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dell\Desktop\screen-shot-2016-08-10-at-3-38-39-am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971800"/>
            <a:ext cx="777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590800"/>
            <a:ext cx="3678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Times New Roman"/>
              </a:rPr>
              <a:t>3.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/>
                <a:cs typeface="Times New Roman"/>
              </a:rPr>
              <a:t>Pooling or Sub Sampling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mbria" pitchFamily="18" charset="0"/>
              <a:ea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2286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The </a:t>
            </a:r>
            <a:r>
              <a:rPr lang="en-US" dirty="0" err="1" smtClean="0"/>
              <a:t>ReLU</a:t>
            </a:r>
            <a:r>
              <a:rPr lang="en-US" dirty="0" smtClean="0"/>
              <a:t> operation. Source [5]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6324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Max Pooling. Source [6] </a:t>
            </a: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70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Cambria" pitchFamily="18" charset="0"/>
                <a:ea typeface="Times New Roman"/>
                <a:cs typeface="Times New Roman"/>
              </a:rPr>
              <a:t>4.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ea typeface="Times New Roman"/>
                <a:cs typeface="Times New Roman"/>
              </a:rPr>
              <a:t>Classification (Fully Connected Layer)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charset="0"/>
            </a:endParaRPr>
          </a:p>
        </p:txBody>
      </p:sp>
      <p:pic>
        <p:nvPicPr>
          <p:cNvPr id="5" name="Picture 4" descr="C:\Users\dell\Desktop\screen-shot-2016-08-06-at-12-34-02-am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77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362200" y="5791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5: Fully Connected Layer. Source [5] </a:t>
            </a:r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776</Words>
  <Application>Microsoft Office PowerPoint</Application>
  <PresentationFormat>On-screen Show (4:3)</PresentationFormat>
  <Paragraphs>177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19</cp:revision>
  <dcterms:created xsi:type="dcterms:W3CDTF">2017-12-09T08:21:49Z</dcterms:created>
  <dcterms:modified xsi:type="dcterms:W3CDTF">2017-12-10T04:01:11Z</dcterms:modified>
</cp:coreProperties>
</file>