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9" r:id="rId3"/>
    <p:sldId id="260" r:id="rId4"/>
    <p:sldId id="285" r:id="rId5"/>
    <p:sldId id="261" r:id="rId6"/>
    <p:sldId id="262" r:id="rId7"/>
    <p:sldId id="263" r:id="rId8"/>
    <p:sldId id="286" r:id="rId9"/>
    <p:sldId id="264" r:id="rId10"/>
    <p:sldId id="287" r:id="rId11"/>
    <p:sldId id="280" r:id="rId12"/>
    <p:sldId id="265" r:id="rId13"/>
    <p:sldId id="281" r:id="rId14"/>
    <p:sldId id="282" r:id="rId15"/>
    <p:sldId id="266" r:id="rId16"/>
    <p:sldId id="267" r:id="rId17"/>
    <p:sldId id="268" r:id="rId18"/>
    <p:sldId id="269" r:id="rId19"/>
    <p:sldId id="271" r:id="rId20"/>
    <p:sldId id="272" r:id="rId21"/>
    <p:sldId id="273" r:id="rId22"/>
    <p:sldId id="283" r:id="rId23"/>
    <p:sldId id="288" r:id="rId24"/>
    <p:sldId id="278" r:id="rId25"/>
    <p:sldId id="279" r:id="rId26"/>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p:cViewPr varScale="1">
        <p:scale>
          <a:sx n="69" d="100"/>
          <a:sy n="69" d="100"/>
        </p:scale>
        <p:origin x="-536" y="-64"/>
      </p:cViewPr>
      <p:guideLst>
        <p:guide orient="horz" pos="2160"/>
        <p:guide pos="3839"/>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8"/>
          <p:cNvGrpSpPr/>
          <p:nvPr/>
        </p:nvGrpSpPr>
        <p:grpSpPr>
          <a:xfrm>
            <a:off x="545958" y="-4763"/>
            <a:ext cx="5013606"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7641" y="1380070"/>
            <a:ext cx="8572390" cy="2616199"/>
          </a:xfrm>
        </p:spPr>
        <p:txBody>
          <a:bodyPr anchor="b">
            <a:normAutofit/>
          </a:bodyPr>
          <a:lstStyle>
            <a:lvl1pPr algn="r">
              <a:defRPr sz="8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4201" y="3996267"/>
            <a:ext cx="6985826" cy="1388535"/>
          </a:xfrm>
        </p:spPr>
        <p:txBody>
          <a:bodyPr anchor="t">
            <a:normAutofit/>
          </a:bodyPr>
          <a:lstStyle>
            <a:lvl1pPr marL="0" indent="0" algn="r">
              <a:buNone/>
              <a:defRPr sz="280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12/29/2021</a:t>
            </a:fld>
            <a:endParaRPr lang="en-US"/>
          </a:p>
        </p:txBody>
      </p:sp>
      <p:sp>
        <p:nvSpPr>
          <p:cNvPr id="5" name="Footer Placeholder 4"/>
          <p:cNvSpPr>
            <a:spLocks noGrp="1"/>
          </p:cNvSpPr>
          <p:nvPr>
            <p:ph type="ftr" sz="quarter" idx="11"/>
          </p:nvPr>
        </p:nvSpPr>
        <p:spPr>
          <a:xfrm>
            <a:off x="5331025" y="5883276"/>
            <a:ext cx="4322918" cy="365125"/>
          </a:xfr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874298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3927" y="4732865"/>
            <a:ext cx="10016102" cy="566739"/>
          </a:xfrm>
        </p:spPr>
        <p:txBody>
          <a:bodyPr anchor="b">
            <a:normAutofit/>
          </a:bodyPr>
          <a:lstStyle>
            <a:lvl1pPr algn="ct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5391" y="932112"/>
            <a:ext cx="8223802"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2100"/>
            </a:lvl1pPr>
            <a:lvl2pPr marL="609493" indent="0">
              <a:buNone/>
              <a:defRPr sz="2100"/>
            </a:lvl2pPr>
            <a:lvl3pPr marL="1218987" indent="0">
              <a:buNone/>
              <a:defRPr sz="2100"/>
            </a:lvl3pPr>
            <a:lvl4pPr marL="1828480" indent="0">
              <a:buNone/>
              <a:defRPr sz="2100"/>
            </a:lvl4pPr>
            <a:lvl5pPr marL="2437973" indent="0">
              <a:buNone/>
              <a:defRPr sz="2100"/>
            </a:lvl5pPr>
            <a:lvl6pPr marL="3047467" indent="0">
              <a:buNone/>
              <a:defRPr sz="2100"/>
            </a:lvl6pPr>
            <a:lvl7pPr marL="3656960" indent="0">
              <a:buNone/>
              <a:defRPr sz="2100"/>
            </a:lvl7pPr>
            <a:lvl8pPr marL="4266453" indent="0">
              <a:buNone/>
              <a:defRPr sz="2100"/>
            </a:lvl8pPr>
            <a:lvl9pPr marL="4875947" indent="0">
              <a:buNone/>
              <a:defRPr sz="2100"/>
            </a:lvl9pPr>
          </a:lstStyle>
          <a:p>
            <a:r>
              <a:rPr lang="en-US" smtClean="0"/>
              <a:t>Click icon to add picture</a:t>
            </a:r>
            <a:endParaRPr lang="en-US" dirty="0"/>
          </a:p>
        </p:txBody>
      </p:sp>
      <p:sp>
        <p:nvSpPr>
          <p:cNvPr id="4" name="Text Placeholder 3"/>
          <p:cNvSpPr>
            <a:spLocks noGrp="1"/>
          </p:cNvSpPr>
          <p:nvPr>
            <p:ph type="body" sz="half" idx="2"/>
          </p:nvPr>
        </p:nvSpPr>
        <p:spPr>
          <a:xfrm>
            <a:off x="1483927" y="5299603"/>
            <a:ext cx="10016102" cy="493712"/>
          </a:xfrm>
        </p:spPr>
        <p:txBody>
          <a:bodyPr>
            <a:normAutofit/>
          </a:bodyPr>
          <a:lstStyle>
            <a:lvl1pPr marL="0" indent="0" algn="ctr">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057359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3929" y="685800"/>
            <a:ext cx="10016102" cy="3048000"/>
          </a:xfrm>
        </p:spPr>
        <p:txBody>
          <a:bodyPr anchor="ctr">
            <a:normAutofit/>
          </a:bodyPr>
          <a:lstStyle>
            <a:lvl1pPr algn="ctr">
              <a:defRPr sz="43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3928" y="4343400"/>
            <a:ext cx="10016104" cy="1447800"/>
          </a:xfrm>
        </p:spPr>
        <p:txBody>
          <a:bodyPr anchor="ctr">
            <a:normAutofit/>
          </a:bodyPr>
          <a:lstStyle>
            <a:lvl1pPr marL="0" indent="0" algn="ctr">
              <a:buNone/>
              <a:defRPr sz="27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426812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196" y="863023"/>
            <a:ext cx="609441" cy="584776"/>
          </a:xfrm>
          <a:prstGeom prst="rect">
            <a:avLst/>
          </a:prstGeom>
        </p:spPr>
        <p:txBody>
          <a:bodyPr vert="horz" lIns="121899" tIns="60949" rIns="121899" bIns="60949"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0700" dirty="0">
                <a:solidFill>
                  <a:schemeClr val="tx1"/>
                </a:solidFill>
                <a:effectLst/>
              </a:rPr>
              <a:t>“</a:t>
            </a:r>
          </a:p>
        </p:txBody>
      </p:sp>
      <p:sp>
        <p:nvSpPr>
          <p:cNvPr id="15" name="TextBox 14"/>
          <p:cNvSpPr txBox="1"/>
          <p:nvPr/>
        </p:nvSpPr>
        <p:spPr>
          <a:xfrm>
            <a:off x="10890589" y="2819399"/>
            <a:ext cx="609441" cy="584776"/>
          </a:xfrm>
          <a:prstGeom prst="rect">
            <a:avLst/>
          </a:prstGeom>
        </p:spPr>
        <p:txBody>
          <a:bodyPr vert="horz" lIns="121899" tIns="60949" rIns="121899" bIns="60949"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0700" dirty="0">
                <a:solidFill>
                  <a:schemeClr val="tx1"/>
                </a:solidFill>
                <a:effectLst/>
              </a:rPr>
              <a:t>”</a:t>
            </a:r>
          </a:p>
        </p:txBody>
      </p:sp>
      <p:sp>
        <p:nvSpPr>
          <p:cNvPr id="2" name="Title 1"/>
          <p:cNvSpPr>
            <a:spLocks noGrp="1"/>
          </p:cNvSpPr>
          <p:nvPr>
            <p:ph type="title"/>
          </p:nvPr>
        </p:nvSpPr>
        <p:spPr>
          <a:xfrm>
            <a:off x="2207638" y="685802"/>
            <a:ext cx="8987671" cy="2743199"/>
          </a:xfrm>
        </p:spPr>
        <p:txBody>
          <a:bodyPr anchor="ctr">
            <a:normAutofit/>
          </a:bodyPr>
          <a:lstStyle>
            <a:lvl1pPr algn="ctr">
              <a:defRPr sz="43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179" y="3428999"/>
            <a:ext cx="8530593" cy="381000"/>
          </a:xfrm>
        </p:spPr>
        <p:txBody>
          <a:bodyPr anchor="ctr">
            <a:normAutofit/>
          </a:bodyPr>
          <a:lstStyle>
            <a:lvl1pPr marL="0" indent="0">
              <a:buFontTx/>
              <a:buNone/>
              <a:defRPr sz="2400"/>
            </a:lvl1pPr>
            <a:lvl2pPr marL="609493" indent="0">
              <a:buFontTx/>
              <a:buNone/>
              <a:defRPr/>
            </a:lvl2pPr>
            <a:lvl3pPr marL="1218987" indent="0">
              <a:buFontTx/>
              <a:buNone/>
              <a:defRPr/>
            </a:lvl3pPr>
            <a:lvl4pPr marL="1828480" indent="0">
              <a:buFontTx/>
              <a:buNone/>
              <a:defRPr/>
            </a:lvl4pPr>
            <a:lvl5pPr marL="2437973"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3927" y="4343400"/>
            <a:ext cx="10016102" cy="1447800"/>
          </a:xfrm>
        </p:spPr>
        <p:txBody>
          <a:bodyPr anchor="ctr">
            <a:normAutofit/>
          </a:bodyPr>
          <a:lstStyle>
            <a:lvl1pPr marL="0" indent="0" algn="ctr">
              <a:buNone/>
              <a:defRPr sz="27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691047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3927" y="3308581"/>
            <a:ext cx="10016100" cy="1468800"/>
          </a:xfrm>
        </p:spPr>
        <p:txBody>
          <a:bodyPr anchor="b">
            <a:normAutofit/>
          </a:bodyPr>
          <a:lstStyle>
            <a:lvl1pPr algn="r">
              <a:defRPr sz="43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3927" y="4777381"/>
            <a:ext cx="10016102" cy="860400"/>
          </a:xfrm>
        </p:spPr>
        <p:txBody>
          <a:bodyPr anchor="t">
            <a:normAutofit/>
          </a:bodyPr>
          <a:lstStyle>
            <a:lvl1pPr marL="0" indent="0" algn="r">
              <a:buNone/>
              <a:defRPr sz="27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859004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196" y="863023"/>
            <a:ext cx="609441" cy="584776"/>
          </a:xfrm>
          <a:prstGeom prst="rect">
            <a:avLst/>
          </a:prstGeom>
        </p:spPr>
        <p:txBody>
          <a:bodyPr vert="horz" lIns="121899" tIns="60949" rIns="121899" bIns="60949"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0700" dirty="0">
                <a:solidFill>
                  <a:schemeClr val="tx1"/>
                </a:solidFill>
                <a:effectLst/>
              </a:rPr>
              <a:t>“</a:t>
            </a:r>
          </a:p>
        </p:txBody>
      </p:sp>
      <p:sp>
        <p:nvSpPr>
          <p:cNvPr id="15" name="TextBox 14"/>
          <p:cNvSpPr txBox="1"/>
          <p:nvPr/>
        </p:nvSpPr>
        <p:spPr>
          <a:xfrm>
            <a:off x="10890589" y="2819399"/>
            <a:ext cx="609441" cy="584776"/>
          </a:xfrm>
          <a:prstGeom prst="rect">
            <a:avLst/>
          </a:prstGeom>
        </p:spPr>
        <p:txBody>
          <a:bodyPr vert="horz" lIns="121899" tIns="60949" rIns="121899" bIns="60949"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0700" dirty="0">
                <a:solidFill>
                  <a:schemeClr val="tx1"/>
                </a:solidFill>
                <a:effectLst/>
              </a:rPr>
              <a:t>”</a:t>
            </a:r>
          </a:p>
        </p:txBody>
      </p:sp>
      <p:sp>
        <p:nvSpPr>
          <p:cNvPr id="2" name="Title 1"/>
          <p:cNvSpPr>
            <a:spLocks noGrp="1"/>
          </p:cNvSpPr>
          <p:nvPr>
            <p:ph type="title"/>
          </p:nvPr>
        </p:nvSpPr>
        <p:spPr>
          <a:xfrm>
            <a:off x="2207638" y="685802"/>
            <a:ext cx="8987671" cy="2743199"/>
          </a:xfrm>
        </p:spPr>
        <p:txBody>
          <a:bodyPr anchor="ctr">
            <a:normAutofit/>
          </a:bodyPr>
          <a:lstStyle>
            <a:lvl1pPr algn="ctr">
              <a:defRPr sz="43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3929" y="3886200"/>
            <a:ext cx="10016102" cy="889000"/>
          </a:xfrm>
        </p:spPr>
        <p:txBody>
          <a:bodyPr vert="horz" lIns="121899" tIns="60949" rIns="121899" bIns="60949" rtlCol="0" anchor="b">
            <a:normAutofit/>
          </a:bodyPr>
          <a:lstStyle>
            <a:lvl1pPr algn="r">
              <a:buNone/>
              <a:defRPr lang="en-US" sz="3200" b="0" cap="none" dirty="0">
                <a:ln w="3175" cmpd="sng">
                  <a:noFill/>
                </a:ln>
                <a:solidFill>
                  <a:schemeClr val="tx1"/>
                </a:solidFill>
                <a:effectLst/>
              </a:defRPr>
            </a:lvl1pPr>
          </a:lstStyle>
          <a:p>
            <a:pPr marL="0" lvl="0">
              <a:spcBef>
                <a:spcPct val="0"/>
              </a:spcBef>
              <a:buNone/>
            </a:pPr>
            <a:r>
              <a:rPr lang="en-US" dirty="0" smtClean="0"/>
              <a:t>Click to edit Master text styles</a:t>
            </a:r>
          </a:p>
        </p:txBody>
      </p:sp>
      <p:sp>
        <p:nvSpPr>
          <p:cNvPr id="3" name="Text Placeholder 2"/>
          <p:cNvSpPr>
            <a:spLocks noGrp="1"/>
          </p:cNvSpPr>
          <p:nvPr>
            <p:ph type="body" idx="1"/>
          </p:nvPr>
        </p:nvSpPr>
        <p:spPr>
          <a:xfrm>
            <a:off x="1483927" y="4775200"/>
            <a:ext cx="10016102" cy="1016000"/>
          </a:xfrm>
        </p:spPr>
        <p:txBody>
          <a:bodyPr anchor="t">
            <a:normAutofit/>
          </a:bodyPr>
          <a:lstStyle>
            <a:lvl1pPr marL="0" indent="0" algn="r">
              <a:buNone/>
              <a:defRPr sz="24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6632466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3927" y="685802"/>
            <a:ext cx="10016103" cy="2727325"/>
          </a:xfrm>
        </p:spPr>
        <p:txBody>
          <a:bodyPr vert="horz" lIns="121899" tIns="60949" rIns="121899" bIns="60949" rtlCol="0" anchor="ctr">
            <a:normAutofit/>
          </a:bodyPr>
          <a:lstStyle>
            <a:lvl1pPr>
              <a:defRPr lang="en-US" b="0" dirty="0"/>
            </a:lvl1pPr>
          </a:lstStyle>
          <a:p>
            <a:pPr marL="0" lvl="0"/>
            <a:r>
              <a:rPr lang="en-US" dirty="0" smtClean="0"/>
              <a:t>Click to edit Master title style</a:t>
            </a:r>
            <a:endParaRPr lang="en-US" dirty="0"/>
          </a:p>
        </p:txBody>
      </p:sp>
      <p:sp>
        <p:nvSpPr>
          <p:cNvPr id="10" name="Text Placeholder 9"/>
          <p:cNvSpPr>
            <a:spLocks noGrp="1"/>
          </p:cNvSpPr>
          <p:nvPr>
            <p:ph type="body" sz="quarter" idx="13"/>
          </p:nvPr>
        </p:nvSpPr>
        <p:spPr>
          <a:xfrm>
            <a:off x="1483928" y="3505200"/>
            <a:ext cx="10016104" cy="838200"/>
          </a:xfrm>
        </p:spPr>
        <p:txBody>
          <a:bodyPr vert="horz" lIns="121899" tIns="60949" rIns="121899" bIns="60949" rtlCol="0" anchor="b">
            <a:normAutofit/>
          </a:bodyPr>
          <a:lstStyle>
            <a:lvl1pPr>
              <a:buNone/>
              <a:defRPr lang="en-US" sz="3700" b="0" cap="none" dirty="0">
                <a:ln w="3175" cmpd="sng">
                  <a:noFill/>
                </a:ln>
                <a:solidFill>
                  <a:schemeClr val="tx1"/>
                </a:solidFill>
                <a:effectLst/>
              </a:defRPr>
            </a:lvl1pPr>
          </a:lstStyle>
          <a:p>
            <a:pPr marL="0" lvl="0">
              <a:spcBef>
                <a:spcPct val="0"/>
              </a:spcBef>
              <a:buNone/>
            </a:pPr>
            <a:r>
              <a:rPr lang="en-US" dirty="0" smtClean="0"/>
              <a:t>Click to edit Master text styles</a:t>
            </a:r>
          </a:p>
        </p:txBody>
      </p:sp>
      <p:sp>
        <p:nvSpPr>
          <p:cNvPr id="3" name="Text Placeholder 2"/>
          <p:cNvSpPr>
            <a:spLocks noGrp="1"/>
          </p:cNvSpPr>
          <p:nvPr>
            <p:ph type="body" idx="1"/>
          </p:nvPr>
        </p:nvSpPr>
        <p:spPr>
          <a:xfrm>
            <a:off x="1483928" y="4343400"/>
            <a:ext cx="10016104" cy="1447800"/>
          </a:xfrm>
        </p:spPr>
        <p:txBody>
          <a:bodyPr anchor="t">
            <a:normAutofit/>
          </a:bodyPr>
          <a:lstStyle>
            <a:lvl1pPr marL="0" indent="0" algn="l">
              <a:buNone/>
              <a:defRPr sz="24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1566888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8750657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0124" y="685800"/>
            <a:ext cx="1769908"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3928" y="685800"/>
            <a:ext cx="8017654"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4124658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49007" y="5867132"/>
            <a:ext cx="551023"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761838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1610" y="2666999"/>
            <a:ext cx="8928421" cy="2110383"/>
          </a:xfrm>
        </p:spPr>
        <p:txBody>
          <a:bodyPr anchor="b"/>
          <a:lstStyle>
            <a:lvl1pPr algn="r">
              <a:defRPr sz="53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1611" y="4777381"/>
            <a:ext cx="8928422" cy="860400"/>
          </a:xfrm>
        </p:spPr>
        <p:txBody>
          <a:bodyPr anchor="t">
            <a:normAutofit/>
          </a:bodyPr>
          <a:lstStyle>
            <a:lvl1pPr marL="0" indent="0" algn="r">
              <a:buNone/>
              <a:defRPr sz="27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335962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3928" y="685802"/>
            <a:ext cx="10016104"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3929" y="2667001"/>
            <a:ext cx="4893780" cy="3124201"/>
          </a:xfrm>
        </p:spPr>
        <p:txBody>
          <a:bodyPr>
            <a:normAutofit/>
          </a:bodyPr>
          <a:lstStyle>
            <a:lvl1pPr>
              <a:defRPr sz="2400"/>
            </a:lvl1pPr>
            <a:lvl2pPr>
              <a:defRPr sz="21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6246" y="2667000"/>
            <a:ext cx="4893781" cy="3124200"/>
          </a:xfrm>
        </p:spPr>
        <p:txBody>
          <a:bodyPr>
            <a:normAutofit/>
          </a:bodyPr>
          <a:lstStyle>
            <a:lvl1pPr>
              <a:defRPr sz="2400"/>
            </a:lvl1pPr>
            <a:lvl2pPr>
              <a:defRPr sz="21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12/29/2021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003226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1719" y="2658534"/>
            <a:ext cx="4605988" cy="576263"/>
          </a:xfrm>
        </p:spPr>
        <p:txBody>
          <a:bodyPr anchor="b">
            <a:noAutofit/>
          </a:bodyPr>
          <a:lstStyle>
            <a:lvl1pPr marL="0" indent="0">
              <a:buNone/>
              <a:defRPr sz="37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1483924" y="3335338"/>
            <a:ext cx="4893781" cy="2455863"/>
          </a:xfrm>
        </p:spPr>
        <p:txBody>
          <a:bodyPr anchor="t">
            <a:normAutofit/>
          </a:bodyPr>
          <a:lstStyle>
            <a:lvl1pPr>
              <a:defRPr sz="2400"/>
            </a:lvl1pPr>
            <a:lvl2pPr>
              <a:defRPr sz="21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78698" y="2667001"/>
            <a:ext cx="4621334" cy="576263"/>
          </a:xfrm>
        </p:spPr>
        <p:txBody>
          <a:bodyPr anchor="b">
            <a:noAutofit/>
          </a:bodyPr>
          <a:lstStyle>
            <a:lvl1pPr marL="0" indent="0">
              <a:buNone/>
              <a:defRPr sz="37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6606246" y="3335338"/>
            <a:ext cx="4893781" cy="2455863"/>
          </a:xfrm>
        </p:spPr>
        <p:txBody>
          <a:bodyPr anchor="t">
            <a:normAutofit/>
          </a:bodyPr>
          <a:lstStyle>
            <a:lvl1pPr>
              <a:defRPr sz="2400"/>
            </a:lvl1pPr>
            <a:lvl2pPr>
              <a:defRPr sz="21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097854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12/29/2021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485192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413327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3928" y="1600200"/>
            <a:ext cx="3548197" cy="1371600"/>
          </a:xfrm>
        </p:spPr>
        <p:txBody>
          <a:bodyPr anchor="b">
            <a:normAutofit/>
          </a:bodyPr>
          <a:lstStyle>
            <a:lvl1pPr algn="ctr">
              <a:defRPr sz="3200" b="0"/>
            </a:lvl1pPr>
          </a:lstStyle>
          <a:p>
            <a:r>
              <a:rPr lang="en-US" smtClean="0"/>
              <a:t>Click to edit Master title style</a:t>
            </a:r>
            <a:endParaRPr lang="en-US" dirty="0"/>
          </a:p>
        </p:txBody>
      </p:sp>
      <p:sp>
        <p:nvSpPr>
          <p:cNvPr id="3" name="Content Placeholder 2"/>
          <p:cNvSpPr>
            <a:spLocks noGrp="1"/>
          </p:cNvSpPr>
          <p:nvPr>
            <p:ph idx="1"/>
          </p:nvPr>
        </p:nvSpPr>
        <p:spPr>
          <a:xfrm>
            <a:off x="5260665" y="685801"/>
            <a:ext cx="6239365" cy="5105401"/>
          </a:xfrm>
        </p:spPr>
        <p:txBody>
          <a:bodyPr anchor="ctr">
            <a:normAutofit/>
          </a:bodyPr>
          <a:lstStyle>
            <a:lvl1pPr>
              <a:defRPr sz="27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3928" y="2971800"/>
            <a:ext cx="3548197" cy="1828800"/>
          </a:xfrm>
        </p:spPr>
        <p:txBody>
          <a:bodyPr>
            <a:normAutofit/>
          </a:bodyPr>
          <a:lstStyle>
            <a:lvl1pPr marL="0" indent="0" algn="ctr">
              <a:buNone/>
              <a:defRPr sz="21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775294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340" y="1752599"/>
            <a:ext cx="5424746" cy="1371600"/>
          </a:xfrm>
        </p:spPr>
        <p:txBody>
          <a:bodyPr anchor="b">
            <a:normAutofit/>
          </a:bodyPr>
          <a:lstStyle>
            <a:lvl1pPr algn="ctr">
              <a:defRPr sz="37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2704" y="914400"/>
            <a:ext cx="3280120"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2100"/>
            </a:lvl1pPr>
            <a:lvl2pPr marL="609493" indent="0">
              <a:buNone/>
              <a:defRPr sz="2100"/>
            </a:lvl2pPr>
            <a:lvl3pPr marL="1218987" indent="0">
              <a:buNone/>
              <a:defRPr sz="2100"/>
            </a:lvl3pPr>
            <a:lvl4pPr marL="1828480" indent="0">
              <a:buNone/>
              <a:defRPr sz="2100"/>
            </a:lvl4pPr>
            <a:lvl5pPr marL="2437973" indent="0">
              <a:buNone/>
              <a:defRPr sz="2100"/>
            </a:lvl5pPr>
            <a:lvl6pPr marL="3047467" indent="0">
              <a:buNone/>
              <a:defRPr sz="2100"/>
            </a:lvl6pPr>
            <a:lvl7pPr marL="3656960" indent="0">
              <a:buNone/>
              <a:defRPr sz="2100"/>
            </a:lvl7pPr>
            <a:lvl8pPr marL="4266453" indent="0">
              <a:buNone/>
              <a:defRPr sz="2100"/>
            </a:lvl8pPr>
            <a:lvl9pPr marL="4875947" indent="0">
              <a:buNone/>
              <a:defRPr sz="2100"/>
            </a:lvl9pPr>
          </a:lstStyle>
          <a:p>
            <a:r>
              <a:rPr lang="en-US" smtClean="0"/>
              <a:t>Click icon to add picture</a:t>
            </a:r>
            <a:endParaRPr lang="en-US" dirty="0"/>
          </a:p>
        </p:txBody>
      </p:sp>
      <p:sp>
        <p:nvSpPr>
          <p:cNvPr id="4" name="Text Placeholder 3"/>
          <p:cNvSpPr>
            <a:spLocks noGrp="1"/>
          </p:cNvSpPr>
          <p:nvPr>
            <p:ph type="body" sz="half" idx="2"/>
          </p:nvPr>
        </p:nvSpPr>
        <p:spPr>
          <a:xfrm>
            <a:off x="1482340" y="3124199"/>
            <a:ext cx="5424746" cy="1828800"/>
          </a:xfrm>
        </p:spPr>
        <p:txBody>
          <a:bodyPr>
            <a:normAutofit/>
          </a:bodyPr>
          <a:lstStyle>
            <a:lvl1pPr marL="0" indent="0" algn="ctr">
              <a:buNone/>
              <a:defRPr sz="24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303679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773" y="2"/>
            <a:ext cx="2436179"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3928" y="685802"/>
            <a:ext cx="10016104" cy="1752599"/>
          </a:xfrm>
          <a:prstGeom prst="rect">
            <a:avLst/>
          </a:prstGeom>
          <a:effectLst/>
        </p:spPr>
        <p:txBody>
          <a:bodyPr vert="horz" lIns="121899" tIns="60949" rIns="121899" bIns="60949"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3926" y="2667001"/>
            <a:ext cx="10016104" cy="3124201"/>
          </a:xfrm>
          <a:prstGeom prst="rect">
            <a:avLst/>
          </a:prstGeom>
        </p:spPr>
        <p:txBody>
          <a:bodyPr vert="horz" lIns="121899" tIns="60949" rIns="121899" bIns="60949"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0122" y="5883276"/>
            <a:ext cx="1142702" cy="365125"/>
          </a:xfrm>
          <a:prstGeom prst="rect">
            <a:avLst/>
          </a:prstGeom>
        </p:spPr>
        <p:txBody>
          <a:bodyPr vert="horz" lIns="121899" tIns="60949" rIns="121899" bIns="60949" rtlCol="0" anchor="ctr"/>
          <a:lstStyle>
            <a:lvl1pPr algn="r">
              <a:defRPr sz="1300" b="0" i="0">
                <a:solidFill>
                  <a:schemeClr val="tx1"/>
                </a:solidFill>
                <a:effectLst/>
                <a:latin typeface="+mn-lt"/>
              </a:defRPr>
            </a:lvl1pPr>
          </a:lstStyle>
          <a:p>
            <a:fld id="{1D8BD707-D9CF-40AE-B4C6-C98DA3205C09}" type="datetimeFigureOut">
              <a:rPr lang="en-US" smtClean="0"/>
              <a:pPr/>
              <a:t>12/29/2021</a:t>
            </a:fld>
            <a:endParaRPr lang="en-US"/>
          </a:p>
        </p:txBody>
      </p:sp>
      <p:sp>
        <p:nvSpPr>
          <p:cNvPr id="5" name="Footer Placeholder 4"/>
          <p:cNvSpPr>
            <a:spLocks noGrp="1"/>
          </p:cNvSpPr>
          <p:nvPr>
            <p:ph type="ftr" sz="quarter" idx="3"/>
          </p:nvPr>
        </p:nvSpPr>
        <p:spPr>
          <a:xfrm>
            <a:off x="2571612" y="5883276"/>
            <a:ext cx="7082332" cy="365125"/>
          </a:xfrm>
          <a:prstGeom prst="rect">
            <a:avLst/>
          </a:prstGeom>
        </p:spPr>
        <p:txBody>
          <a:bodyPr vert="horz" lIns="121899" tIns="60949" rIns="121899" bIns="60949" rtlCol="0" anchor="ctr"/>
          <a:lstStyle>
            <a:lvl1pPr algn="l">
              <a:defRPr sz="13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49007" y="5883276"/>
            <a:ext cx="551023" cy="365125"/>
          </a:xfrm>
          <a:prstGeom prst="rect">
            <a:avLst/>
          </a:prstGeom>
        </p:spPr>
        <p:txBody>
          <a:bodyPr vert="horz" lIns="121899" tIns="60949" rIns="121899" bIns="60949" rtlCol="0" anchor="ctr"/>
          <a:lstStyle>
            <a:lvl1pPr algn="r">
              <a:defRPr sz="1300" b="0" i="0">
                <a:solidFill>
                  <a:schemeClr val="tx1"/>
                </a:solidFill>
                <a:effectLst/>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5561915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609493" rtl="0" eaLnBrk="1" latinLnBrk="0" hangingPunct="1">
        <a:spcBef>
          <a:spcPct val="0"/>
        </a:spcBef>
        <a:buNone/>
        <a:defRPr sz="53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80933" indent="-380933" algn="l" defTabSz="609493" rtl="0" eaLnBrk="1" latinLnBrk="0" hangingPunct="1">
        <a:spcBef>
          <a:spcPct val="20000"/>
        </a:spcBef>
        <a:spcAft>
          <a:spcPts val="800"/>
        </a:spcAft>
        <a:buClr>
          <a:schemeClr val="accent1">
            <a:lumMod val="75000"/>
          </a:schemeClr>
        </a:buClr>
        <a:buSzPct val="145000"/>
        <a:buFont typeface="Arial"/>
        <a:buChar char="•"/>
        <a:defRPr sz="3200" kern="1200" cap="none">
          <a:solidFill>
            <a:schemeClr val="tx1"/>
          </a:solidFill>
          <a:effectLst/>
          <a:latin typeface="+mn-lt"/>
          <a:ea typeface="+mn-ea"/>
          <a:cs typeface="+mn-cs"/>
        </a:defRPr>
      </a:lvl1pPr>
      <a:lvl2pPr marL="990427" indent="-380933" algn="l" defTabSz="609493" rtl="0" eaLnBrk="1" latinLnBrk="0" hangingPunct="1">
        <a:spcBef>
          <a:spcPct val="20000"/>
        </a:spcBef>
        <a:spcAft>
          <a:spcPts val="800"/>
        </a:spcAft>
        <a:buClr>
          <a:schemeClr val="accent1">
            <a:lumMod val="75000"/>
          </a:schemeClr>
        </a:buClr>
        <a:buSzPct val="145000"/>
        <a:buFont typeface="Arial"/>
        <a:buChar char="•"/>
        <a:defRPr sz="2700" kern="1200" cap="none">
          <a:solidFill>
            <a:schemeClr val="tx1"/>
          </a:solidFill>
          <a:effectLst/>
          <a:latin typeface="+mn-lt"/>
          <a:ea typeface="+mn-ea"/>
          <a:cs typeface="+mn-cs"/>
        </a:defRPr>
      </a:lvl2pPr>
      <a:lvl3pPr marL="1599920" indent="-380933" algn="l" defTabSz="609493" rtl="0" eaLnBrk="1" latinLnBrk="0" hangingPunct="1">
        <a:spcBef>
          <a:spcPct val="20000"/>
        </a:spcBef>
        <a:spcAft>
          <a:spcPts val="800"/>
        </a:spcAft>
        <a:buClr>
          <a:schemeClr val="accent1">
            <a:lumMod val="75000"/>
          </a:schemeClr>
        </a:buClr>
        <a:buSzPct val="145000"/>
        <a:buFont typeface="Arial"/>
        <a:buChar char="•"/>
        <a:defRPr sz="2400" kern="1200" cap="none">
          <a:solidFill>
            <a:schemeClr val="tx1"/>
          </a:solidFill>
          <a:effectLst/>
          <a:latin typeface="+mn-lt"/>
          <a:ea typeface="+mn-ea"/>
          <a:cs typeface="+mn-cs"/>
        </a:defRPr>
      </a:lvl3pPr>
      <a:lvl4pPr marL="2057040" indent="-228560" algn="l" defTabSz="609493" rtl="0" eaLnBrk="1" latinLnBrk="0" hangingPunct="1">
        <a:spcBef>
          <a:spcPct val="20000"/>
        </a:spcBef>
        <a:spcAft>
          <a:spcPts val="800"/>
        </a:spcAft>
        <a:buClr>
          <a:schemeClr val="accent1">
            <a:lumMod val="75000"/>
          </a:schemeClr>
        </a:buClr>
        <a:buSzPct val="145000"/>
        <a:buFont typeface="Arial"/>
        <a:buChar char="•"/>
        <a:defRPr sz="2100" kern="1200" cap="none">
          <a:solidFill>
            <a:schemeClr val="tx1"/>
          </a:solidFill>
          <a:effectLst/>
          <a:latin typeface="+mn-lt"/>
          <a:ea typeface="+mn-ea"/>
          <a:cs typeface="+mn-cs"/>
        </a:defRPr>
      </a:lvl4pPr>
      <a:lvl5pPr marL="2666533" indent="-228560" algn="l" defTabSz="609493" rtl="0" eaLnBrk="1" latinLnBrk="0" hangingPunct="1">
        <a:spcBef>
          <a:spcPct val="20000"/>
        </a:spcBef>
        <a:spcAft>
          <a:spcPts val="800"/>
        </a:spcAft>
        <a:buClr>
          <a:schemeClr val="accent1">
            <a:lumMod val="75000"/>
          </a:schemeClr>
        </a:buClr>
        <a:buSzPct val="145000"/>
        <a:buFont typeface="Arial"/>
        <a:buChar char="•"/>
        <a:defRPr sz="1900" kern="1200" cap="none">
          <a:solidFill>
            <a:schemeClr val="tx1"/>
          </a:solidFill>
          <a:effectLst/>
          <a:latin typeface="+mn-lt"/>
          <a:ea typeface="+mn-ea"/>
          <a:cs typeface="+mn-cs"/>
        </a:defRPr>
      </a:lvl5pPr>
      <a:lvl6pPr marL="3352213" indent="-304747" algn="l" defTabSz="609493" rtl="0" eaLnBrk="1" latinLnBrk="0" hangingPunct="1">
        <a:spcBef>
          <a:spcPct val="20000"/>
        </a:spcBef>
        <a:spcAft>
          <a:spcPts val="800"/>
        </a:spcAft>
        <a:buClr>
          <a:schemeClr val="accent1">
            <a:lumMod val="75000"/>
          </a:schemeClr>
        </a:buClr>
        <a:buSzPct val="145000"/>
        <a:buFont typeface="Arial"/>
        <a:buChar char="•"/>
        <a:defRPr sz="1900" kern="1200" cap="none">
          <a:solidFill>
            <a:schemeClr val="tx1"/>
          </a:solidFill>
          <a:effectLst/>
          <a:latin typeface="+mn-lt"/>
          <a:ea typeface="+mn-ea"/>
          <a:cs typeface="+mn-cs"/>
        </a:defRPr>
      </a:lvl6pPr>
      <a:lvl7pPr marL="3961707" indent="-304747" algn="l" defTabSz="609493" rtl="0" eaLnBrk="1" latinLnBrk="0" hangingPunct="1">
        <a:spcBef>
          <a:spcPct val="20000"/>
        </a:spcBef>
        <a:spcAft>
          <a:spcPts val="800"/>
        </a:spcAft>
        <a:buClr>
          <a:schemeClr val="accent1">
            <a:lumMod val="75000"/>
          </a:schemeClr>
        </a:buClr>
        <a:buSzPct val="145000"/>
        <a:buFont typeface="Arial"/>
        <a:buChar char="•"/>
        <a:defRPr sz="1900" kern="1200" cap="none">
          <a:solidFill>
            <a:schemeClr val="tx1"/>
          </a:solidFill>
          <a:effectLst/>
          <a:latin typeface="+mn-lt"/>
          <a:ea typeface="+mn-ea"/>
          <a:cs typeface="+mn-cs"/>
        </a:defRPr>
      </a:lvl7pPr>
      <a:lvl8pPr marL="4571200" indent="-304747" algn="l" defTabSz="609493" rtl="0" eaLnBrk="1" latinLnBrk="0" hangingPunct="1">
        <a:spcBef>
          <a:spcPct val="20000"/>
        </a:spcBef>
        <a:spcAft>
          <a:spcPts val="800"/>
        </a:spcAft>
        <a:buClr>
          <a:schemeClr val="accent1">
            <a:lumMod val="75000"/>
          </a:schemeClr>
        </a:buClr>
        <a:buSzPct val="145000"/>
        <a:buFont typeface="Arial"/>
        <a:buChar char="•"/>
        <a:defRPr sz="1900" kern="1200" cap="none">
          <a:solidFill>
            <a:schemeClr val="tx1"/>
          </a:solidFill>
          <a:effectLst/>
          <a:latin typeface="+mn-lt"/>
          <a:ea typeface="+mn-ea"/>
          <a:cs typeface="+mn-cs"/>
        </a:defRPr>
      </a:lvl8pPr>
      <a:lvl9pPr marL="5180693" indent="-304747" algn="l" defTabSz="609493" rtl="0" eaLnBrk="1" latinLnBrk="0" hangingPunct="1">
        <a:spcBef>
          <a:spcPct val="20000"/>
        </a:spcBef>
        <a:spcAft>
          <a:spcPts val="800"/>
        </a:spcAft>
        <a:buClr>
          <a:schemeClr val="accent1">
            <a:lumMod val="75000"/>
          </a:schemeClr>
        </a:buClr>
        <a:buSzPct val="145000"/>
        <a:buFont typeface="Arial"/>
        <a:buChar char="•"/>
        <a:defRPr sz="1900" kern="1200" cap="none">
          <a:solidFill>
            <a:schemeClr val="tx1"/>
          </a:solidFill>
          <a:effectLst/>
          <a:latin typeface="+mn-lt"/>
          <a:ea typeface="+mn-ea"/>
          <a:cs typeface="+mn-cs"/>
        </a:defRPr>
      </a:lvl9pPr>
    </p:bodyStyle>
    <p:otherStyle>
      <a:defPPr>
        <a:defRPr lang="en-US"/>
      </a:defPPr>
      <a:lvl1pPr marL="0" algn="l" defTabSz="609493" rtl="0" eaLnBrk="1" latinLnBrk="0" hangingPunct="1">
        <a:defRPr sz="2400" kern="1200">
          <a:solidFill>
            <a:schemeClr val="tx1"/>
          </a:solidFill>
          <a:latin typeface="+mn-lt"/>
          <a:ea typeface="+mn-ea"/>
          <a:cs typeface="+mn-cs"/>
        </a:defRPr>
      </a:lvl1pPr>
      <a:lvl2pPr marL="609493" algn="l" defTabSz="609493" rtl="0" eaLnBrk="1" latinLnBrk="0" hangingPunct="1">
        <a:defRPr sz="2400" kern="1200">
          <a:solidFill>
            <a:schemeClr val="tx1"/>
          </a:solidFill>
          <a:latin typeface="+mn-lt"/>
          <a:ea typeface="+mn-ea"/>
          <a:cs typeface="+mn-cs"/>
        </a:defRPr>
      </a:lvl2pPr>
      <a:lvl3pPr marL="1218987" algn="l" defTabSz="609493" rtl="0" eaLnBrk="1" latinLnBrk="0" hangingPunct="1">
        <a:defRPr sz="2400" kern="1200">
          <a:solidFill>
            <a:schemeClr val="tx1"/>
          </a:solidFill>
          <a:latin typeface="+mn-lt"/>
          <a:ea typeface="+mn-ea"/>
          <a:cs typeface="+mn-cs"/>
        </a:defRPr>
      </a:lvl3pPr>
      <a:lvl4pPr marL="1828480" algn="l" defTabSz="609493" rtl="0" eaLnBrk="1" latinLnBrk="0" hangingPunct="1">
        <a:defRPr sz="2400" kern="1200">
          <a:solidFill>
            <a:schemeClr val="tx1"/>
          </a:solidFill>
          <a:latin typeface="+mn-lt"/>
          <a:ea typeface="+mn-ea"/>
          <a:cs typeface="+mn-cs"/>
        </a:defRPr>
      </a:lvl4pPr>
      <a:lvl5pPr marL="2437973" algn="l" defTabSz="609493" rtl="0" eaLnBrk="1" latinLnBrk="0" hangingPunct="1">
        <a:defRPr sz="2400" kern="1200">
          <a:solidFill>
            <a:schemeClr val="tx1"/>
          </a:solidFill>
          <a:latin typeface="+mn-lt"/>
          <a:ea typeface="+mn-ea"/>
          <a:cs typeface="+mn-cs"/>
        </a:defRPr>
      </a:lvl5pPr>
      <a:lvl6pPr marL="3047467" algn="l" defTabSz="609493" rtl="0" eaLnBrk="1" latinLnBrk="0" hangingPunct="1">
        <a:defRPr sz="2400" kern="1200">
          <a:solidFill>
            <a:schemeClr val="tx1"/>
          </a:solidFill>
          <a:latin typeface="+mn-lt"/>
          <a:ea typeface="+mn-ea"/>
          <a:cs typeface="+mn-cs"/>
        </a:defRPr>
      </a:lvl6pPr>
      <a:lvl7pPr marL="3656960" algn="l" defTabSz="609493" rtl="0" eaLnBrk="1" latinLnBrk="0" hangingPunct="1">
        <a:defRPr sz="2400" kern="1200">
          <a:solidFill>
            <a:schemeClr val="tx1"/>
          </a:solidFill>
          <a:latin typeface="+mn-lt"/>
          <a:ea typeface="+mn-ea"/>
          <a:cs typeface="+mn-cs"/>
        </a:defRPr>
      </a:lvl7pPr>
      <a:lvl8pPr marL="4266453" algn="l" defTabSz="609493" rtl="0" eaLnBrk="1" latinLnBrk="0" hangingPunct="1">
        <a:defRPr sz="2400" kern="1200">
          <a:solidFill>
            <a:schemeClr val="tx1"/>
          </a:solidFill>
          <a:latin typeface="+mn-lt"/>
          <a:ea typeface="+mn-ea"/>
          <a:cs typeface="+mn-cs"/>
        </a:defRPr>
      </a:lvl8pPr>
      <a:lvl9pPr marL="4875947" algn="l" defTabSz="609493"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s://www.hindawi.com/journals/tswj/2020/1289408/" TargetMode="External"/><Relationship Id="rId2" Type="http://schemas.openxmlformats.org/officeDocument/2006/relationships/hyperlink" Target="https://erandiganepola.medium.com/machine-learning-based-age-%20and-gender-predictions-in-image-processing-223031dea847" TargetMode="External"/><Relationship Id="rId1" Type="http://schemas.openxmlformats.org/officeDocument/2006/relationships/slideLayout" Target="../slideLayouts/slideLayout6.xml"/><Relationship Id="rId4" Type="http://schemas.openxmlformats.org/officeDocument/2006/relationships/hyperlink" Target="https://www.researchgate.net/publication/321479959_Facial_detecti%20on_using_deep_learning55"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876C47-C7FE-4894-9D4F-10CB46B3EF80}"/>
              </a:ext>
            </a:extLst>
          </p:cNvPr>
          <p:cNvSpPr>
            <a:spLocks noGrp="1"/>
          </p:cNvSpPr>
          <p:nvPr>
            <p:ph type="ctrTitle"/>
          </p:nvPr>
        </p:nvSpPr>
        <p:spPr>
          <a:xfrm>
            <a:off x="2665412" y="304800"/>
            <a:ext cx="5997306" cy="1954403"/>
          </a:xfrm>
        </p:spPr>
        <p:txBody>
          <a:bodyPr>
            <a:normAutofit/>
          </a:bodyPr>
          <a:lstStyle/>
          <a:p>
            <a:pPr algn="ctr"/>
            <a:r>
              <a:rPr lang="en-IN" sz="3200" b="1" dirty="0" smtClean="0">
                <a:solidFill>
                  <a:srgbClr val="002060"/>
                </a:solidFill>
                <a:latin typeface="Times New Roman" panose="02020603050405020304" pitchFamily="18" charset="0"/>
                <a:cs typeface="Times New Roman" panose="02020603050405020304" pitchFamily="18" charset="0"/>
              </a:rPr>
              <a:t>AGE AND GENDER PREDICTION USING DEEP LEARNING</a:t>
            </a:r>
            <a:endParaRPr lang="en-IN" sz="3200" b="1" dirty="0">
              <a:solidFill>
                <a:srgbClr val="00206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B2F0066A-D968-4BE3-836A-BCA6D6C8A660}"/>
              </a:ext>
            </a:extLst>
          </p:cNvPr>
          <p:cNvSpPr>
            <a:spLocks noGrp="1"/>
          </p:cNvSpPr>
          <p:nvPr>
            <p:ph type="subTitle" idx="1"/>
          </p:nvPr>
        </p:nvSpPr>
        <p:spPr>
          <a:xfrm>
            <a:off x="7999412" y="3505200"/>
            <a:ext cx="3729217" cy="2616200"/>
          </a:xfrm>
        </p:spPr>
        <p:txBody>
          <a:bodyPr>
            <a:normAutofit/>
          </a:bodyPr>
          <a:lstStyle/>
          <a:p>
            <a:r>
              <a:rPr lang="en-IN" sz="2000" b="1" u="sng" dirty="0">
                <a:solidFill>
                  <a:schemeClr val="tx2">
                    <a:lumMod val="90000"/>
                    <a:lumOff val="10000"/>
                  </a:schemeClr>
                </a:solidFill>
                <a:latin typeface="Times New Roman" panose="02020603050405020304" pitchFamily="18" charset="0"/>
                <a:cs typeface="Times New Roman" panose="02020603050405020304" pitchFamily="18" charset="0"/>
              </a:rPr>
              <a:t>Mentor</a:t>
            </a:r>
            <a:r>
              <a:rPr lang="en-IN" sz="2000" dirty="0">
                <a:solidFill>
                  <a:schemeClr val="tx2">
                    <a:lumMod val="90000"/>
                    <a:lumOff val="10000"/>
                  </a:schemeClr>
                </a:solidFill>
                <a:latin typeface="Times New Roman" panose="02020603050405020304" pitchFamily="18" charset="0"/>
                <a:cs typeface="Times New Roman" panose="02020603050405020304" pitchFamily="18" charset="0"/>
              </a:rPr>
              <a:t> : </a:t>
            </a:r>
            <a:r>
              <a:rPr lang="en-IN" sz="2000" dirty="0" smtClean="0">
                <a:solidFill>
                  <a:schemeClr val="tx2">
                    <a:lumMod val="90000"/>
                    <a:lumOff val="10000"/>
                  </a:schemeClr>
                </a:solidFill>
                <a:latin typeface="Times New Roman" panose="02020603050405020304" pitchFamily="18" charset="0"/>
                <a:cs typeface="Times New Roman" panose="02020603050405020304" pitchFamily="18" charset="0"/>
              </a:rPr>
              <a:t>Dr </a:t>
            </a:r>
            <a:r>
              <a:rPr lang="en-IN" sz="2000" dirty="0" err="1" smtClean="0">
                <a:solidFill>
                  <a:schemeClr val="tx2">
                    <a:lumMod val="90000"/>
                    <a:lumOff val="10000"/>
                  </a:schemeClr>
                </a:solidFill>
                <a:latin typeface="Times New Roman" panose="02020603050405020304" pitchFamily="18" charset="0"/>
                <a:cs typeface="Times New Roman" panose="02020603050405020304" pitchFamily="18" charset="0"/>
              </a:rPr>
              <a:t>Dipanwita</a:t>
            </a:r>
            <a:r>
              <a:rPr lang="en-IN" sz="2000" dirty="0" smtClean="0">
                <a:solidFill>
                  <a:schemeClr val="tx2">
                    <a:lumMod val="90000"/>
                    <a:lumOff val="10000"/>
                  </a:schemeClr>
                </a:solidFill>
                <a:latin typeface="Times New Roman" panose="02020603050405020304" pitchFamily="18" charset="0"/>
                <a:cs typeface="Times New Roman" panose="02020603050405020304" pitchFamily="18" charset="0"/>
              </a:rPr>
              <a:t> </a:t>
            </a:r>
            <a:r>
              <a:rPr lang="en-IN" sz="2000" dirty="0" err="1" smtClean="0">
                <a:solidFill>
                  <a:schemeClr val="tx2">
                    <a:lumMod val="90000"/>
                    <a:lumOff val="10000"/>
                  </a:schemeClr>
                </a:solidFill>
                <a:latin typeface="Times New Roman" panose="02020603050405020304" pitchFamily="18" charset="0"/>
                <a:cs typeface="Times New Roman" panose="02020603050405020304" pitchFamily="18" charset="0"/>
              </a:rPr>
              <a:t>Thakur</a:t>
            </a:r>
            <a:endParaRPr lang="en-IN" sz="2000" dirty="0">
              <a:solidFill>
                <a:schemeClr val="tx2">
                  <a:lumMod val="90000"/>
                  <a:lumOff val="10000"/>
                </a:schemeClr>
              </a:solidFill>
              <a:latin typeface="Times New Roman" panose="02020603050405020304" pitchFamily="18" charset="0"/>
              <a:cs typeface="Times New Roman" panose="02020603050405020304" pitchFamily="18" charset="0"/>
            </a:endParaRPr>
          </a:p>
          <a:p>
            <a:r>
              <a:rPr lang="en-IN" sz="2000" b="1" u="sng" dirty="0">
                <a:solidFill>
                  <a:schemeClr val="tx2">
                    <a:lumMod val="90000"/>
                    <a:lumOff val="10000"/>
                  </a:schemeClr>
                </a:solidFill>
                <a:latin typeface="Times New Roman" panose="02020603050405020304" pitchFamily="18" charset="0"/>
                <a:cs typeface="Times New Roman" panose="02020603050405020304" pitchFamily="18" charset="0"/>
              </a:rPr>
              <a:t>Presented By</a:t>
            </a:r>
            <a:r>
              <a:rPr lang="en-IN" sz="2000" b="1" dirty="0">
                <a:solidFill>
                  <a:schemeClr val="tx2">
                    <a:lumMod val="90000"/>
                    <a:lumOff val="10000"/>
                  </a:schemeClr>
                </a:solidFill>
                <a:latin typeface="Times New Roman" panose="02020603050405020304" pitchFamily="18" charset="0"/>
                <a:cs typeface="Times New Roman" panose="02020603050405020304" pitchFamily="18" charset="0"/>
              </a:rPr>
              <a:t> </a:t>
            </a:r>
            <a:r>
              <a:rPr lang="en-IN" sz="2000" dirty="0">
                <a:solidFill>
                  <a:schemeClr val="tx2">
                    <a:lumMod val="90000"/>
                    <a:lumOff val="10000"/>
                  </a:schemeClr>
                </a:solidFill>
                <a:latin typeface="Times New Roman" panose="02020603050405020304" pitchFamily="18" charset="0"/>
                <a:cs typeface="Times New Roman" panose="02020603050405020304" pitchFamily="18" charset="0"/>
              </a:rPr>
              <a:t>:</a:t>
            </a:r>
          </a:p>
          <a:p>
            <a:r>
              <a:rPr lang="en-IN" sz="2000" dirty="0" smtClean="0">
                <a:solidFill>
                  <a:schemeClr val="tx2">
                    <a:lumMod val="90000"/>
                    <a:lumOff val="10000"/>
                  </a:schemeClr>
                </a:solidFill>
                <a:latin typeface="Times New Roman" panose="02020603050405020304" pitchFamily="18" charset="0"/>
                <a:cs typeface="Times New Roman" panose="02020603050405020304" pitchFamily="18" charset="0"/>
              </a:rPr>
              <a:t>Shivangi-1812864</a:t>
            </a:r>
            <a:endParaRPr lang="en-IN" sz="2000" dirty="0">
              <a:solidFill>
                <a:schemeClr val="tx2">
                  <a:lumMod val="90000"/>
                  <a:lumOff val="10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3E6D1723-E6D4-4EC9-8E9A-65C6C0CC3DAE}"/>
              </a:ext>
            </a:extLst>
          </p:cNvPr>
          <p:cNvSpPr txBox="1"/>
          <p:nvPr/>
        </p:nvSpPr>
        <p:spPr>
          <a:xfrm>
            <a:off x="4189412" y="5715000"/>
            <a:ext cx="6094413" cy="861752"/>
          </a:xfrm>
          <a:prstGeom prst="rect">
            <a:avLst/>
          </a:prstGeom>
          <a:noFill/>
        </p:spPr>
        <p:txBody>
          <a:bodyPr wrap="square" lIns="121899" tIns="60949" rIns="121899" bIns="60949">
            <a:spAutoFit/>
          </a:bodyPr>
          <a:lstStyle/>
          <a:p>
            <a:pPr algn="ctr"/>
            <a:r>
              <a:rPr lang="en-US" dirty="0">
                <a:solidFill>
                  <a:srgbClr val="002060"/>
                </a:solidFill>
              </a:rPr>
              <a:t>Department of Computer Science</a:t>
            </a:r>
          </a:p>
          <a:p>
            <a:pPr algn="ctr"/>
            <a:r>
              <a:rPr lang="en-US" dirty="0">
                <a:solidFill>
                  <a:srgbClr val="002060"/>
                </a:solidFill>
              </a:rPr>
              <a:t>Banasthali Vidyapith</a:t>
            </a:r>
          </a:p>
        </p:txBody>
      </p:sp>
      <p:pic>
        <p:nvPicPr>
          <p:cNvPr id="9" name="Picture 8">
            <a:extLst>
              <a:ext uri="{FF2B5EF4-FFF2-40B4-BE49-F238E27FC236}">
                <a16:creationId xmlns:a16="http://schemas.microsoft.com/office/drawing/2014/main" xmlns="" id="{0944FE25-65E7-4559-BC40-7004C4C51DF3}"/>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793912" y="257707"/>
            <a:ext cx="1609306" cy="1590675"/>
          </a:xfrm>
          <a:prstGeom prst="ellipse">
            <a:avLst/>
          </a:prstGeom>
        </p:spPr>
      </p:pic>
    </p:spTree>
    <p:extLst>
      <p:ext uri="{BB962C8B-B14F-4D97-AF65-F5344CB8AC3E}">
        <p14:creationId xmlns:p14="http://schemas.microsoft.com/office/powerpoint/2010/main" xmlns="" val="2279587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1598612" y="1981200"/>
            <a:ext cx="10016104" cy="3124201"/>
          </a:xfrm>
        </p:spPr>
        <p:txBody>
          <a:bodyPr>
            <a:noAutofit/>
          </a:bodyPr>
          <a:lstStyle/>
          <a:p>
            <a:pPr marL="514350" indent="-514350">
              <a:buNone/>
            </a:pPr>
            <a:r>
              <a:rPr lang="en-US" sz="1800" dirty="0" smtClean="0">
                <a:latin typeface="Times New Roman" pitchFamily="18" charset="0"/>
                <a:cs typeface="Times New Roman" pitchFamily="18" charset="0"/>
              </a:rPr>
              <a:t>3. </a:t>
            </a:r>
            <a:r>
              <a:rPr lang="en-US" sz="1800" dirty="0" err="1" smtClean="0">
                <a:latin typeface="Times New Roman" pitchFamily="18" charset="0"/>
                <a:cs typeface="Times New Roman" pitchFamily="18" charset="0"/>
              </a:rPr>
              <a:t>ReLU</a:t>
            </a:r>
            <a:r>
              <a:rPr lang="en-US" sz="1800" dirty="0" smtClean="0">
                <a:latin typeface="Times New Roman" pitchFamily="18" charset="0"/>
                <a:cs typeface="Times New Roman" pitchFamily="18" charset="0"/>
              </a:rPr>
              <a:t> / Rectified-Linear and Leaky-</a:t>
            </a:r>
            <a:r>
              <a:rPr lang="en-US" sz="1800" dirty="0" err="1" smtClean="0">
                <a:latin typeface="Times New Roman" pitchFamily="18" charset="0"/>
                <a:cs typeface="Times New Roman" pitchFamily="18" charset="0"/>
              </a:rPr>
              <a:t>ReLU</a:t>
            </a:r>
            <a:r>
              <a:rPr lang="en-US" sz="1800" dirty="0" smtClean="0">
                <a:latin typeface="Times New Roman" pitchFamily="18" charset="0"/>
                <a:cs typeface="Times New Roman" pitchFamily="18" charset="0"/>
              </a:rPr>
              <a:t> Layer</a:t>
            </a:r>
          </a:p>
          <a:p>
            <a:pPr marL="514350" indent="-514350">
              <a:buNone/>
            </a:pPr>
            <a:r>
              <a:rPr lang="en-US"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RelU</a:t>
            </a:r>
            <a:r>
              <a:rPr lang="en-US" sz="1800" dirty="0" smtClean="0">
                <a:latin typeface="Times New Roman" pitchFamily="18" charset="0"/>
                <a:cs typeface="Times New Roman" pitchFamily="18" charset="0"/>
              </a:rPr>
              <a:t> work could be a piecewise linear function that yields the input straightforwardly in case is positive i.e. &gt; 0, otherwise, it'll yield zero</a:t>
            </a:r>
            <a:r>
              <a:rPr lang="en-US" sz="1800" dirty="0" smtClean="0">
                <a:latin typeface="Times New Roman" pitchFamily="18" charset="0"/>
                <a:cs typeface="Times New Roman" pitchFamily="18" charset="0"/>
              </a:rPr>
              <a:t>.</a:t>
            </a:r>
          </a:p>
          <a:p>
            <a:pPr marL="514350" indent="-514350">
              <a:buNone/>
            </a:pPr>
            <a:r>
              <a:rPr lang="en-US" sz="1800" dirty="0" smtClean="0">
                <a:latin typeface="Times New Roman" pitchFamily="18" charset="0"/>
                <a:cs typeface="Times New Roman" pitchFamily="18" charset="0"/>
              </a:rPr>
              <a:t>4.Local </a:t>
            </a:r>
            <a:r>
              <a:rPr lang="en-US" sz="1800" dirty="0" smtClean="0">
                <a:latin typeface="Times New Roman" pitchFamily="18" charset="0"/>
                <a:cs typeface="Times New Roman" pitchFamily="18" charset="0"/>
              </a:rPr>
              <a:t>Response Normalization (LRN</a:t>
            </a:r>
            <a:r>
              <a:rPr lang="en-US" sz="1800" dirty="0" smtClean="0">
                <a:latin typeface="Times New Roman" pitchFamily="18" charset="0"/>
                <a:cs typeface="Times New Roman" pitchFamily="18" charset="0"/>
              </a:rPr>
              <a:t>) Layer</a:t>
            </a:r>
          </a:p>
          <a:p>
            <a:pPr marL="514350" indent="-514350">
              <a:buNone/>
            </a:pPr>
            <a:r>
              <a:rPr lang="en-US" sz="1800" dirty="0" smtClean="0">
                <a:latin typeface="Times New Roman" pitchFamily="18" charset="0"/>
                <a:cs typeface="Times New Roman" pitchFamily="18" charset="0"/>
              </a:rPr>
              <a:t>	</a:t>
            </a:r>
            <a:r>
              <a:rPr lang="en-US" sz="1800" dirty="0" smtClean="0"/>
              <a:t> </a:t>
            </a:r>
            <a:r>
              <a:rPr lang="en-US" sz="1800" dirty="0" smtClean="0"/>
              <a:t>"</a:t>
            </a:r>
            <a:r>
              <a:rPr lang="en-US" sz="1800" dirty="0" smtClean="0">
                <a:latin typeface="Times New Roman" pitchFamily="18" charset="0"/>
                <a:cs typeface="Times New Roman" pitchFamily="18" charset="0"/>
              </a:rPr>
              <a:t>The local response normalization layer performs a kind of “lateral inhibition” by normalizing over local input regions. </a:t>
            </a:r>
            <a:endParaRPr lang="en-US" sz="1800" dirty="0" smtClean="0">
              <a:latin typeface="Times New Roman" pitchFamily="18" charset="0"/>
              <a:cs typeface="Times New Roman" pitchFamily="18" charset="0"/>
            </a:endParaRPr>
          </a:p>
          <a:p>
            <a:pPr marL="514350" indent="-514350">
              <a:buNone/>
            </a:pPr>
            <a:r>
              <a:rPr lang="en-US" sz="1800" dirty="0" smtClean="0">
                <a:latin typeface="Times New Roman" pitchFamily="18" charset="0"/>
                <a:cs typeface="Times New Roman" pitchFamily="18" charset="0"/>
              </a:rPr>
              <a:t>5.Inner </a:t>
            </a:r>
            <a:r>
              <a:rPr lang="en-US" sz="1800" dirty="0" smtClean="0">
                <a:latin typeface="Times New Roman" pitchFamily="18" charset="0"/>
                <a:cs typeface="Times New Roman" pitchFamily="18" charset="0"/>
              </a:rPr>
              <a:t>Product / Fully Connected </a:t>
            </a:r>
            <a:r>
              <a:rPr lang="en-US" sz="1800" dirty="0" smtClean="0">
                <a:latin typeface="Times New Roman" pitchFamily="18" charset="0"/>
                <a:cs typeface="Times New Roman" pitchFamily="18" charset="0"/>
              </a:rPr>
              <a:t>Layer</a:t>
            </a:r>
          </a:p>
          <a:p>
            <a:pPr marL="514350" indent="-514350">
              <a:buNone/>
            </a:pPr>
            <a:r>
              <a:rPr lang="en-US"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The </a:t>
            </a:r>
            <a:r>
              <a:rPr lang="en-US" sz="1800" dirty="0" err="1" smtClean="0">
                <a:latin typeface="Times New Roman" pitchFamily="18" charset="0"/>
                <a:cs typeface="Times New Roman" pitchFamily="18" charset="0"/>
              </a:rPr>
              <a:t>InnerProduct</a:t>
            </a:r>
            <a:r>
              <a:rPr lang="en-US" sz="1800" dirty="0" smtClean="0">
                <a:latin typeface="Times New Roman" pitchFamily="18" charset="0"/>
                <a:cs typeface="Times New Roman" pitchFamily="18" charset="0"/>
              </a:rPr>
              <a:t> layer (also usually referred to as the fully connected layer) treats the input as a simple vector and produces an output in the form of a single vector (with the blob's height and width set to 1).</a:t>
            </a: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6. Dropout Layer</a:t>
            </a:r>
          </a:p>
          <a:p>
            <a:pPr>
              <a:buNone/>
            </a:pPr>
            <a:r>
              <a:rPr lang="en-US" sz="1800" dirty="0" smtClean="0">
                <a:latin typeface="Times New Roman" pitchFamily="18" charset="0"/>
                <a:cs typeface="Times New Roman" pitchFamily="18" charset="0"/>
              </a:rPr>
              <a:t>	Dropout </a:t>
            </a:r>
            <a:r>
              <a:rPr lang="en-US" sz="1800" dirty="0" smtClean="0">
                <a:latin typeface="Times New Roman" pitchFamily="18" charset="0"/>
                <a:cs typeface="Times New Roman" pitchFamily="18" charset="0"/>
              </a:rPr>
              <a:t>is a technique used to prevent a model from </a:t>
            </a:r>
            <a:r>
              <a:rPr lang="en-US" sz="1800" dirty="0" err="1" smtClean="0">
                <a:latin typeface="Times New Roman" pitchFamily="18" charset="0"/>
                <a:cs typeface="Times New Roman" pitchFamily="18" charset="0"/>
              </a:rPr>
              <a:t>overfitting</a:t>
            </a:r>
            <a:r>
              <a:rPr lang="en-US" sz="1800" dirty="0" smtClean="0">
                <a:latin typeface="Times New Roman" pitchFamily="18" charset="0"/>
                <a:cs typeface="Times New Roman" pitchFamily="18" charset="0"/>
              </a:rPr>
              <a:t>. Dropout works by randomly setting the outgoing edges of hidden units (neurons that make up hidden layers) to 0 at each update of the training phase</a:t>
            </a: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7. </a:t>
            </a:r>
            <a:r>
              <a:rPr lang="en-US" sz="1800" dirty="0" err="1" smtClean="0">
                <a:latin typeface="Times New Roman" pitchFamily="18" charset="0"/>
                <a:cs typeface="Times New Roman" pitchFamily="18" charset="0"/>
              </a:rPr>
              <a:t>Softmax</a:t>
            </a:r>
            <a:r>
              <a:rPr lang="en-US"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Layer  </a:t>
            </a:r>
            <a:endParaRPr lang="en-US" sz="1800" dirty="0" smtClean="0">
              <a:latin typeface="Times New Roman" pitchFamily="18" charset="0"/>
              <a:cs typeface="Times New Roman" pitchFamily="18" charset="0"/>
            </a:endParaRPr>
          </a:p>
          <a:p>
            <a:pPr>
              <a:buNone/>
            </a:pPr>
            <a:r>
              <a:rPr lang="en-US" sz="1800" dirty="0" smtClean="0"/>
              <a:t>	</a:t>
            </a:r>
            <a:r>
              <a:rPr lang="en-US" sz="1800" dirty="0" err="1" smtClean="0"/>
              <a:t>Softmax</a:t>
            </a:r>
            <a:r>
              <a:rPr lang="en-US" sz="1800" dirty="0" smtClean="0"/>
              <a:t> </a:t>
            </a:r>
            <a:r>
              <a:rPr lang="en-US" sz="1800" dirty="0" smtClean="0"/>
              <a:t>assigns decimal probabilities to each class in a multi-class problem. Those decimal probabilities must add up to 1.0. This additional constraint helps training converge more quickly than it otherwise would. </a:t>
            </a:r>
            <a:r>
              <a:rPr lang="en-US" sz="1800" dirty="0" err="1" smtClean="0"/>
              <a:t>Softmax</a:t>
            </a:r>
            <a:r>
              <a:rPr lang="en-US" sz="1800" dirty="0" smtClean="0"/>
              <a:t> is implemented through </a:t>
            </a:r>
            <a:r>
              <a:rPr lang="en-US" sz="1800" b="1" dirty="0" smtClean="0"/>
              <a:t>a neural network layer</a:t>
            </a:r>
            <a:r>
              <a:rPr lang="en-US" sz="1800" dirty="0" smtClean="0"/>
              <a:t> just before the output </a:t>
            </a:r>
            <a:r>
              <a:rPr lang="en-US" sz="1800" dirty="0" smtClean="0"/>
              <a:t>layer.</a:t>
            </a:r>
            <a:endParaRPr lang="en-US" sz="1800" dirty="0" smtClean="0">
              <a:latin typeface="Times New Roman" pitchFamily="18" charset="0"/>
              <a:cs typeface="Times New Roman" pitchFamily="18" charset="0"/>
            </a:endParaRPr>
          </a:p>
          <a:p>
            <a:pPr marL="514350" indent="-514350">
              <a:buNone/>
            </a:pPr>
            <a:endParaRPr lang="en-US" sz="1800" dirty="0">
              <a:latin typeface="Times New Roman" pitchFamily="18" charset="0"/>
              <a:cs typeface="Times New Roman" pitchFamily="18" charset="0"/>
            </a:endParaRPr>
          </a:p>
        </p:txBody>
      </p:sp>
      <p:sp>
        <p:nvSpPr>
          <p:cNvPr id="9" name="Title 8"/>
          <p:cNvSpPr>
            <a:spLocks noGrp="1"/>
          </p:cNvSpPr>
          <p:nvPr>
            <p:ph type="title"/>
          </p:nvPr>
        </p:nvSpPr>
        <p:spPr>
          <a:xfrm>
            <a:off x="150812" y="0"/>
            <a:ext cx="2019684" cy="304797"/>
          </a:xfrm>
        </p:spPr>
        <p:txBody>
          <a:bodyPr>
            <a:normAutofit fontScale="90000"/>
          </a:bodyPr>
          <a:lstStyle/>
          <a:p>
            <a:r>
              <a:rPr lang="en-US" dirty="0" smtClean="0"/>
              <a:t>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1.jpeg"/>
          <p:cNvPicPr/>
          <p:nvPr/>
        </p:nvPicPr>
        <p:blipFill>
          <a:blip r:embed="rId2" cstate="print"/>
          <a:stretch>
            <a:fillRect/>
          </a:stretch>
        </p:blipFill>
        <p:spPr>
          <a:xfrm>
            <a:off x="2360612" y="685800"/>
            <a:ext cx="8686800" cy="5334000"/>
          </a:xfrm>
          <a:prstGeom prst="rect">
            <a:avLst/>
          </a:prstGeom>
        </p:spPr>
      </p:pic>
      <p:pic>
        <p:nvPicPr>
          <p:cNvPr id="5" name="Picture 4" descr="C:\Users\lenovo\Downloads\grandmaa.jpg"/>
          <p:cNvPicPr/>
          <p:nvPr/>
        </p:nvPicPr>
        <p:blipFill>
          <a:blip r:embed="rId3"/>
          <a:srcRect/>
          <a:stretch>
            <a:fillRect/>
          </a:stretch>
        </p:blipFill>
        <p:spPr bwMode="auto">
          <a:xfrm>
            <a:off x="2360612" y="2286000"/>
            <a:ext cx="1524000" cy="13716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360612" y="228600"/>
            <a:ext cx="7506084" cy="685798"/>
          </a:xfrm>
        </p:spPr>
        <p:txBody>
          <a:bodyPr>
            <a:normAutofit fontScale="90000"/>
          </a:bodyPr>
          <a:lstStyle/>
          <a:p>
            <a:r>
              <a:rPr lang="en-US" sz="3200" b="1" dirty="0" smtClean="0">
                <a:solidFill>
                  <a:srgbClr val="002060"/>
                </a:solidFill>
                <a:latin typeface="Times New Roman" pitchFamily="18" charset="0"/>
                <a:cs typeface="Times New Roman" pitchFamily="18" charset="0"/>
              </a:rPr>
              <a:t>HOW CAFFE WORKS</a:t>
            </a:r>
            <a:br>
              <a:rPr lang="en-US" sz="3200" b="1" dirty="0" smtClean="0">
                <a:solidFill>
                  <a:srgbClr val="002060"/>
                </a:solidFill>
                <a:latin typeface="Times New Roman" pitchFamily="18" charset="0"/>
                <a:cs typeface="Times New Roman" pitchFamily="18" charset="0"/>
              </a:rPr>
            </a:br>
            <a:endParaRPr lang="en-US" sz="3200" b="1" dirty="0">
              <a:solidFill>
                <a:srgbClr val="002060"/>
              </a:solidFill>
              <a:latin typeface="Times New Roman" pitchFamily="18" charset="0"/>
              <a:cs typeface="Times New Roman" pitchFamily="18" charset="0"/>
            </a:endParaRPr>
          </a:p>
        </p:txBody>
      </p:sp>
      <p:sp>
        <p:nvSpPr>
          <p:cNvPr id="7" name="Content Placeholder 6"/>
          <p:cNvSpPr>
            <a:spLocks noGrp="1"/>
          </p:cNvSpPr>
          <p:nvPr>
            <p:ph idx="1"/>
          </p:nvPr>
        </p:nvSpPr>
        <p:spPr>
          <a:xfrm>
            <a:off x="1522412" y="762000"/>
            <a:ext cx="10016104" cy="3124201"/>
          </a:xfrm>
        </p:spPr>
        <p:txBody>
          <a:bodyPr>
            <a:noAutofit/>
          </a:bodyPr>
          <a:lstStyle/>
          <a:p>
            <a:pPr>
              <a:buNone/>
            </a:pPr>
            <a:r>
              <a:rPr lang="en-US" sz="1800" dirty="0" smtClean="0">
                <a:latin typeface="Times New Roman" pitchFamily="18" charset="0"/>
                <a:cs typeface="Times New Roman" pitchFamily="18" charset="0"/>
              </a:rPr>
              <a:t>Blob</a:t>
            </a:r>
          </a:p>
          <a:p>
            <a:pPr lvl="0"/>
            <a:r>
              <a:rPr lang="en-US" sz="1800" dirty="0" smtClean="0">
                <a:latin typeface="Times New Roman" pitchFamily="18" charset="0"/>
                <a:cs typeface="Times New Roman" pitchFamily="18" charset="0"/>
              </a:rPr>
              <a:t>A </a:t>
            </a:r>
            <a:r>
              <a:rPr lang="en-US" sz="1800" dirty="0" smtClean="0">
                <a:latin typeface="Times New Roman" pitchFamily="18" charset="0"/>
                <a:cs typeface="Times New Roman" pitchFamily="18" charset="0"/>
              </a:rPr>
              <a:t>Blob is a wrapper over the genuine data being processed and passed along by Caffe</a:t>
            </a:r>
            <a:r>
              <a:rPr lang="en-US" sz="1800" dirty="0" smtClean="0">
                <a:latin typeface="Times New Roman" pitchFamily="18" charset="0"/>
                <a:cs typeface="Times New Roman" pitchFamily="18" charset="0"/>
              </a:rPr>
              <a:t>.</a:t>
            </a:r>
            <a:endParaRPr lang="en-US" sz="1800" dirty="0" smtClean="0">
              <a:latin typeface="Times New Roman" pitchFamily="18" charset="0"/>
              <a:cs typeface="Times New Roman" pitchFamily="18" charset="0"/>
            </a:endParaRPr>
          </a:p>
          <a:p>
            <a:pPr lvl="0"/>
            <a:r>
              <a:rPr lang="en-US" sz="1800" dirty="0" smtClean="0">
                <a:latin typeface="Times New Roman" pitchFamily="18" charset="0"/>
                <a:cs typeface="Times New Roman" pitchFamily="18" charset="0"/>
              </a:rPr>
              <a:t>The blob is the standard cluster of array and bound together memory interface for the framework.</a:t>
            </a:r>
          </a:p>
          <a:p>
            <a:pPr lvl="0"/>
            <a:r>
              <a:rPr lang="en-US" sz="1800" dirty="0" smtClean="0">
                <a:latin typeface="Times New Roman" pitchFamily="18" charset="0"/>
                <a:cs typeface="Times New Roman" pitchFamily="18" charset="0"/>
              </a:rPr>
              <a:t>The </a:t>
            </a:r>
            <a:r>
              <a:rPr lang="en-US" sz="1800" dirty="0" smtClean="0">
                <a:latin typeface="Times New Roman" pitchFamily="18" charset="0"/>
                <a:cs typeface="Times New Roman" pitchFamily="18" charset="0"/>
              </a:rPr>
              <a:t>subtle elements of blob portray how data is put away and communicated in and over layers and nets.</a:t>
            </a:r>
          </a:p>
          <a:p>
            <a:pPr lvl="0"/>
            <a:r>
              <a:rPr lang="en-US" sz="1800" dirty="0" smtClean="0">
                <a:latin typeface="Times New Roman" pitchFamily="18" charset="0"/>
                <a:cs typeface="Times New Roman" pitchFamily="18" charset="0"/>
              </a:rPr>
              <a:t>Blobs </a:t>
            </a:r>
            <a:r>
              <a:rPr lang="en-US" sz="1800" dirty="0" smtClean="0">
                <a:latin typeface="Times New Roman" pitchFamily="18" charset="0"/>
                <a:cs typeface="Times New Roman" pitchFamily="18" charset="0"/>
              </a:rPr>
              <a:t>give a unified memory interface holding data; e.g., bunches of pictures, model parameters, and derivatives for </a:t>
            </a:r>
            <a:r>
              <a:rPr lang="en-US" sz="1800" dirty="0" smtClean="0">
                <a:latin typeface="Times New Roman" pitchFamily="18" charset="0"/>
                <a:cs typeface="Times New Roman" pitchFamily="18" charset="0"/>
              </a:rPr>
              <a:t>optimization.</a:t>
            </a:r>
            <a:endParaRPr lang="en-US" sz="1800" dirty="0">
              <a:latin typeface="Times New Roman" pitchFamily="18" charset="0"/>
              <a:cs typeface="Times New Roman" pitchFamily="18" charset="0"/>
            </a:endParaRPr>
          </a:p>
        </p:txBody>
      </p:sp>
      <p:pic>
        <p:nvPicPr>
          <p:cNvPr id="8" name="image14.png" descr="C:\Users\lenovo\Downloads\blob_from_images_header.png"/>
          <p:cNvPicPr/>
          <p:nvPr/>
        </p:nvPicPr>
        <p:blipFill>
          <a:blip r:embed="rId2" cstate="print"/>
          <a:stretch>
            <a:fillRect/>
          </a:stretch>
        </p:blipFill>
        <p:spPr>
          <a:xfrm>
            <a:off x="3427412" y="3581400"/>
            <a:ext cx="4841337" cy="3151163"/>
          </a:xfrm>
          <a:prstGeom prst="rect">
            <a:avLst/>
          </a:prstGeom>
        </p:spPr>
      </p:pic>
    </p:spTree>
    <p:extLst>
      <p:ext uri="{BB962C8B-B14F-4D97-AF65-F5344CB8AC3E}">
        <p14:creationId xmlns:p14="http://schemas.microsoft.com/office/powerpoint/2010/main" xmlns="" val="8867619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99412" y="685803"/>
            <a:ext cx="3500620" cy="380998"/>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1598612" y="609600"/>
            <a:ext cx="10016104" cy="3124201"/>
          </a:xfrm>
        </p:spPr>
        <p:txBody>
          <a:bodyPr>
            <a:normAutofit fontScale="25000" lnSpcReduction="20000"/>
          </a:bodyPr>
          <a:lstStyle/>
          <a:p>
            <a:pPr lvl="0">
              <a:buNone/>
            </a:pPr>
            <a:r>
              <a:rPr lang="en-US" sz="7200" dirty="0" smtClean="0">
                <a:latin typeface="Times New Roman" pitchFamily="18" charset="0"/>
                <a:cs typeface="Times New Roman" pitchFamily="18" charset="0"/>
              </a:rPr>
              <a:t>Layer</a:t>
            </a:r>
            <a:r>
              <a:rPr lang="en-US" sz="7200" dirty="0" smtClean="0">
                <a:latin typeface="Times New Roman" pitchFamily="18" charset="0"/>
                <a:cs typeface="Times New Roman" pitchFamily="18" charset="0"/>
              </a:rPr>
              <a:t> </a:t>
            </a:r>
            <a:endParaRPr lang="en-US" sz="7200" dirty="0" smtClean="0">
              <a:latin typeface="Times New Roman" pitchFamily="18" charset="0"/>
              <a:cs typeface="Times New Roman" pitchFamily="18" charset="0"/>
            </a:endParaRPr>
          </a:p>
          <a:p>
            <a:pPr lvl="0"/>
            <a:r>
              <a:rPr lang="en-US" sz="7200" dirty="0" smtClean="0">
                <a:latin typeface="Times New Roman" pitchFamily="18" charset="0"/>
                <a:cs typeface="Times New Roman" pitchFamily="18" charset="0"/>
              </a:rPr>
              <a:t>The </a:t>
            </a:r>
            <a:r>
              <a:rPr lang="en-US" sz="7200" dirty="0" smtClean="0">
                <a:latin typeface="Times New Roman" pitchFamily="18" charset="0"/>
                <a:cs typeface="Times New Roman" pitchFamily="18" charset="0"/>
              </a:rPr>
              <a:t>layer comes taking after as the establishment of both model and computation.</a:t>
            </a:r>
          </a:p>
          <a:p>
            <a:pPr lvl="0"/>
            <a:r>
              <a:rPr lang="en-US" sz="7200" dirty="0" smtClean="0">
                <a:latin typeface="Times New Roman" pitchFamily="18" charset="0"/>
                <a:cs typeface="Times New Roman" pitchFamily="18" charset="0"/>
              </a:rPr>
              <a:t>A </a:t>
            </a:r>
            <a:r>
              <a:rPr lang="en-US" sz="7200" dirty="0" smtClean="0">
                <a:latin typeface="Times New Roman" pitchFamily="18" charset="0"/>
                <a:cs typeface="Times New Roman" pitchFamily="18" charset="0"/>
              </a:rPr>
              <a:t>layer takes input through bottom connections and makes output through top connections</a:t>
            </a:r>
            <a:r>
              <a:rPr lang="en-US" sz="7200" dirty="0" smtClean="0">
                <a:latin typeface="Times New Roman" pitchFamily="18" charset="0"/>
                <a:cs typeface="Times New Roman" pitchFamily="18" charset="0"/>
              </a:rPr>
              <a:t>.</a:t>
            </a:r>
            <a:endParaRPr lang="en-US" sz="7200" dirty="0" smtClean="0">
              <a:latin typeface="Times New Roman" pitchFamily="18" charset="0"/>
              <a:cs typeface="Times New Roman" pitchFamily="18" charset="0"/>
            </a:endParaRPr>
          </a:p>
          <a:p>
            <a:pPr lvl="0"/>
            <a:r>
              <a:rPr lang="en-US" sz="7200" dirty="0" smtClean="0">
                <a:latin typeface="Times New Roman" pitchFamily="18" charset="0"/>
                <a:cs typeface="Times New Roman" pitchFamily="18" charset="0"/>
              </a:rPr>
              <a:t>Each layer type defines three critical computations: setup, forward, and backward</a:t>
            </a:r>
            <a:r>
              <a:rPr lang="en-US" sz="7200" dirty="0" smtClean="0">
                <a:latin typeface="Times New Roman" pitchFamily="18" charset="0"/>
                <a:cs typeface="Times New Roman" pitchFamily="18" charset="0"/>
              </a:rPr>
              <a:t>.</a:t>
            </a:r>
            <a:r>
              <a:rPr lang="en-US" sz="7200" dirty="0" smtClean="0">
                <a:latin typeface="Times New Roman" pitchFamily="18" charset="0"/>
                <a:cs typeface="Times New Roman" pitchFamily="18" charset="0"/>
              </a:rPr>
              <a:t> </a:t>
            </a:r>
          </a:p>
          <a:p>
            <a:r>
              <a:rPr lang="en-US" sz="7200" b="1" dirty="0" smtClean="0">
                <a:latin typeface="Times New Roman" pitchFamily="18" charset="0"/>
                <a:cs typeface="Times New Roman" pitchFamily="18" charset="0"/>
              </a:rPr>
              <a:t>Setup</a:t>
            </a:r>
            <a:r>
              <a:rPr lang="en-US" sz="7200" dirty="0" smtClean="0">
                <a:latin typeface="Times New Roman" pitchFamily="18" charset="0"/>
                <a:cs typeface="Times New Roman" pitchFamily="18" charset="0"/>
              </a:rPr>
              <a:t>: initialize the layer and its connections once at model initialization</a:t>
            </a:r>
            <a:r>
              <a:rPr lang="en-US" sz="7200" dirty="0" smtClean="0">
                <a:latin typeface="Times New Roman" pitchFamily="18" charset="0"/>
                <a:cs typeface="Times New Roman" pitchFamily="18" charset="0"/>
              </a:rPr>
              <a:t>.</a:t>
            </a:r>
            <a:r>
              <a:rPr lang="en-US" sz="7200" dirty="0" smtClean="0">
                <a:latin typeface="Times New Roman" pitchFamily="18" charset="0"/>
                <a:cs typeface="Times New Roman" pitchFamily="18" charset="0"/>
              </a:rPr>
              <a:t> </a:t>
            </a:r>
          </a:p>
          <a:p>
            <a:r>
              <a:rPr lang="en-US" sz="7200" b="1" dirty="0" smtClean="0">
                <a:latin typeface="Times New Roman" pitchFamily="18" charset="0"/>
                <a:cs typeface="Times New Roman" pitchFamily="18" charset="0"/>
              </a:rPr>
              <a:t>Forward</a:t>
            </a:r>
            <a:r>
              <a:rPr lang="en-US" sz="7200" dirty="0" smtClean="0">
                <a:latin typeface="Times New Roman" pitchFamily="18" charset="0"/>
                <a:cs typeface="Times New Roman" pitchFamily="18" charset="0"/>
              </a:rPr>
              <a:t>: given input from bottom compute the output and send to the top</a:t>
            </a:r>
            <a:r>
              <a:rPr lang="en-US" sz="7200" dirty="0" smtClean="0">
                <a:latin typeface="Times New Roman" pitchFamily="18" charset="0"/>
                <a:cs typeface="Times New Roman" pitchFamily="18" charset="0"/>
              </a:rPr>
              <a:t>.</a:t>
            </a:r>
            <a:r>
              <a:rPr lang="en-US" sz="7200" dirty="0" smtClean="0">
                <a:latin typeface="Times New Roman" pitchFamily="18" charset="0"/>
                <a:cs typeface="Times New Roman" pitchFamily="18" charset="0"/>
              </a:rPr>
              <a:t> </a:t>
            </a:r>
          </a:p>
          <a:p>
            <a:r>
              <a:rPr lang="en-US" sz="7200" b="1" dirty="0" smtClean="0">
                <a:latin typeface="Times New Roman" pitchFamily="18" charset="0"/>
                <a:cs typeface="Times New Roman" pitchFamily="18" charset="0"/>
              </a:rPr>
              <a:t>Backward</a:t>
            </a:r>
            <a:r>
              <a:rPr lang="en-US" sz="7200" dirty="0" smtClean="0">
                <a:latin typeface="Times New Roman" pitchFamily="18" charset="0"/>
                <a:cs typeface="Times New Roman" pitchFamily="18" charset="0"/>
              </a:rPr>
              <a:t>: given the gradient </a:t>
            </a:r>
            <a:r>
              <a:rPr lang="en-US" sz="7200" dirty="0" err="1" smtClean="0">
                <a:latin typeface="Times New Roman" pitchFamily="18" charset="0"/>
                <a:cs typeface="Times New Roman" pitchFamily="18" charset="0"/>
              </a:rPr>
              <a:t>w.r.t</a:t>
            </a:r>
            <a:r>
              <a:rPr lang="en-US" sz="7200" dirty="0" smtClean="0">
                <a:latin typeface="Times New Roman" pitchFamily="18" charset="0"/>
                <a:cs typeface="Times New Roman" pitchFamily="18" charset="0"/>
              </a:rPr>
              <a:t>. the top output compute the gradient </a:t>
            </a:r>
            <a:r>
              <a:rPr lang="en-US" sz="7200" dirty="0" err="1" smtClean="0">
                <a:latin typeface="Times New Roman" pitchFamily="18" charset="0"/>
                <a:cs typeface="Times New Roman" pitchFamily="18" charset="0"/>
              </a:rPr>
              <a:t>w.r.t</a:t>
            </a:r>
            <a:r>
              <a:rPr lang="en-US" sz="7200" dirty="0" smtClean="0">
                <a:latin typeface="Times New Roman" pitchFamily="18" charset="0"/>
                <a:cs typeface="Times New Roman" pitchFamily="18" charset="0"/>
              </a:rPr>
              <a:t>. to the input and send to the bottom. A layer with parameters computes the gradient </a:t>
            </a:r>
            <a:r>
              <a:rPr lang="en-US" sz="7200" dirty="0" err="1" smtClean="0">
                <a:latin typeface="Times New Roman" pitchFamily="18" charset="0"/>
                <a:cs typeface="Times New Roman" pitchFamily="18" charset="0"/>
              </a:rPr>
              <a:t>w.r.t</a:t>
            </a:r>
            <a:r>
              <a:rPr lang="en-US" sz="7200" dirty="0" smtClean="0">
                <a:latin typeface="Times New Roman" pitchFamily="18" charset="0"/>
                <a:cs typeface="Times New Roman" pitchFamily="18" charset="0"/>
              </a:rPr>
              <a:t>. to its parameters and stores it internally.</a:t>
            </a:r>
          </a:p>
          <a:p>
            <a:pPr>
              <a:buNone/>
            </a:pPr>
            <a:endParaRPr lang="en-US" dirty="0" smtClean="0"/>
          </a:p>
          <a:p>
            <a:pPr>
              <a:buNone/>
            </a:pPr>
            <a:endParaRPr lang="en-US" dirty="0"/>
          </a:p>
        </p:txBody>
      </p:sp>
      <p:pic>
        <p:nvPicPr>
          <p:cNvPr id="4" name="image15.jpeg"/>
          <p:cNvPicPr/>
          <p:nvPr/>
        </p:nvPicPr>
        <p:blipFill>
          <a:blip r:embed="rId2" cstate="print"/>
          <a:stretch>
            <a:fillRect/>
          </a:stretch>
        </p:blipFill>
        <p:spPr>
          <a:xfrm>
            <a:off x="4951412" y="3429000"/>
            <a:ext cx="2116086" cy="328041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7618412" y="381001"/>
            <a:ext cx="3881620" cy="304802"/>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1598612" y="533400"/>
            <a:ext cx="10016104" cy="3124201"/>
          </a:xfrm>
        </p:spPr>
        <p:txBody>
          <a:bodyPr>
            <a:noAutofit/>
          </a:bodyPr>
          <a:lstStyle/>
          <a:p>
            <a:r>
              <a:rPr lang="en-US" sz="1800" b="1" dirty="0" smtClean="0">
                <a:latin typeface="Times New Roman" pitchFamily="18" charset="0"/>
                <a:cs typeface="Times New Roman" pitchFamily="18" charset="0"/>
              </a:rPr>
              <a:t>Net</a:t>
            </a:r>
            <a:endParaRPr lang="en-US" sz="1800" dirty="0" smtClean="0">
              <a:latin typeface="Times New Roman" pitchFamily="18" charset="0"/>
              <a:cs typeface="Times New Roman" pitchFamily="18" charset="0"/>
            </a:endParaRPr>
          </a:p>
          <a:p>
            <a:pPr lvl="0"/>
            <a:r>
              <a:rPr lang="en-US" sz="1800" dirty="0" smtClean="0">
                <a:latin typeface="Times New Roman" pitchFamily="18" charset="0"/>
                <a:cs typeface="Times New Roman" pitchFamily="18" charset="0"/>
              </a:rPr>
              <a:t>The net takes after as the collection and connection of layers</a:t>
            </a:r>
            <a:r>
              <a:rPr lang="en-US" sz="1800" dirty="0" smtClean="0">
                <a:latin typeface="Times New Roman" pitchFamily="18" charset="0"/>
                <a:cs typeface="Times New Roman" pitchFamily="18" charset="0"/>
              </a:rPr>
              <a:t>.</a:t>
            </a:r>
            <a:endParaRPr lang="en-US" sz="1800" dirty="0" smtClean="0">
              <a:latin typeface="Times New Roman" pitchFamily="18" charset="0"/>
              <a:cs typeface="Times New Roman" pitchFamily="18" charset="0"/>
            </a:endParaRPr>
          </a:p>
          <a:p>
            <a:pPr lvl="0"/>
            <a:r>
              <a:rPr lang="en-US" sz="1800" dirty="0" smtClean="0">
                <a:latin typeface="Times New Roman" pitchFamily="18" charset="0"/>
                <a:cs typeface="Times New Roman" pitchFamily="18" charset="0"/>
              </a:rPr>
              <a:t>The net mutually characterizes a function and its gradient by composition and auto- differentiation. The composition of each layer’s output computes the function to do a given task, and the composition of each layer’s backward computes the gradient from the loss</a:t>
            </a:r>
          </a:p>
          <a:p>
            <a:r>
              <a:rPr lang="en-US" sz="1800" dirty="0" smtClean="0">
                <a:latin typeface="Times New Roman" pitchFamily="18" charset="0"/>
                <a:cs typeface="Times New Roman" pitchFamily="18" charset="0"/>
              </a:rPr>
              <a:t>to memorize the task. Caffe models are end-to-end machine learning engines</a:t>
            </a:r>
            <a:r>
              <a:rPr lang="en-US" sz="1800" dirty="0" smtClean="0">
                <a:latin typeface="Times New Roman" pitchFamily="18" charset="0"/>
                <a:cs typeface="Times New Roman" pitchFamily="18" charset="0"/>
              </a:rPr>
              <a:t>.</a:t>
            </a:r>
            <a:r>
              <a:rPr lang="en-US" sz="1800" dirty="0" smtClean="0">
                <a:latin typeface="Times New Roman" pitchFamily="18" charset="0"/>
                <a:cs typeface="Times New Roman" pitchFamily="18" charset="0"/>
              </a:rPr>
              <a:t> </a:t>
            </a:r>
          </a:p>
          <a:p>
            <a:pPr lvl="0"/>
            <a:r>
              <a:rPr lang="en-US" sz="1800" dirty="0" smtClean="0">
                <a:latin typeface="Times New Roman" pitchFamily="18" charset="0"/>
                <a:cs typeface="Times New Roman" pitchFamily="18" charset="0"/>
              </a:rPr>
              <a:t>The </a:t>
            </a:r>
            <a:r>
              <a:rPr lang="en-US" sz="1800" dirty="0" smtClean="0">
                <a:latin typeface="Times New Roman" pitchFamily="18" charset="0"/>
                <a:cs typeface="Times New Roman" pitchFamily="18" charset="0"/>
              </a:rPr>
              <a:t>net is characterized as a set of layers and their affiliations in a plaintext modeling</a:t>
            </a:r>
          </a:p>
          <a:p>
            <a:pPr>
              <a:buNone/>
            </a:pPr>
            <a:endParaRPr lang="en-US" sz="1800" dirty="0">
              <a:latin typeface="Times New Roman" pitchFamily="18" charset="0"/>
              <a:cs typeface="Times New Roman" pitchFamily="18" charset="0"/>
            </a:endParaRPr>
          </a:p>
        </p:txBody>
      </p:sp>
      <p:pic>
        <p:nvPicPr>
          <p:cNvPr id="4" name="image16.jpeg"/>
          <p:cNvPicPr/>
          <p:nvPr/>
        </p:nvPicPr>
        <p:blipFill>
          <a:blip r:embed="rId2" cstate="print"/>
          <a:stretch>
            <a:fillRect/>
          </a:stretch>
        </p:blipFill>
        <p:spPr>
          <a:xfrm>
            <a:off x="4265612" y="3165231"/>
            <a:ext cx="2609557" cy="369276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589212" y="457200"/>
            <a:ext cx="6896484" cy="685800"/>
          </a:xfrm>
        </p:spPr>
        <p:txBody>
          <a:bodyPr>
            <a:noAutofit/>
          </a:bodyPr>
          <a:lstStyle/>
          <a:p>
            <a:r>
              <a:rPr lang="en-US" sz="3200" b="1" dirty="0" smtClean="0">
                <a:solidFill>
                  <a:srgbClr val="002060"/>
                </a:solidFill>
                <a:latin typeface="Times New Roman" pitchFamily="18" charset="0"/>
                <a:cs typeface="Times New Roman" pitchFamily="18" charset="0"/>
              </a:rPr>
              <a:t>USE CASE DIAGRAM</a:t>
            </a:r>
            <a:br>
              <a:rPr lang="en-US" sz="3200" b="1" dirty="0" smtClean="0">
                <a:solidFill>
                  <a:srgbClr val="002060"/>
                </a:solidFill>
                <a:latin typeface="Times New Roman" pitchFamily="18" charset="0"/>
                <a:cs typeface="Times New Roman" pitchFamily="18" charset="0"/>
              </a:rPr>
            </a:br>
            <a:endParaRPr lang="en-US" sz="3200" b="1" dirty="0">
              <a:solidFill>
                <a:srgbClr val="002060"/>
              </a:solidFill>
              <a:latin typeface="Times New Roman" pitchFamily="18" charset="0"/>
              <a:cs typeface="Times New Roman" pitchFamily="18" charset="0"/>
            </a:endParaRPr>
          </a:p>
        </p:txBody>
      </p:sp>
      <p:grpSp>
        <p:nvGrpSpPr>
          <p:cNvPr id="5122" name="Group 2"/>
          <p:cNvGrpSpPr>
            <a:grpSpLocks/>
          </p:cNvGrpSpPr>
          <p:nvPr/>
        </p:nvGrpSpPr>
        <p:grpSpPr bwMode="auto">
          <a:xfrm>
            <a:off x="2817812" y="1192212"/>
            <a:ext cx="5321300" cy="5665788"/>
            <a:chOff x="1111" y="5933"/>
            <a:chExt cx="8378" cy="8921"/>
          </a:xfrm>
        </p:grpSpPr>
        <p:sp>
          <p:nvSpPr>
            <p:cNvPr id="5123" name="Freeform 3"/>
            <p:cNvSpPr>
              <a:spLocks/>
            </p:cNvSpPr>
            <p:nvPr/>
          </p:nvSpPr>
          <p:spPr bwMode="auto">
            <a:xfrm>
              <a:off x="1111" y="14418"/>
              <a:ext cx="8167" cy="435"/>
            </a:xfrm>
            <a:custGeom>
              <a:avLst/>
              <a:gdLst/>
              <a:ahLst/>
              <a:cxnLst>
                <a:cxn ang="0">
                  <a:pos x="8167" y="0"/>
                </a:cxn>
                <a:cxn ang="0">
                  <a:pos x="896" y="0"/>
                </a:cxn>
                <a:cxn ang="0">
                  <a:pos x="853" y="0"/>
                </a:cxn>
                <a:cxn ang="0">
                  <a:pos x="0" y="0"/>
                </a:cxn>
                <a:cxn ang="0">
                  <a:pos x="0" y="43"/>
                </a:cxn>
                <a:cxn ang="0">
                  <a:pos x="853" y="43"/>
                </a:cxn>
                <a:cxn ang="0">
                  <a:pos x="853" y="434"/>
                </a:cxn>
                <a:cxn ang="0">
                  <a:pos x="896" y="434"/>
                </a:cxn>
                <a:cxn ang="0">
                  <a:pos x="896" y="43"/>
                </a:cxn>
                <a:cxn ang="0">
                  <a:pos x="8167" y="43"/>
                </a:cxn>
                <a:cxn ang="0">
                  <a:pos x="8167" y="0"/>
                </a:cxn>
              </a:cxnLst>
              <a:rect l="0" t="0" r="r" b="b"/>
              <a:pathLst>
                <a:path w="8167" h="435">
                  <a:moveTo>
                    <a:pt x="8167" y="0"/>
                  </a:moveTo>
                  <a:lnTo>
                    <a:pt x="896" y="0"/>
                  </a:lnTo>
                  <a:lnTo>
                    <a:pt x="853" y="0"/>
                  </a:lnTo>
                  <a:lnTo>
                    <a:pt x="0" y="0"/>
                  </a:lnTo>
                  <a:lnTo>
                    <a:pt x="0" y="43"/>
                  </a:lnTo>
                  <a:lnTo>
                    <a:pt x="853" y="43"/>
                  </a:lnTo>
                  <a:lnTo>
                    <a:pt x="853" y="434"/>
                  </a:lnTo>
                  <a:lnTo>
                    <a:pt x="896" y="434"/>
                  </a:lnTo>
                  <a:lnTo>
                    <a:pt x="896" y="43"/>
                  </a:lnTo>
                  <a:lnTo>
                    <a:pt x="8167" y="43"/>
                  </a:lnTo>
                  <a:lnTo>
                    <a:pt x="8167" y="0"/>
                  </a:lnTo>
                  <a:close/>
                </a:path>
              </a:pathLst>
            </a:custGeom>
            <a:solidFill>
              <a:srgbClr val="80808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5124" name="Picture 4"/>
            <p:cNvPicPr>
              <a:picLocks noChangeAspect="1" noChangeArrowheads="1"/>
            </p:cNvPicPr>
            <p:nvPr/>
          </p:nvPicPr>
          <p:blipFill>
            <a:blip r:embed="rId2"/>
            <a:srcRect/>
            <a:stretch>
              <a:fillRect/>
            </a:stretch>
          </p:blipFill>
          <p:spPr bwMode="auto">
            <a:xfrm>
              <a:off x="2837" y="5933"/>
              <a:ext cx="6652" cy="8483"/>
            </a:xfrm>
            <a:prstGeom prst="rect">
              <a:avLst/>
            </a:prstGeom>
            <a:noFill/>
          </p:spPr>
        </p:pic>
      </p:grpSp>
    </p:spTree>
    <p:extLst>
      <p:ext uri="{BB962C8B-B14F-4D97-AF65-F5344CB8AC3E}">
        <p14:creationId xmlns:p14="http://schemas.microsoft.com/office/powerpoint/2010/main" xmlns="" val="37750190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 y="127001"/>
            <a:ext cx="12188824" cy="863600"/>
          </a:xfrm>
        </p:spPr>
        <p:txBody>
          <a:bodyPr>
            <a:normAutofit/>
          </a:bodyPr>
          <a:lstStyle/>
          <a:p>
            <a:r>
              <a:rPr lang="en-US" sz="3200" b="1" dirty="0" smtClean="0">
                <a:solidFill>
                  <a:srgbClr val="002060"/>
                </a:solidFill>
                <a:latin typeface="Times New Roman" pitchFamily="18" charset="0"/>
                <a:cs typeface="Times New Roman" pitchFamily="18" charset="0"/>
              </a:rPr>
              <a:t>FLOW DIAGRAM</a:t>
            </a:r>
            <a:endParaRPr lang="en-US" sz="3200" b="1" dirty="0">
              <a:solidFill>
                <a:srgbClr val="002060"/>
              </a:solidFill>
              <a:latin typeface="Times New Roman" pitchFamily="18" charset="0"/>
              <a:cs typeface="Times New Roman" pitchFamily="18" charset="0"/>
            </a:endParaRPr>
          </a:p>
        </p:txBody>
      </p:sp>
      <p:pic>
        <p:nvPicPr>
          <p:cNvPr id="5" name="image3.png"/>
          <p:cNvPicPr/>
          <p:nvPr/>
        </p:nvPicPr>
        <p:blipFill>
          <a:blip r:embed="rId2" cstate="print"/>
          <a:stretch>
            <a:fillRect/>
          </a:stretch>
        </p:blipFill>
        <p:spPr>
          <a:xfrm>
            <a:off x="3122612" y="963637"/>
            <a:ext cx="5838092" cy="5894363"/>
          </a:xfrm>
          <a:prstGeom prst="rect">
            <a:avLst/>
          </a:prstGeom>
        </p:spPr>
      </p:pic>
    </p:spTree>
    <p:extLst>
      <p:ext uri="{BB962C8B-B14F-4D97-AF65-F5344CB8AC3E}">
        <p14:creationId xmlns:p14="http://schemas.microsoft.com/office/powerpoint/2010/main" xmlns="" val="23754790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 y="114302"/>
            <a:ext cx="12188824" cy="1003300"/>
          </a:xfrm>
        </p:spPr>
        <p:txBody>
          <a:bodyPr>
            <a:normAutofit fontScale="90000"/>
          </a:bodyPr>
          <a:lstStyle/>
          <a:p>
            <a:r>
              <a:rPr lang="en-US" sz="6400" dirty="0" smtClean="0">
                <a:solidFill>
                  <a:srgbClr val="002060"/>
                </a:solidFill>
                <a:latin typeface="Times New Roman" pitchFamily="18" charset="0"/>
                <a:cs typeface="Times New Roman" pitchFamily="18" charset="0"/>
              </a:rPr>
              <a:t>SEQUENCE DIAGRAM</a:t>
            </a:r>
            <a:endParaRPr lang="en-US" sz="6400" dirty="0">
              <a:solidFill>
                <a:srgbClr val="002060"/>
              </a:solidFill>
              <a:latin typeface="Times New Roman" pitchFamily="18" charset="0"/>
              <a:cs typeface="Times New Roman" pitchFamily="18" charset="0"/>
            </a:endParaRPr>
          </a:p>
        </p:txBody>
      </p:sp>
      <p:pic>
        <p:nvPicPr>
          <p:cNvPr id="6" name="image4.png"/>
          <p:cNvPicPr/>
          <p:nvPr/>
        </p:nvPicPr>
        <p:blipFill>
          <a:blip r:embed="rId2" cstate="print"/>
          <a:stretch>
            <a:fillRect/>
          </a:stretch>
        </p:blipFill>
        <p:spPr>
          <a:xfrm>
            <a:off x="3234128" y="1691640"/>
            <a:ext cx="5720569" cy="3474720"/>
          </a:xfrm>
          <a:prstGeom prst="rect">
            <a:avLst/>
          </a:prstGeom>
        </p:spPr>
      </p:pic>
      <p:sp>
        <p:nvSpPr>
          <p:cNvPr id="7" name="TextBox 6"/>
          <p:cNvSpPr txBox="1"/>
          <p:nvPr/>
        </p:nvSpPr>
        <p:spPr>
          <a:xfrm>
            <a:off x="4722812" y="5562600"/>
            <a:ext cx="2792239" cy="400110"/>
          </a:xfrm>
          <a:prstGeom prst="rect">
            <a:avLst/>
          </a:prstGeom>
          <a:noFill/>
        </p:spPr>
        <p:txBody>
          <a:bodyPr wrap="none" rtlCol="0">
            <a:spAutoFit/>
          </a:bodyPr>
          <a:lstStyle/>
          <a:p>
            <a:r>
              <a:rPr lang="en-US" sz="2000" dirty="0" smtClean="0">
                <a:latin typeface="Times New Roman" pitchFamily="18" charset="0"/>
                <a:cs typeface="Times New Roman" pitchFamily="18" charset="0"/>
              </a:rPr>
              <a:t>IMPORT AND DETECT</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5966290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 y="152403"/>
            <a:ext cx="12188824" cy="914399"/>
          </a:xfrm>
        </p:spPr>
        <p:txBody>
          <a:bodyPr>
            <a:normAutofit/>
          </a:bodyPr>
          <a:lstStyle/>
          <a:p>
            <a:r>
              <a:rPr lang="en-US" sz="3200" dirty="0" smtClean="0">
                <a:solidFill>
                  <a:srgbClr val="002060"/>
                </a:solidFill>
                <a:latin typeface="Times New Roman" pitchFamily="18" charset="0"/>
                <a:cs typeface="Times New Roman" pitchFamily="18" charset="0"/>
              </a:rPr>
              <a:t>SEQUENCE DIAGRAM</a:t>
            </a:r>
            <a:endParaRPr lang="en-US" sz="3200" dirty="0">
              <a:solidFill>
                <a:srgbClr val="002060"/>
              </a:solidFill>
              <a:latin typeface="Times New Roman" pitchFamily="18" charset="0"/>
              <a:cs typeface="Times New Roman" pitchFamily="18" charset="0"/>
            </a:endParaRPr>
          </a:p>
        </p:txBody>
      </p:sp>
      <p:pic>
        <p:nvPicPr>
          <p:cNvPr id="6" name="image5.png"/>
          <p:cNvPicPr/>
          <p:nvPr/>
        </p:nvPicPr>
        <p:blipFill>
          <a:blip r:embed="rId2" cstate="print"/>
          <a:stretch>
            <a:fillRect/>
          </a:stretch>
        </p:blipFill>
        <p:spPr>
          <a:xfrm>
            <a:off x="3262263" y="1561514"/>
            <a:ext cx="5664298" cy="3734972"/>
          </a:xfrm>
          <a:prstGeom prst="rect">
            <a:avLst/>
          </a:prstGeom>
        </p:spPr>
      </p:pic>
      <p:sp>
        <p:nvSpPr>
          <p:cNvPr id="7" name="TextBox 6"/>
          <p:cNvSpPr txBox="1"/>
          <p:nvPr/>
        </p:nvSpPr>
        <p:spPr>
          <a:xfrm>
            <a:off x="4341812" y="5562600"/>
            <a:ext cx="3014223" cy="400110"/>
          </a:xfrm>
          <a:prstGeom prst="rect">
            <a:avLst/>
          </a:prstGeom>
          <a:noFill/>
        </p:spPr>
        <p:txBody>
          <a:bodyPr wrap="none" rtlCol="0">
            <a:spAutoFit/>
          </a:bodyPr>
          <a:lstStyle/>
          <a:p>
            <a:r>
              <a:rPr lang="en-US" sz="2000" dirty="0" smtClean="0">
                <a:latin typeface="Times New Roman" pitchFamily="18" charset="0"/>
                <a:cs typeface="Times New Roman" pitchFamily="18" charset="0"/>
              </a:rPr>
              <a:t>CAPTURE AND DETECT</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42045855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 y="161947"/>
            <a:ext cx="12188824" cy="1209655"/>
          </a:xfrm>
        </p:spPr>
        <p:txBody>
          <a:bodyPr>
            <a:normAutofit fontScale="90000"/>
          </a:bodyPr>
          <a:lstStyle/>
          <a:p>
            <a:r>
              <a:rPr lang="en-US" sz="7700" dirty="0" smtClean="0">
                <a:solidFill>
                  <a:srgbClr val="002060"/>
                </a:solidFill>
                <a:latin typeface="Times New Roman" pitchFamily="18" charset="0"/>
                <a:cs typeface="Times New Roman" pitchFamily="18" charset="0"/>
              </a:rPr>
              <a:t>Test cases</a:t>
            </a:r>
            <a:endParaRPr lang="en-US" sz="7700" dirty="0">
              <a:solidFill>
                <a:srgbClr val="002060"/>
              </a:solidFill>
              <a:latin typeface="Times New Roman" pitchFamily="18" charset="0"/>
              <a:cs typeface="Times New Roman" pitchFamily="18" charset="0"/>
            </a:endParaRPr>
          </a:p>
        </p:txBody>
      </p:sp>
      <p:sp>
        <p:nvSpPr>
          <p:cNvPr id="10" name="TextBox 9"/>
          <p:cNvSpPr txBox="1"/>
          <p:nvPr/>
        </p:nvSpPr>
        <p:spPr>
          <a:xfrm>
            <a:off x="1952984" y="1451266"/>
            <a:ext cx="9640253" cy="5355290"/>
          </a:xfrm>
          <a:prstGeom prst="rect">
            <a:avLst/>
          </a:prstGeom>
          <a:noFill/>
        </p:spPr>
        <p:txBody>
          <a:bodyPr wrap="square" lIns="121899" tIns="60949" rIns="121899" bIns="60949" rtlCol="0">
            <a:spAutoFit/>
          </a:bodyPr>
          <a:lstStyle/>
          <a:p>
            <a:pPr lvl="0"/>
            <a:r>
              <a:rPr lang="en-US" sz="2000" dirty="0" smtClean="0">
                <a:latin typeface="Times New Roman" pitchFamily="18" charset="0"/>
                <a:cs typeface="Times New Roman" pitchFamily="18" charset="0"/>
              </a:rPr>
              <a:t>CAPTURE AND DETECT</a:t>
            </a:r>
          </a:p>
          <a:p>
            <a:pPr lvl="0"/>
            <a:endParaRPr lang="en-US" sz="2000" dirty="0" smtClean="0">
              <a:latin typeface="Times New Roman" pitchFamily="18" charset="0"/>
              <a:cs typeface="Times New Roman" pitchFamily="18" charset="0"/>
            </a:endParaRPr>
          </a:p>
          <a:p>
            <a:pPr lvl="0"/>
            <a:r>
              <a:rPr lang="en-US" sz="2000" dirty="0" smtClean="0">
                <a:latin typeface="Times New Roman" pitchFamily="18" charset="0"/>
                <a:cs typeface="Times New Roman" pitchFamily="18" charset="0"/>
              </a:rPr>
              <a:t>This </a:t>
            </a:r>
            <a:r>
              <a:rPr lang="en-US" sz="2000" dirty="0" smtClean="0">
                <a:latin typeface="Times New Roman" pitchFamily="18" charset="0"/>
                <a:cs typeface="Times New Roman" pitchFamily="18" charset="0"/>
              </a:rPr>
              <a:t>feature enables user to open the camera of the user’s system and asks the user to take a picture which is then forwarded to processing and the results are provided. </a:t>
            </a:r>
          </a:p>
          <a:p>
            <a:pPr>
              <a:buNone/>
            </a:pPr>
            <a:r>
              <a:rPr lang="en-US" sz="2000" b="1" dirty="0" smtClean="0">
                <a:latin typeface="Times New Roman" pitchFamily="18" charset="0"/>
                <a:cs typeface="Times New Roman" pitchFamily="18" charset="0"/>
              </a:rPr>
              <a:t>Response sequence</a:t>
            </a:r>
            <a:endParaRPr lang="en-US" sz="2000" dirty="0" smtClean="0">
              <a:latin typeface="Times New Roman" pitchFamily="18" charset="0"/>
              <a:cs typeface="Times New Roman" pitchFamily="18" charset="0"/>
            </a:endParaRPr>
          </a:p>
          <a:p>
            <a:pPr lvl="0">
              <a:buFont typeface="Arial" pitchFamily="34" charset="0"/>
              <a:buChar char="•"/>
            </a:pPr>
            <a:r>
              <a:rPr lang="en-US" sz="2000" dirty="0" smtClean="0">
                <a:latin typeface="Times New Roman" pitchFamily="18" charset="0"/>
                <a:cs typeface="Times New Roman" pitchFamily="18" charset="0"/>
              </a:rPr>
              <a:t>Click the button " Capture and detect "</a:t>
            </a:r>
          </a:p>
          <a:p>
            <a:pPr lvl="0">
              <a:buFont typeface="Arial" pitchFamily="34" charset="0"/>
              <a:buChar char="•"/>
            </a:pPr>
            <a:r>
              <a:rPr lang="en-US" sz="2000" dirty="0" smtClean="0">
                <a:latin typeface="Times New Roman" pitchFamily="18" charset="0"/>
                <a:cs typeface="Times New Roman" pitchFamily="18" charset="0"/>
              </a:rPr>
              <a:t>User will be redirected to camera screen. </a:t>
            </a:r>
          </a:p>
          <a:p>
            <a:pPr lvl="0">
              <a:buFont typeface="Arial" pitchFamily="34" charset="0"/>
              <a:buChar char="•"/>
            </a:pPr>
            <a:r>
              <a:rPr lang="en-US" sz="2000" dirty="0" smtClean="0">
                <a:latin typeface="Times New Roman" pitchFamily="18" charset="0"/>
                <a:cs typeface="Times New Roman" pitchFamily="18" charset="0"/>
              </a:rPr>
              <a:t>User should now capture a perfect image. </a:t>
            </a:r>
          </a:p>
          <a:p>
            <a:pPr lvl="0">
              <a:buFont typeface="Arial" pitchFamily="34" charset="0"/>
              <a:buChar char="•"/>
            </a:pPr>
            <a:r>
              <a:rPr lang="en-US" sz="2000" dirty="0" smtClean="0">
                <a:latin typeface="Times New Roman" pitchFamily="18" charset="0"/>
                <a:cs typeface="Times New Roman" pitchFamily="18" charset="0"/>
              </a:rPr>
              <a:t>Detect faces, if not present, display "No face detected".</a:t>
            </a:r>
          </a:p>
          <a:p>
            <a:pPr lvl="0">
              <a:buFont typeface="Arial" pitchFamily="34" charset="0"/>
              <a:buChar char="•"/>
            </a:pPr>
            <a:r>
              <a:rPr lang="en-US" sz="2000" dirty="0" smtClean="0">
                <a:latin typeface="Times New Roman" pitchFamily="18" charset="0"/>
                <a:cs typeface="Times New Roman" pitchFamily="18" charset="0"/>
              </a:rPr>
              <a:t>If faces are present, the result containing the estimated age and gender of the persons will be displayed.</a:t>
            </a:r>
          </a:p>
          <a:p>
            <a:pPr>
              <a:buNone/>
            </a:pPr>
            <a:r>
              <a:rPr lang="en-US" sz="2000" b="1" dirty="0" smtClean="0">
                <a:latin typeface="Times New Roman" pitchFamily="18" charset="0"/>
                <a:cs typeface="Times New Roman" pitchFamily="18" charset="0"/>
              </a:rPr>
              <a:t>Functional Requirement</a:t>
            </a:r>
          </a:p>
          <a:p>
            <a:pPr>
              <a:buFont typeface="Arial" pitchFamily="34" charset="0"/>
              <a:buChar char="•"/>
            </a:pPr>
            <a:r>
              <a:rPr lang="en-US" sz="2000" dirty="0" smtClean="0">
                <a:latin typeface="Times New Roman" pitchFamily="18" charset="0"/>
                <a:cs typeface="Times New Roman" pitchFamily="18" charset="0"/>
              </a:rPr>
              <a:t>If image is not of given dimensions </a:t>
            </a:r>
            <a:r>
              <a:rPr lang="en-US" sz="2000" dirty="0" smtClean="0">
                <a:latin typeface="Times New Roman" pitchFamily="18" charset="0"/>
                <a:cs typeface="Times New Roman" pitchFamily="18" charset="0"/>
              </a:rPr>
              <a:t>then</a:t>
            </a:r>
            <a:r>
              <a:rPr lang="en-US" sz="2000" dirty="0" smtClean="0">
                <a:latin typeface="Times New Roman" pitchFamily="18" charset="0"/>
                <a:cs typeface="Times New Roman" pitchFamily="18" charset="0"/>
              </a:rPr>
              <a:t>, error message is generated. It asks the user to choose appropriate photo.</a:t>
            </a:r>
          </a:p>
          <a:p>
            <a:pPr>
              <a:buFont typeface="Arial" pitchFamily="34" charset="0"/>
              <a:buChar char="•"/>
            </a:pPr>
            <a:r>
              <a:rPr lang="en-US" sz="2000" dirty="0" smtClean="0">
                <a:latin typeface="Times New Roman" pitchFamily="18" charset="0"/>
                <a:cs typeface="Times New Roman" pitchFamily="18" charset="0"/>
              </a:rPr>
              <a:t>If photo is blurred, error message is generated-‘Picture is blurry’</a:t>
            </a:r>
          </a:p>
          <a:p>
            <a:pPr lvl="0"/>
            <a:endParaRPr lang="en-US" sz="2000" b="1" dirty="0" smtClean="0">
              <a:solidFill>
                <a:srgbClr val="3D85C6"/>
              </a:solidFill>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26619980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F6C5825A-CC29-4BE2-B825-8EBEF036DAD3}"/>
              </a:ext>
            </a:extLst>
          </p:cNvPr>
          <p:cNvSpPr txBox="1"/>
          <p:nvPr/>
        </p:nvSpPr>
        <p:spPr>
          <a:xfrm>
            <a:off x="0" y="517009"/>
            <a:ext cx="12188825" cy="615531"/>
          </a:xfrm>
          <a:prstGeom prst="rect">
            <a:avLst/>
          </a:prstGeom>
          <a:noFill/>
        </p:spPr>
        <p:txBody>
          <a:bodyPr wrap="square" lIns="121899" tIns="60949" rIns="121899" bIns="60949">
            <a:spAutoFit/>
          </a:bodyPr>
          <a:lstStyle/>
          <a:p>
            <a:pPr algn="ctr"/>
            <a:r>
              <a:rPr lang="en-IN" sz="3200" dirty="0" smtClean="0">
                <a:solidFill>
                  <a:srgbClr val="002060"/>
                </a:solidFill>
                <a:latin typeface="Times New Roman" panose="02020603050405020304" pitchFamily="18" charset="0"/>
                <a:cs typeface="Times New Roman" panose="02020603050405020304" pitchFamily="18" charset="0"/>
              </a:rPr>
              <a:t>INTRODUCTION</a:t>
            </a:r>
            <a:endParaRPr lang="en-IN" sz="3200" dirty="0">
              <a:solidFill>
                <a:srgbClr val="00206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B7BA0B37-08B1-4EC9-915E-FF9E90196756}"/>
              </a:ext>
            </a:extLst>
          </p:cNvPr>
          <p:cNvSpPr txBox="1"/>
          <p:nvPr/>
        </p:nvSpPr>
        <p:spPr>
          <a:xfrm>
            <a:off x="1370012" y="1295400"/>
            <a:ext cx="9839936" cy="3816407"/>
          </a:xfrm>
          <a:prstGeom prst="rect">
            <a:avLst/>
          </a:prstGeom>
          <a:noFill/>
        </p:spPr>
        <p:txBody>
          <a:bodyPr wrap="square" lIns="121899" tIns="60949" rIns="121899" bIns="60949" rtlCol="0">
            <a:spAutoFit/>
          </a:bodyPr>
          <a:lstStyle/>
          <a:p>
            <a:pPr algn="just">
              <a:buClrTx/>
              <a:buSzPct val="125000"/>
              <a:buFont typeface="Arial" pitchFamily="34" charset="0"/>
              <a:buChar char="•"/>
            </a:pPr>
            <a:r>
              <a:rPr lang="en-US" sz="2000" dirty="0" smtClean="0"/>
              <a:t>To replicate the human capability </a:t>
            </a:r>
            <a:r>
              <a:rPr lang="en-US" sz="2000" dirty="0" smtClean="0"/>
              <a:t>at recognizing faces and complex </a:t>
            </a:r>
            <a:r>
              <a:rPr lang="en-US" sz="2000" dirty="0" smtClean="0"/>
              <a:t>patterns.</a:t>
            </a:r>
          </a:p>
          <a:p>
            <a:pPr algn="just">
              <a:buClrTx/>
              <a:buSzPct val="125000"/>
              <a:buFont typeface="Arial" pitchFamily="34" charset="0"/>
              <a:buChar char="•"/>
            </a:pPr>
            <a:endParaRPr lang="en-US" sz="2000" dirty="0" smtClean="0"/>
          </a:p>
          <a:p>
            <a:pPr algn="just">
              <a:buClrTx/>
              <a:buSzPct val="125000"/>
              <a:buFont typeface="Arial" pitchFamily="34" charset="0"/>
              <a:buChar char="•"/>
            </a:pPr>
            <a:r>
              <a:rPr lang="en-US" sz="2000" dirty="0" smtClean="0"/>
              <a:t>Application </a:t>
            </a:r>
            <a:r>
              <a:rPr lang="en-US" sz="2000" dirty="0" smtClean="0"/>
              <a:t>which predicts an age bracket as well as a gender between a male and female from a single image received as input. </a:t>
            </a:r>
            <a:endParaRPr lang="en-US" sz="2000" dirty="0" smtClean="0"/>
          </a:p>
          <a:p>
            <a:pPr algn="just">
              <a:buClrTx/>
              <a:buSzPct val="125000"/>
              <a:buFont typeface="Arial" pitchFamily="34" charset="0"/>
              <a:buChar char="•"/>
            </a:pPr>
            <a:endParaRPr lang="en-US" sz="2000" dirty="0" smtClean="0"/>
          </a:p>
          <a:p>
            <a:pPr algn="just">
              <a:buClrTx/>
              <a:buSzPct val="125000"/>
              <a:buFont typeface="Arial" pitchFamily="34" charset="0"/>
              <a:buChar char="•"/>
            </a:pPr>
            <a:r>
              <a:rPr lang="en-US" sz="2000" dirty="0" smtClean="0"/>
              <a:t> Created with a simple </a:t>
            </a:r>
            <a:r>
              <a:rPr lang="en-US" sz="2000" dirty="0" err="1" smtClean="0"/>
              <a:t>convolutional</a:t>
            </a:r>
            <a:r>
              <a:rPr lang="en-US" sz="2000" dirty="0" smtClean="0"/>
              <a:t> neural net CAFFE architecture for gender classification and age estimation that can be used on ‘real-world’ images.</a:t>
            </a:r>
          </a:p>
          <a:p>
            <a:pPr algn="just">
              <a:buClrTx/>
              <a:buSzPct val="125000"/>
              <a:buFont typeface="Arial" pitchFamily="34" charset="0"/>
              <a:buChar char="•"/>
            </a:pPr>
            <a:endParaRPr lang="en-US" sz="2000" dirty="0" smtClean="0"/>
          </a:p>
          <a:p>
            <a:pPr algn="just">
              <a:buClrTx/>
              <a:buSzPct val="125000"/>
              <a:buFont typeface="Arial" pitchFamily="34" charset="0"/>
              <a:buChar char="•"/>
            </a:pPr>
            <a:r>
              <a:rPr lang="en-US" sz="2000" dirty="0" smtClean="0"/>
              <a:t> The product </a:t>
            </a:r>
            <a:r>
              <a:rPr lang="en-US" sz="2000" dirty="0" smtClean="0"/>
              <a:t>can be helpful in various ways</a:t>
            </a:r>
            <a:r>
              <a:rPr lang="en-US" sz="2000" dirty="0" smtClean="0"/>
              <a:t>:</a:t>
            </a:r>
          </a:p>
          <a:p>
            <a:pPr algn="just">
              <a:buClrTx/>
              <a:buSzPct val="125000"/>
              <a:buFont typeface="Wingdings" pitchFamily="2" charset="2"/>
              <a:buChar char="Ø"/>
            </a:pPr>
            <a:endParaRPr lang="en-US" sz="2000" dirty="0" smtClean="0"/>
          </a:p>
          <a:p>
            <a:pPr algn="just">
              <a:buClrTx/>
              <a:buNone/>
            </a:pPr>
            <a:endParaRPr lang="en-US" sz="2000" dirty="0" smtClean="0"/>
          </a:p>
          <a:p>
            <a:pPr algn="just">
              <a:buClrTx/>
              <a:buSzPct val="125000"/>
              <a:buFont typeface="Wingdings" pitchFamily="2" charset="2"/>
              <a:buChar char="Ø"/>
            </a:pPr>
            <a:endParaRPr lang="en-US" sz="2000" dirty="0" smtClean="0"/>
          </a:p>
        </p:txBody>
      </p:sp>
      <p:pic>
        <p:nvPicPr>
          <p:cNvPr id="6146" name="Picture 2" descr="C:\Users\lenovo\Downloads\9A6D13AC-D1F3-4279-A26DC146D439BF45_source.jpg"/>
          <p:cNvPicPr>
            <a:picLocks noChangeAspect="1" noChangeArrowheads="1"/>
          </p:cNvPicPr>
          <p:nvPr/>
        </p:nvPicPr>
        <p:blipFill>
          <a:blip r:embed="rId2"/>
          <a:srcRect/>
          <a:stretch>
            <a:fillRect/>
          </a:stretch>
        </p:blipFill>
        <p:spPr bwMode="auto">
          <a:xfrm flipH="1">
            <a:off x="8304212" y="4343400"/>
            <a:ext cx="2057400" cy="1234537"/>
          </a:xfrm>
          <a:prstGeom prst="rect">
            <a:avLst/>
          </a:prstGeom>
          <a:ln>
            <a:noFill/>
          </a:ln>
          <a:effectLst>
            <a:softEdge rad="112500"/>
          </a:effectLst>
        </p:spPr>
      </p:pic>
      <p:pic>
        <p:nvPicPr>
          <p:cNvPr id="6147" name="Picture 3" descr="C:\Users\lenovo\Downloads\lost-child.jpg"/>
          <p:cNvPicPr>
            <a:picLocks noChangeAspect="1" noChangeArrowheads="1"/>
          </p:cNvPicPr>
          <p:nvPr/>
        </p:nvPicPr>
        <p:blipFill>
          <a:blip r:embed="rId3" cstate="print"/>
          <a:srcRect/>
          <a:stretch>
            <a:fillRect/>
          </a:stretch>
        </p:blipFill>
        <p:spPr bwMode="auto">
          <a:xfrm flipH="1">
            <a:off x="6170612" y="4267200"/>
            <a:ext cx="1447800" cy="1447800"/>
          </a:xfrm>
          <a:prstGeom prst="rect">
            <a:avLst/>
          </a:prstGeom>
          <a:ln>
            <a:noFill/>
          </a:ln>
          <a:effectLst>
            <a:softEdge rad="112500"/>
          </a:effectLst>
        </p:spPr>
      </p:pic>
      <p:pic>
        <p:nvPicPr>
          <p:cNvPr id="6148" name="Picture 4" descr="C:\Users\lenovo\Downloads\cctv-camera-for-surveillance-500x500.jpg"/>
          <p:cNvPicPr>
            <a:picLocks noChangeAspect="1" noChangeArrowheads="1"/>
          </p:cNvPicPr>
          <p:nvPr/>
        </p:nvPicPr>
        <p:blipFill>
          <a:blip r:embed="rId4"/>
          <a:srcRect/>
          <a:stretch>
            <a:fillRect/>
          </a:stretch>
        </p:blipFill>
        <p:spPr bwMode="auto">
          <a:xfrm flipH="1">
            <a:off x="3732212" y="4343400"/>
            <a:ext cx="1946139" cy="1295400"/>
          </a:xfrm>
          <a:prstGeom prst="rect">
            <a:avLst/>
          </a:prstGeom>
          <a:ln>
            <a:noFill/>
          </a:ln>
          <a:effectLst>
            <a:softEdge rad="112500"/>
          </a:effectLst>
        </p:spPr>
      </p:pic>
      <p:pic>
        <p:nvPicPr>
          <p:cNvPr id="6149" name="Picture 5" descr="C:\Users\lenovo\Downloads\criminal-record-vector-1292847.jpg"/>
          <p:cNvPicPr>
            <a:picLocks noChangeAspect="1" noChangeArrowheads="1"/>
          </p:cNvPicPr>
          <p:nvPr/>
        </p:nvPicPr>
        <p:blipFill>
          <a:blip r:embed="rId5" cstate="print"/>
          <a:srcRect b="10274"/>
          <a:stretch>
            <a:fillRect/>
          </a:stretch>
        </p:blipFill>
        <p:spPr bwMode="auto">
          <a:xfrm flipH="1">
            <a:off x="1522412" y="4267200"/>
            <a:ext cx="1495436" cy="1447800"/>
          </a:xfrm>
          <a:prstGeom prst="rect">
            <a:avLst/>
          </a:prstGeom>
          <a:ln>
            <a:noFill/>
          </a:ln>
          <a:effectLst>
            <a:softEdge rad="112500"/>
          </a:effectLst>
        </p:spPr>
      </p:pic>
      <p:sp>
        <p:nvSpPr>
          <p:cNvPr id="10" name="TextBox 9"/>
          <p:cNvSpPr txBox="1"/>
          <p:nvPr/>
        </p:nvSpPr>
        <p:spPr>
          <a:xfrm>
            <a:off x="1522412" y="5791200"/>
            <a:ext cx="1981200" cy="400087"/>
          </a:xfrm>
          <a:prstGeom prst="rect">
            <a:avLst/>
          </a:prstGeom>
          <a:noFill/>
        </p:spPr>
        <p:txBody>
          <a:bodyPr wrap="square" lIns="121899" tIns="60949" rIns="121899" bIns="60949" rtlCol="0">
            <a:spAutoFit/>
          </a:bodyPr>
          <a:lstStyle/>
          <a:p>
            <a:pPr algn="just"/>
            <a:r>
              <a:rPr lang="en-US" sz="1800" dirty="0" smtClean="0"/>
              <a:t>Criminal records</a:t>
            </a:r>
            <a:endParaRPr lang="en-US" sz="1800" dirty="0"/>
          </a:p>
        </p:txBody>
      </p:sp>
      <p:sp>
        <p:nvSpPr>
          <p:cNvPr id="11" name="TextBox 10"/>
          <p:cNvSpPr txBox="1"/>
          <p:nvPr/>
        </p:nvSpPr>
        <p:spPr>
          <a:xfrm>
            <a:off x="4037012" y="5791200"/>
            <a:ext cx="1600200" cy="400087"/>
          </a:xfrm>
          <a:prstGeom prst="rect">
            <a:avLst/>
          </a:prstGeom>
          <a:noFill/>
        </p:spPr>
        <p:txBody>
          <a:bodyPr wrap="square" lIns="121899" tIns="60949" rIns="121899" bIns="60949" rtlCol="0">
            <a:spAutoFit/>
          </a:bodyPr>
          <a:lstStyle/>
          <a:p>
            <a:r>
              <a:rPr lang="en-US" sz="1800" dirty="0" smtClean="0"/>
              <a:t>Surveillance</a:t>
            </a:r>
            <a:endParaRPr lang="en-US" sz="1800" dirty="0"/>
          </a:p>
        </p:txBody>
      </p:sp>
      <p:sp>
        <p:nvSpPr>
          <p:cNvPr id="12" name="TextBox 11"/>
          <p:cNvSpPr txBox="1"/>
          <p:nvPr/>
        </p:nvSpPr>
        <p:spPr>
          <a:xfrm>
            <a:off x="6018212" y="5791200"/>
            <a:ext cx="2057400" cy="400087"/>
          </a:xfrm>
          <a:prstGeom prst="rect">
            <a:avLst/>
          </a:prstGeom>
          <a:noFill/>
        </p:spPr>
        <p:txBody>
          <a:bodyPr wrap="square" lIns="121899" tIns="60949" rIns="121899" bIns="60949" rtlCol="0">
            <a:spAutoFit/>
          </a:bodyPr>
          <a:lstStyle/>
          <a:p>
            <a:r>
              <a:rPr lang="en-US" sz="1800" dirty="0" smtClean="0"/>
              <a:t>Finding lost kids</a:t>
            </a:r>
            <a:endParaRPr lang="en-US" sz="1800" dirty="0"/>
          </a:p>
        </p:txBody>
      </p:sp>
      <p:sp>
        <p:nvSpPr>
          <p:cNvPr id="13" name="TextBox 12"/>
          <p:cNvSpPr txBox="1"/>
          <p:nvPr/>
        </p:nvSpPr>
        <p:spPr>
          <a:xfrm>
            <a:off x="8609012" y="5791200"/>
            <a:ext cx="1357666" cy="400087"/>
          </a:xfrm>
          <a:prstGeom prst="rect">
            <a:avLst/>
          </a:prstGeom>
          <a:noFill/>
        </p:spPr>
        <p:txBody>
          <a:bodyPr wrap="square" lIns="121899" tIns="60949" rIns="121899" bIns="60949" rtlCol="0">
            <a:spAutoFit/>
          </a:bodyPr>
          <a:lstStyle/>
          <a:p>
            <a:r>
              <a:rPr lang="en-US" sz="1800" dirty="0" smtClean="0"/>
              <a:t>S</a:t>
            </a:r>
            <a:r>
              <a:rPr lang="en-US" sz="1800" dirty="0" smtClean="0"/>
              <a:t>cience</a:t>
            </a:r>
            <a:endParaRPr lang="en-US" sz="1800" dirty="0"/>
          </a:p>
        </p:txBody>
      </p:sp>
    </p:spTree>
    <p:extLst>
      <p:ext uri="{BB962C8B-B14F-4D97-AF65-F5344CB8AC3E}">
        <p14:creationId xmlns:p14="http://schemas.microsoft.com/office/powerpoint/2010/main" xmlns="" val="1842025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03664" y="540327"/>
            <a:ext cx="9702582" cy="6894173"/>
          </a:xfrm>
          <a:prstGeom prst="rect">
            <a:avLst/>
          </a:prstGeom>
          <a:noFill/>
        </p:spPr>
        <p:txBody>
          <a:bodyPr wrap="square" lIns="121899" tIns="60949" rIns="121899" bIns="60949" rtlCol="0">
            <a:spAutoFit/>
          </a:bodyPr>
          <a:lstStyle/>
          <a:p>
            <a:r>
              <a:rPr lang="en-US" sz="2000" dirty="0" smtClean="0">
                <a:latin typeface="Times New Roman" pitchFamily="18" charset="0"/>
                <a:cs typeface="Times New Roman" pitchFamily="18" charset="0"/>
              </a:rPr>
              <a:t>IMPORT AND DETECT</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This </a:t>
            </a:r>
            <a:r>
              <a:rPr lang="en-US" sz="2000" dirty="0" smtClean="0">
                <a:latin typeface="Times New Roman" pitchFamily="18" charset="0"/>
                <a:cs typeface="Times New Roman" pitchFamily="18" charset="0"/>
              </a:rPr>
              <a:t>feature enables users to import picture from their pre existing images stored in phone memory and allows the app to process the picture and provide the result. </a:t>
            </a:r>
          </a:p>
          <a:p>
            <a:endParaRPr lang="en-US" sz="2000"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Response sequence</a:t>
            </a:r>
          </a:p>
          <a:p>
            <a:pPr lvl="0">
              <a:buFont typeface="Arial" pitchFamily="34" charset="0"/>
              <a:buChar char="•"/>
            </a:pPr>
            <a:r>
              <a:rPr lang="en-US" sz="2000" dirty="0" smtClean="0">
                <a:latin typeface="Times New Roman" pitchFamily="18" charset="0"/>
                <a:cs typeface="Times New Roman" pitchFamily="18" charset="0"/>
              </a:rPr>
              <a:t>Click Button “Import and Detect”.</a:t>
            </a:r>
          </a:p>
          <a:p>
            <a:pPr lvl="0">
              <a:buFont typeface="Arial" pitchFamily="34" charset="0"/>
              <a:buChar char="•"/>
            </a:pPr>
            <a:r>
              <a:rPr lang="en-US" sz="2000" dirty="0" smtClean="0">
                <a:latin typeface="Times New Roman" pitchFamily="18" charset="0"/>
                <a:cs typeface="Times New Roman" pitchFamily="18" charset="0"/>
              </a:rPr>
              <a:t>User is redirected to </a:t>
            </a:r>
            <a:r>
              <a:rPr lang="en-US" sz="2000" dirty="0" smtClean="0">
                <a:latin typeface="Times New Roman" pitchFamily="18" charset="0"/>
                <a:cs typeface="Times New Roman" pitchFamily="18" charset="0"/>
              </a:rPr>
              <a:t>system storage</a:t>
            </a:r>
            <a:r>
              <a:rPr lang="en-US" sz="2000" dirty="0" smtClean="0">
                <a:latin typeface="Times New Roman" pitchFamily="18" charset="0"/>
                <a:cs typeface="Times New Roman" pitchFamily="18" charset="0"/>
              </a:rPr>
              <a:t>.</a:t>
            </a:r>
          </a:p>
          <a:p>
            <a:pPr lvl="0">
              <a:buFont typeface="Arial" pitchFamily="34" charset="0"/>
              <a:buChar char="•"/>
            </a:pPr>
            <a:r>
              <a:rPr lang="en-US" sz="2000" dirty="0" smtClean="0">
                <a:latin typeface="Times New Roman" pitchFamily="18" charset="0"/>
                <a:cs typeface="Times New Roman" pitchFamily="18" charset="0"/>
              </a:rPr>
              <a:t>User need to select image accordingly.</a:t>
            </a:r>
          </a:p>
          <a:p>
            <a:pPr lvl="0">
              <a:buFont typeface="Arial" pitchFamily="34" charset="0"/>
              <a:buChar char="•"/>
            </a:pPr>
            <a:r>
              <a:rPr lang="en-US" sz="2000" dirty="0" smtClean="0">
                <a:latin typeface="Times New Roman" pitchFamily="18" charset="0"/>
                <a:cs typeface="Times New Roman" pitchFamily="18" charset="0"/>
              </a:rPr>
              <a:t>Detect faces, if not present display ‘no faces detected’.</a:t>
            </a:r>
          </a:p>
          <a:p>
            <a:pPr lvl="0">
              <a:buFont typeface="Arial" pitchFamily="34" charset="0"/>
              <a:buChar char="•"/>
            </a:pPr>
            <a:r>
              <a:rPr lang="en-US" sz="2000" dirty="0" smtClean="0">
                <a:latin typeface="Times New Roman" pitchFamily="18" charset="0"/>
                <a:cs typeface="Times New Roman" pitchFamily="18" charset="0"/>
              </a:rPr>
              <a:t>If faces are present, estimate age and gender.</a:t>
            </a:r>
          </a:p>
          <a:p>
            <a:pPr lvl="0">
              <a:buFont typeface="Arial" pitchFamily="34" charset="0"/>
              <a:buChar char="•"/>
            </a:pPr>
            <a:r>
              <a:rPr lang="en-US" sz="2000" dirty="0" smtClean="0">
                <a:latin typeface="Times New Roman" pitchFamily="18" charset="0"/>
                <a:cs typeface="Times New Roman" pitchFamily="18" charset="0"/>
              </a:rPr>
              <a:t>Display the result.</a:t>
            </a:r>
          </a:p>
          <a:p>
            <a:pPr lvl="0">
              <a:buNone/>
            </a:pPr>
            <a:endParaRPr lang="en-US" sz="2000"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Functional Requirement</a:t>
            </a:r>
          </a:p>
          <a:p>
            <a:pPr>
              <a:buFont typeface="Arial" pitchFamily="34" charset="0"/>
              <a:buChar char="•"/>
            </a:pPr>
            <a:r>
              <a:rPr lang="en-US" sz="2000" dirty="0" smtClean="0">
                <a:latin typeface="Times New Roman" pitchFamily="18" charset="0"/>
                <a:cs typeface="Times New Roman" pitchFamily="18" charset="0"/>
              </a:rPr>
              <a:t>If image is not of given </a:t>
            </a:r>
            <a:r>
              <a:rPr lang="en-US" sz="2000" dirty="0" smtClean="0">
                <a:latin typeface="Times New Roman" pitchFamily="18" charset="0"/>
                <a:cs typeface="Times New Roman" pitchFamily="18" charset="0"/>
              </a:rPr>
              <a:t>then</a:t>
            </a:r>
            <a:r>
              <a:rPr lang="en-US" sz="2000" dirty="0" smtClean="0">
                <a:latin typeface="Times New Roman" pitchFamily="18" charset="0"/>
                <a:cs typeface="Times New Roman" pitchFamily="18" charset="0"/>
              </a:rPr>
              <a:t>, error message is generated. It asks the user to choose appropriate photo.</a:t>
            </a:r>
          </a:p>
          <a:p>
            <a:pPr>
              <a:buFont typeface="Arial" pitchFamily="34" charset="0"/>
              <a:buChar char="•"/>
            </a:pPr>
            <a:r>
              <a:rPr lang="en-US" sz="2000" dirty="0" smtClean="0">
                <a:latin typeface="Times New Roman" pitchFamily="18" charset="0"/>
                <a:cs typeface="Times New Roman" pitchFamily="18" charset="0"/>
              </a:rPr>
              <a:t>If photo is blurred, error message is generated-‘Picture is blurry’.</a:t>
            </a:r>
          </a:p>
          <a:p>
            <a:pPr>
              <a:buNone/>
            </a:pPr>
            <a:r>
              <a:rPr lang="en-US" sz="2000" b="1" dirty="0" smtClean="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lvl="0">
              <a:buNone/>
            </a:pPr>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pPr lvl="0"/>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2659206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13012" y="0"/>
            <a:ext cx="7048884" cy="990598"/>
          </a:xfrm>
        </p:spPr>
        <p:txBody>
          <a:bodyPr>
            <a:normAutofit/>
          </a:bodyPr>
          <a:lstStyle/>
          <a:p>
            <a:r>
              <a:rPr lang="en-US" sz="3200" b="1" dirty="0" smtClean="0">
                <a:solidFill>
                  <a:srgbClr val="002060"/>
                </a:solidFill>
                <a:latin typeface="Times New Roman" pitchFamily="18" charset="0"/>
                <a:cs typeface="Times New Roman" pitchFamily="18" charset="0"/>
              </a:rPr>
              <a:t>LAYOUT</a:t>
            </a:r>
            <a:endParaRPr lang="en-US" sz="3200" b="1" dirty="0">
              <a:solidFill>
                <a:srgbClr val="002060"/>
              </a:solidFill>
              <a:latin typeface="Times New Roman" pitchFamily="18" charset="0"/>
              <a:cs typeface="Times New Roman" pitchFamily="18" charset="0"/>
            </a:endParaRPr>
          </a:p>
        </p:txBody>
      </p:sp>
      <p:sp>
        <p:nvSpPr>
          <p:cNvPr id="5" name="Content Placeholder 4"/>
          <p:cNvSpPr>
            <a:spLocks noGrp="1"/>
          </p:cNvSpPr>
          <p:nvPr>
            <p:ph idx="1"/>
          </p:nvPr>
        </p:nvSpPr>
        <p:spPr/>
        <p:txBody>
          <a:bodyPr/>
          <a:lstStyle/>
          <a:p>
            <a:pPr>
              <a:buNone/>
            </a:pPr>
            <a:endParaRPr lang="en-US" sz="4400" dirty="0" smtClean="0"/>
          </a:p>
          <a:p>
            <a:endParaRPr lang="en-US" dirty="0"/>
          </a:p>
        </p:txBody>
      </p:sp>
      <p:pic>
        <p:nvPicPr>
          <p:cNvPr id="6" name="image24.png"/>
          <p:cNvPicPr/>
          <p:nvPr/>
        </p:nvPicPr>
        <p:blipFill>
          <a:blip r:embed="rId2" cstate="print"/>
          <a:stretch>
            <a:fillRect/>
          </a:stretch>
        </p:blipFill>
        <p:spPr>
          <a:xfrm>
            <a:off x="3252738" y="2113671"/>
            <a:ext cx="5683348" cy="2630658"/>
          </a:xfrm>
          <a:prstGeom prst="rect">
            <a:avLst/>
          </a:prstGeom>
        </p:spPr>
      </p:pic>
      <p:sp>
        <p:nvSpPr>
          <p:cNvPr id="7" name="TextBox 6"/>
          <p:cNvSpPr txBox="1"/>
          <p:nvPr/>
        </p:nvSpPr>
        <p:spPr>
          <a:xfrm>
            <a:off x="3427412" y="1752600"/>
            <a:ext cx="1818318" cy="461665"/>
          </a:xfrm>
          <a:prstGeom prst="rect">
            <a:avLst/>
          </a:prstGeom>
          <a:noFill/>
        </p:spPr>
        <p:txBody>
          <a:bodyPr wrap="none" rtlCol="0">
            <a:spAutoFit/>
          </a:bodyPr>
          <a:lstStyle/>
          <a:p>
            <a:r>
              <a:rPr lang="en-US" dirty="0" smtClean="0"/>
              <a:t>HOME PAGE</a:t>
            </a:r>
            <a:endParaRPr lang="en-US" dirty="0"/>
          </a:p>
        </p:txBody>
      </p:sp>
    </p:spTree>
    <p:extLst>
      <p:ext uri="{BB962C8B-B14F-4D97-AF65-F5344CB8AC3E}">
        <p14:creationId xmlns:p14="http://schemas.microsoft.com/office/powerpoint/2010/main" xmlns="" val="417086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 </a:t>
            </a:r>
            <a:endParaRPr lang="en-US" dirty="0"/>
          </a:p>
        </p:txBody>
      </p:sp>
      <p:pic>
        <p:nvPicPr>
          <p:cNvPr id="9" name="image25.jpeg"/>
          <p:cNvPicPr>
            <a:picLocks noGrp="1"/>
          </p:cNvPicPr>
          <p:nvPr>
            <p:ph idx="1"/>
          </p:nvPr>
        </p:nvPicPr>
        <p:blipFill>
          <a:blip r:embed="rId2" cstate="print"/>
          <a:stretch>
            <a:fillRect/>
          </a:stretch>
        </p:blipFill>
        <p:spPr>
          <a:xfrm>
            <a:off x="2589212" y="1219200"/>
            <a:ext cx="6781800" cy="3886200"/>
          </a:xfrm>
          <a:prstGeom prst="rect">
            <a:avLst/>
          </a:prstGeom>
        </p:spPr>
      </p:pic>
      <p:sp>
        <p:nvSpPr>
          <p:cNvPr id="11" name="TextBox 10"/>
          <p:cNvSpPr txBox="1"/>
          <p:nvPr/>
        </p:nvSpPr>
        <p:spPr>
          <a:xfrm>
            <a:off x="2055812" y="304800"/>
            <a:ext cx="3003643" cy="461665"/>
          </a:xfrm>
          <a:prstGeom prst="rect">
            <a:avLst/>
          </a:prstGeom>
          <a:noFill/>
        </p:spPr>
        <p:txBody>
          <a:bodyPr wrap="none" rtlCol="0">
            <a:spAutoFit/>
          </a:bodyPr>
          <a:lstStyle/>
          <a:p>
            <a:r>
              <a:rPr lang="en-US" dirty="0" smtClean="0"/>
              <a:t>SELECT AND DETECT</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08212" y="381000"/>
            <a:ext cx="3264933" cy="461665"/>
          </a:xfrm>
          <a:prstGeom prst="rect">
            <a:avLst/>
          </a:prstGeom>
          <a:noFill/>
        </p:spPr>
        <p:txBody>
          <a:bodyPr wrap="none" rtlCol="0">
            <a:spAutoFit/>
          </a:bodyPr>
          <a:lstStyle/>
          <a:p>
            <a:r>
              <a:rPr lang="en-US" dirty="0" smtClean="0"/>
              <a:t>CAPTURE AND DETECT</a:t>
            </a:r>
            <a:endParaRPr lang="en-US" dirty="0"/>
          </a:p>
        </p:txBody>
      </p:sp>
      <p:pic>
        <p:nvPicPr>
          <p:cNvPr id="6" name="image7.jpeg"/>
          <p:cNvPicPr/>
          <p:nvPr/>
        </p:nvPicPr>
        <p:blipFill>
          <a:blip r:embed="rId2" cstate="print"/>
          <a:stretch>
            <a:fillRect/>
          </a:stretch>
        </p:blipFill>
        <p:spPr>
          <a:xfrm>
            <a:off x="4113212" y="1447800"/>
            <a:ext cx="4585676" cy="38471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55603"/>
            <a:ext cx="12188825" cy="1244599"/>
          </a:xfrm>
        </p:spPr>
        <p:txBody>
          <a:bodyPr>
            <a:normAutofit/>
          </a:bodyPr>
          <a:lstStyle/>
          <a:p>
            <a:r>
              <a:rPr lang="en-US" sz="3200" dirty="0" smtClean="0">
                <a:solidFill>
                  <a:srgbClr val="002060"/>
                </a:solidFill>
                <a:latin typeface="Times New Roman" pitchFamily="18" charset="0"/>
                <a:cs typeface="Times New Roman" pitchFamily="18" charset="0"/>
              </a:rPr>
              <a:t>REFERENCES</a:t>
            </a:r>
            <a:endParaRPr lang="en-US" sz="3200" dirty="0">
              <a:solidFill>
                <a:srgbClr val="002060"/>
              </a:solidFill>
              <a:latin typeface="Times New Roman" pitchFamily="18" charset="0"/>
              <a:cs typeface="Times New Roman" pitchFamily="18" charset="0"/>
            </a:endParaRPr>
          </a:p>
        </p:txBody>
      </p:sp>
      <p:sp>
        <p:nvSpPr>
          <p:cNvPr id="3" name="TextBox 2"/>
          <p:cNvSpPr txBox="1"/>
          <p:nvPr/>
        </p:nvSpPr>
        <p:spPr>
          <a:xfrm>
            <a:off x="1637873" y="1854200"/>
            <a:ext cx="10131961" cy="1661971"/>
          </a:xfrm>
          <a:prstGeom prst="rect">
            <a:avLst/>
          </a:prstGeom>
          <a:noFill/>
        </p:spPr>
        <p:txBody>
          <a:bodyPr wrap="square" lIns="121899" tIns="60949" rIns="121899" bIns="60949" rtlCol="0">
            <a:spAutoFit/>
          </a:bodyPr>
          <a:lstStyle/>
          <a:p>
            <a:pPr lvl="0">
              <a:buFont typeface="Arial" pitchFamily="34" charset="0"/>
              <a:buChar char="•"/>
            </a:pPr>
            <a:r>
              <a:rPr lang="en-US" sz="2000" dirty="0" smtClean="0">
                <a:solidFill>
                  <a:schemeClr val="tx1">
                    <a:lumMod val="85000"/>
                    <a:lumOff val="15000"/>
                  </a:schemeClr>
                </a:solidFill>
                <a:latin typeface="Times New Roman" pitchFamily="18" charset="0"/>
                <a:cs typeface="Times New Roman" pitchFamily="18" charset="0"/>
                <a:hlinkClick r:id="rId2"/>
              </a:rPr>
              <a:t>https://erandiganepola.medium.com/machine-learning-based-age- </a:t>
            </a:r>
            <a:r>
              <a:rPr lang="en-US" sz="2000" dirty="0" smtClean="0">
                <a:solidFill>
                  <a:schemeClr val="tx1">
                    <a:lumMod val="85000"/>
                    <a:lumOff val="15000"/>
                  </a:schemeClr>
                </a:solidFill>
                <a:latin typeface="Times New Roman" pitchFamily="18" charset="0"/>
                <a:cs typeface="Times New Roman" pitchFamily="18" charset="0"/>
                <a:hlinkClick r:id="rId2"/>
              </a:rPr>
              <a:t>and-gender-predictions-in-image-processing-223031dea847</a:t>
            </a:r>
            <a:endParaRPr lang="en-US" sz="2000" dirty="0" smtClean="0">
              <a:solidFill>
                <a:schemeClr val="tx1">
                  <a:lumMod val="85000"/>
                  <a:lumOff val="15000"/>
                </a:schemeClr>
              </a:solidFill>
              <a:latin typeface="Times New Roman" pitchFamily="18" charset="0"/>
              <a:cs typeface="Times New Roman" pitchFamily="18" charset="0"/>
            </a:endParaRPr>
          </a:p>
          <a:p>
            <a:pPr lvl="0">
              <a:buFont typeface="Arial" pitchFamily="34" charset="0"/>
              <a:buChar char="•"/>
            </a:pPr>
            <a:r>
              <a:rPr lang="en-US" sz="2000" dirty="0" smtClean="0">
                <a:solidFill>
                  <a:schemeClr val="tx1">
                    <a:lumMod val="85000"/>
                    <a:lumOff val="15000"/>
                  </a:schemeClr>
                </a:solidFill>
                <a:latin typeface="Times New Roman" pitchFamily="18" charset="0"/>
                <a:cs typeface="Times New Roman" pitchFamily="18" charset="0"/>
                <a:hlinkClick r:id="rId3"/>
              </a:rPr>
              <a:t>https</a:t>
            </a:r>
            <a:r>
              <a:rPr lang="en-US" sz="2000" dirty="0" smtClean="0">
                <a:solidFill>
                  <a:schemeClr val="tx1">
                    <a:lumMod val="85000"/>
                    <a:lumOff val="15000"/>
                  </a:schemeClr>
                </a:solidFill>
                <a:latin typeface="Times New Roman" pitchFamily="18" charset="0"/>
                <a:cs typeface="Times New Roman" pitchFamily="18" charset="0"/>
                <a:hlinkClick r:id="rId3"/>
              </a:rPr>
              <a:t>://</a:t>
            </a:r>
            <a:r>
              <a:rPr lang="en-US" sz="2000" dirty="0" smtClean="0">
                <a:solidFill>
                  <a:schemeClr val="tx1">
                    <a:lumMod val="85000"/>
                    <a:lumOff val="15000"/>
                  </a:schemeClr>
                </a:solidFill>
                <a:latin typeface="Times New Roman" pitchFamily="18" charset="0"/>
                <a:cs typeface="Times New Roman" pitchFamily="18" charset="0"/>
                <a:hlinkClick r:id="rId3"/>
              </a:rPr>
              <a:t>www.hindawi.com/journals/tswj/2020/1289408/</a:t>
            </a:r>
            <a:endParaRPr lang="en-US" sz="2000" dirty="0" smtClean="0">
              <a:solidFill>
                <a:schemeClr val="tx1">
                  <a:lumMod val="85000"/>
                  <a:lumOff val="15000"/>
                </a:schemeClr>
              </a:solidFill>
              <a:latin typeface="Times New Roman" pitchFamily="18" charset="0"/>
              <a:cs typeface="Times New Roman" pitchFamily="18" charset="0"/>
            </a:endParaRPr>
          </a:p>
          <a:p>
            <a:pPr lvl="0">
              <a:buFont typeface="Arial" pitchFamily="34" charset="0"/>
              <a:buChar char="•"/>
            </a:pPr>
            <a:r>
              <a:rPr lang="en-US" sz="2000" dirty="0" smtClean="0">
                <a:solidFill>
                  <a:schemeClr val="tx1">
                    <a:lumMod val="85000"/>
                    <a:lumOff val="15000"/>
                  </a:schemeClr>
                </a:solidFill>
                <a:latin typeface="Times New Roman" pitchFamily="18" charset="0"/>
                <a:cs typeface="Times New Roman" pitchFamily="18" charset="0"/>
                <a:hlinkClick r:id="rId4"/>
              </a:rPr>
              <a:t>https</a:t>
            </a:r>
            <a:r>
              <a:rPr lang="en-US" sz="2000" dirty="0" smtClean="0">
                <a:solidFill>
                  <a:schemeClr val="tx1">
                    <a:lumMod val="85000"/>
                    <a:lumOff val="15000"/>
                  </a:schemeClr>
                </a:solidFill>
                <a:latin typeface="Times New Roman" pitchFamily="18" charset="0"/>
                <a:cs typeface="Times New Roman" pitchFamily="18" charset="0"/>
                <a:hlinkClick r:id="rId4"/>
              </a:rPr>
              <a:t>://www.researchgate.net/publication/321479959_Facial_detecti </a:t>
            </a:r>
            <a:r>
              <a:rPr lang="en-US" sz="2000" dirty="0" smtClean="0">
                <a:solidFill>
                  <a:schemeClr val="tx1">
                    <a:lumMod val="85000"/>
                    <a:lumOff val="15000"/>
                  </a:schemeClr>
                </a:solidFill>
                <a:latin typeface="Times New Roman" pitchFamily="18" charset="0"/>
                <a:cs typeface="Times New Roman" pitchFamily="18" charset="0"/>
                <a:hlinkClick r:id="rId4"/>
              </a:rPr>
              <a:t>on_using_deep_learning55</a:t>
            </a:r>
            <a:endParaRPr lang="en-US" sz="2000" dirty="0" smtClean="0">
              <a:solidFill>
                <a:schemeClr val="tx1">
                  <a:lumMod val="85000"/>
                  <a:lumOff val="15000"/>
                </a:schemeClr>
              </a:solidFill>
              <a:latin typeface="Times New Roman" pitchFamily="18" charset="0"/>
              <a:cs typeface="Times New Roman" pitchFamily="18" charset="0"/>
            </a:endParaRPr>
          </a:p>
          <a:p>
            <a:pPr lvl="0">
              <a:buFont typeface="Arial" pitchFamily="34" charset="0"/>
              <a:buChar char="•"/>
            </a:pPr>
            <a:r>
              <a:rPr lang="en-US" sz="2000" dirty="0" err="1" smtClean="0">
                <a:solidFill>
                  <a:schemeClr val="tx1">
                    <a:lumMod val="85000"/>
                    <a:lumOff val="15000"/>
                  </a:schemeClr>
                </a:solidFill>
                <a:latin typeface="Times New Roman" pitchFamily="18" charset="0"/>
                <a:cs typeface="Times New Roman" pitchFamily="18" charset="0"/>
              </a:rPr>
              <a:t>Yangqing</a:t>
            </a:r>
            <a:r>
              <a:rPr lang="en-US" sz="2000" dirty="0" smtClean="0">
                <a:solidFill>
                  <a:schemeClr val="tx1">
                    <a:lumMod val="85000"/>
                    <a:lumOff val="15000"/>
                  </a:schemeClr>
                </a:solidFill>
                <a:latin typeface="Times New Roman" pitchFamily="18" charset="0"/>
                <a:cs typeface="Times New Roman" pitchFamily="18" charset="0"/>
              </a:rPr>
              <a:t> </a:t>
            </a:r>
            <a:r>
              <a:rPr lang="en-US" sz="2000" dirty="0" err="1" smtClean="0">
                <a:solidFill>
                  <a:schemeClr val="tx1">
                    <a:lumMod val="85000"/>
                    <a:lumOff val="15000"/>
                  </a:schemeClr>
                </a:solidFill>
                <a:latin typeface="Times New Roman" pitchFamily="18" charset="0"/>
                <a:cs typeface="Times New Roman" pitchFamily="18" charset="0"/>
              </a:rPr>
              <a:t>Jia</a:t>
            </a:r>
            <a:r>
              <a:rPr lang="en-US" sz="2000" dirty="0" smtClean="0">
                <a:solidFill>
                  <a:schemeClr val="tx1">
                    <a:lumMod val="85000"/>
                    <a:lumOff val="15000"/>
                  </a:schemeClr>
                </a:solidFill>
                <a:latin typeface="Times New Roman" pitchFamily="18" charset="0"/>
                <a:cs typeface="Times New Roman" pitchFamily="18" charset="0"/>
              </a:rPr>
              <a:t> (2014) Caffe: </a:t>
            </a:r>
            <a:r>
              <a:rPr lang="en-US" sz="2000" dirty="0" err="1" smtClean="0">
                <a:solidFill>
                  <a:schemeClr val="tx1">
                    <a:lumMod val="85000"/>
                    <a:lumOff val="15000"/>
                  </a:schemeClr>
                </a:solidFill>
                <a:latin typeface="Times New Roman" pitchFamily="18" charset="0"/>
                <a:cs typeface="Times New Roman" pitchFamily="18" charset="0"/>
              </a:rPr>
              <a:t>Convolutional</a:t>
            </a:r>
            <a:r>
              <a:rPr lang="en-US" sz="2000" dirty="0" smtClean="0">
                <a:solidFill>
                  <a:schemeClr val="tx1">
                    <a:lumMod val="85000"/>
                    <a:lumOff val="15000"/>
                  </a:schemeClr>
                </a:solidFill>
                <a:latin typeface="Times New Roman" pitchFamily="18" charset="0"/>
                <a:cs typeface="Times New Roman" pitchFamily="18" charset="0"/>
              </a:rPr>
              <a:t> </a:t>
            </a:r>
            <a:r>
              <a:rPr lang="en-US" sz="2000" dirty="0" err="1" smtClean="0">
                <a:solidFill>
                  <a:schemeClr val="tx1">
                    <a:lumMod val="85000"/>
                    <a:lumOff val="15000"/>
                  </a:schemeClr>
                </a:solidFill>
                <a:latin typeface="Times New Roman" pitchFamily="18" charset="0"/>
                <a:cs typeface="Times New Roman" pitchFamily="18" charset="0"/>
              </a:rPr>
              <a:t>Architecturefor</a:t>
            </a:r>
            <a:r>
              <a:rPr lang="en-US" sz="2000" dirty="0" smtClean="0">
                <a:solidFill>
                  <a:schemeClr val="tx1">
                    <a:lumMod val="85000"/>
                    <a:lumOff val="15000"/>
                  </a:schemeClr>
                </a:solidFill>
                <a:latin typeface="Times New Roman" pitchFamily="18" charset="0"/>
                <a:cs typeface="Times New Roman" pitchFamily="18" charset="0"/>
              </a:rPr>
              <a:t> Fat Feature Embedding </a:t>
            </a:r>
            <a:endParaRPr lang="en-US" sz="2000" dirty="0">
              <a:solidFill>
                <a:schemeClr val="tx1">
                  <a:lumMod val="85000"/>
                  <a:lumOff val="1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35880671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 y="2171702"/>
            <a:ext cx="12188824" cy="1752599"/>
          </a:xfrm>
        </p:spPr>
        <p:txBody>
          <a:bodyPr>
            <a:normAutofit/>
          </a:bodyPr>
          <a:lstStyle/>
          <a:p>
            <a:r>
              <a:rPr lang="en-US" sz="9600" dirty="0" smtClean="0">
                <a:solidFill>
                  <a:srgbClr val="002060"/>
                </a:solidFill>
                <a:latin typeface="Times New Roman" pitchFamily="18" charset="0"/>
                <a:cs typeface="Times New Roman" pitchFamily="18" charset="0"/>
              </a:rPr>
              <a:t>THANK YOU</a:t>
            </a:r>
            <a:endParaRPr lang="en-US" sz="9600"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16188651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FB01C6F-2553-4018-903F-680CDA1A72D4}"/>
              </a:ext>
            </a:extLst>
          </p:cNvPr>
          <p:cNvSpPr txBox="1"/>
          <p:nvPr/>
        </p:nvSpPr>
        <p:spPr>
          <a:xfrm>
            <a:off x="1598612" y="1524000"/>
            <a:ext cx="10004994" cy="4124184"/>
          </a:xfrm>
          <a:prstGeom prst="rect">
            <a:avLst/>
          </a:prstGeom>
          <a:noFill/>
        </p:spPr>
        <p:txBody>
          <a:bodyPr wrap="square" lIns="121899" tIns="60949" rIns="121899" bIns="60949">
            <a:spAutoFit/>
          </a:bodyPr>
          <a:lstStyle/>
          <a:p>
            <a:pPr algn="just">
              <a:buClr>
                <a:schemeClr val="tx1"/>
              </a:buClr>
              <a:buFont typeface="Arial" pitchFamily="34" charset="0"/>
              <a:buChar char="•"/>
            </a:pPr>
            <a:r>
              <a:rPr lang="en-US" sz="2000" b="1" dirty="0" smtClean="0"/>
              <a:t>Age classification</a:t>
            </a:r>
            <a:r>
              <a:rPr lang="en-US" sz="2000" dirty="0" smtClean="0"/>
              <a:t>: </a:t>
            </a:r>
            <a:r>
              <a:rPr lang="en-US" sz="2000" dirty="0" smtClean="0"/>
              <a:t>Extracting </a:t>
            </a:r>
            <a:r>
              <a:rPr lang="en-US" sz="2000" dirty="0" smtClean="0"/>
              <a:t>age related attributes from facial images has received increasing attention in recent </a:t>
            </a:r>
            <a:r>
              <a:rPr lang="en-US" sz="2000" dirty="0" smtClean="0"/>
              <a:t>years. The focus </a:t>
            </a:r>
            <a:r>
              <a:rPr lang="en-US" sz="2000" dirty="0" smtClean="0"/>
              <a:t>here </a:t>
            </a:r>
            <a:r>
              <a:rPr lang="en-US" sz="2000" dirty="0" smtClean="0"/>
              <a:t>will be on </a:t>
            </a:r>
            <a:r>
              <a:rPr lang="en-US" sz="2000" dirty="0" smtClean="0"/>
              <a:t>age group classification rather than precise age estimation (i.e., age </a:t>
            </a:r>
            <a:r>
              <a:rPr lang="en-US" sz="2000" dirty="0" smtClean="0"/>
              <a:t>regression).</a:t>
            </a:r>
            <a:endParaRPr lang="en-US" sz="2000" dirty="0" smtClean="0"/>
          </a:p>
          <a:p>
            <a:pPr algn="just">
              <a:buClr>
                <a:schemeClr val="tx1"/>
              </a:buClr>
              <a:buFont typeface="Arial" pitchFamily="34" charset="0"/>
              <a:buChar char="•"/>
            </a:pPr>
            <a:endParaRPr lang="en-US" sz="2000" dirty="0" smtClean="0"/>
          </a:p>
          <a:p>
            <a:pPr algn="just">
              <a:buClr>
                <a:schemeClr val="tx1"/>
              </a:buClr>
              <a:buFont typeface="Arial" pitchFamily="34" charset="0"/>
              <a:buChar char="•"/>
            </a:pPr>
            <a:r>
              <a:rPr lang="en-US" sz="2000" b="1" dirty="0" smtClean="0"/>
              <a:t>Gender Classification</a:t>
            </a:r>
            <a:r>
              <a:rPr lang="en-US" sz="2000" dirty="0" smtClean="0"/>
              <a:t>: The problem of predicting gender from images regards to foundational difference between the facial attributes of the two different </a:t>
            </a:r>
            <a:r>
              <a:rPr lang="en-US" sz="2000" dirty="0" smtClean="0"/>
              <a:t>genders</a:t>
            </a:r>
          </a:p>
          <a:p>
            <a:pPr algn="just">
              <a:buClr>
                <a:schemeClr val="tx1"/>
              </a:buClr>
              <a:buFont typeface="Arial" pitchFamily="34" charset="0"/>
              <a:buChar char="•"/>
            </a:pPr>
            <a:endParaRPr lang="en-US" sz="2000" dirty="0" smtClean="0"/>
          </a:p>
          <a:p>
            <a:pPr algn="just">
              <a:buClr>
                <a:schemeClr val="tx1"/>
              </a:buClr>
              <a:buFont typeface="Arial" pitchFamily="34" charset="0"/>
              <a:buChar char="•"/>
            </a:pPr>
            <a:r>
              <a:rPr lang="en-US" sz="2000" b="1" dirty="0" smtClean="0"/>
              <a:t>CNN for age and gender estimation</a:t>
            </a:r>
            <a:r>
              <a:rPr lang="en-US" sz="2000" dirty="0" smtClean="0"/>
              <a:t>: </a:t>
            </a:r>
            <a:r>
              <a:rPr lang="en-US" sz="2000" dirty="0" smtClean="0"/>
              <a:t>Data-sets </a:t>
            </a:r>
            <a:r>
              <a:rPr lang="en-US" sz="2000" dirty="0" smtClean="0"/>
              <a:t>for age and gender estimation from real-world social images are </a:t>
            </a:r>
            <a:r>
              <a:rPr lang="en-US" sz="2000" dirty="0" smtClean="0"/>
              <a:t>the </a:t>
            </a:r>
            <a:r>
              <a:rPr lang="en-US" sz="2000" dirty="0" smtClean="0"/>
              <a:t>relatively limited in size and presently no match in size with the much larger image classification data-sets (e.g. the </a:t>
            </a:r>
            <a:r>
              <a:rPr lang="en-US" sz="2000" dirty="0" err="1" smtClean="0"/>
              <a:t>Imagenet</a:t>
            </a:r>
            <a:r>
              <a:rPr lang="en-US" sz="2000" dirty="0" smtClean="0"/>
              <a:t> dataset). </a:t>
            </a:r>
            <a:r>
              <a:rPr lang="en-US" sz="2000" dirty="0" err="1" smtClean="0"/>
              <a:t>Overfitting</a:t>
            </a:r>
            <a:r>
              <a:rPr lang="en-US" sz="2000" dirty="0" smtClean="0"/>
              <a:t> is common problem when machine learning based methods are used on such small image collections. </a:t>
            </a:r>
            <a:r>
              <a:rPr lang="en-US" sz="2000" dirty="0" smtClean="0"/>
              <a:t>To avoid those Caffe model has been used.</a:t>
            </a:r>
            <a:endParaRPr lang="en-US" sz="2000" dirty="0" smtClean="0"/>
          </a:p>
          <a:p>
            <a:pPr algn="just">
              <a:buClr>
                <a:schemeClr val="tx1"/>
              </a:buClr>
              <a:buFont typeface="Arial" pitchFamily="34" charset="0"/>
              <a:buChar char="•"/>
            </a:pPr>
            <a:endParaRPr lang="en-US" sz="2000" dirty="0" smtClean="0"/>
          </a:p>
        </p:txBody>
      </p:sp>
      <p:sp>
        <p:nvSpPr>
          <p:cNvPr id="6" name="TextBox 5">
            <a:extLst>
              <a:ext uri="{FF2B5EF4-FFF2-40B4-BE49-F238E27FC236}">
                <a16:creationId xmlns:a16="http://schemas.microsoft.com/office/drawing/2014/main" xmlns="" id="{A4A47DFA-F9FD-4E6A-8D26-D239488256B3}"/>
              </a:ext>
            </a:extLst>
          </p:cNvPr>
          <p:cNvSpPr txBox="1"/>
          <p:nvPr/>
        </p:nvSpPr>
        <p:spPr>
          <a:xfrm>
            <a:off x="0" y="457200"/>
            <a:ext cx="12188825" cy="615531"/>
          </a:xfrm>
          <a:prstGeom prst="rect">
            <a:avLst/>
          </a:prstGeom>
          <a:noFill/>
        </p:spPr>
        <p:txBody>
          <a:bodyPr wrap="square" lIns="121899" tIns="60949" rIns="121899" bIns="60949">
            <a:spAutoFit/>
          </a:bodyPr>
          <a:lstStyle/>
          <a:p>
            <a:pPr algn="ctr"/>
            <a:r>
              <a:rPr lang="en-IN" sz="3200" dirty="0" smtClean="0">
                <a:solidFill>
                  <a:srgbClr val="002060"/>
                </a:solidFill>
                <a:latin typeface="Times New Roman" panose="02020603050405020304" pitchFamily="18" charset="0"/>
                <a:cs typeface="Times New Roman" panose="02020603050405020304" pitchFamily="18" charset="0"/>
              </a:rPr>
              <a:t>PRODUCT FEATURES</a:t>
            </a:r>
            <a:endParaRPr lang="en-IN" sz="32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6119855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46212" y="0"/>
            <a:ext cx="10016104" cy="1752599"/>
          </a:xfrm>
        </p:spPr>
        <p:txBody>
          <a:bodyPr>
            <a:normAutofit/>
          </a:bodyPr>
          <a:lstStyle/>
          <a:p>
            <a:r>
              <a:rPr lang="en-US" sz="3200" dirty="0" smtClean="0">
                <a:solidFill>
                  <a:srgbClr val="002060"/>
                </a:solidFill>
                <a:latin typeface="Times New Roman" pitchFamily="18" charset="0"/>
                <a:cs typeface="Times New Roman" pitchFamily="18" charset="0"/>
              </a:rPr>
              <a:t>HARDWARE SOFTWARE</a:t>
            </a:r>
            <a:endParaRPr lang="en-US" sz="3200" dirty="0">
              <a:solidFill>
                <a:srgbClr val="002060"/>
              </a:solidFill>
              <a:latin typeface="Times New Roman" pitchFamily="18" charset="0"/>
              <a:cs typeface="Times New Roman" pitchFamily="18" charset="0"/>
            </a:endParaRPr>
          </a:p>
        </p:txBody>
      </p:sp>
      <p:sp>
        <p:nvSpPr>
          <p:cNvPr id="5" name="Content Placeholder 4"/>
          <p:cNvSpPr>
            <a:spLocks noGrp="1"/>
          </p:cNvSpPr>
          <p:nvPr>
            <p:ph idx="1"/>
          </p:nvPr>
        </p:nvSpPr>
        <p:spPr>
          <a:xfrm>
            <a:off x="1522412" y="2286000"/>
            <a:ext cx="10016104" cy="3124201"/>
          </a:xfrm>
        </p:spPr>
        <p:txBody>
          <a:bodyPr>
            <a:noAutofit/>
          </a:bodyPr>
          <a:lstStyle/>
          <a:p>
            <a:pPr>
              <a:buNone/>
            </a:pPr>
            <a:r>
              <a:rPr lang="en-US" sz="2000" b="1" dirty="0" smtClean="0">
                <a:latin typeface="Times New Roman" pitchFamily="18" charset="0"/>
                <a:cs typeface="Times New Roman" pitchFamily="18" charset="0"/>
              </a:rPr>
              <a:t>Hardware Requirements </a:t>
            </a:r>
            <a:r>
              <a:rPr lang="en-US" sz="2000" b="1" dirty="0" smtClean="0">
                <a:latin typeface="Times New Roman" pitchFamily="18" charset="0"/>
                <a:cs typeface="Times New Roman" pitchFamily="18" charset="0"/>
              </a:rPr>
              <a:t>:</a:t>
            </a:r>
            <a:r>
              <a:rPr lang="en-US" sz="2000" b="1" dirty="0" smtClean="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lvl="0"/>
            <a:r>
              <a:rPr lang="en-US" sz="2000" dirty="0" smtClean="0">
                <a:latin typeface="Times New Roman" pitchFamily="18" charset="0"/>
                <a:cs typeface="Times New Roman" pitchFamily="18" charset="0"/>
              </a:rPr>
              <a:t>Optionally, Internet access is helpful</a:t>
            </a:r>
          </a:p>
          <a:p>
            <a:pPr lvl="0"/>
            <a:r>
              <a:rPr lang="en-US" sz="2000" dirty="0" smtClean="0">
                <a:latin typeface="Times New Roman" pitchFamily="18" charset="0"/>
                <a:cs typeface="Times New Roman" pitchFamily="18" charset="0"/>
              </a:rPr>
              <a:t>Android Platform/Internet Browser</a:t>
            </a:r>
          </a:p>
          <a:p>
            <a:pPr lvl="0"/>
            <a:r>
              <a:rPr lang="en-US" sz="2000" dirty="0" smtClean="0">
                <a:latin typeface="Times New Roman" pitchFamily="18" charset="0"/>
                <a:cs typeface="Times New Roman" pitchFamily="18" charset="0"/>
              </a:rPr>
              <a:t>Well functioning mobile/computer </a:t>
            </a:r>
            <a:r>
              <a:rPr lang="en-US" sz="2000" dirty="0" smtClean="0">
                <a:latin typeface="Times New Roman" pitchFamily="18" charset="0"/>
                <a:cs typeface="Times New Roman" pitchFamily="18" charset="0"/>
              </a:rPr>
              <a:t>camera</a:t>
            </a:r>
            <a:endParaRPr lang="en-US" sz="2000"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Software </a:t>
            </a:r>
            <a:r>
              <a:rPr lang="en-US" sz="2000" b="1" dirty="0" smtClean="0">
                <a:latin typeface="Times New Roman" pitchFamily="18" charset="0"/>
                <a:cs typeface="Times New Roman" pitchFamily="18" charset="0"/>
              </a:rPr>
              <a:t>Requirements</a:t>
            </a:r>
            <a:endParaRPr lang="en-US" sz="2000" dirty="0" smtClean="0">
              <a:latin typeface="Times New Roman" pitchFamily="18" charset="0"/>
              <a:cs typeface="Times New Roman" pitchFamily="18" charset="0"/>
            </a:endParaRPr>
          </a:p>
          <a:p>
            <a:pPr lvl="0"/>
            <a:r>
              <a:rPr lang="en-US" sz="2000" dirty="0" smtClean="0">
                <a:latin typeface="Times New Roman" pitchFamily="18" charset="0"/>
                <a:cs typeface="Times New Roman" pitchFamily="18" charset="0"/>
              </a:rPr>
              <a:t>Operating system: Android, Windows , Linux , Mac OS</a:t>
            </a:r>
          </a:p>
          <a:p>
            <a:pPr lvl="0"/>
            <a:r>
              <a:rPr lang="en-US" sz="2000" dirty="0" smtClean="0">
                <a:latin typeface="Times New Roman" pitchFamily="18" charset="0"/>
                <a:cs typeface="Times New Roman" pitchFamily="18" charset="0"/>
              </a:rPr>
              <a:t>Storage: Between 850 MB and 1.2 GB, depending on the language version</a:t>
            </a:r>
          </a:p>
          <a:p>
            <a:pPr lvl="0"/>
            <a:r>
              <a:rPr lang="en-US" sz="2000" dirty="0" smtClean="0">
                <a:latin typeface="Times New Roman" pitchFamily="18" charset="0"/>
                <a:cs typeface="Times New Roman" pitchFamily="18" charset="0"/>
              </a:rPr>
              <a:t>Memory required - 16 </a:t>
            </a:r>
            <a:r>
              <a:rPr lang="en-US" sz="2000" dirty="0" err="1" smtClean="0">
                <a:latin typeface="Times New Roman" pitchFamily="18" charset="0"/>
                <a:cs typeface="Times New Roman" pitchFamily="18" charset="0"/>
              </a:rPr>
              <a:t>gb</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RAM</a:t>
            </a:r>
            <a:endParaRPr lang="en-US" sz="2000" dirty="0" smtClean="0">
              <a:latin typeface="Times New Roman" pitchFamily="18" charset="0"/>
              <a:cs typeface="Times New Roman" pitchFamily="18" charset="0"/>
            </a:endParaRPr>
          </a:p>
          <a:p>
            <a:pPr lvl="0"/>
            <a:r>
              <a:rPr lang="en-US" sz="2000" dirty="0" smtClean="0">
                <a:latin typeface="Times New Roman" pitchFamily="18" charset="0"/>
                <a:cs typeface="Times New Roman" pitchFamily="18" charset="0"/>
              </a:rPr>
              <a:t>Python3.0+</a:t>
            </a:r>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31F4B46-55C1-4DCE-8063-6CFA2644610D}"/>
              </a:ext>
            </a:extLst>
          </p:cNvPr>
          <p:cNvSpPr txBox="1"/>
          <p:nvPr/>
        </p:nvSpPr>
        <p:spPr>
          <a:xfrm>
            <a:off x="608012" y="381000"/>
            <a:ext cx="10742613" cy="615531"/>
          </a:xfrm>
          <a:prstGeom prst="rect">
            <a:avLst/>
          </a:prstGeom>
          <a:noFill/>
        </p:spPr>
        <p:txBody>
          <a:bodyPr wrap="square" lIns="121899" tIns="60949" rIns="121899" bIns="60949">
            <a:spAutoFit/>
          </a:bodyPr>
          <a:lstStyle/>
          <a:p>
            <a:pPr algn="ctr"/>
            <a:r>
              <a:rPr lang="en-US" sz="3200" dirty="0" smtClean="0">
                <a:solidFill>
                  <a:srgbClr val="002060"/>
                </a:solidFill>
                <a:latin typeface="Times New Roman" pitchFamily="18" charset="0"/>
                <a:cs typeface="Times New Roman" pitchFamily="18" charset="0"/>
              </a:rPr>
              <a:t>MACHINE </a:t>
            </a:r>
            <a:r>
              <a:rPr lang="en-US" sz="3200" dirty="0" smtClean="0">
                <a:solidFill>
                  <a:srgbClr val="002060"/>
                </a:solidFill>
                <a:latin typeface="Times New Roman" pitchFamily="18" charset="0"/>
                <a:cs typeface="Times New Roman" pitchFamily="18" charset="0"/>
              </a:rPr>
              <a:t>LEARNING</a:t>
            </a:r>
            <a:endParaRPr lang="en-IN" sz="3200" dirty="0">
              <a:solidFill>
                <a:srgbClr val="002060"/>
              </a:solidFill>
              <a:latin typeface="Times New Roman" pitchFamily="18" charset="0"/>
              <a:cs typeface="Times New Roman" pitchFamily="18" charset="0"/>
            </a:endParaRPr>
          </a:p>
        </p:txBody>
      </p:sp>
      <p:pic>
        <p:nvPicPr>
          <p:cNvPr id="1027" name="Picture 3" descr="C:\Users\lenovo\Downloads\ML-Types-1-1024x741.png"/>
          <p:cNvPicPr>
            <a:picLocks noChangeAspect="1" noChangeArrowheads="1"/>
          </p:cNvPicPr>
          <p:nvPr/>
        </p:nvPicPr>
        <p:blipFill>
          <a:blip r:embed="rId2"/>
          <a:srcRect t="11137"/>
          <a:stretch>
            <a:fillRect/>
          </a:stretch>
        </p:blipFill>
        <p:spPr bwMode="auto">
          <a:xfrm>
            <a:off x="3275012" y="1143000"/>
            <a:ext cx="5292146" cy="3403076"/>
          </a:xfrm>
          <a:prstGeom prst="rect">
            <a:avLst/>
          </a:prstGeom>
          <a:noFill/>
        </p:spPr>
      </p:pic>
      <p:sp>
        <p:nvSpPr>
          <p:cNvPr id="8" name="Title 7"/>
          <p:cNvSpPr>
            <a:spLocks noGrp="1"/>
          </p:cNvSpPr>
          <p:nvPr>
            <p:ph type="title"/>
          </p:nvPr>
        </p:nvSpPr>
        <p:spPr/>
        <p:txBody>
          <a:bodyPr/>
          <a:lstStyle/>
          <a:p>
            <a:r>
              <a:rPr lang="en-US" dirty="0" smtClean="0"/>
              <a:t> </a:t>
            </a:r>
            <a:endParaRPr lang="en-US" dirty="0"/>
          </a:p>
        </p:txBody>
      </p:sp>
      <p:sp>
        <p:nvSpPr>
          <p:cNvPr id="9" name="Content Placeholder 8"/>
          <p:cNvSpPr>
            <a:spLocks noGrp="1"/>
          </p:cNvSpPr>
          <p:nvPr>
            <p:ph idx="1"/>
          </p:nvPr>
        </p:nvSpPr>
        <p:spPr>
          <a:xfrm>
            <a:off x="1751012" y="4191000"/>
            <a:ext cx="10016104" cy="3124201"/>
          </a:xfrm>
        </p:spPr>
        <p:txBody>
          <a:bodyPr>
            <a:normAutofit/>
          </a:bodyPr>
          <a:lstStyle/>
          <a:p>
            <a:pPr>
              <a:buNone/>
            </a:pPr>
            <a:r>
              <a:rPr lang="en-US" sz="2000" dirty="0" smtClean="0">
                <a:latin typeface="Times New Roman" pitchFamily="18" charset="0"/>
                <a:cs typeface="Times New Roman" pitchFamily="18" charset="0"/>
              </a:rPr>
              <a:t>Machine learning is also associated with a few other artificial intelligence subfields</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Natural Language Processing</a:t>
            </a:r>
          </a:p>
          <a:p>
            <a:r>
              <a:rPr lang="en-US" sz="2000" dirty="0" smtClean="0">
                <a:latin typeface="Times New Roman" pitchFamily="18" charset="0"/>
                <a:cs typeface="Times New Roman" pitchFamily="18" charset="0"/>
              </a:rPr>
              <a:t>Neural Network </a:t>
            </a:r>
          </a:p>
          <a:p>
            <a:r>
              <a:rPr lang="en-US" sz="2000" dirty="0" smtClean="0">
                <a:latin typeface="Times New Roman" pitchFamily="18" charset="0"/>
                <a:cs typeface="Times New Roman" pitchFamily="18" charset="0"/>
              </a:rPr>
              <a:t>Deep Learning</a:t>
            </a:r>
          </a:p>
          <a:p>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14403242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2" y="-152400"/>
            <a:ext cx="10016104" cy="1752599"/>
          </a:xfrm>
        </p:spPr>
        <p:txBody>
          <a:bodyPr>
            <a:normAutofit/>
          </a:bodyPr>
          <a:lstStyle/>
          <a:p>
            <a:r>
              <a:rPr lang="en-US" sz="3200" dirty="0" smtClean="0">
                <a:solidFill>
                  <a:srgbClr val="002060"/>
                </a:solidFill>
                <a:latin typeface="Times New Roman" pitchFamily="18" charset="0"/>
                <a:cs typeface="Times New Roman" pitchFamily="18" charset="0"/>
              </a:rPr>
              <a:t>DEEP LEARNING</a:t>
            </a:r>
            <a:endParaRPr lang="en-US" sz="3200" dirty="0">
              <a:solidFill>
                <a:srgbClr val="002060"/>
              </a:solidFill>
              <a:latin typeface="Times New Roman" pitchFamily="18" charset="0"/>
              <a:cs typeface="Times New Roman" pitchFamily="18" charset="0"/>
            </a:endParaRPr>
          </a:p>
        </p:txBody>
      </p:sp>
      <p:sp>
        <p:nvSpPr>
          <p:cNvPr id="8" name="Content Placeholder 7"/>
          <p:cNvSpPr>
            <a:spLocks noGrp="1"/>
          </p:cNvSpPr>
          <p:nvPr>
            <p:ph idx="1"/>
          </p:nvPr>
        </p:nvSpPr>
        <p:spPr>
          <a:xfrm>
            <a:off x="1598612" y="990600"/>
            <a:ext cx="10016104" cy="2819401"/>
          </a:xfrm>
        </p:spPr>
        <p:txBody>
          <a:bodyPr>
            <a:normAutofit/>
          </a:bodyPr>
          <a:lstStyle/>
          <a:p>
            <a:pPr>
              <a:buNone/>
            </a:pPr>
            <a:r>
              <a:rPr lang="en-US" sz="2000" dirty="0" smtClean="0">
                <a:latin typeface="Times New Roman" pitchFamily="18" charset="0"/>
                <a:cs typeface="Times New Roman" pitchFamily="18" charset="0"/>
              </a:rPr>
              <a:t>The foremost differentiate between conventional machine learning and deep learning </a:t>
            </a:r>
            <a:r>
              <a:rPr lang="en-US" sz="2000" dirty="0" smtClean="0">
                <a:latin typeface="Times New Roman" pitchFamily="18" charset="0"/>
                <a:cs typeface="Times New Roman" pitchFamily="18" charset="0"/>
              </a:rPr>
              <a:t>algorithms is </a:t>
            </a:r>
            <a:r>
              <a:rPr lang="en-US" sz="2000" dirty="0" smtClean="0">
                <a:latin typeface="Times New Roman" pitchFamily="18" charset="0"/>
                <a:cs typeface="Times New Roman" pitchFamily="18" charset="0"/>
              </a:rPr>
              <a:t>inside the feature engineering. In conventional machine learning algorithms, we have to be hand-craft the features. By differentiate, in deep learning algorithms feature engineering is done automatically by the algorithm.</a:t>
            </a:r>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pic>
        <p:nvPicPr>
          <p:cNvPr id="11" name="Picture 2" descr="C:\Users\lenovo\Downloads\MLvsDL.png"/>
          <p:cNvPicPr>
            <a:picLocks noChangeAspect="1" noChangeArrowheads="1"/>
          </p:cNvPicPr>
          <p:nvPr/>
        </p:nvPicPr>
        <p:blipFill>
          <a:blip r:embed="rId2"/>
          <a:srcRect t="4827" b="8293"/>
          <a:stretch>
            <a:fillRect/>
          </a:stretch>
        </p:blipFill>
        <p:spPr bwMode="auto">
          <a:xfrm>
            <a:off x="2894012" y="3352800"/>
            <a:ext cx="7086600" cy="2743200"/>
          </a:xfrm>
          <a:prstGeom prst="rect">
            <a:avLst/>
          </a:prstGeom>
          <a:noFill/>
        </p:spPr>
      </p:pic>
    </p:spTree>
    <p:extLst>
      <p:ext uri="{BB962C8B-B14F-4D97-AF65-F5344CB8AC3E}">
        <p14:creationId xmlns:p14="http://schemas.microsoft.com/office/powerpoint/2010/main" xmlns="" val="31259098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08212" y="304800"/>
            <a:ext cx="7734684" cy="838197"/>
          </a:xfrm>
        </p:spPr>
        <p:txBody>
          <a:bodyPr>
            <a:noAutofit/>
          </a:bodyPr>
          <a:lstStyle/>
          <a:p>
            <a:r>
              <a:rPr lang="en-US" sz="3200" dirty="0" smtClean="0">
                <a:solidFill>
                  <a:srgbClr val="002060"/>
                </a:solidFill>
                <a:latin typeface="Times New Roman" pitchFamily="18" charset="0"/>
                <a:cs typeface="Times New Roman" pitchFamily="18" charset="0"/>
              </a:rPr>
              <a:t>Caffe (</a:t>
            </a:r>
            <a:r>
              <a:rPr lang="en-US" sz="3200" dirty="0" err="1" smtClean="0">
                <a:solidFill>
                  <a:srgbClr val="002060"/>
                </a:solidFill>
                <a:latin typeface="Times New Roman" pitchFamily="18" charset="0"/>
                <a:cs typeface="Times New Roman" pitchFamily="18" charset="0"/>
              </a:rPr>
              <a:t>Convolutional</a:t>
            </a:r>
            <a:r>
              <a:rPr lang="en-US" sz="3200" dirty="0" smtClean="0">
                <a:solidFill>
                  <a:srgbClr val="002060"/>
                </a:solidFill>
                <a:latin typeface="Times New Roman" pitchFamily="18" charset="0"/>
                <a:cs typeface="Times New Roman" pitchFamily="18" charset="0"/>
              </a:rPr>
              <a:t> Architecture for Fast Feature Embedding)</a:t>
            </a:r>
            <a:endParaRPr lang="en-US" sz="3200" dirty="0">
              <a:solidFill>
                <a:srgbClr val="002060"/>
              </a:solidFill>
              <a:latin typeface="Times New Roman" pitchFamily="18" charset="0"/>
              <a:cs typeface="Times New Roman" pitchFamily="18" charset="0"/>
            </a:endParaRPr>
          </a:p>
        </p:txBody>
      </p:sp>
      <p:sp>
        <p:nvSpPr>
          <p:cNvPr id="7" name="Content Placeholder 6"/>
          <p:cNvSpPr>
            <a:spLocks noGrp="1"/>
          </p:cNvSpPr>
          <p:nvPr>
            <p:ph idx="1"/>
          </p:nvPr>
        </p:nvSpPr>
        <p:spPr>
          <a:xfrm>
            <a:off x="1446212" y="1676400"/>
            <a:ext cx="10016104" cy="3124201"/>
          </a:xfrm>
        </p:spPr>
        <p:txBody>
          <a:bodyPr>
            <a:normAutofit fontScale="32500" lnSpcReduction="20000"/>
          </a:bodyPr>
          <a:lstStyle/>
          <a:p>
            <a:r>
              <a:rPr lang="en-US" sz="6200" dirty="0" smtClean="0">
                <a:latin typeface="Times New Roman" pitchFamily="18" charset="0"/>
                <a:cs typeface="Times New Roman" pitchFamily="18" charset="0"/>
              </a:rPr>
              <a:t>Caffe </a:t>
            </a:r>
            <a:r>
              <a:rPr lang="en-US" sz="6200" dirty="0" smtClean="0">
                <a:latin typeface="Times New Roman" pitchFamily="18" charset="0"/>
                <a:cs typeface="Times New Roman" pitchFamily="18" charset="0"/>
              </a:rPr>
              <a:t>created </a:t>
            </a:r>
            <a:r>
              <a:rPr lang="en-US" sz="6200" dirty="0" smtClean="0">
                <a:latin typeface="Times New Roman" pitchFamily="18" charset="0"/>
                <a:cs typeface="Times New Roman" pitchFamily="18" charset="0"/>
              </a:rPr>
              <a:t>by the Berkeley Vision and Learning Center (BVLC) </a:t>
            </a:r>
            <a:r>
              <a:rPr lang="en-US" sz="6200" dirty="0" smtClean="0">
                <a:latin typeface="Times New Roman" pitchFamily="18" charset="0"/>
                <a:cs typeface="Times New Roman" pitchFamily="18" charset="0"/>
              </a:rPr>
              <a:t>.Being </a:t>
            </a:r>
            <a:r>
              <a:rPr lang="en-US" sz="6200" dirty="0" smtClean="0">
                <a:latin typeface="Times New Roman" pitchFamily="18" charset="0"/>
                <a:cs typeface="Times New Roman" pitchFamily="18" charset="0"/>
              </a:rPr>
              <a:t>especially motivated by </a:t>
            </a:r>
            <a:r>
              <a:rPr lang="en-US" sz="6200" dirty="0" smtClean="0">
                <a:latin typeface="Times New Roman" pitchFamily="18" charset="0"/>
                <a:cs typeface="Times New Roman" pitchFamily="18" charset="0"/>
              </a:rPr>
              <a:t>large</a:t>
            </a:r>
            <a:r>
              <a:rPr lang="en-US" sz="6200" dirty="0" smtClean="0">
                <a:latin typeface="Times New Roman" pitchFamily="18" charset="0"/>
                <a:cs typeface="Times New Roman" pitchFamily="18" charset="0"/>
              </a:rPr>
              <a:t> </a:t>
            </a:r>
            <a:r>
              <a:rPr lang="en-US" sz="6200" dirty="0" smtClean="0">
                <a:latin typeface="Times New Roman" pitchFamily="18" charset="0"/>
                <a:cs typeface="Times New Roman" pitchFamily="18" charset="0"/>
              </a:rPr>
              <a:t>scale </a:t>
            </a:r>
            <a:r>
              <a:rPr lang="en-US" sz="6200" dirty="0" smtClean="0">
                <a:latin typeface="Times New Roman" pitchFamily="18" charset="0"/>
                <a:cs typeface="Times New Roman" pitchFamily="18" charset="0"/>
              </a:rPr>
              <a:t>visual recognition, where a particular sort of deep architecture has accomplished a commanding lead on the state-of-the-art. These </a:t>
            </a:r>
            <a:r>
              <a:rPr lang="en-US" sz="6200" dirty="0" err="1" smtClean="0">
                <a:latin typeface="Times New Roman" pitchFamily="18" charset="0"/>
                <a:cs typeface="Times New Roman" pitchFamily="18" charset="0"/>
              </a:rPr>
              <a:t>Convolutional</a:t>
            </a:r>
            <a:r>
              <a:rPr lang="en-US" sz="6200" dirty="0" smtClean="0">
                <a:latin typeface="Times New Roman" pitchFamily="18" charset="0"/>
                <a:cs typeface="Times New Roman" pitchFamily="18" charset="0"/>
              </a:rPr>
              <a:t> Neural Networks, or CNNs, are arranged by means of back-propagation through layers of </a:t>
            </a:r>
            <a:r>
              <a:rPr lang="en-US" sz="6200" dirty="0" err="1" smtClean="0">
                <a:latin typeface="Times New Roman" pitchFamily="18" charset="0"/>
                <a:cs typeface="Times New Roman" pitchFamily="18" charset="0"/>
              </a:rPr>
              <a:t>convolutional</a:t>
            </a:r>
            <a:r>
              <a:rPr lang="en-US" sz="6200" dirty="0" smtClean="0">
                <a:latin typeface="Times New Roman" pitchFamily="18" charset="0"/>
                <a:cs typeface="Times New Roman" pitchFamily="18" charset="0"/>
              </a:rPr>
              <a:t> filters and other operations such as rectification and </a:t>
            </a:r>
            <a:r>
              <a:rPr lang="en-US" sz="6200" dirty="0" smtClean="0">
                <a:latin typeface="Times New Roman" pitchFamily="18" charset="0"/>
                <a:cs typeface="Times New Roman" pitchFamily="18" charset="0"/>
              </a:rPr>
              <a:t>pooling.</a:t>
            </a:r>
          </a:p>
          <a:p>
            <a:r>
              <a:rPr lang="en-US" sz="6200" dirty="0" smtClean="0">
                <a:latin typeface="Times New Roman" pitchFamily="18" charset="0"/>
                <a:cs typeface="Times New Roman" pitchFamily="18" charset="0"/>
              </a:rPr>
              <a:t>Advantages of Caffe model over other models-</a:t>
            </a:r>
          </a:p>
          <a:p>
            <a:pPr lvl="1"/>
            <a:r>
              <a:rPr lang="en-US" sz="4200" dirty="0" smtClean="0">
                <a:latin typeface="Times New Roman" pitchFamily="18" charset="0"/>
                <a:cs typeface="Times New Roman" pitchFamily="18" charset="0"/>
              </a:rPr>
              <a:t>Modularity</a:t>
            </a:r>
          </a:p>
          <a:p>
            <a:pPr lvl="1"/>
            <a:r>
              <a:rPr lang="en-US" sz="4200" dirty="0" smtClean="0">
                <a:latin typeface="Times New Roman" pitchFamily="18" charset="0"/>
                <a:cs typeface="Times New Roman" pitchFamily="18" charset="0"/>
              </a:rPr>
              <a:t>Separation of representation and implementation</a:t>
            </a:r>
          </a:p>
          <a:p>
            <a:pPr lvl="1"/>
            <a:r>
              <a:rPr lang="en-US" sz="4200" dirty="0" smtClean="0">
                <a:latin typeface="Times New Roman" pitchFamily="18" charset="0"/>
                <a:cs typeface="Times New Roman" pitchFamily="18" charset="0"/>
              </a:rPr>
              <a:t>Python binding</a:t>
            </a:r>
          </a:p>
          <a:p>
            <a:pPr lvl="1"/>
            <a:r>
              <a:rPr lang="en-US" sz="4200" dirty="0" smtClean="0">
                <a:latin typeface="Times New Roman" pitchFamily="18" charset="0"/>
                <a:cs typeface="Times New Roman" pitchFamily="18" charset="0"/>
              </a:rPr>
              <a:t>Pre-trained reference models</a:t>
            </a:r>
          </a:p>
          <a:p>
            <a:pPr lvl="1"/>
            <a:endParaRPr lang="en-US" sz="1500" dirty="0">
              <a:latin typeface="Times New Roman" pitchFamily="18" charset="0"/>
              <a:cs typeface="Times New Roman" pitchFamily="18" charset="0"/>
            </a:endParaRPr>
          </a:p>
        </p:txBody>
      </p:sp>
    </p:spTree>
    <p:extLst>
      <p:ext uri="{BB962C8B-B14F-4D97-AF65-F5344CB8AC3E}">
        <p14:creationId xmlns:p14="http://schemas.microsoft.com/office/powerpoint/2010/main" xmlns="" val="32010272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6212" y="-304800"/>
            <a:ext cx="10016104" cy="1752599"/>
          </a:xfrm>
        </p:spPr>
        <p:txBody>
          <a:bodyPr>
            <a:normAutofit/>
          </a:bodyPr>
          <a:lstStyle/>
          <a:p>
            <a:r>
              <a:rPr lang="en-US" sz="3200" dirty="0" smtClean="0">
                <a:solidFill>
                  <a:srgbClr val="002060"/>
                </a:solidFill>
                <a:latin typeface="Times New Roman" pitchFamily="18" charset="0"/>
                <a:cs typeface="Times New Roman" pitchFamily="18" charset="0"/>
              </a:rPr>
              <a:t>CNN ARCHITECUTRE</a:t>
            </a:r>
            <a:endParaRPr lang="en-US" sz="3200" dirty="0">
              <a:solidFill>
                <a:srgbClr val="002060"/>
              </a:solidFill>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a:srcRect l="5612" t="28889" r="13138" b="29630"/>
          <a:stretch>
            <a:fillRect/>
          </a:stretch>
        </p:blipFill>
        <p:spPr bwMode="auto">
          <a:xfrm>
            <a:off x="1674812" y="1371600"/>
            <a:ext cx="8877300" cy="2133600"/>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l="5625" t="33333" r="15625" b="18889"/>
          <a:stretch>
            <a:fillRect/>
          </a:stretch>
        </p:blipFill>
        <p:spPr bwMode="auto">
          <a:xfrm>
            <a:off x="2132012" y="3886200"/>
            <a:ext cx="8500729" cy="2667000"/>
          </a:xfrm>
          <a:prstGeom prst="rect">
            <a:avLst/>
          </a:prstGeom>
          <a:noFill/>
          <a:ln w="9525">
            <a:noFill/>
            <a:miter lim="800000"/>
            <a:headEnd/>
            <a:tailEnd/>
          </a:ln>
          <a:effectLst/>
        </p:spPr>
      </p:pic>
      <p:sp>
        <p:nvSpPr>
          <p:cNvPr id="6" name="TextBox 5"/>
          <p:cNvSpPr txBox="1"/>
          <p:nvPr/>
        </p:nvSpPr>
        <p:spPr>
          <a:xfrm>
            <a:off x="1446212" y="990601"/>
            <a:ext cx="2362200" cy="400110"/>
          </a:xfrm>
          <a:prstGeom prst="rect">
            <a:avLst/>
          </a:prstGeom>
          <a:noFill/>
        </p:spPr>
        <p:txBody>
          <a:bodyPr wrap="square" rtlCol="0">
            <a:spAutoFit/>
          </a:bodyPr>
          <a:lstStyle/>
          <a:p>
            <a:r>
              <a:rPr lang="en-US" sz="2000" dirty="0" smtClean="0">
                <a:latin typeface="Times New Roman" pitchFamily="18" charset="0"/>
                <a:cs typeface="Times New Roman" pitchFamily="18" charset="0"/>
              </a:rPr>
              <a:t>For gender model</a:t>
            </a:r>
            <a:endParaRPr lang="en-US" sz="2000" dirty="0">
              <a:latin typeface="Times New Roman" pitchFamily="18" charset="0"/>
              <a:cs typeface="Times New Roman" pitchFamily="18" charset="0"/>
            </a:endParaRPr>
          </a:p>
        </p:txBody>
      </p:sp>
      <p:sp>
        <p:nvSpPr>
          <p:cNvPr id="7" name="TextBox 6"/>
          <p:cNvSpPr txBox="1"/>
          <p:nvPr/>
        </p:nvSpPr>
        <p:spPr>
          <a:xfrm>
            <a:off x="1446212" y="3505200"/>
            <a:ext cx="2895600" cy="400110"/>
          </a:xfrm>
          <a:prstGeom prst="rect">
            <a:avLst/>
          </a:prstGeom>
          <a:noFill/>
        </p:spPr>
        <p:txBody>
          <a:bodyPr wrap="square" rtlCol="0">
            <a:spAutoFit/>
          </a:bodyPr>
          <a:lstStyle/>
          <a:p>
            <a:r>
              <a:rPr lang="en-US" sz="2000" dirty="0" smtClean="0">
                <a:latin typeface="Times New Roman" pitchFamily="18" charset="0"/>
                <a:cs typeface="Times New Roman" pitchFamily="18" charset="0"/>
              </a:rPr>
              <a:t>For age model</a:t>
            </a:r>
            <a:endParaRPr lang="en-US" sz="20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122612" y="0"/>
            <a:ext cx="6553200" cy="1219197"/>
          </a:xfrm>
        </p:spPr>
        <p:txBody>
          <a:bodyPr>
            <a:normAutofit/>
          </a:bodyPr>
          <a:lstStyle/>
          <a:p>
            <a:r>
              <a:rPr lang="en-IN" sz="3200" dirty="0" smtClean="0">
                <a:solidFill>
                  <a:srgbClr val="002060"/>
                </a:solidFill>
                <a:latin typeface="Times New Roman" panose="02020603050405020304" pitchFamily="18" charset="0"/>
                <a:cs typeface="Times New Roman" panose="02020603050405020304" pitchFamily="18" charset="0"/>
              </a:rPr>
              <a:t>LAYERS FUNCTIONALITIES</a:t>
            </a:r>
            <a:endParaRPr lang="en-US" sz="3200" dirty="0"/>
          </a:p>
        </p:txBody>
      </p:sp>
      <p:sp>
        <p:nvSpPr>
          <p:cNvPr id="10" name="Content Placeholder 9"/>
          <p:cNvSpPr>
            <a:spLocks noGrp="1"/>
          </p:cNvSpPr>
          <p:nvPr>
            <p:ph idx="1"/>
          </p:nvPr>
        </p:nvSpPr>
        <p:spPr>
          <a:xfrm>
            <a:off x="989012" y="1143000"/>
            <a:ext cx="10511018" cy="4648203"/>
          </a:xfrm>
        </p:spPr>
        <p:txBody>
          <a:bodyPr>
            <a:normAutofit/>
          </a:bodyPr>
          <a:lstStyle/>
          <a:p>
            <a:pPr marL="514350" indent="-514350">
              <a:buFont typeface="+mj-lt"/>
              <a:buAutoNum type="arabicPeriod"/>
            </a:pPr>
            <a:r>
              <a:rPr lang="en-US" sz="2200" dirty="0" err="1" smtClean="0">
                <a:latin typeface="Times New Roman" pitchFamily="18" charset="0"/>
                <a:cs typeface="Times New Roman" pitchFamily="18" charset="0"/>
              </a:rPr>
              <a:t>Covolution</a:t>
            </a:r>
            <a:r>
              <a:rPr lang="en-US" sz="2200" dirty="0" smtClean="0">
                <a:latin typeface="Times New Roman" pitchFamily="18" charset="0"/>
                <a:cs typeface="Times New Roman" pitchFamily="18" charset="0"/>
              </a:rPr>
              <a:t> layer</a:t>
            </a:r>
          </a:p>
          <a:p>
            <a:pPr marL="1123844" lvl="1" indent="-514350"/>
            <a:r>
              <a:rPr lang="en-US" sz="2200" dirty="0" smtClean="0">
                <a:latin typeface="Times New Roman" pitchFamily="18" charset="0"/>
                <a:cs typeface="Times New Roman" pitchFamily="18" charset="0"/>
              </a:rPr>
              <a:t>computing dot products between the entries of the filter and the input picture</a:t>
            </a:r>
          </a:p>
          <a:p>
            <a:pPr marL="1123844" lvl="1" indent="-514350">
              <a:buFont typeface="+mj-lt"/>
              <a:buAutoNum type="arabicPeriod"/>
            </a:pPr>
            <a:endParaRPr lang="en-US" dirty="0" smtClean="0">
              <a:latin typeface="Times New Roman" pitchFamily="18" charset="0"/>
              <a:cs typeface="Times New Roman" pitchFamily="18" charset="0"/>
            </a:endParaRPr>
          </a:p>
          <a:p>
            <a:pPr marL="1123844" lvl="1" indent="-514350">
              <a:buNone/>
            </a:pPr>
            <a:endParaRPr lang="en-US" dirty="0" smtClean="0">
              <a:latin typeface="Times New Roman" pitchFamily="18" charset="0"/>
              <a:cs typeface="Times New Roman" pitchFamily="18" charset="0"/>
            </a:endParaRPr>
          </a:p>
          <a:p>
            <a:pPr marL="514350" indent="-514350">
              <a:buFont typeface="+mj-lt"/>
              <a:buAutoNum type="arabicPeriod"/>
            </a:pPr>
            <a:r>
              <a:rPr lang="en-US" sz="2000" dirty="0" smtClean="0">
                <a:latin typeface="Times New Roman" pitchFamily="18" charset="0"/>
                <a:cs typeface="Times New Roman" pitchFamily="18" charset="0"/>
              </a:rPr>
              <a:t>Pooling layer</a:t>
            </a:r>
          </a:p>
          <a:p>
            <a:pPr marL="1123844" lvl="1" indent="-514350"/>
            <a:r>
              <a:rPr lang="en-US" sz="2000" dirty="0" smtClean="0">
                <a:latin typeface="Times New Roman" pitchFamily="18" charset="0"/>
                <a:cs typeface="Times New Roman" pitchFamily="18" charset="0"/>
              </a:rPr>
              <a:t>The </a:t>
            </a:r>
            <a:r>
              <a:rPr lang="en-US" sz="2000" dirty="0" smtClean="0">
                <a:latin typeface="Times New Roman" pitchFamily="18" charset="0"/>
                <a:cs typeface="Times New Roman" pitchFamily="18" charset="0"/>
              </a:rPr>
              <a:t>objective of the pooling layer is to continuously decrease the spatial size of the representation to reduce the amount of parameters and computation within the network, and subsequently to also control </a:t>
            </a:r>
            <a:r>
              <a:rPr lang="en-US" sz="2000" dirty="0" err="1" smtClean="0">
                <a:latin typeface="Times New Roman" pitchFamily="18" charset="0"/>
                <a:cs typeface="Times New Roman" pitchFamily="18" charset="0"/>
              </a:rPr>
              <a:t>overfitting</a:t>
            </a:r>
            <a:r>
              <a:rPr lang="en-US" sz="2000"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12" name="image10.jpeg" descr="Alt Text"/>
          <p:cNvPicPr/>
          <p:nvPr/>
        </p:nvPicPr>
        <p:blipFill>
          <a:blip r:embed="rId2" cstate="print"/>
          <a:stretch>
            <a:fillRect/>
          </a:stretch>
        </p:blipFill>
        <p:spPr>
          <a:xfrm>
            <a:off x="6323012" y="4724400"/>
            <a:ext cx="2743200" cy="1905000"/>
          </a:xfrm>
          <a:prstGeom prst="rect">
            <a:avLst/>
          </a:prstGeom>
        </p:spPr>
      </p:pic>
      <p:pic>
        <p:nvPicPr>
          <p:cNvPr id="13" name="image9.jpeg" descr="Alt Text"/>
          <p:cNvPicPr/>
          <p:nvPr/>
        </p:nvPicPr>
        <p:blipFill>
          <a:blip r:embed="rId3" cstate="print"/>
          <a:stretch>
            <a:fillRect/>
          </a:stretch>
        </p:blipFill>
        <p:spPr>
          <a:xfrm>
            <a:off x="6170612" y="2209800"/>
            <a:ext cx="2743200" cy="1524000"/>
          </a:xfrm>
          <a:prstGeom prst="rect">
            <a:avLst/>
          </a:prstGeom>
        </p:spPr>
      </p:pic>
    </p:spTree>
    <p:extLst>
      <p:ext uri="{BB962C8B-B14F-4D97-AF65-F5344CB8AC3E}">
        <p14:creationId xmlns:p14="http://schemas.microsoft.com/office/powerpoint/2010/main" xmlns="" val="244785420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xmlns=""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CS32_ppt</Template>
  <TotalTime>231</TotalTime>
  <Words>879</Words>
  <Application>Microsoft Office PowerPoint</Application>
  <PresentationFormat>Custom</PresentationFormat>
  <Paragraphs>139</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Parallax</vt:lpstr>
      <vt:lpstr>AGE AND GENDER PREDICTION USING DEEP LEARNING</vt:lpstr>
      <vt:lpstr>Slide 2</vt:lpstr>
      <vt:lpstr>Slide 3</vt:lpstr>
      <vt:lpstr>HARDWARE SOFTWARE</vt:lpstr>
      <vt:lpstr> </vt:lpstr>
      <vt:lpstr>DEEP LEARNING</vt:lpstr>
      <vt:lpstr>Caffe (Convolutional Architecture for Fast Feature Embedding)</vt:lpstr>
      <vt:lpstr>CNN ARCHITECUTRE</vt:lpstr>
      <vt:lpstr>LAYERS FUNCTIONALITIES</vt:lpstr>
      <vt:lpstr> </vt:lpstr>
      <vt:lpstr>Slide 11</vt:lpstr>
      <vt:lpstr>HOW CAFFE WORKS </vt:lpstr>
      <vt:lpstr> </vt:lpstr>
      <vt:lpstr> </vt:lpstr>
      <vt:lpstr>USE CASE DIAGRAM </vt:lpstr>
      <vt:lpstr>FLOW DIAGRAM</vt:lpstr>
      <vt:lpstr>SEQUENCE DIAGRAM</vt:lpstr>
      <vt:lpstr>SEQUENCE DIAGRAM</vt:lpstr>
      <vt:lpstr>Test cases</vt:lpstr>
      <vt:lpstr>Slide 20</vt:lpstr>
      <vt:lpstr>LAYOUT</vt:lpstr>
      <vt:lpstr> </vt:lpstr>
      <vt:lpstr>Slide 23</vt:lpstr>
      <vt:lpstr>REFERENCES</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MUSIC PLAYER</dc:title>
  <dc:creator>lenovo</dc:creator>
  <cp:lastModifiedBy>Windows User</cp:lastModifiedBy>
  <cp:revision>25</cp:revision>
  <dcterms:created xsi:type="dcterms:W3CDTF">2006-08-16T00:00:00Z</dcterms:created>
  <dcterms:modified xsi:type="dcterms:W3CDTF">2021-12-29T10:02:47Z</dcterms:modified>
</cp:coreProperties>
</file>