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13716000" cx="24387175"/>
  <p:notesSz cx="6858000" cy="9144000"/>
  <p:embeddedFontLst>
    <p:embeddedFont>
      <p:font typeface="Roboto"/>
      <p:regular r:id="rId52"/>
      <p:bold r:id="rId53"/>
      <p:italic r:id="rId54"/>
      <p:boldItalic r:id="rId55"/>
    </p:embeddedFont>
    <p:embeddedFont>
      <p:font typeface="Montserrat"/>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7.xml"/><Relationship Id="rId55" Type="http://schemas.openxmlformats.org/officeDocument/2006/relationships/font" Target="fonts/Roboto-boldItalic.fntdata"/><Relationship Id="rId10" Type="http://schemas.openxmlformats.org/officeDocument/2006/relationships/slide" Target="slides/slide6.xml"/><Relationship Id="rId54" Type="http://schemas.openxmlformats.org/officeDocument/2006/relationships/font" Target="fonts/Roboto-italic.fntdata"/><Relationship Id="rId13" Type="http://schemas.openxmlformats.org/officeDocument/2006/relationships/slide" Target="slides/slide9.xml"/><Relationship Id="rId57" Type="http://schemas.openxmlformats.org/officeDocument/2006/relationships/font" Target="fonts/Montserrat-bold.fntdata"/><Relationship Id="rId12" Type="http://schemas.openxmlformats.org/officeDocument/2006/relationships/slide" Target="slides/slide8.xml"/><Relationship Id="rId56" Type="http://schemas.openxmlformats.org/officeDocument/2006/relationships/font" Target="fonts/Montserrat-regular.fntdata"/><Relationship Id="rId15" Type="http://schemas.openxmlformats.org/officeDocument/2006/relationships/slide" Target="slides/slide11.xml"/><Relationship Id="rId59" Type="http://schemas.openxmlformats.org/officeDocument/2006/relationships/font" Target="fonts/Montserrat-boldItalic.fntdata"/><Relationship Id="rId14" Type="http://schemas.openxmlformats.org/officeDocument/2006/relationships/slide" Target="slides/slide10.xml"/><Relationship Id="rId58" Type="http://schemas.openxmlformats.org/officeDocument/2006/relationships/font" Target="fonts/Montserrat-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lvl1pPr>
            <a:lvl2pPr indent="-228600" lvl="1" marL="914400" marR="0" rtl="0" algn="l">
              <a:spcBef>
                <a:spcPts val="0"/>
              </a:spcBef>
              <a:spcAft>
                <a:spcPts val="0"/>
              </a:spcAft>
              <a:buSzPts val="1400"/>
              <a:buNone/>
              <a:defRPr b="0" i="0" sz="1100" u="none" cap="none" strike="noStrike"/>
            </a:lvl2pPr>
            <a:lvl3pPr indent="-228600" lvl="2" marL="1371600" marR="0" rtl="0" algn="l">
              <a:spcBef>
                <a:spcPts val="0"/>
              </a:spcBef>
              <a:spcAft>
                <a:spcPts val="0"/>
              </a:spcAft>
              <a:buSzPts val="1400"/>
              <a:buNone/>
              <a:defRPr b="0" i="0" sz="1100" u="none" cap="none" strike="noStrike"/>
            </a:lvl3pPr>
            <a:lvl4pPr indent="-228600" lvl="3" marL="1828800" marR="0" rtl="0" algn="l">
              <a:spcBef>
                <a:spcPts val="0"/>
              </a:spcBef>
              <a:spcAft>
                <a:spcPts val="0"/>
              </a:spcAft>
              <a:buSzPts val="1400"/>
              <a:buNone/>
              <a:defRPr b="0" i="0" sz="1100" u="none" cap="none" strike="noStrike"/>
            </a:lvl4pPr>
            <a:lvl5pPr indent="-228600" lvl="4" marL="2286000" marR="0" rtl="0" algn="l">
              <a:spcBef>
                <a:spcPts val="0"/>
              </a:spcBef>
              <a:spcAft>
                <a:spcPts val="0"/>
              </a:spcAft>
              <a:buSzPts val="1400"/>
              <a:buNone/>
              <a:defRPr b="0" i="0" sz="1100" u="none" cap="none" strike="noStrike"/>
            </a:lvl5pPr>
            <a:lvl6pPr indent="-228600" lvl="5" marL="2743200" marR="0" rtl="0" algn="l">
              <a:spcBef>
                <a:spcPts val="0"/>
              </a:spcBef>
              <a:spcAft>
                <a:spcPts val="0"/>
              </a:spcAft>
              <a:buSzPts val="1400"/>
              <a:buNone/>
              <a:defRPr b="0" i="0" sz="1100" u="none" cap="none" strike="noStrike"/>
            </a:lvl6pPr>
            <a:lvl7pPr indent="-228600" lvl="6" marL="3200400" marR="0" rtl="0" algn="l">
              <a:spcBef>
                <a:spcPts val="0"/>
              </a:spcBef>
              <a:spcAft>
                <a:spcPts val="0"/>
              </a:spcAft>
              <a:buSzPts val="1400"/>
              <a:buNone/>
              <a:defRPr b="0" i="0" sz="1100" u="none" cap="none" strike="noStrike"/>
            </a:lvl7pPr>
            <a:lvl8pPr indent="-228600" lvl="7" marL="3657600" marR="0" rtl="0" algn="l">
              <a:spcBef>
                <a:spcPts val="0"/>
              </a:spcBef>
              <a:spcAft>
                <a:spcPts val="0"/>
              </a:spcAft>
              <a:buSzPts val="1400"/>
              <a:buNone/>
              <a:defRPr b="0" i="0" sz="1100" u="none" cap="none" strike="noStrike"/>
            </a:lvl8pPr>
            <a:lvl9pPr indent="-228600" lvl="8" marL="4114800" marR="0" rtl="0" algn="l">
              <a:spcBef>
                <a:spcPts val="0"/>
              </a:spcBef>
              <a:spcAft>
                <a:spcPts val="0"/>
              </a:spcAft>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rPr lang="en-US"/>
              <a:t>Good Afternoon everyone, I am Shivangi and today I am going to present the paper Fairness of Exposure in Rankings as part of COL 873.</a:t>
            </a:r>
            <a:endParaRPr/>
          </a:p>
        </p:txBody>
      </p:sp>
      <p:sp>
        <p:nvSpPr>
          <p:cNvPr id="83" name="Google Shape;8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ea9486a3a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ea9486a3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With the easily accessible internet, it is now easy to create content and speak your opinion of others. The search engines act as a medium to rank speaker’s content and therefore have an immense capability of influencing user attention through their editorial policies, which has sparked a policy debate around search neutrality.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With these three scenarios, the author of the paper is trying to establish the motivation behind use of new ranking principle other that PRP.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ea9486a3a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ea9486a3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US"/>
              <a:t>There have been numerous attempts to define notions of fairness in the supervised learning setting. Two basic frameworks have been adopted in recent studies on algorithmic discrimination: (i) individual fairness, a requirement that individuals should be treated consistently; and (ii) group fairness, also known as statistical parity, a requirement that the protected groups should be treated similarly to the advantaged group or the populations as a whole.</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en-US"/>
              <a:t>With the paper measuring fairness in ranked outputs in 2016, their authors described an optimization method for improving the fairness of ranked outputs by maintaining the accuracy. Further few researchers proposed an algorithm for FAIR top-K ranking which guaranteed ranked group fairness, and does not introduce a large utility loss. These works were mostly probability based which restricted a certain fraction of protected group in the ranking. for example if a sensitive attribute in consideration is gender, then it will reserve some fraction for male and some fraction for females to be present in atleast top 10 or top k. </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en-US"/>
              <a:t>Diversity and exposure can be confusing but t</a:t>
            </a:r>
            <a:r>
              <a:rPr lang="en-US">
                <a:latin typeface="Roboto"/>
                <a:ea typeface="Roboto"/>
                <a:cs typeface="Roboto"/>
                <a:sym typeface="Roboto"/>
              </a:rPr>
              <a:t>he motivation behind PRP diversified ranking is entirely based on to maximize the utility of the user while the approach in this paper can be used to balance the needs of both user and item. There are three types of diversity mentioned in the paper.1. 2. 3.  But the motivation of this paper is to provide rights to the items being ranked.</a:t>
            </a:r>
            <a:endParaRPr>
              <a:latin typeface="Roboto"/>
              <a:ea typeface="Roboto"/>
              <a:cs typeface="Roboto"/>
              <a:sym typeface="Roboto"/>
            </a:endParaRPr>
          </a:p>
          <a:p>
            <a:pPr indent="45720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Extrinsic diversity : say we give a query jaguar to a search engine, as the query is ambiguous and the search engine cannot determine the intent behind user query if it is the car jaguar or the animal jaguar, therefore the search engine should show diverse result to increase utility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Intrinsic diversity: search engines should not show similar results, but instead cover a variety of pages about the topic in query. the user desires different views – for example, a variety of reviews about a product, or a variety of opinions about a political issue, (3) the user desires a selection of options to choose between – for example, different prices and options for a service as described in the case of commercial queries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Exploration diversity as given in the paper is that the aim of search engine is to maximize utility to the user in long term through more effective learning. </a:t>
            </a:r>
            <a:endParaRPr>
              <a:latin typeface="Roboto"/>
              <a:ea typeface="Roboto"/>
              <a:cs typeface="Roboto"/>
              <a:sym typeface="Roboto"/>
            </a:endParaRPr>
          </a:p>
          <a:p>
            <a:pPr indent="457200" lvl="0" marL="0" rtl="0" algn="l">
              <a:spcBef>
                <a:spcPts val="0"/>
              </a:spcBef>
              <a:spcAft>
                <a:spcPts val="0"/>
              </a:spcAft>
              <a:buNone/>
            </a:pPr>
            <a:r>
              <a:t/>
            </a:r>
            <a:endParaRPr>
              <a:latin typeface="Roboto"/>
              <a:ea typeface="Roboto"/>
              <a:cs typeface="Roboto"/>
              <a:sym typeface="Roboto"/>
            </a:endParaRPr>
          </a:p>
          <a:p>
            <a:pPr indent="457200" lvl="0" marL="0" rtl="0" algn="l">
              <a:spcBef>
                <a:spcPts val="0"/>
              </a:spcBef>
              <a:spcAft>
                <a:spcPts val="0"/>
              </a:spcAft>
              <a:buNone/>
            </a:pPr>
            <a:r>
              <a:t/>
            </a:r>
            <a:endParaRPr>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ea9486a3a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ea9486a3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a:t>
            </a:r>
            <a:r>
              <a:rPr lang="en-US"/>
              <a:t>airness depends on context and application and there is no single </a:t>
            </a:r>
            <a:r>
              <a:rPr lang="en-US"/>
              <a:t>definition</a:t>
            </a:r>
            <a:r>
              <a:rPr lang="en-US"/>
              <a:t> for it. Different notions of fairness imply different trade-offs in utility, to </a:t>
            </a:r>
            <a:r>
              <a:rPr lang="en-US"/>
              <a:t>accommodate</a:t>
            </a:r>
            <a:r>
              <a:rPr lang="en-US"/>
              <a:t> these different notions of fairness, the author developed a framework for formulating fairness constraints on rankings.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 are 4 components of this framework.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ea9486a3a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ea9486a3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 the author is giving the insight about the concept of utility and probability ranking principle without considering any fairness constraints.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ec69ebd26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ec69ebd2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can write utility as </a:t>
            </a:r>
            <a:endParaRPr/>
          </a:p>
          <a:p>
            <a:pPr indent="0" lvl="0" marL="0" rtl="0" algn="l">
              <a:spcBef>
                <a:spcPts val="0"/>
              </a:spcBef>
              <a:spcAft>
                <a:spcPts val="0"/>
              </a:spcAft>
              <a:buNone/>
            </a:pPr>
            <a:r>
              <a:rPr lang="en-US"/>
              <a:t>Here v is based on position bias i.e. the fraction of users who examine the document shown at a particular position out of the total number of users who issue the query q.</a:t>
            </a:r>
            <a:endParaRPr/>
          </a:p>
          <a:p>
            <a:pPr indent="0" lvl="0" marL="0" rtl="0" algn="l">
              <a:spcBef>
                <a:spcPts val="0"/>
              </a:spcBef>
              <a:spcAft>
                <a:spcPts val="0"/>
              </a:spcAft>
              <a:buNone/>
            </a:pPr>
            <a:r>
              <a:rPr lang="en-US"/>
              <a:t>The choice of λ mapping relevance to utility is arbitrary.</a:t>
            </a:r>
            <a:endParaRPr/>
          </a:p>
          <a:p>
            <a:pPr indent="0" lvl="0" marL="0" rtl="0" algn="l">
              <a:spcBef>
                <a:spcPts val="0"/>
              </a:spcBef>
              <a:spcAft>
                <a:spcPts val="0"/>
              </a:spcAft>
              <a:buNone/>
            </a:pPr>
            <a:r>
              <a:rPr lang="en-US"/>
              <a:t>Here we are combining the individual utilities to form the expected utility of a document d for query q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ec69ebd26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ec69ebd2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ea9486a3a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ea9486a3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While distributions R over rankings are still exponential in size, we can make use of the additional insight that utility can also be computed from the marginal rank distributions of the documents.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ec69ebd26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ec69ebd2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3200"/>
              </a:spcAft>
              <a:buClr>
                <a:schemeClr val="dk1"/>
              </a:buClr>
              <a:buSzPts val="1100"/>
              <a:buFont typeface="Arial"/>
              <a:buNone/>
            </a:pPr>
            <a:r>
              <a:rPr lang="en-US" sz="1200">
                <a:solidFill>
                  <a:srgbClr val="434343"/>
                </a:solidFill>
                <a:latin typeface="Roboto"/>
                <a:ea typeface="Roboto"/>
                <a:cs typeface="Roboto"/>
                <a:sym typeface="Roboto"/>
              </a:rPr>
              <a:t>u(d</a:t>
            </a:r>
            <a:r>
              <a:rPr baseline="-25000" lang="en-US" sz="1200">
                <a:solidFill>
                  <a:srgbClr val="434343"/>
                </a:solidFill>
                <a:latin typeface="Roboto"/>
                <a:ea typeface="Roboto"/>
                <a:cs typeface="Roboto"/>
                <a:sym typeface="Roboto"/>
              </a:rPr>
              <a:t>i</a:t>
            </a:r>
            <a:r>
              <a:rPr lang="en-US" sz="1200">
                <a:solidFill>
                  <a:srgbClr val="434343"/>
                </a:solidFill>
                <a:latin typeface="Roboto"/>
                <a:ea typeface="Roboto"/>
                <a:cs typeface="Roboto"/>
                <a:sym typeface="Roboto"/>
              </a:rPr>
              <a:t> | q) is basically the a combined relevance of the document i given the query by different users. V was our position bias. </a:t>
            </a:r>
            <a:endParaRPr sz="1200">
              <a:solidFill>
                <a:srgbClr val="434343"/>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ea9486a3a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ea9486a3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what we have computed so far as the problem of finding the utility- maximizing probabilistic ranking and this is linear. Matrix P has N square values so our optimization objective is linear in N square. The </a:t>
            </a:r>
            <a:r>
              <a:rPr lang="en-US"/>
              <a:t>constraints</a:t>
            </a:r>
            <a:r>
              <a:rPr lang="en-US"/>
              <a:t> ensuring P as doubly stochastic are also linear. So far our framework can be considered as a linear program and now we can introduce our linear fairness constraints of the form  </a:t>
            </a:r>
            <a:endParaRPr/>
          </a:p>
          <a:p>
            <a:pPr indent="0" lvl="0" marL="0" rtl="0" algn="l">
              <a:spcBef>
                <a:spcPts val="0"/>
              </a:spcBef>
              <a:spcAft>
                <a:spcPts val="0"/>
              </a:spcAft>
              <a:buNone/>
            </a:pPr>
            <a:r>
              <a:rPr lang="en-US"/>
              <a:t>Vectors f and g and </a:t>
            </a:r>
            <a:r>
              <a:rPr lang="en-US"/>
              <a:t>scalar</a:t>
            </a:r>
            <a:r>
              <a:rPr lang="en-US"/>
              <a:t> h will be </a:t>
            </a:r>
            <a:r>
              <a:rPr lang="en-US"/>
              <a:t>chosen</a:t>
            </a:r>
            <a:r>
              <a:rPr lang="en-US"/>
              <a:t> according to different fairness </a:t>
            </a:r>
            <a:r>
              <a:rPr lang="en-US"/>
              <a:t>constraints,</a:t>
            </a:r>
            <a:r>
              <a:rPr lang="en-US"/>
              <a:t> explained after this framework.</a:t>
            </a:r>
            <a:endParaRPr/>
          </a:p>
          <a:p>
            <a:pPr indent="0" lvl="0" marL="0" rtl="0" algn="l">
              <a:spcBef>
                <a:spcPts val="0"/>
              </a:spcBef>
              <a:spcAft>
                <a:spcPts val="0"/>
              </a:spcAft>
              <a:buNone/>
            </a:pPr>
            <a:r>
              <a:rPr lang="en-US"/>
              <a:t>f will be used to encode the group identity or relevance of each document while g will be used as position bias.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ea9486a3a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ea9486a3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Author also mentioned that we make the sampling in a pseudo random based on hash of a user’s identity so that same user gets same ranking r if the same query is repeated.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ea7d49063_0_5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ea7d49063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the overview of my presentation.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ea9486a3a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ea9486a3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rankings sampled in the last step of the algorithm fulfill the fairness constraints in expectation, while at the same time they maximize expected utility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ea9486a3a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ea9486a3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rPr>
              <a:t>Now we have the framework defined in the previous slide, we can establish the fairness constraints of the form f </a:t>
            </a:r>
            <a:r>
              <a:rPr baseline="30000" lang="en-US" sz="1200">
                <a:solidFill>
                  <a:schemeClr val="dk1"/>
                </a:solidFill>
              </a:rPr>
              <a:t>T</a:t>
            </a:r>
            <a:r>
              <a:rPr lang="en-US" sz="1200">
                <a:solidFill>
                  <a:schemeClr val="dk1"/>
                </a:solidFill>
              </a:rPr>
              <a:t> Pg = h.</a:t>
            </a:r>
            <a:r>
              <a:rPr lang="en-US" sz="1200">
                <a:solidFill>
                  <a:schemeClr val="dk1"/>
                </a:solidFill>
              </a:rPr>
              <a:t> </a:t>
            </a:r>
            <a:endParaRPr sz="1200">
              <a:solidFill>
                <a:schemeClr val="dk1"/>
              </a:solidFill>
            </a:endParaRPr>
          </a:p>
          <a:p>
            <a:pPr indent="0" lvl="0" marL="0" rtl="0" algn="l">
              <a:spcBef>
                <a:spcPts val="0"/>
              </a:spcBef>
              <a:spcAft>
                <a:spcPts val="0"/>
              </a:spcAft>
              <a:buNone/>
            </a:pPr>
            <a:r>
              <a:rPr lang="en-US" sz="1200">
                <a:solidFill>
                  <a:schemeClr val="dk1"/>
                </a:solidFill>
              </a:rPr>
              <a:t>we define exposure for a document d</a:t>
            </a:r>
            <a:r>
              <a:rPr baseline="-25000" lang="en-US" sz="1200">
                <a:solidFill>
                  <a:schemeClr val="dk1"/>
                </a:solidFill>
              </a:rPr>
              <a:t>i</a:t>
            </a:r>
            <a:r>
              <a:rPr lang="en-US" sz="1200">
                <a:solidFill>
                  <a:schemeClr val="dk1"/>
                </a:solidFill>
              </a:rPr>
              <a:t> under a probabilistic ranking P as summation over all documents from j =1 to N as a product of P</a:t>
            </a:r>
            <a:r>
              <a:rPr baseline="-25000" lang="en-US" sz="1200">
                <a:solidFill>
                  <a:schemeClr val="dk1"/>
                </a:solidFill>
              </a:rPr>
              <a:t>ij</a:t>
            </a:r>
            <a:r>
              <a:rPr lang="en-US" sz="1200">
                <a:solidFill>
                  <a:schemeClr val="dk1"/>
                </a:solidFill>
              </a:rPr>
              <a:t> and V</a:t>
            </a:r>
            <a:r>
              <a:rPr baseline="-25000" lang="en-US" sz="1200">
                <a:solidFill>
                  <a:schemeClr val="dk1"/>
                </a:solidFill>
              </a:rPr>
              <a:t>j</a:t>
            </a:r>
            <a:r>
              <a:rPr lang="en-US" sz="1200">
                <a:solidFill>
                  <a:schemeClr val="dk1"/>
                </a:solidFill>
              </a:rPr>
              <a:t>, where </a:t>
            </a:r>
            <a:r>
              <a:rPr lang="en-US" sz="1200">
                <a:solidFill>
                  <a:srgbClr val="434343"/>
                </a:solidFill>
                <a:latin typeface="Roboto"/>
                <a:ea typeface="Roboto"/>
                <a:cs typeface="Roboto"/>
                <a:sym typeface="Roboto"/>
              </a:rPr>
              <a:t>P</a:t>
            </a:r>
            <a:r>
              <a:rPr baseline="-25000" lang="en-US" sz="1200">
                <a:solidFill>
                  <a:srgbClr val="434343"/>
                </a:solidFill>
                <a:latin typeface="Roboto"/>
                <a:ea typeface="Roboto"/>
                <a:cs typeface="Roboto"/>
                <a:sym typeface="Roboto"/>
              </a:rPr>
              <a:t>i,j</a:t>
            </a:r>
            <a:r>
              <a:rPr lang="en-US" sz="1200">
                <a:solidFill>
                  <a:srgbClr val="434343"/>
                </a:solidFill>
                <a:latin typeface="Roboto"/>
                <a:ea typeface="Roboto"/>
                <a:cs typeface="Roboto"/>
                <a:sym typeface="Roboto"/>
              </a:rPr>
              <a:t> be the probability that R places document d</a:t>
            </a:r>
            <a:r>
              <a:rPr baseline="-25000" lang="en-US" sz="1200">
                <a:solidFill>
                  <a:srgbClr val="434343"/>
                </a:solidFill>
                <a:latin typeface="Roboto"/>
                <a:ea typeface="Roboto"/>
                <a:cs typeface="Roboto"/>
                <a:sym typeface="Roboto"/>
              </a:rPr>
              <a:t>i</a:t>
            </a:r>
            <a:r>
              <a:rPr lang="en-US" sz="1200">
                <a:solidFill>
                  <a:srgbClr val="434343"/>
                </a:solidFill>
                <a:latin typeface="Roboto"/>
                <a:ea typeface="Roboto"/>
                <a:cs typeface="Roboto"/>
                <a:sym typeface="Roboto"/>
              </a:rPr>
              <a:t> at rank j</a:t>
            </a:r>
            <a:r>
              <a:rPr lang="en-US" sz="1200">
                <a:solidFill>
                  <a:schemeClr val="dk1"/>
                </a:solidFill>
              </a:rPr>
              <a:t> and </a:t>
            </a:r>
            <a:r>
              <a:rPr lang="en-US" sz="1200"/>
              <a:t> v </a:t>
            </a:r>
            <a:r>
              <a:rPr lang="en-US" sz="1200"/>
              <a:t>represent the importance of position j. Our goal here is to allocate exposure fairly between groups G</a:t>
            </a:r>
            <a:r>
              <a:rPr baseline="-25000" lang="en-US" sz="1200"/>
              <a:t>k</a:t>
            </a:r>
            <a:r>
              <a:rPr lang="en-US" sz="1200"/>
              <a:t> . This formula of exposure will be used in future slides. For experiments, the author is </a:t>
            </a:r>
            <a:r>
              <a:rPr lang="en-US" sz="1200"/>
              <a:t>using</a:t>
            </a:r>
            <a:r>
              <a:rPr lang="en-US" sz="1200"/>
              <a:t> two example. </a:t>
            </a:r>
            <a:endParaRPr sz="1200"/>
          </a:p>
          <a:p>
            <a:pPr indent="-304800" lvl="0" marL="457200" rtl="0" algn="l">
              <a:spcBef>
                <a:spcPts val="0"/>
              </a:spcBef>
              <a:spcAft>
                <a:spcPts val="0"/>
              </a:spcAft>
              <a:buSzPts val="1200"/>
              <a:buAutoNum type="arabicPeriod"/>
            </a:pPr>
            <a:r>
              <a:rPr lang="en-US" sz="1200"/>
              <a:t>Job - seeker example as explained in the motivation section</a:t>
            </a:r>
            <a:endParaRPr sz="1200"/>
          </a:p>
          <a:p>
            <a:pPr indent="-304800" lvl="0" marL="457200" rtl="0" algn="l">
              <a:spcBef>
                <a:spcPts val="0"/>
              </a:spcBef>
              <a:spcAft>
                <a:spcPts val="0"/>
              </a:spcAft>
              <a:buSzPts val="1200"/>
              <a:buAutoNum type="arabicPeriod"/>
            </a:pPr>
            <a:r>
              <a:rPr lang="en-US" sz="1200"/>
              <a:t>News recommendation dataset to analyze the method on larger and real world relevance distribution (Yow News) </a:t>
            </a:r>
            <a:endParaRPr sz="1200"/>
          </a:p>
          <a:p>
            <a:pPr indent="0" lvl="0" marL="0" rtl="0" algn="l">
              <a:spcBef>
                <a:spcPts val="0"/>
              </a:spcBef>
              <a:spcAft>
                <a:spcPts val="0"/>
              </a:spcAft>
              <a:buNone/>
            </a:pPr>
            <a:r>
              <a:rPr lang="en-US" sz="1200"/>
              <a:t>-------------------------------------------------------------------------------------------------------------------------------------------------------</a:t>
            </a:r>
            <a:endParaRPr sz="1200"/>
          </a:p>
          <a:p>
            <a:pPr indent="0" lvl="0" marL="0" rtl="0" algn="l">
              <a:spcBef>
                <a:spcPts val="0"/>
              </a:spcBef>
              <a:spcAft>
                <a:spcPts val="0"/>
              </a:spcAft>
              <a:buNone/>
            </a:pPr>
            <a:r>
              <a:rPr lang="en-US" sz="1200"/>
              <a:t>About dataset: The dataset contains explicit and implicit feedback from a set of users for news articles from different RSS feeds. We randomly sample a subset of news articles in the “people” topic coming from the top two sources. The sources are identified using RSS Feed identifier and used as groups G0 and G1. The ‘relevant’ field is used as the measure of relevance for our task. Since the relevance is given as a rating from 1 to 5, we divide it by 5 and add a small amount of Gaussian noise (ϵ = 0.05) to break ties. The resulting ui are clipped to lie between 0 and 1. </a:t>
            </a:r>
            <a:endParaRPr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ea9486a3a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ea9486a3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As we defined exposure in previous slide, this is the formula for exposure of a group averaged over the number of items belonging to group 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a:t>
            </a:r>
            <a:r>
              <a:rPr lang="en-US"/>
              <a:t>he simplest way of defining fairness of exposure between groups is to enforce that the average exposure of the documents in both the groups is equal.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obtain a constraint in the form f</a:t>
            </a:r>
            <a:r>
              <a:rPr baseline="30000" lang="en-US"/>
              <a:t> T</a:t>
            </a:r>
            <a:r>
              <a:rPr lang="en-US"/>
              <a:t> Pg = h which we can plug it into the linear program </a:t>
            </a:r>
            <a:r>
              <a:rPr lang="en-US"/>
              <a:t>defined</a:t>
            </a:r>
            <a:r>
              <a:rPr lang="en-US"/>
              <a:t> in the algorithmic framework.</a:t>
            </a:r>
            <a:endParaRPr/>
          </a:p>
          <a:p>
            <a:pPr indent="0" lvl="0" marL="0" rtl="0" algn="l">
              <a:spcBef>
                <a:spcPts val="0"/>
              </a:spcBef>
              <a:spcAft>
                <a:spcPts val="0"/>
              </a:spcAft>
              <a:buNone/>
            </a:pPr>
            <a:r>
              <a:rPr lang="en-US"/>
              <a:t>This is called Demographic Parity Constraint but such a constraint may lead to a big loss in utility in cases when the two groups are very different in terms of relevance distribution and this we will see in next slide.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f35bd1c89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f35bd1c8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If you </a:t>
            </a:r>
            <a:r>
              <a:rPr lang="en-US"/>
              <a:t>remember</a:t>
            </a:r>
            <a:r>
              <a:rPr lang="en-US"/>
              <a:t> from the job seeker example, the first image is showing the P matrix without considering any fairness </a:t>
            </a:r>
            <a:r>
              <a:rPr lang="en-US"/>
              <a:t>constraints</a:t>
            </a:r>
            <a:r>
              <a:rPr lang="en-US"/>
              <a:t>. This is optimal unfair rank that maximizes utility only.  The yellow colour means probability =1 of a1 person being ranked at first place. </a:t>
            </a:r>
            <a:r>
              <a:rPr lang="en-US"/>
              <a:t>Similarly</a:t>
            </a:r>
            <a:r>
              <a:rPr lang="en-US"/>
              <a:t> a2 is placed at second rank and thus the position [2,2] = 1 which means that ranking r places the person 2 at second place.</a:t>
            </a:r>
            <a:endParaRPr/>
          </a:p>
          <a:p>
            <a:pPr indent="0" lvl="0" marL="0" rtl="0" algn="l">
              <a:spcBef>
                <a:spcPts val="0"/>
              </a:spcBef>
              <a:spcAft>
                <a:spcPts val="0"/>
              </a:spcAft>
              <a:buNone/>
            </a:pPr>
            <a:r>
              <a:rPr lang="en-US"/>
              <a:t> </a:t>
            </a:r>
            <a:r>
              <a:rPr lang="en-US"/>
              <a:t>Figure</a:t>
            </a:r>
            <a:r>
              <a:rPr lang="en-US"/>
              <a:t> b shows the optimal fair ranking with demographic parity constraint. The blue colour means probability value = 0.5. This new ranking will place either a1 or a4 at position 1 both with probability 0.5(i.e. equal), similarly a2 or a5 at position 2, giving equal exposure to both the groups. We can also see that in figure c and d, they are the birkhoff von </a:t>
            </a:r>
            <a:r>
              <a:rPr lang="en-US"/>
              <a:t>neumann decomposition of matrix in figure b. </a:t>
            </a:r>
            <a:r>
              <a:rPr lang="en-US"/>
              <a:t> The two possible probability matrices can be formed with equal probability of 0.5. the positions 1,3,5 are given to people from one group and 2,4,6 position is </a:t>
            </a:r>
            <a:r>
              <a:rPr lang="en-US"/>
              <a:t>allotted</a:t>
            </a:r>
            <a:r>
              <a:rPr lang="en-US"/>
              <a:t> to the other group to give both the groups equal exposure.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Compared to the DCG of the unfair ranking with 3.8193, the optimal fair ranking has slightly lower utility with a DCG of 3.8031.</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One drawback of this approach is that it ignores the relevance For example, if we lowered the relevances for the female group to u = (0.82, 0.81, 0.80, 0.03, 0.02, 0.01) T , we would still get the same fair ranking as the current solution and the DCG will have a large drop.</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f35bd1c89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f35bd1c8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experiment was done on news recommendation dataset with demographic parity constraint. in the first figure we can see that the documents belonging to G1 i.e. from 15-24 were starting from position 5 in unfair case and in figure b these documents were placed at either position 1 or 2 with equal probability of 0.5 in the fair ranking. There is not much difference observed at later part of ranking.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ea9486a3a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ea9486a3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a:t>
            </a:r>
            <a:r>
              <a:rPr lang="en-US"/>
              <a:t>emographic parity constraint is only considering equal exposure to the groups thus they have introduced this new fairness </a:t>
            </a:r>
            <a:r>
              <a:rPr lang="en-US"/>
              <a:t>constraint</a:t>
            </a:r>
            <a:r>
              <a:rPr lang="en-US"/>
              <a:t> which enforces exposure of the two groups to be proportional to their average utility. They have defined utility as Utility of group Gk given query q = summation of all the utilities of item i </a:t>
            </a:r>
            <a:r>
              <a:rPr lang="en-US"/>
              <a:t>belonging</a:t>
            </a:r>
            <a:r>
              <a:rPr lang="en-US"/>
              <a:t> to group k divided by total number of items present in that group. The ratio of exposure of group K given P is </a:t>
            </a:r>
            <a:r>
              <a:rPr lang="en-US"/>
              <a:t>proportional</a:t>
            </a:r>
            <a:r>
              <a:rPr lang="en-US"/>
              <a:t> to ratio of Utilities of group k given q for k = 0 and 1.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Disparate Treatment Ratio (DTR) to evaluate how differently the two groups are treated. DTR = 1 if the above explained constraint is </a:t>
            </a:r>
            <a:r>
              <a:rPr lang="en-US"/>
              <a:t>fulfilled</a:t>
            </a:r>
            <a:r>
              <a:rPr lang="en-US"/>
              <a:t>. The value less than 1 or greater than 1 tells which group out of G0 or G1 is disadvantaged in terms of disparate treatment.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Moving on to the experimets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f35bd1c89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bf35bd1c8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Job seeker example, figure a shows optimal unfair ranking and we can also observe that DTR value is quite high here. Figure b shows the fair ranking under disparate treatment constraint. We can see that value of DTR is 1 here. figure c,d,e are three BnV decompositions of the fair ranking.</a:t>
            </a:r>
            <a:endParaRPr/>
          </a:p>
          <a:p>
            <a:pPr indent="0" lvl="0" marL="0" rtl="0" algn="l">
              <a:spcBef>
                <a:spcPts val="0"/>
              </a:spcBef>
              <a:spcAft>
                <a:spcPts val="0"/>
              </a:spcAft>
              <a:buNone/>
            </a:pPr>
            <a:r>
              <a:rPr lang="en-US"/>
              <a:t>Though the value of DCG is lower in figure b than the DCG in figure a but if we compare the DCG of fair ranking under disparate parity constraint and disparate treatment, then DCG value is slightly improved here.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f35bd1c89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f35bd1c8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 in News recommendation dataset, we can observe that there is a very slight drop in DCG of about 0.0044 when we are considering the ranking with DTR = 1.</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ea9486a3a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ea9486a3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motivation as defined by the author behind treatment and impact is coming from the recommendation system. Where recommending or exposing an item is considered as treatment and user’s click or purchase is considered as the effect of the treatment or impact. Here we want to assure that the clickthrough rates for the groups as determined by the exposure and relevance  are proportional to their average utility.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First we will define the </a:t>
            </a:r>
            <a:r>
              <a:rPr lang="en-US"/>
              <a:t>probability</a:t>
            </a:r>
            <a:r>
              <a:rPr lang="en-US"/>
              <a:t> that a </a:t>
            </a:r>
            <a:r>
              <a:rPr lang="en-US"/>
              <a:t>document</a:t>
            </a:r>
            <a:r>
              <a:rPr lang="en-US"/>
              <a:t> is being clicked as product of the document being seen by the user and the document being relevant. So the probability  of  document being examined is proportional to the exposure thus we got this formula for probability of click on document i 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average clickthrough rate of documents in group k is computed as the summation of </a:t>
            </a:r>
            <a:r>
              <a:rPr lang="en-US"/>
              <a:t>probability</a:t>
            </a:r>
            <a:r>
              <a:rPr lang="en-US"/>
              <a:t> of click on all documents i belonging to group k divided by number of documents in group k.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according to the </a:t>
            </a:r>
            <a:r>
              <a:rPr lang="en-US"/>
              <a:t>Disparate Impact Cons</a:t>
            </a:r>
            <a:r>
              <a:rPr lang="en-US"/>
              <a:t>traint, </a:t>
            </a:r>
            <a:r>
              <a:rPr lang="en-US"/>
              <a:t>the expected clickthrough rate of each group is proportional to its average utility. So if we simplify the terms, we again get the constraint in the form of f</a:t>
            </a:r>
            <a:r>
              <a:rPr baseline="30000" lang="en-US"/>
              <a:t>T</a:t>
            </a:r>
            <a:r>
              <a:rPr lang="en-US"/>
              <a:t> Pv that we can fit in our linear programming framework.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to measure the extent of violation of disparate impact constraint, the author defined Disparate Impact Ratio (DIR) as….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ratio is equal to one if the disparate impact constraint is fulfilled and the value of  DIR, less than 1 or greater than 1 tells which group is disadvantaged in terms of disparate impact.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f35bd1c89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f35bd1c8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coming again to our job seeker example, here we can see quite a large improvement in the Disparate </a:t>
            </a:r>
            <a:r>
              <a:rPr lang="en-US"/>
              <a:t>impact</a:t>
            </a:r>
            <a:r>
              <a:rPr lang="en-US"/>
              <a:t> ratio from unfair which is 1.8193 to fair ranking which is 1 with a slight drop in DCG from 3.8193 to 3.8025. Figure c,d,e are BnV decomposition of the fair ranking.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ea7d49063_0_6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ea7d49063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300"/>
              <a:t>First we will discuss some required background </a:t>
            </a:r>
            <a:endParaRPr b="1" sz="1300"/>
          </a:p>
          <a:p>
            <a:pPr indent="0" lvl="0" marL="0" rtl="0" algn="l">
              <a:spcBef>
                <a:spcPts val="0"/>
              </a:spcBef>
              <a:spcAft>
                <a:spcPts val="0"/>
              </a:spcAft>
              <a:buNone/>
            </a:pPr>
            <a:r>
              <a:rPr b="1" lang="en-US" sz="1300"/>
              <a:t>We all are aware of Discounted Cumulative Gain.</a:t>
            </a:r>
            <a:endParaRPr b="1" sz="1300"/>
          </a:p>
          <a:p>
            <a:pPr indent="0" lvl="0" marL="0" rtl="0" algn="l">
              <a:spcBef>
                <a:spcPts val="0"/>
              </a:spcBef>
              <a:spcAft>
                <a:spcPts val="0"/>
              </a:spcAft>
              <a:buNone/>
            </a:pPr>
            <a:r>
              <a:rPr lang="en-US" sz="1300"/>
              <a:t>DCG is used here to measure the </a:t>
            </a:r>
            <a:r>
              <a:rPr lang="en-US" sz="1300"/>
              <a:t>effectiveness</a:t>
            </a:r>
            <a:r>
              <a:rPr lang="en-US" sz="1300"/>
              <a:t> of the ranking algorithm. It is based on an underlying assumption that </a:t>
            </a:r>
            <a:r>
              <a:rPr lang="en-US" sz="1300">
                <a:solidFill>
                  <a:srgbClr val="333333"/>
                </a:solidFill>
              </a:rPr>
              <a:t>Highly relevant documents are more useful if appearing earlier in search result.  And </a:t>
            </a:r>
            <a:r>
              <a:rPr lang="en-US" sz="1300">
                <a:solidFill>
                  <a:srgbClr val="333333"/>
                </a:solidFill>
              </a:rPr>
              <a:t>Highly relevant documents are more useful than marginally relevant documents which are better than non-relevant documents.</a:t>
            </a:r>
            <a:endParaRPr sz="1300">
              <a:solidFill>
                <a:srgbClr val="333333"/>
              </a:solidFill>
            </a:endParaRPr>
          </a:p>
          <a:p>
            <a:pPr indent="0" lvl="0" marL="0" rtl="0" algn="l">
              <a:spcBef>
                <a:spcPts val="0"/>
              </a:spcBef>
              <a:spcAft>
                <a:spcPts val="0"/>
              </a:spcAft>
              <a:buNone/>
            </a:pPr>
            <a:r>
              <a:t/>
            </a:r>
            <a:endParaRPr sz="1300">
              <a:solidFill>
                <a:srgbClr val="333333"/>
              </a:solidFill>
            </a:endParaRPr>
          </a:p>
          <a:p>
            <a:pPr indent="0" lvl="0" marL="0" rtl="0" algn="l">
              <a:spcBef>
                <a:spcPts val="0"/>
              </a:spcBef>
              <a:spcAft>
                <a:spcPts val="0"/>
              </a:spcAft>
              <a:buNone/>
            </a:pPr>
            <a:r>
              <a:rPr b="1" lang="en-US" sz="1300">
                <a:solidFill>
                  <a:srgbClr val="333333"/>
                </a:solidFill>
              </a:rPr>
              <a:t>Probability ranking principle:</a:t>
            </a:r>
            <a:r>
              <a:rPr lang="en-US" sz="1300">
                <a:solidFill>
                  <a:srgbClr val="333333"/>
                </a:solidFill>
              </a:rPr>
              <a:t> </a:t>
            </a:r>
            <a:r>
              <a:rPr lang="en-US" sz="1300">
                <a:solidFill>
                  <a:srgbClr val="434343"/>
                </a:solidFill>
              </a:rPr>
              <a:t>According to PRP, ideal ranking should order items in the decreasing order of their probability of relevance.</a:t>
            </a:r>
            <a:endParaRPr sz="1300">
              <a:solidFill>
                <a:srgbClr val="333333"/>
              </a:solidFill>
            </a:endParaRPr>
          </a:p>
          <a:p>
            <a:pPr indent="0" lvl="0" marL="0" rtl="0" algn="l">
              <a:spcBef>
                <a:spcPts val="0"/>
              </a:spcBef>
              <a:spcAft>
                <a:spcPts val="0"/>
              </a:spcAft>
              <a:buNone/>
            </a:pPr>
            <a:r>
              <a:rPr lang="en-US" sz="1300"/>
              <a:t>With this age old notion of ranking, the items ranked using PRP are only focusing on the utility of the IR system. There are enough arguments that ranking systems in use today have responsibility not only to their users, but also to the items being ran</a:t>
            </a:r>
            <a:r>
              <a:rPr lang="en-US" sz="1300"/>
              <a:t>ked.</a:t>
            </a:r>
            <a:endParaRPr sz="1300"/>
          </a:p>
          <a:p>
            <a:pPr indent="0" lvl="0" marL="0" rtl="0" algn="l">
              <a:spcBef>
                <a:spcPts val="0"/>
              </a:spcBef>
              <a:spcAft>
                <a:spcPts val="0"/>
              </a:spcAft>
              <a:buNone/>
            </a:pPr>
            <a:r>
              <a:t/>
            </a:r>
            <a:endParaRPr sz="13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f35bd1c89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f35bd1c8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 also in news recommendation dataset, we can observe a large improvement in DIR from 1.5211 to 1. This DCG of 5.1461 is lower than the unconstrained DCG which is 5.2027 and the DCG with disparate treatment constraint which was 5.1983, but higher than the DCG with demographic parity constraint which was 5.1360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ea9486a3a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bea9486a3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00"/>
              <a:t>Few points that the author mentioned about this framework and the constraints are as follows: </a:t>
            </a:r>
            <a:endParaRPr sz="1300"/>
          </a:p>
          <a:p>
            <a:pPr indent="-311150" lvl="0" marL="457200" rtl="0" algn="l">
              <a:spcBef>
                <a:spcPts val="0"/>
              </a:spcBef>
              <a:spcAft>
                <a:spcPts val="0"/>
              </a:spcAft>
              <a:buSzPts val="1300"/>
              <a:buAutoNum type="arabicPeriod"/>
            </a:pPr>
            <a:r>
              <a:rPr lang="en-US" sz="1300"/>
              <a:t>fairness in rankings is inherently a trade-off between the utility of the users and the rights of the items that are being ranked, and that different applications require making this trade-off in different ways.</a:t>
            </a:r>
            <a:endParaRPr sz="1300"/>
          </a:p>
          <a:p>
            <a:pPr indent="0" lvl="0" marL="457200" rtl="0" algn="l">
              <a:spcBef>
                <a:spcPts val="0"/>
              </a:spcBef>
              <a:spcAft>
                <a:spcPts val="0"/>
              </a:spcAft>
              <a:buNone/>
            </a:pPr>
            <a:r>
              <a:rPr lang="en-US" sz="1300"/>
              <a:t>Example: one may not want to convey strong rights to the books in a library when a user is trying to locate a book, but the situation is different when candidates are being ranked for a job opening.</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rPr lang="en-US" sz="1300"/>
              <a:t>----------------------------- To the book example, if we consider a music library instead or a social media platform where we have so many content </a:t>
            </a:r>
            <a:r>
              <a:rPr lang="en-US" sz="1300"/>
              <a:t>creators</a:t>
            </a:r>
            <a:r>
              <a:rPr lang="en-US" sz="1300"/>
              <a:t> these days, their content is being recommended to us in our news feed and they would also want their content to have a fairness constraint so that not only one person who is already famous, keep getting more famous and new content </a:t>
            </a:r>
            <a:r>
              <a:rPr lang="en-US" sz="1300"/>
              <a:t>creators</a:t>
            </a:r>
            <a:r>
              <a:rPr lang="en-US" sz="1300"/>
              <a:t> with less followers does not get enough chance in terms of exposure to rise up.</a:t>
            </a:r>
            <a:endParaRPr sz="1300"/>
          </a:p>
          <a:p>
            <a:pPr indent="0" lvl="0" marL="457200" rtl="0" algn="l">
              <a:spcBef>
                <a:spcPts val="0"/>
              </a:spcBef>
              <a:spcAft>
                <a:spcPts val="0"/>
              </a:spcAft>
              <a:buNone/>
            </a:pPr>
            <a:r>
              <a:t/>
            </a:r>
            <a:endParaRPr sz="1300"/>
          </a:p>
          <a:p>
            <a:pPr indent="-311150" lvl="0" marL="457200" rtl="0" algn="l">
              <a:lnSpc>
                <a:spcPct val="115000"/>
              </a:lnSpc>
              <a:spcBef>
                <a:spcPts val="0"/>
              </a:spcBef>
              <a:spcAft>
                <a:spcPts val="0"/>
              </a:spcAft>
              <a:buSzPts val="1300"/>
              <a:buAutoNum type="arabicPeriod"/>
            </a:pPr>
            <a:r>
              <a:rPr lang="en-US" sz="1300">
                <a:solidFill>
                  <a:srgbClr val="434343"/>
                </a:solidFill>
                <a:latin typeface="Roboto"/>
                <a:ea typeface="Roboto"/>
                <a:cs typeface="Roboto"/>
                <a:sym typeface="Roboto"/>
              </a:rPr>
              <a:t>The author created a flexible framework that covers a substantial range of fairness constraints. and thus we can define more than just these 3 constraints based on different application.</a:t>
            </a:r>
            <a:endParaRPr sz="13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c189d20ff9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c189d20ff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434343"/>
              </a:buClr>
              <a:buSzPts val="1300"/>
              <a:buFont typeface="Roboto"/>
              <a:buChar char="●"/>
            </a:pPr>
            <a:r>
              <a:rPr lang="en-US" sz="1300"/>
              <a:t>In experiments, we observe that even though the constraints ensure that the rankings have no disparate treatment or disparate impact across groups, individual items within a group might still be considered to suffer from disparate treatment or impact.</a:t>
            </a:r>
            <a:endParaRPr sz="1300"/>
          </a:p>
          <a:p>
            <a:pPr indent="-311150" lvl="0" marL="457200" rtl="0" algn="l">
              <a:lnSpc>
                <a:spcPct val="115000"/>
              </a:lnSpc>
              <a:spcBef>
                <a:spcPts val="0"/>
              </a:spcBef>
              <a:spcAft>
                <a:spcPts val="0"/>
              </a:spcAft>
              <a:buClr>
                <a:srgbClr val="434343"/>
              </a:buClr>
              <a:buSzPts val="1300"/>
              <a:buFont typeface="Roboto"/>
              <a:buChar char="●"/>
            </a:pPr>
            <a:r>
              <a:rPr lang="en-US" sz="1300">
                <a:solidFill>
                  <a:srgbClr val="434343"/>
                </a:solidFill>
                <a:latin typeface="Roboto"/>
                <a:ea typeface="Roboto"/>
                <a:cs typeface="Roboto"/>
                <a:sym typeface="Roboto"/>
              </a:rPr>
              <a:t>We can include additional fairness constraints for sensitive attributes, like race, disability, and national origin within the group to refine the desired notion of fairness.</a:t>
            </a:r>
            <a:endParaRPr sz="1300">
              <a:solidFill>
                <a:srgbClr val="434343"/>
              </a:solidFill>
              <a:latin typeface="Roboto"/>
              <a:ea typeface="Roboto"/>
              <a:cs typeface="Roboto"/>
              <a:sym typeface="Roboto"/>
            </a:endParaRPr>
          </a:p>
          <a:p>
            <a:pPr indent="-311150" lvl="0" marL="457200" rtl="0" algn="l">
              <a:lnSpc>
                <a:spcPct val="115000"/>
              </a:lnSpc>
              <a:spcBef>
                <a:spcPts val="0"/>
              </a:spcBef>
              <a:spcAft>
                <a:spcPts val="0"/>
              </a:spcAft>
              <a:buClr>
                <a:srgbClr val="434343"/>
              </a:buClr>
              <a:buSzPts val="1300"/>
              <a:buFont typeface="Roboto"/>
              <a:buChar char="●"/>
            </a:pPr>
            <a:r>
              <a:rPr lang="en-US" sz="1300">
                <a:solidFill>
                  <a:srgbClr val="434343"/>
                </a:solidFill>
                <a:latin typeface="Roboto"/>
                <a:ea typeface="Roboto"/>
                <a:cs typeface="Roboto"/>
                <a:sym typeface="Roboto"/>
              </a:rPr>
              <a:t>In the case of Disparate Treatment, we can express individual fairness as a set of N − 1 constraints over N groups of size one.</a:t>
            </a:r>
            <a:endParaRPr sz="13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c189d20ff9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c189d20ff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c189d20ff9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c189d20ff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t>The </a:t>
            </a:r>
            <a:r>
              <a:rPr lang="en-US" sz="1400"/>
              <a:t>loss in utility can be computed as CoF = uT (P</a:t>
            </a:r>
            <a:r>
              <a:rPr baseline="30000" lang="en-US" sz="1400"/>
              <a:t>∗ </a:t>
            </a:r>
            <a:r>
              <a:rPr lang="en-US" sz="1400"/>
              <a:t>− P)v, where P</a:t>
            </a:r>
            <a:r>
              <a:rPr baseline="30000" lang="en-US" sz="1400"/>
              <a:t>∗</a:t>
            </a:r>
            <a:r>
              <a:rPr lang="en-US" sz="1400"/>
              <a:t> is the deterministic optimal ranking, and P represents the fair ranking.</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US" sz="1400"/>
              <a:t>Consider the disparate treatment constraint. We can adversarially construct an infeasible constraint by choosing the relevance so that the ratio on the RHS lies outside the range that LHS can achieve by varying P. The maximum of the RHS occurs when all the documents of G0 are placed above all the documents of G1, and vice versa for the minimum. These are our two extreme rankings.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US" sz="1400"/>
              <a:t>Hence, a fair ranking according to disparate treatment only exists if the ratio of average utilities lies within the range of possible values for the exposure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US" sz="1400"/>
              <a:t>In such a case  the constraint can still be satisfied if we introduce more documents belonging to neither group (or the group with more relevant documents). This increases the range of the LHS, and the ranking doesn’t have to give undue exposure to one of the groups.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ea9486a3a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ea9486a3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f4aa95d5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f4aa95d5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bea9486a3a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bea9486a3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900"/>
              <a:t>It just won’t be N x K but K x K. as we require a doubly stochastic matrix for our framework and also if ranks are till k then we only require to rank k documents for that. </a:t>
            </a:r>
            <a:endParaRPr sz="9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bf4aa95d58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bf4aa95d5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 dont really </a:t>
            </a:r>
            <a:r>
              <a:rPr lang="en-US"/>
              <a:t>understand</a:t>
            </a:r>
            <a:r>
              <a:rPr lang="en-US"/>
              <a:t> this question but the utility/relevance values are the probabilistic relevance values here. for  eg if the relevance is 0.77 then it represents that 77% of all employers/users issuing the query, find that applicant/item relevant.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f4aa95d58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f4aa95d5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f4aa95d58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f4aa95d5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(n-1)</a:t>
            </a:r>
            <a:r>
              <a:rPr baseline="30000" lang="en-US"/>
              <a:t>2 </a:t>
            </a:r>
            <a:r>
              <a:rPr lang="en-US"/>
              <a:t>+1</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f4aa95d58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f4aa95d5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 could not think of other possible methods but if somebody else has an idea then we can discuss it here.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bf4aa95d58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bf4aa95d5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bf4aa95d58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bf4aa95d5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00"/>
              <a:t>Karmarkar’s Algorithm for Linear Programming, </a:t>
            </a:r>
            <a:r>
              <a:rPr lang="en-US" sz="1300">
                <a:solidFill>
                  <a:schemeClr val="dk1"/>
                </a:solidFill>
                <a:latin typeface="Georgia"/>
                <a:ea typeface="Georgia"/>
                <a:cs typeface="Georgia"/>
                <a:sym typeface="Georgia"/>
              </a:rPr>
              <a:t>Interior-point method</a:t>
            </a:r>
            <a:endParaRPr sz="1300">
              <a:solidFill>
                <a:schemeClr val="dk1"/>
              </a:solidFill>
              <a:latin typeface="Georgia"/>
              <a:ea typeface="Georgia"/>
              <a:cs typeface="Georgia"/>
              <a:sym typeface="Georgia"/>
            </a:endParaRPr>
          </a:p>
          <a:p>
            <a:pPr indent="0" lvl="0" marL="0" rtl="0" algn="l">
              <a:spcBef>
                <a:spcPts val="0"/>
              </a:spcBef>
              <a:spcAft>
                <a:spcPts val="0"/>
              </a:spcAft>
              <a:buNone/>
            </a:pPr>
            <a:r>
              <a:t/>
            </a:r>
            <a:endParaRPr sz="13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bf4aa95d58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bf4aa95d5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bf4aa95d58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bf4aa95d5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c15475af4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c15475af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3200"/>
              </a:spcAft>
              <a:buClr>
                <a:schemeClr val="dk1"/>
              </a:buClr>
              <a:buSzPts val="1100"/>
              <a:buFont typeface="Arial"/>
              <a:buNone/>
            </a:pPr>
            <a:r>
              <a:rPr lang="en-US" sz="1300">
                <a:latin typeface="Roboto"/>
                <a:ea typeface="Roboto"/>
                <a:cs typeface="Roboto"/>
                <a:sym typeface="Roboto"/>
              </a:rPr>
              <a:t>To my understanding of this point, author mentioned the extension to individual fairness if we consider N groups of size 1 each. and the constraints mentioned were N-1. so first they are computing wrt to 2 constraints, then in cooperation the 3rd constraint to that ranking. </a:t>
            </a:r>
            <a:endParaRPr sz="13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f4aa95d58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f4aa95d5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f4aa95d58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f4aa95d5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ea7d49063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ea7d490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rgbClr val="292929"/>
                </a:solidFill>
                <a:highlight>
                  <a:srgbClr val="FFFFFF"/>
                </a:highlight>
                <a:latin typeface="Georgia"/>
                <a:ea typeface="Georgia"/>
                <a:cs typeface="Georgia"/>
                <a:sym typeface="Georgia"/>
              </a:rPr>
              <a:t>Fairness is becoming one of the most popular topics in machine learning in recent years.</a:t>
            </a:r>
            <a:endParaRPr sz="14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1400">
                <a:solidFill>
                  <a:srgbClr val="292929"/>
                </a:solidFill>
                <a:highlight>
                  <a:srgbClr val="FFFFFF"/>
                </a:highlight>
                <a:latin typeface="Georgia"/>
                <a:ea typeface="Georgia"/>
                <a:cs typeface="Georgia"/>
                <a:sym typeface="Georgia"/>
              </a:rPr>
              <a:t>Publications explode in this field as we can see from this figure. There are large number of publications in 2017 as compared to 2011. The research community has invested a large amount of effort in this field.</a:t>
            </a:r>
            <a:endParaRPr sz="9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ea9486a3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ea9486a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300">
                <a:solidFill>
                  <a:srgbClr val="2A3990"/>
                </a:solidFill>
                <a:latin typeface="Roboto"/>
                <a:ea typeface="Roboto"/>
                <a:cs typeface="Roboto"/>
                <a:sym typeface="Roboto"/>
              </a:rPr>
              <a:t>Ranking is Everywhere</a:t>
            </a:r>
            <a:endParaRPr sz="1300"/>
          </a:p>
          <a:p>
            <a:pPr indent="0" lvl="0" marL="0" rtl="0" algn="l">
              <a:spcBef>
                <a:spcPts val="0"/>
              </a:spcBef>
              <a:spcAft>
                <a:spcPts val="0"/>
              </a:spcAft>
              <a:buNone/>
            </a:pPr>
            <a:r>
              <a:rPr lang="en-US" sz="1300"/>
              <a:t>It i</a:t>
            </a:r>
            <a:r>
              <a:rPr lang="en-US" sz="1300">
                <a:solidFill>
                  <a:srgbClr val="434343"/>
                </a:solidFill>
                <a:latin typeface="Roboto"/>
                <a:ea typeface="Roboto"/>
                <a:cs typeface="Roboto"/>
                <a:sym typeface="Roboto"/>
              </a:rPr>
              <a:t>s a dominant form of representation of information in the online web.</a:t>
            </a:r>
            <a:endParaRPr sz="1300">
              <a:solidFill>
                <a:srgbClr val="434343"/>
              </a:solidFill>
              <a:latin typeface="Roboto"/>
              <a:ea typeface="Roboto"/>
              <a:cs typeface="Roboto"/>
              <a:sym typeface="Roboto"/>
            </a:endParaRPr>
          </a:p>
          <a:p>
            <a:pPr indent="-311150" lvl="0" marL="457200" rtl="0" algn="l">
              <a:spcBef>
                <a:spcPts val="0"/>
              </a:spcBef>
              <a:spcAft>
                <a:spcPts val="0"/>
              </a:spcAft>
              <a:buSzPts val="1300"/>
              <a:buAutoNum type="arabicPeriod"/>
            </a:pPr>
            <a:r>
              <a:rPr b="1" lang="en-US" sz="1300"/>
              <a:t>search engine:</a:t>
            </a:r>
            <a:r>
              <a:rPr lang="en-US" sz="1300"/>
              <a:t> this is the image from amazon.com, where the results are the relevant items ranked according to some algorithm when the query given is mobiles.</a:t>
            </a:r>
            <a:endParaRPr sz="1300"/>
          </a:p>
          <a:p>
            <a:pPr indent="-311150" lvl="0" marL="457200" rtl="0" algn="l">
              <a:spcBef>
                <a:spcPts val="0"/>
              </a:spcBef>
              <a:spcAft>
                <a:spcPts val="0"/>
              </a:spcAft>
              <a:buSzPts val="1300"/>
              <a:buAutoNum type="arabicPeriod"/>
            </a:pPr>
            <a:r>
              <a:rPr b="1" lang="en-US" sz="1300"/>
              <a:t>recommender system</a:t>
            </a:r>
            <a:r>
              <a:rPr lang="en-US" sz="1300"/>
              <a:t>: This is the image from LinkedIN, showing the recommendation of jobs according to my profile</a:t>
            </a:r>
            <a:endParaRPr sz="1300"/>
          </a:p>
          <a:p>
            <a:pPr indent="-311150" lvl="0" marL="457200" rtl="0" algn="l">
              <a:spcBef>
                <a:spcPts val="0"/>
              </a:spcBef>
              <a:spcAft>
                <a:spcPts val="0"/>
              </a:spcAft>
              <a:buSzPts val="1300"/>
              <a:buAutoNum type="arabicPeriod"/>
            </a:pPr>
            <a:r>
              <a:rPr b="1" lang="en-US" sz="1300"/>
              <a:t>news feed:</a:t>
            </a:r>
            <a:r>
              <a:rPr lang="en-US" sz="1300"/>
              <a:t> We see news feed in facebook, instagram, etc similarly here is the image from my youtube music news feed.</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US" sz="1300"/>
              <a:t>Most of the platforms are ranking the relevant items for us today..</a:t>
            </a:r>
            <a:endParaRPr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f35bd1c89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f35bd1c8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2A3990"/>
              </a:buClr>
              <a:buSzPts val="1100"/>
              <a:buFont typeface="Arial"/>
              <a:buNone/>
            </a:pPr>
            <a:r>
              <a:rPr lang="en-US" sz="1300">
                <a:solidFill>
                  <a:srgbClr val="434343"/>
                </a:solidFill>
                <a:latin typeface="Roboto"/>
                <a:ea typeface="Roboto"/>
                <a:cs typeface="Roboto"/>
                <a:sym typeface="Roboto"/>
              </a:rPr>
              <a:t>We are not only ranking documents these days in web but also people, businesses, or places thus it has become more important now to have a fairness in ranking as any sort of bias can lead to loss of opportunity for the protected groups. People might not get job even if they are qualified which affects their career, Businesses might not get customers and thus affect their earnings, etc.  </a:t>
            </a:r>
            <a:r>
              <a:rPr b="1" lang="en-US" sz="1300">
                <a:solidFill>
                  <a:srgbClr val="434343"/>
                </a:solidFill>
                <a:latin typeface="Roboto"/>
                <a:ea typeface="Roboto"/>
                <a:cs typeface="Roboto"/>
                <a:sym typeface="Roboto"/>
              </a:rPr>
              <a:t>Now we are going to see three scenarios where one might want to trade of utility for certain amount of fairness in ranking.</a:t>
            </a:r>
            <a:endParaRPr b="1" sz="1300">
              <a:solidFill>
                <a:srgbClr val="434343"/>
              </a:solidFill>
              <a:latin typeface="Roboto"/>
              <a:ea typeface="Roboto"/>
              <a:cs typeface="Roboto"/>
              <a:sym typeface="Roboto"/>
            </a:endParaRPr>
          </a:p>
          <a:p>
            <a:pPr indent="0" lvl="0" marL="0" rtl="0" algn="l">
              <a:lnSpc>
                <a:spcPct val="100000"/>
              </a:lnSpc>
              <a:spcBef>
                <a:spcPts val="3200"/>
              </a:spcBef>
              <a:spcAft>
                <a:spcPts val="3200"/>
              </a:spcAft>
              <a:buClr>
                <a:srgbClr val="2A3990"/>
              </a:buClr>
              <a:buSzPts val="1100"/>
              <a:buFont typeface="Arial"/>
              <a:buNone/>
            </a:pPr>
            <a:r>
              <a:t/>
            </a:r>
            <a:endParaRPr sz="1300">
              <a:solidFill>
                <a:srgbClr val="434343"/>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ea7d49063_0_6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ea7d49063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rgbClr val="434343"/>
                </a:solidFill>
                <a:latin typeface="Roboto"/>
                <a:ea typeface="Roboto"/>
                <a:cs typeface="Roboto"/>
                <a:sym typeface="Roboto"/>
              </a:rPr>
              <a:t>Here is an example of a job applicant ranking system. We have a set of 6 candidates who have applied for a certain job. There is a relevance score attached to each candidate which is the fraction of employers that might find the candidates relevant for that job. Now if we rank the candidates according to the probability ranking principle, focusing only on the utility of users, i.e. employers in this case, this is the order that we get. Now lets check the exposure that every candidate gets. Let’s say that the position bias of a position j is 1 divided by log of 1 + j.  This is a standard position bias used in DCG. This means that the probability of a candidate being interviewed decreases as we go down the ranking. For this particular setup, the average exposure that the two groups get differs by about 0.32 while there is a difference of only 0.03 in the average relevance of the two groups. In other words, on average 32% less number of employers are likely to interview female candidates. There is a small difference only in the average relevance scores of the two groups but a large difference in opportunities that these groups are getting.  </a:t>
            </a:r>
            <a:endParaRPr sz="1200">
              <a:solidFill>
                <a:srgbClr val="434343"/>
              </a:solidFill>
              <a:latin typeface="Roboto"/>
              <a:ea typeface="Roboto"/>
              <a:cs typeface="Roboto"/>
              <a:sym typeface="Roboto"/>
            </a:endParaRPr>
          </a:p>
          <a:p>
            <a:pPr indent="0" lvl="0" marL="0" rtl="0" algn="l">
              <a:spcBef>
                <a:spcPts val="3200"/>
              </a:spcBef>
              <a:spcAft>
                <a:spcPts val="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ea9486a3a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ea9486a3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above image shows a hypothetical </a:t>
            </a:r>
            <a:r>
              <a:rPr lang="en-US"/>
              <a:t>search</a:t>
            </a:r>
            <a:r>
              <a:rPr lang="en-US"/>
              <a:t> result of CEOs from a search engine. The result is showing a highly disproportionate number of male and female CEOs, in such a case we can consider this search engine as biased. A biased information environment may affect users’ perceptions and behaviors, and it was shown that such biases indeed affect people’s belief about various occupations. As you can see there is not a single female CEO represented here, even though we accept the fact that the number of female CEOs are less than male ceos but the result should atleast show the correct distribution and not a biased one. Thus </a:t>
            </a:r>
            <a:r>
              <a:rPr lang="en-US"/>
              <a:t>Probability Ranking Principle does not necessarily produce results that represent the relevance distribution in an unbiased way.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16264374" y="13"/>
            <a:ext cx="8122682" cy="5414922"/>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1595141" y="4733926"/>
            <a:ext cx="21928500" cy="2236800"/>
          </a:xfrm>
          <a:prstGeom prst="rect">
            <a:avLst/>
          </a:prstGeom>
        </p:spPr>
        <p:txBody>
          <a:bodyPr anchorCtr="0" anchor="b" bIns="243825" lIns="243825" spcFirstLastPara="1" rIns="243825" wrap="square" tIns="243825">
            <a:normAutofit/>
          </a:bodyPr>
          <a:lstStyle>
            <a:lvl1pPr lvl="0">
              <a:spcBef>
                <a:spcPts val="0"/>
              </a:spcBef>
              <a:spcAft>
                <a:spcPts val="0"/>
              </a:spcAft>
              <a:buClr>
                <a:schemeClr val="lt1"/>
              </a:buClr>
              <a:buSzPts val="11200"/>
              <a:buNone/>
              <a:defRPr sz="11200">
                <a:solidFill>
                  <a:schemeClr val="lt1"/>
                </a:solidFill>
              </a:defRPr>
            </a:lvl1pPr>
            <a:lvl2pPr lvl="1">
              <a:spcBef>
                <a:spcPts val="0"/>
              </a:spcBef>
              <a:spcAft>
                <a:spcPts val="0"/>
              </a:spcAft>
              <a:buClr>
                <a:schemeClr val="lt1"/>
              </a:buClr>
              <a:buSzPts val="11200"/>
              <a:buNone/>
              <a:defRPr sz="11200">
                <a:solidFill>
                  <a:schemeClr val="lt1"/>
                </a:solidFill>
              </a:defRPr>
            </a:lvl2pPr>
            <a:lvl3pPr lvl="2">
              <a:spcBef>
                <a:spcPts val="0"/>
              </a:spcBef>
              <a:spcAft>
                <a:spcPts val="0"/>
              </a:spcAft>
              <a:buClr>
                <a:schemeClr val="lt1"/>
              </a:buClr>
              <a:buSzPts val="11200"/>
              <a:buNone/>
              <a:defRPr sz="11200">
                <a:solidFill>
                  <a:schemeClr val="lt1"/>
                </a:solidFill>
              </a:defRPr>
            </a:lvl3pPr>
            <a:lvl4pPr lvl="3">
              <a:spcBef>
                <a:spcPts val="0"/>
              </a:spcBef>
              <a:spcAft>
                <a:spcPts val="0"/>
              </a:spcAft>
              <a:buClr>
                <a:schemeClr val="lt1"/>
              </a:buClr>
              <a:buSzPts val="11200"/>
              <a:buNone/>
              <a:defRPr sz="11200">
                <a:solidFill>
                  <a:schemeClr val="lt1"/>
                </a:solidFill>
              </a:defRPr>
            </a:lvl4pPr>
            <a:lvl5pPr lvl="4">
              <a:spcBef>
                <a:spcPts val="0"/>
              </a:spcBef>
              <a:spcAft>
                <a:spcPts val="0"/>
              </a:spcAft>
              <a:buClr>
                <a:schemeClr val="lt1"/>
              </a:buClr>
              <a:buSzPts val="11200"/>
              <a:buNone/>
              <a:defRPr sz="11200">
                <a:solidFill>
                  <a:schemeClr val="lt1"/>
                </a:solidFill>
              </a:defRPr>
            </a:lvl5pPr>
            <a:lvl6pPr lvl="5">
              <a:spcBef>
                <a:spcPts val="0"/>
              </a:spcBef>
              <a:spcAft>
                <a:spcPts val="0"/>
              </a:spcAft>
              <a:buClr>
                <a:schemeClr val="lt1"/>
              </a:buClr>
              <a:buSzPts val="11200"/>
              <a:buNone/>
              <a:defRPr sz="11200">
                <a:solidFill>
                  <a:schemeClr val="lt1"/>
                </a:solidFill>
              </a:defRPr>
            </a:lvl6pPr>
            <a:lvl7pPr lvl="6">
              <a:spcBef>
                <a:spcPts val="0"/>
              </a:spcBef>
              <a:spcAft>
                <a:spcPts val="0"/>
              </a:spcAft>
              <a:buClr>
                <a:schemeClr val="lt1"/>
              </a:buClr>
              <a:buSzPts val="11200"/>
              <a:buNone/>
              <a:defRPr sz="11200">
                <a:solidFill>
                  <a:schemeClr val="lt1"/>
                </a:solidFill>
              </a:defRPr>
            </a:lvl7pPr>
            <a:lvl8pPr lvl="7">
              <a:spcBef>
                <a:spcPts val="0"/>
              </a:spcBef>
              <a:spcAft>
                <a:spcPts val="0"/>
              </a:spcAft>
              <a:buClr>
                <a:schemeClr val="lt1"/>
              </a:buClr>
              <a:buSzPts val="11200"/>
              <a:buNone/>
              <a:defRPr sz="11200">
                <a:solidFill>
                  <a:schemeClr val="lt1"/>
                </a:solidFill>
              </a:defRPr>
            </a:lvl8pPr>
            <a:lvl9pPr lvl="8">
              <a:spcBef>
                <a:spcPts val="0"/>
              </a:spcBef>
              <a:spcAft>
                <a:spcPts val="0"/>
              </a:spcAft>
              <a:buClr>
                <a:schemeClr val="lt1"/>
              </a:buClr>
              <a:buSzPts val="11200"/>
              <a:buNone/>
              <a:defRPr sz="11200">
                <a:solidFill>
                  <a:schemeClr val="lt1"/>
                </a:solidFill>
              </a:defRPr>
            </a:lvl9pPr>
          </a:lstStyle>
          <a:p/>
        </p:txBody>
      </p:sp>
      <p:sp>
        <p:nvSpPr>
          <p:cNvPr id="17" name="Google Shape;17;p2"/>
          <p:cNvSpPr txBox="1"/>
          <p:nvPr>
            <p:ph idx="1" type="subTitle"/>
          </p:nvPr>
        </p:nvSpPr>
        <p:spPr>
          <a:xfrm>
            <a:off x="1595109" y="7242434"/>
            <a:ext cx="21928500" cy="1154400"/>
          </a:xfrm>
          <a:prstGeom prst="rect">
            <a:avLst/>
          </a:prstGeom>
        </p:spPr>
        <p:txBody>
          <a:bodyPr anchorCtr="0" anchor="t" bIns="243825" lIns="243825" spcFirstLastPara="1" rIns="243825" wrap="square" tIns="243825">
            <a:normAutofit/>
          </a:bodyPr>
          <a:lstStyle>
            <a:lvl1pPr lvl="0">
              <a:lnSpc>
                <a:spcPct val="100000"/>
              </a:lnSpc>
              <a:spcBef>
                <a:spcPts val="0"/>
              </a:spcBef>
              <a:spcAft>
                <a:spcPts val="0"/>
              </a:spcAft>
              <a:buClr>
                <a:schemeClr val="lt1"/>
              </a:buClr>
              <a:buSzPts val="5600"/>
              <a:buNone/>
              <a:defRPr sz="5600">
                <a:solidFill>
                  <a:schemeClr val="lt1"/>
                </a:solidFill>
              </a:defRPr>
            </a:lvl1pPr>
            <a:lvl2pPr lvl="1">
              <a:lnSpc>
                <a:spcPct val="100000"/>
              </a:lnSpc>
              <a:spcBef>
                <a:spcPts val="0"/>
              </a:spcBef>
              <a:spcAft>
                <a:spcPts val="0"/>
              </a:spcAft>
              <a:buClr>
                <a:schemeClr val="lt1"/>
              </a:buClr>
              <a:buSzPts val="5600"/>
              <a:buNone/>
              <a:defRPr sz="5600">
                <a:solidFill>
                  <a:schemeClr val="lt1"/>
                </a:solidFill>
              </a:defRPr>
            </a:lvl2pPr>
            <a:lvl3pPr lvl="2">
              <a:lnSpc>
                <a:spcPct val="100000"/>
              </a:lnSpc>
              <a:spcBef>
                <a:spcPts val="0"/>
              </a:spcBef>
              <a:spcAft>
                <a:spcPts val="0"/>
              </a:spcAft>
              <a:buClr>
                <a:schemeClr val="lt1"/>
              </a:buClr>
              <a:buSzPts val="5600"/>
              <a:buNone/>
              <a:defRPr sz="5600">
                <a:solidFill>
                  <a:schemeClr val="lt1"/>
                </a:solidFill>
              </a:defRPr>
            </a:lvl3pPr>
            <a:lvl4pPr lvl="3">
              <a:lnSpc>
                <a:spcPct val="100000"/>
              </a:lnSpc>
              <a:spcBef>
                <a:spcPts val="0"/>
              </a:spcBef>
              <a:spcAft>
                <a:spcPts val="0"/>
              </a:spcAft>
              <a:buClr>
                <a:schemeClr val="lt1"/>
              </a:buClr>
              <a:buSzPts val="5600"/>
              <a:buNone/>
              <a:defRPr sz="5600">
                <a:solidFill>
                  <a:schemeClr val="lt1"/>
                </a:solidFill>
              </a:defRPr>
            </a:lvl4pPr>
            <a:lvl5pPr lvl="4">
              <a:lnSpc>
                <a:spcPct val="100000"/>
              </a:lnSpc>
              <a:spcBef>
                <a:spcPts val="0"/>
              </a:spcBef>
              <a:spcAft>
                <a:spcPts val="0"/>
              </a:spcAft>
              <a:buClr>
                <a:schemeClr val="lt1"/>
              </a:buClr>
              <a:buSzPts val="5600"/>
              <a:buNone/>
              <a:defRPr sz="5600">
                <a:solidFill>
                  <a:schemeClr val="lt1"/>
                </a:solidFill>
              </a:defRPr>
            </a:lvl5pPr>
            <a:lvl6pPr lvl="5">
              <a:lnSpc>
                <a:spcPct val="100000"/>
              </a:lnSpc>
              <a:spcBef>
                <a:spcPts val="0"/>
              </a:spcBef>
              <a:spcAft>
                <a:spcPts val="0"/>
              </a:spcAft>
              <a:buClr>
                <a:schemeClr val="lt1"/>
              </a:buClr>
              <a:buSzPts val="5600"/>
              <a:buNone/>
              <a:defRPr sz="5600">
                <a:solidFill>
                  <a:schemeClr val="lt1"/>
                </a:solidFill>
              </a:defRPr>
            </a:lvl6pPr>
            <a:lvl7pPr lvl="6">
              <a:lnSpc>
                <a:spcPct val="100000"/>
              </a:lnSpc>
              <a:spcBef>
                <a:spcPts val="0"/>
              </a:spcBef>
              <a:spcAft>
                <a:spcPts val="0"/>
              </a:spcAft>
              <a:buClr>
                <a:schemeClr val="lt1"/>
              </a:buClr>
              <a:buSzPts val="5600"/>
              <a:buNone/>
              <a:defRPr sz="5600">
                <a:solidFill>
                  <a:schemeClr val="lt1"/>
                </a:solidFill>
              </a:defRPr>
            </a:lvl7pPr>
            <a:lvl8pPr lvl="7">
              <a:lnSpc>
                <a:spcPct val="100000"/>
              </a:lnSpc>
              <a:spcBef>
                <a:spcPts val="0"/>
              </a:spcBef>
              <a:spcAft>
                <a:spcPts val="0"/>
              </a:spcAft>
              <a:buClr>
                <a:schemeClr val="lt1"/>
              </a:buClr>
              <a:buSzPts val="5600"/>
              <a:buNone/>
              <a:defRPr sz="5600">
                <a:solidFill>
                  <a:schemeClr val="lt1"/>
                </a:solidFill>
              </a:defRPr>
            </a:lvl8pPr>
            <a:lvl9pPr lvl="8">
              <a:lnSpc>
                <a:spcPct val="100000"/>
              </a:lnSpc>
              <a:spcBef>
                <a:spcPts val="0"/>
              </a:spcBef>
              <a:spcAft>
                <a:spcPts val="0"/>
              </a:spcAft>
              <a:buClr>
                <a:schemeClr val="lt1"/>
              </a:buClr>
              <a:buSzPts val="5600"/>
              <a:buNone/>
              <a:defRPr sz="5600">
                <a:solidFill>
                  <a:schemeClr val="lt1"/>
                </a:solidFill>
              </a:defRPr>
            </a:lvl9pPr>
          </a:lstStyle>
          <a:p/>
        </p:txBody>
      </p:sp>
      <p:sp>
        <p:nvSpPr>
          <p:cNvPr id="18" name="Google Shape;18;p2"/>
          <p:cNvSpPr txBox="1"/>
          <p:nvPr>
            <p:ph idx="12" type="sldNum"/>
          </p:nvPr>
        </p:nvSpPr>
        <p:spPr>
          <a:xfrm>
            <a:off x="22564088" y="12403174"/>
            <a:ext cx="1463400" cy="1049700"/>
          </a:xfrm>
          <a:prstGeom prst="rect">
            <a:avLst/>
          </a:prstGeom>
        </p:spPr>
        <p:txBody>
          <a:bodyPr anchorCtr="0" anchor="ctr" bIns="243825" lIns="243825" spcFirstLastPara="1" rIns="243825" wrap="square" tIns="2438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16264374" y="13"/>
            <a:ext cx="8122682" cy="5414922"/>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831308" y="3349467"/>
            <a:ext cx="22724700" cy="5415300"/>
          </a:xfrm>
          <a:prstGeom prst="rect">
            <a:avLst/>
          </a:prstGeom>
        </p:spPr>
        <p:txBody>
          <a:bodyPr anchorCtr="0" anchor="b" bIns="243825" lIns="243825" spcFirstLastPara="1" rIns="243825" wrap="square" tIns="243825">
            <a:normAutofit/>
          </a:bodyPr>
          <a:lstStyle>
            <a:lvl1pPr lvl="0" algn="ctr">
              <a:spcBef>
                <a:spcPts val="0"/>
              </a:spcBef>
              <a:spcAft>
                <a:spcPts val="0"/>
              </a:spcAft>
              <a:buClr>
                <a:schemeClr val="lt1"/>
              </a:buClr>
              <a:buSzPts val="32000"/>
              <a:buNone/>
              <a:defRPr sz="32000">
                <a:solidFill>
                  <a:schemeClr val="lt1"/>
                </a:solidFill>
              </a:defRPr>
            </a:lvl1pPr>
            <a:lvl2pPr lvl="1" algn="ctr">
              <a:spcBef>
                <a:spcPts val="0"/>
              </a:spcBef>
              <a:spcAft>
                <a:spcPts val="0"/>
              </a:spcAft>
              <a:buClr>
                <a:schemeClr val="lt1"/>
              </a:buClr>
              <a:buSzPts val="32000"/>
              <a:buNone/>
              <a:defRPr sz="32000">
                <a:solidFill>
                  <a:schemeClr val="lt1"/>
                </a:solidFill>
              </a:defRPr>
            </a:lvl2pPr>
            <a:lvl3pPr lvl="2" algn="ctr">
              <a:spcBef>
                <a:spcPts val="0"/>
              </a:spcBef>
              <a:spcAft>
                <a:spcPts val="0"/>
              </a:spcAft>
              <a:buClr>
                <a:schemeClr val="lt1"/>
              </a:buClr>
              <a:buSzPts val="32000"/>
              <a:buNone/>
              <a:defRPr sz="32000">
                <a:solidFill>
                  <a:schemeClr val="lt1"/>
                </a:solidFill>
              </a:defRPr>
            </a:lvl3pPr>
            <a:lvl4pPr lvl="3" algn="ctr">
              <a:spcBef>
                <a:spcPts val="0"/>
              </a:spcBef>
              <a:spcAft>
                <a:spcPts val="0"/>
              </a:spcAft>
              <a:buClr>
                <a:schemeClr val="lt1"/>
              </a:buClr>
              <a:buSzPts val="32000"/>
              <a:buNone/>
              <a:defRPr sz="32000">
                <a:solidFill>
                  <a:schemeClr val="lt1"/>
                </a:solidFill>
              </a:defRPr>
            </a:lvl4pPr>
            <a:lvl5pPr lvl="4" algn="ctr">
              <a:spcBef>
                <a:spcPts val="0"/>
              </a:spcBef>
              <a:spcAft>
                <a:spcPts val="0"/>
              </a:spcAft>
              <a:buClr>
                <a:schemeClr val="lt1"/>
              </a:buClr>
              <a:buSzPts val="32000"/>
              <a:buNone/>
              <a:defRPr sz="32000">
                <a:solidFill>
                  <a:schemeClr val="lt1"/>
                </a:solidFill>
              </a:defRPr>
            </a:lvl5pPr>
            <a:lvl6pPr lvl="5" algn="ctr">
              <a:spcBef>
                <a:spcPts val="0"/>
              </a:spcBef>
              <a:spcAft>
                <a:spcPts val="0"/>
              </a:spcAft>
              <a:buClr>
                <a:schemeClr val="lt1"/>
              </a:buClr>
              <a:buSzPts val="32000"/>
              <a:buNone/>
              <a:defRPr sz="32000">
                <a:solidFill>
                  <a:schemeClr val="lt1"/>
                </a:solidFill>
              </a:defRPr>
            </a:lvl6pPr>
            <a:lvl7pPr lvl="6" algn="ctr">
              <a:spcBef>
                <a:spcPts val="0"/>
              </a:spcBef>
              <a:spcAft>
                <a:spcPts val="0"/>
              </a:spcAft>
              <a:buClr>
                <a:schemeClr val="lt1"/>
              </a:buClr>
              <a:buSzPts val="32000"/>
              <a:buNone/>
              <a:defRPr sz="32000">
                <a:solidFill>
                  <a:schemeClr val="lt1"/>
                </a:solidFill>
              </a:defRPr>
            </a:lvl7pPr>
            <a:lvl8pPr lvl="7" algn="ctr">
              <a:spcBef>
                <a:spcPts val="0"/>
              </a:spcBef>
              <a:spcAft>
                <a:spcPts val="0"/>
              </a:spcAft>
              <a:buClr>
                <a:schemeClr val="lt1"/>
              </a:buClr>
              <a:buSzPts val="32000"/>
              <a:buNone/>
              <a:defRPr sz="32000">
                <a:solidFill>
                  <a:schemeClr val="lt1"/>
                </a:solidFill>
              </a:defRPr>
            </a:lvl8pPr>
            <a:lvl9pPr lvl="8" algn="ctr">
              <a:spcBef>
                <a:spcPts val="0"/>
              </a:spcBef>
              <a:spcAft>
                <a:spcPts val="0"/>
              </a:spcAft>
              <a:buClr>
                <a:schemeClr val="lt1"/>
              </a:buClr>
              <a:buSzPts val="32000"/>
              <a:buNone/>
              <a:defRPr sz="32000">
                <a:solidFill>
                  <a:schemeClr val="lt1"/>
                </a:solidFill>
              </a:defRPr>
            </a:lvl9pPr>
          </a:lstStyle>
          <a:p>
            <a:r>
              <a:t>xx%</a:t>
            </a:r>
          </a:p>
        </p:txBody>
      </p:sp>
      <p:sp>
        <p:nvSpPr>
          <p:cNvPr id="77" name="Google Shape;77;p11"/>
          <p:cNvSpPr txBox="1"/>
          <p:nvPr>
            <p:ph idx="1" type="body"/>
          </p:nvPr>
        </p:nvSpPr>
        <p:spPr>
          <a:xfrm>
            <a:off x="831308" y="8984600"/>
            <a:ext cx="22724700" cy="3418500"/>
          </a:xfrm>
          <a:prstGeom prst="rect">
            <a:avLst/>
          </a:prstGeom>
        </p:spPr>
        <p:txBody>
          <a:bodyPr anchorCtr="0" anchor="t" bIns="243825" lIns="243825" spcFirstLastPara="1" rIns="243825" wrap="square" tIns="243825">
            <a:normAutofit/>
          </a:bodyPr>
          <a:lstStyle>
            <a:lvl1pPr indent="-533400" lvl="0" marL="457200" algn="ctr">
              <a:spcBef>
                <a:spcPts val="0"/>
              </a:spcBef>
              <a:spcAft>
                <a:spcPts val="0"/>
              </a:spcAft>
              <a:buClr>
                <a:schemeClr val="lt1"/>
              </a:buClr>
              <a:buSzPts val="4800"/>
              <a:buChar char="●"/>
              <a:defRPr>
                <a:solidFill>
                  <a:schemeClr val="lt1"/>
                </a:solidFill>
              </a:defRPr>
            </a:lvl1pPr>
            <a:lvl2pPr indent="-463550" lvl="1" marL="914400" algn="ctr">
              <a:spcBef>
                <a:spcPts val="0"/>
              </a:spcBef>
              <a:spcAft>
                <a:spcPts val="0"/>
              </a:spcAft>
              <a:buClr>
                <a:schemeClr val="lt1"/>
              </a:buClr>
              <a:buSzPts val="3700"/>
              <a:buChar char="○"/>
              <a:defRPr>
                <a:solidFill>
                  <a:schemeClr val="lt1"/>
                </a:solidFill>
              </a:defRPr>
            </a:lvl2pPr>
            <a:lvl3pPr indent="-463550" lvl="2" marL="1371600" algn="ctr">
              <a:spcBef>
                <a:spcPts val="0"/>
              </a:spcBef>
              <a:spcAft>
                <a:spcPts val="0"/>
              </a:spcAft>
              <a:buClr>
                <a:schemeClr val="lt1"/>
              </a:buClr>
              <a:buSzPts val="3700"/>
              <a:buChar char="■"/>
              <a:defRPr>
                <a:solidFill>
                  <a:schemeClr val="lt1"/>
                </a:solidFill>
              </a:defRPr>
            </a:lvl3pPr>
            <a:lvl4pPr indent="-463550" lvl="3" marL="1828800" algn="ctr">
              <a:spcBef>
                <a:spcPts val="0"/>
              </a:spcBef>
              <a:spcAft>
                <a:spcPts val="0"/>
              </a:spcAft>
              <a:buClr>
                <a:schemeClr val="lt1"/>
              </a:buClr>
              <a:buSzPts val="3700"/>
              <a:buChar char="●"/>
              <a:defRPr>
                <a:solidFill>
                  <a:schemeClr val="lt1"/>
                </a:solidFill>
              </a:defRPr>
            </a:lvl4pPr>
            <a:lvl5pPr indent="-463550" lvl="4" marL="2286000" algn="ctr">
              <a:spcBef>
                <a:spcPts val="0"/>
              </a:spcBef>
              <a:spcAft>
                <a:spcPts val="0"/>
              </a:spcAft>
              <a:buClr>
                <a:schemeClr val="lt1"/>
              </a:buClr>
              <a:buSzPts val="3700"/>
              <a:buChar char="○"/>
              <a:defRPr>
                <a:solidFill>
                  <a:schemeClr val="lt1"/>
                </a:solidFill>
              </a:defRPr>
            </a:lvl5pPr>
            <a:lvl6pPr indent="-463550" lvl="5" marL="2743200" algn="ctr">
              <a:spcBef>
                <a:spcPts val="0"/>
              </a:spcBef>
              <a:spcAft>
                <a:spcPts val="0"/>
              </a:spcAft>
              <a:buClr>
                <a:schemeClr val="lt1"/>
              </a:buClr>
              <a:buSzPts val="3700"/>
              <a:buChar char="■"/>
              <a:defRPr>
                <a:solidFill>
                  <a:schemeClr val="lt1"/>
                </a:solidFill>
              </a:defRPr>
            </a:lvl6pPr>
            <a:lvl7pPr indent="-463550" lvl="6" marL="3200400" algn="ctr">
              <a:spcBef>
                <a:spcPts val="0"/>
              </a:spcBef>
              <a:spcAft>
                <a:spcPts val="0"/>
              </a:spcAft>
              <a:buClr>
                <a:schemeClr val="lt1"/>
              </a:buClr>
              <a:buSzPts val="3700"/>
              <a:buChar char="●"/>
              <a:defRPr>
                <a:solidFill>
                  <a:schemeClr val="lt1"/>
                </a:solidFill>
              </a:defRPr>
            </a:lvl7pPr>
            <a:lvl8pPr indent="-463550" lvl="7" marL="3657600" algn="ctr">
              <a:spcBef>
                <a:spcPts val="0"/>
              </a:spcBef>
              <a:spcAft>
                <a:spcPts val="0"/>
              </a:spcAft>
              <a:buClr>
                <a:schemeClr val="lt1"/>
              </a:buClr>
              <a:buSzPts val="3700"/>
              <a:buChar char="○"/>
              <a:defRPr>
                <a:solidFill>
                  <a:schemeClr val="lt1"/>
                </a:solidFill>
              </a:defRPr>
            </a:lvl8pPr>
            <a:lvl9pPr indent="-463550" lvl="8" marL="4114800" algn="ctr">
              <a:spcBef>
                <a:spcPts val="0"/>
              </a:spcBef>
              <a:spcAft>
                <a:spcPts val="0"/>
              </a:spcAft>
              <a:buClr>
                <a:schemeClr val="lt1"/>
              </a:buClr>
              <a:buSzPts val="3700"/>
              <a:buChar char="■"/>
              <a:defRPr>
                <a:solidFill>
                  <a:schemeClr val="lt1"/>
                </a:solidFill>
              </a:defRPr>
            </a:lvl9pPr>
          </a:lstStyle>
          <a:p/>
        </p:txBody>
      </p:sp>
      <p:sp>
        <p:nvSpPr>
          <p:cNvPr id="78" name="Google Shape;78;p11"/>
          <p:cNvSpPr txBox="1"/>
          <p:nvPr>
            <p:ph idx="12" type="sldNum"/>
          </p:nvPr>
        </p:nvSpPr>
        <p:spPr>
          <a:xfrm>
            <a:off x="22564088" y="12403174"/>
            <a:ext cx="1463400" cy="1049700"/>
          </a:xfrm>
          <a:prstGeom prst="rect">
            <a:avLst/>
          </a:prstGeom>
        </p:spPr>
        <p:txBody>
          <a:bodyPr anchorCtr="0" anchor="ctr" bIns="243825" lIns="243825" spcFirstLastPara="1" rIns="243825" wrap="square" tIns="2438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22564088" y="12403174"/>
            <a:ext cx="1463400" cy="1049700"/>
          </a:xfrm>
          <a:prstGeom prst="rect">
            <a:avLst/>
          </a:prstGeom>
        </p:spPr>
        <p:txBody>
          <a:bodyPr anchorCtr="0" anchor="ctr" bIns="243825" lIns="243825" spcFirstLastPara="1" rIns="243825" wrap="square" tIns="2438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16264374" y="13"/>
            <a:ext cx="8122682" cy="5414922"/>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1595141" y="5739593"/>
            <a:ext cx="21928500" cy="2236800"/>
          </a:xfrm>
          <a:prstGeom prst="rect">
            <a:avLst/>
          </a:prstGeom>
        </p:spPr>
        <p:txBody>
          <a:bodyPr anchorCtr="0" anchor="ctr" bIns="243825" lIns="243825" spcFirstLastPara="1" rIns="243825" wrap="square" tIns="243825">
            <a:normAutofit/>
          </a:bodyPr>
          <a:lstStyle>
            <a:lvl1pPr lvl="0">
              <a:spcBef>
                <a:spcPts val="0"/>
              </a:spcBef>
              <a:spcAft>
                <a:spcPts val="0"/>
              </a:spcAft>
              <a:buClr>
                <a:schemeClr val="lt1"/>
              </a:buClr>
              <a:buSzPts val="11200"/>
              <a:buNone/>
              <a:defRPr sz="11200">
                <a:solidFill>
                  <a:schemeClr val="lt1"/>
                </a:solidFill>
              </a:defRPr>
            </a:lvl1pPr>
            <a:lvl2pPr lvl="1">
              <a:spcBef>
                <a:spcPts val="0"/>
              </a:spcBef>
              <a:spcAft>
                <a:spcPts val="0"/>
              </a:spcAft>
              <a:buClr>
                <a:schemeClr val="lt1"/>
              </a:buClr>
              <a:buSzPts val="11200"/>
              <a:buNone/>
              <a:defRPr sz="11200">
                <a:solidFill>
                  <a:schemeClr val="lt1"/>
                </a:solidFill>
              </a:defRPr>
            </a:lvl2pPr>
            <a:lvl3pPr lvl="2">
              <a:spcBef>
                <a:spcPts val="0"/>
              </a:spcBef>
              <a:spcAft>
                <a:spcPts val="0"/>
              </a:spcAft>
              <a:buClr>
                <a:schemeClr val="lt1"/>
              </a:buClr>
              <a:buSzPts val="11200"/>
              <a:buNone/>
              <a:defRPr sz="11200">
                <a:solidFill>
                  <a:schemeClr val="lt1"/>
                </a:solidFill>
              </a:defRPr>
            </a:lvl3pPr>
            <a:lvl4pPr lvl="3">
              <a:spcBef>
                <a:spcPts val="0"/>
              </a:spcBef>
              <a:spcAft>
                <a:spcPts val="0"/>
              </a:spcAft>
              <a:buClr>
                <a:schemeClr val="lt1"/>
              </a:buClr>
              <a:buSzPts val="11200"/>
              <a:buNone/>
              <a:defRPr sz="11200">
                <a:solidFill>
                  <a:schemeClr val="lt1"/>
                </a:solidFill>
              </a:defRPr>
            </a:lvl4pPr>
            <a:lvl5pPr lvl="4">
              <a:spcBef>
                <a:spcPts val="0"/>
              </a:spcBef>
              <a:spcAft>
                <a:spcPts val="0"/>
              </a:spcAft>
              <a:buClr>
                <a:schemeClr val="lt1"/>
              </a:buClr>
              <a:buSzPts val="11200"/>
              <a:buNone/>
              <a:defRPr sz="11200">
                <a:solidFill>
                  <a:schemeClr val="lt1"/>
                </a:solidFill>
              </a:defRPr>
            </a:lvl5pPr>
            <a:lvl6pPr lvl="5">
              <a:spcBef>
                <a:spcPts val="0"/>
              </a:spcBef>
              <a:spcAft>
                <a:spcPts val="0"/>
              </a:spcAft>
              <a:buClr>
                <a:schemeClr val="lt1"/>
              </a:buClr>
              <a:buSzPts val="11200"/>
              <a:buNone/>
              <a:defRPr sz="11200">
                <a:solidFill>
                  <a:schemeClr val="lt1"/>
                </a:solidFill>
              </a:defRPr>
            </a:lvl6pPr>
            <a:lvl7pPr lvl="6">
              <a:spcBef>
                <a:spcPts val="0"/>
              </a:spcBef>
              <a:spcAft>
                <a:spcPts val="0"/>
              </a:spcAft>
              <a:buClr>
                <a:schemeClr val="lt1"/>
              </a:buClr>
              <a:buSzPts val="11200"/>
              <a:buNone/>
              <a:defRPr sz="11200">
                <a:solidFill>
                  <a:schemeClr val="lt1"/>
                </a:solidFill>
              </a:defRPr>
            </a:lvl7pPr>
            <a:lvl8pPr lvl="7">
              <a:spcBef>
                <a:spcPts val="0"/>
              </a:spcBef>
              <a:spcAft>
                <a:spcPts val="0"/>
              </a:spcAft>
              <a:buClr>
                <a:schemeClr val="lt1"/>
              </a:buClr>
              <a:buSzPts val="11200"/>
              <a:buNone/>
              <a:defRPr sz="11200">
                <a:solidFill>
                  <a:schemeClr val="lt1"/>
                </a:solidFill>
              </a:defRPr>
            </a:lvl8pPr>
            <a:lvl9pPr lvl="8">
              <a:spcBef>
                <a:spcPts val="0"/>
              </a:spcBef>
              <a:spcAft>
                <a:spcPts val="0"/>
              </a:spcAft>
              <a:buClr>
                <a:schemeClr val="lt1"/>
              </a:buClr>
              <a:buSzPts val="11200"/>
              <a:buNone/>
              <a:defRPr sz="11200">
                <a:solidFill>
                  <a:schemeClr val="lt1"/>
                </a:solidFill>
              </a:defRPr>
            </a:lvl9pPr>
          </a:lstStyle>
          <a:p/>
        </p:txBody>
      </p:sp>
      <p:sp>
        <p:nvSpPr>
          <p:cNvPr id="27" name="Google Shape;27;p3"/>
          <p:cNvSpPr txBox="1"/>
          <p:nvPr>
            <p:ph idx="12" type="sldNum"/>
          </p:nvPr>
        </p:nvSpPr>
        <p:spPr>
          <a:xfrm>
            <a:off x="22564088" y="12403174"/>
            <a:ext cx="1463400" cy="1049700"/>
          </a:xfrm>
          <a:prstGeom prst="rect">
            <a:avLst/>
          </a:prstGeom>
        </p:spPr>
        <p:txBody>
          <a:bodyPr anchorCtr="0" anchor="ctr" bIns="243825" lIns="243825" spcFirstLastPara="1" rIns="243825" wrap="square" tIns="2438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10409914"/>
            <a:ext cx="24387048" cy="3306508"/>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a:bodyPr>
          <a:lstStyle>
            <a:lvl1pPr lvl="0">
              <a:spcBef>
                <a:spcPts val="0"/>
              </a:spcBef>
              <a:spcAft>
                <a:spcPts val="0"/>
              </a:spcAft>
              <a:buSzPts val="8000"/>
              <a:buNone/>
              <a:defRPr/>
            </a:lvl1pPr>
            <a:lvl2pPr lvl="1">
              <a:spcBef>
                <a:spcPts val="0"/>
              </a:spcBef>
              <a:spcAft>
                <a:spcPts val="0"/>
              </a:spcAft>
              <a:buSzPts val="8000"/>
              <a:buNone/>
              <a:defRPr/>
            </a:lvl2pPr>
            <a:lvl3pPr lvl="2">
              <a:spcBef>
                <a:spcPts val="0"/>
              </a:spcBef>
              <a:spcAft>
                <a:spcPts val="0"/>
              </a:spcAft>
              <a:buSzPts val="8000"/>
              <a:buNone/>
              <a:defRPr/>
            </a:lvl3pPr>
            <a:lvl4pPr lvl="3">
              <a:spcBef>
                <a:spcPts val="0"/>
              </a:spcBef>
              <a:spcAft>
                <a:spcPts val="0"/>
              </a:spcAft>
              <a:buSzPts val="8000"/>
              <a:buNone/>
              <a:defRPr/>
            </a:lvl4pPr>
            <a:lvl5pPr lvl="4">
              <a:spcBef>
                <a:spcPts val="0"/>
              </a:spcBef>
              <a:spcAft>
                <a:spcPts val="0"/>
              </a:spcAft>
              <a:buSzPts val="8000"/>
              <a:buNone/>
              <a:defRPr/>
            </a:lvl5pPr>
            <a:lvl6pPr lvl="5">
              <a:spcBef>
                <a:spcPts val="0"/>
              </a:spcBef>
              <a:spcAft>
                <a:spcPts val="0"/>
              </a:spcAft>
              <a:buSzPts val="8000"/>
              <a:buNone/>
              <a:defRPr/>
            </a:lvl6pPr>
            <a:lvl7pPr lvl="6">
              <a:spcBef>
                <a:spcPts val="0"/>
              </a:spcBef>
              <a:spcAft>
                <a:spcPts val="0"/>
              </a:spcAft>
              <a:buSzPts val="8000"/>
              <a:buNone/>
              <a:defRPr/>
            </a:lvl7pPr>
            <a:lvl8pPr lvl="7">
              <a:spcBef>
                <a:spcPts val="0"/>
              </a:spcBef>
              <a:spcAft>
                <a:spcPts val="0"/>
              </a:spcAft>
              <a:buSzPts val="8000"/>
              <a:buNone/>
              <a:defRPr/>
            </a:lvl8pPr>
            <a:lvl9pPr lvl="8">
              <a:spcBef>
                <a:spcPts val="0"/>
              </a:spcBef>
              <a:spcAft>
                <a:spcPts val="0"/>
              </a:spcAft>
              <a:buSzPts val="8000"/>
              <a:buNone/>
              <a:defRPr/>
            </a:lvl9pPr>
          </a:lstStyle>
          <a:p/>
        </p:txBody>
      </p:sp>
      <p:sp>
        <p:nvSpPr>
          <p:cNvPr id="36" name="Google Shape;36;p4"/>
          <p:cNvSpPr txBox="1"/>
          <p:nvPr>
            <p:ph idx="1" type="body"/>
          </p:nvPr>
        </p:nvSpPr>
        <p:spPr>
          <a:xfrm>
            <a:off x="831308" y="3279667"/>
            <a:ext cx="22724700" cy="8904000"/>
          </a:xfrm>
          <a:prstGeom prst="rect">
            <a:avLst/>
          </a:prstGeom>
        </p:spPr>
        <p:txBody>
          <a:bodyPr anchorCtr="0" anchor="t" bIns="243825" lIns="243825" spcFirstLastPara="1" rIns="243825" wrap="square" tIns="243825">
            <a:normAutofit/>
          </a:bodyPr>
          <a:lstStyle>
            <a:lvl1pPr indent="-533400" lvl="0" marL="457200">
              <a:spcBef>
                <a:spcPts val="0"/>
              </a:spcBef>
              <a:spcAft>
                <a:spcPts val="0"/>
              </a:spcAft>
              <a:buSzPts val="4800"/>
              <a:buChar char="●"/>
              <a:defRPr/>
            </a:lvl1pPr>
            <a:lvl2pPr indent="-463550" lvl="1" marL="914400">
              <a:spcBef>
                <a:spcPts val="0"/>
              </a:spcBef>
              <a:spcAft>
                <a:spcPts val="0"/>
              </a:spcAft>
              <a:buSzPts val="3700"/>
              <a:buChar char="○"/>
              <a:defRPr/>
            </a:lvl2pPr>
            <a:lvl3pPr indent="-463550" lvl="2" marL="1371600">
              <a:spcBef>
                <a:spcPts val="0"/>
              </a:spcBef>
              <a:spcAft>
                <a:spcPts val="0"/>
              </a:spcAft>
              <a:buSzPts val="3700"/>
              <a:buChar char="■"/>
              <a:defRPr/>
            </a:lvl3pPr>
            <a:lvl4pPr indent="-463550" lvl="3" marL="1828800">
              <a:spcBef>
                <a:spcPts val="0"/>
              </a:spcBef>
              <a:spcAft>
                <a:spcPts val="0"/>
              </a:spcAft>
              <a:buSzPts val="3700"/>
              <a:buChar char="●"/>
              <a:defRPr/>
            </a:lvl4pPr>
            <a:lvl5pPr indent="-463550" lvl="4" marL="2286000">
              <a:spcBef>
                <a:spcPts val="0"/>
              </a:spcBef>
              <a:spcAft>
                <a:spcPts val="0"/>
              </a:spcAft>
              <a:buSzPts val="3700"/>
              <a:buChar char="○"/>
              <a:defRPr/>
            </a:lvl5pPr>
            <a:lvl6pPr indent="-463550" lvl="5" marL="2743200">
              <a:spcBef>
                <a:spcPts val="0"/>
              </a:spcBef>
              <a:spcAft>
                <a:spcPts val="0"/>
              </a:spcAft>
              <a:buSzPts val="3700"/>
              <a:buChar char="■"/>
              <a:defRPr/>
            </a:lvl6pPr>
            <a:lvl7pPr indent="-463550" lvl="6" marL="3200400">
              <a:spcBef>
                <a:spcPts val="0"/>
              </a:spcBef>
              <a:spcAft>
                <a:spcPts val="0"/>
              </a:spcAft>
              <a:buSzPts val="3700"/>
              <a:buChar char="●"/>
              <a:defRPr/>
            </a:lvl7pPr>
            <a:lvl8pPr indent="-463550" lvl="7" marL="3657600">
              <a:spcBef>
                <a:spcPts val="0"/>
              </a:spcBef>
              <a:spcAft>
                <a:spcPts val="0"/>
              </a:spcAft>
              <a:buSzPts val="3700"/>
              <a:buChar char="○"/>
              <a:defRPr/>
            </a:lvl8pPr>
            <a:lvl9pPr indent="-463550" lvl="8" marL="4114800">
              <a:spcBef>
                <a:spcPts val="0"/>
              </a:spcBef>
              <a:spcAft>
                <a:spcPts val="0"/>
              </a:spcAft>
              <a:buSzPts val="3700"/>
              <a:buChar char="■"/>
              <a:defRPr/>
            </a:lvl9pPr>
          </a:lstStyle>
          <a:p/>
        </p:txBody>
      </p:sp>
      <p:sp>
        <p:nvSpPr>
          <p:cNvPr id="37" name="Google Shape;37;p4"/>
          <p:cNvSpPr txBox="1"/>
          <p:nvPr>
            <p:ph idx="12" type="sldNum"/>
          </p:nvPr>
        </p:nvSpPr>
        <p:spPr>
          <a:xfrm>
            <a:off x="22564088" y="12403174"/>
            <a:ext cx="1463400" cy="1049700"/>
          </a:xfrm>
          <a:prstGeom prst="rect">
            <a:avLst/>
          </a:prstGeom>
        </p:spPr>
        <p:txBody>
          <a:bodyPr anchorCtr="0" anchor="ctr" bIns="243825" lIns="243825" spcFirstLastPara="1" rIns="243825" wrap="square" tIns="2438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a:bodyPr>
          <a:lstStyle>
            <a:lvl1pPr lvl="0">
              <a:spcBef>
                <a:spcPts val="0"/>
              </a:spcBef>
              <a:spcAft>
                <a:spcPts val="0"/>
              </a:spcAft>
              <a:buSzPts val="8000"/>
              <a:buNone/>
              <a:defRPr/>
            </a:lvl1pPr>
            <a:lvl2pPr lvl="1">
              <a:spcBef>
                <a:spcPts val="0"/>
              </a:spcBef>
              <a:spcAft>
                <a:spcPts val="0"/>
              </a:spcAft>
              <a:buSzPts val="8000"/>
              <a:buNone/>
              <a:defRPr/>
            </a:lvl2pPr>
            <a:lvl3pPr lvl="2">
              <a:spcBef>
                <a:spcPts val="0"/>
              </a:spcBef>
              <a:spcAft>
                <a:spcPts val="0"/>
              </a:spcAft>
              <a:buSzPts val="8000"/>
              <a:buNone/>
              <a:defRPr/>
            </a:lvl3pPr>
            <a:lvl4pPr lvl="3">
              <a:spcBef>
                <a:spcPts val="0"/>
              </a:spcBef>
              <a:spcAft>
                <a:spcPts val="0"/>
              </a:spcAft>
              <a:buSzPts val="8000"/>
              <a:buNone/>
              <a:defRPr/>
            </a:lvl4pPr>
            <a:lvl5pPr lvl="4">
              <a:spcBef>
                <a:spcPts val="0"/>
              </a:spcBef>
              <a:spcAft>
                <a:spcPts val="0"/>
              </a:spcAft>
              <a:buSzPts val="8000"/>
              <a:buNone/>
              <a:defRPr/>
            </a:lvl5pPr>
            <a:lvl6pPr lvl="5">
              <a:spcBef>
                <a:spcPts val="0"/>
              </a:spcBef>
              <a:spcAft>
                <a:spcPts val="0"/>
              </a:spcAft>
              <a:buSzPts val="8000"/>
              <a:buNone/>
              <a:defRPr/>
            </a:lvl6pPr>
            <a:lvl7pPr lvl="6">
              <a:spcBef>
                <a:spcPts val="0"/>
              </a:spcBef>
              <a:spcAft>
                <a:spcPts val="0"/>
              </a:spcAft>
              <a:buSzPts val="8000"/>
              <a:buNone/>
              <a:defRPr/>
            </a:lvl7pPr>
            <a:lvl8pPr lvl="7">
              <a:spcBef>
                <a:spcPts val="0"/>
              </a:spcBef>
              <a:spcAft>
                <a:spcPts val="0"/>
              </a:spcAft>
              <a:buSzPts val="8000"/>
              <a:buNone/>
              <a:defRPr/>
            </a:lvl8pPr>
            <a:lvl9pPr lvl="8">
              <a:spcBef>
                <a:spcPts val="0"/>
              </a:spcBef>
              <a:spcAft>
                <a:spcPts val="0"/>
              </a:spcAft>
              <a:buSzPts val="8000"/>
              <a:buNone/>
              <a:defRPr/>
            </a:lvl9pPr>
          </a:lstStyle>
          <a:p/>
        </p:txBody>
      </p:sp>
      <p:sp>
        <p:nvSpPr>
          <p:cNvPr id="40" name="Google Shape;40;p5"/>
          <p:cNvSpPr txBox="1"/>
          <p:nvPr>
            <p:ph idx="1" type="body"/>
          </p:nvPr>
        </p:nvSpPr>
        <p:spPr>
          <a:xfrm>
            <a:off x="831308" y="3279933"/>
            <a:ext cx="10667700" cy="8904000"/>
          </a:xfrm>
          <a:prstGeom prst="rect">
            <a:avLst/>
          </a:prstGeom>
        </p:spPr>
        <p:txBody>
          <a:bodyPr anchorCtr="0" anchor="t" bIns="243825" lIns="243825" spcFirstLastPara="1" rIns="243825" wrap="square" tIns="243825">
            <a:normAutofit/>
          </a:bodyPr>
          <a:lstStyle>
            <a:lvl1pPr indent="-463550" lvl="0" marL="457200">
              <a:spcBef>
                <a:spcPts val="0"/>
              </a:spcBef>
              <a:spcAft>
                <a:spcPts val="0"/>
              </a:spcAft>
              <a:buSzPts val="3700"/>
              <a:buChar char="●"/>
              <a:defRPr sz="3700"/>
            </a:lvl1pPr>
            <a:lvl2pPr indent="-431800" lvl="1" marL="914400">
              <a:spcBef>
                <a:spcPts val="0"/>
              </a:spcBef>
              <a:spcAft>
                <a:spcPts val="0"/>
              </a:spcAft>
              <a:buSzPts val="3200"/>
              <a:buChar char="○"/>
              <a:defRPr sz="3200"/>
            </a:lvl2pPr>
            <a:lvl3pPr indent="-431800" lvl="2" marL="1371600">
              <a:spcBef>
                <a:spcPts val="0"/>
              </a:spcBef>
              <a:spcAft>
                <a:spcPts val="0"/>
              </a:spcAft>
              <a:buSzPts val="3200"/>
              <a:buChar char="■"/>
              <a:defRPr sz="3200"/>
            </a:lvl3pPr>
            <a:lvl4pPr indent="-431800" lvl="3" marL="1828800">
              <a:spcBef>
                <a:spcPts val="0"/>
              </a:spcBef>
              <a:spcAft>
                <a:spcPts val="0"/>
              </a:spcAft>
              <a:buSzPts val="3200"/>
              <a:buChar char="●"/>
              <a:defRPr sz="3200"/>
            </a:lvl4pPr>
            <a:lvl5pPr indent="-431800" lvl="4" marL="2286000">
              <a:spcBef>
                <a:spcPts val="0"/>
              </a:spcBef>
              <a:spcAft>
                <a:spcPts val="0"/>
              </a:spcAft>
              <a:buSzPts val="3200"/>
              <a:buChar char="○"/>
              <a:defRPr sz="3200"/>
            </a:lvl5pPr>
            <a:lvl6pPr indent="-431800" lvl="5" marL="2743200">
              <a:spcBef>
                <a:spcPts val="0"/>
              </a:spcBef>
              <a:spcAft>
                <a:spcPts val="0"/>
              </a:spcAft>
              <a:buSzPts val="3200"/>
              <a:buChar char="■"/>
              <a:defRPr sz="3200"/>
            </a:lvl6pPr>
            <a:lvl7pPr indent="-431800" lvl="6" marL="3200400">
              <a:spcBef>
                <a:spcPts val="0"/>
              </a:spcBef>
              <a:spcAft>
                <a:spcPts val="0"/>
              </a:spcAft>
              <a:buSzPts val="3200"/>
              <a:buChar char="●"/>
              <a:defRPr sz="3200"/>
            </a:lvl7pPr>
            <a:lvl8pPr indent="-431800" lvl="7" marL="3657600">
              <a:spcBef>
                <a:spcPts val="0"/>
              </a:spcBef>
              <a:spcAft>
                <a:spcPts val="0"/>
              </a:spcAft>
              <a:buSzPts val="3200"/>
              <a:buChar char="○"/>
              <a:defRPr sz="3200"/>
            </a:lvl8pPr>
            <a:lvl9pPr indent="-431800" lvl="8" marL="4114800">
              <a:spcBef>
                <a:spcPts val="0"/>
              </a:spcBef>
              <a:spcAft>
                <a:spcPts val="0"/>
              </a:spcAft>
              <a:buSzPts val="3200"/>
              <a:buChar char="■"/>
              <a:defRPr sz="3200"/>
            </a:lvl9pPr>
          </a:lstStyle>
          <a:p/>
        </p:txBody>
      </p:sp>
      <p:sp>
        <p:nvSpPr>
          <p:cNvPr id="41" name="Google Shape;41;p5"/>
          <p:cNvSpPr txBox="1"/>
          <p:nvPr>
            <p:ph idx="2" type="body"/>
          </p:nvPr>
        </p:nvSpPr>
        <p:spPr>
          <a:xfrm>
            <a:off x="12888078" y="3279933"/>
            <a:ext cx="10667700" cy="8904000"/>
          </a:xfrm>
          <a:prstGeom prst="rect">
            <a:avLst/>
          </a:prstGeom>
        </p:spPr>
        <p:txBody>
          <a:bodyPr anchorCtr="0" anchor="t" bIns="243825" lIns="243825" spcFirstLastPara="1" rIns="243825" wrap="square" tIns="243825">
            <a:normAutofit/>
          </a:bodyPr>
          <a:lstStyle>
            <a:lvl1pPr indent="-463550" lvl="0" marL="457200">
              <a:spcBef>
                <a:spcPts val="0"/>
              </a:spcBef>
              <a:spcAft>
                <a:spcPts val="0"/>
              </a:spcAft>
              <a:buSzPts val="3700"/>
              <a:buChar char="●"/>
              <a:defRPr sz="3700"/>
            </a:lvl1pPr>
            <a:lvl2pPr indent="-431800" lvl="1" marL="914400">
              <a:spcBef>
                <a:spcPts val="0"/>
              </a:spcBef>
              <a:spcAft>
                <a:spcPts val="0"/>
              </a:spcAft>
              <a:buSzPts val="3200"/>
              <a:buChar char="○"/>
              <a:defRPr sz="3200"/>
            </a:lvl2pPr>
            <a:lvl3pPr indent="-431800" lvl="2" marL="1371600">
              <a:spcBef>
                <a:spcPts val="0"/>
              </a:spcBef>
              <a:spcAft>
                <a:spcPts val="0"/>
              </a:spcAft>
              <a:buSzPts val="3200"/>
              <a:buChar char="■"/>
              <a:defRPr sz="3200"/>
            </a:lvl3pPr>
            <a:lvl4pPr indent="-431800" lvl="3" marL="1828800">
              <a:spcBef>
                <a:spcPts val="0"/>
              </a:spcBef>
              <a:spcAft>
                <a:spcPts val="0"/>
              </a:spcAft>
              <a:buSzPts val="3200"/>
              <a:buChar char="●"/>
              <a:defRPr sz="3200"/>
            </a:lvl4pPr>
            <a:lvl5pPr indent="-431800" lvl="4" marL="2286000">
              <a:spcBef>
                <a:spcPts val="0"/>
              </a:spcBef>
              <a:spcAft>
                <a:spcPts val="0"/>
              </a:spcAft>
              <a:buSzPts val="3200"/>
              <a:buChar char="○"/>
              <a:defRPr sz="3200"/>
            </a:lvl5pPr>
            <a:lvl6pPr indent="-431800" lvl="5" marL="2743200">
              <a:spcBef>
                <a:spcPts val="0"/>
              </a:spcBef>
              <a:spcAft>
                <a:spcPts val="0"/>
              </a:spcAft>
              <a:buSzPts val="3200"/>
              <a:buChar char="■"/>
              <a:defRPr sz="3200"/>
            </a:lvl6pPr>
            <a:lvl7pPr indent="-431800" lvl="6" marL="3200400">
              <a:spcBef>
                <a:spcPts val="0"/>
              </a:spcBef>
              <a:spcAft>
                <a:spcPts val="0"/>
              </a:spcAft>
              <a:buSzPts val="3200"/>
              <a:buChar char="●"/>
              <a:defRPr sz="3200"/>
            </a:lvl7pPr>
            <a:lvl8pPr indent="-431800" lvl="7" marL="3657600">
              <a:spcBef>
                <a:spcPts val="0"/>
              </a:spcBef>
              <a:spcAft>
                <a:spcPts val="0"/>
              </a:spcAft>
              <a:buSzPts val="3200"/>
              <a:buChar char="○"/>
              <a:defRPr sz="3200"/>
            </a:lvl8pPr>
            <a:lvl9pPr indent="-431800" lvl="8" marL="4114800">
              <a:spcBef>
                <a:spcPts val="0"/>
              </a:spcBef>
              <a:spcAft>
                <a:spcPts val="0"/>
              </a:spcAft>
              <a:buSzPts val="3200"/>
              <a:buChar char="■"/>
              <a:defRPr sz="3200"/>
            </a:lvl9pPr>
          </a:lstStyle>
          <a:p/>
        </p:txBody>
      </p:sp>
      <p:sp>
        <p:nvSpPr>
          <p:cNvPr id="42" name="Google Shape;42;p5"/>
          <p:cNvSpPr txBox="1"/>
          <p:nvPr>
            <p:ph idx="12" type="sldNum"/>
          </p:nvPr>
        </p:nvSpPr>
        <p:spPr>
          <a:xfrm>
            <a:off x="22564088" y="12403174"/>
            <a:ext cx="1463400" cy="1049700"/>
          </a:xfrm>
          <a:prstGeom prst="rect">
            <a:avLst/>
          </a:prstGeom>
        </p:spPr>
        <p:txBody>
          <a:bodyPr anchorCtr="0" anchor="ctr" bIns="243825" lIns="243825" spcFirstLastPara="1" rIns="243825" wrap="square" tIns="2438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a:bodyPr>
          <a:lstStyle>
            <a:lvl1pPr lvl="0">
              <a:spcBef>
                <a:spcPts val="0"/>
              </a:spcBef>
              <a:spcAft>
                <a:spcPts val="0"/>
              </a:spcAft>
              <a:buSzPts val="8000"/>
              <a:buNone/>
              <a:defRPr/>
            </a:lvl1pPr>
            <a:lvl2pPr lvl="1">
              <a:spcBef>
                <a:spcPts val="0"/>
              </a:spcBef>
              <a:spcAft>
                <a:spcPts val="0"/>
              </a:spcAft>
              <a:buSzPts val="8000"/>
              <a:buNone/>
              <a:defRPr/>
            </a:lvl2pPr>
            <a:lvl3pPr lvl="2">
              <a:spcBef>
                <a:spcPts val="0"/>
              </a:spcBef>
              <a:spcAft>
                <a:spcPts val="0"/>
              </a:spcAft>
              <a:buSzPts val="8000"/>
              <a:buNone/>
              <a:defRPr/>
            </a:lvl3pPr>
            <a:lvl4pPr lvl="3">
              <a:spcBef>
                <a:spcPts val="0"/>
              </a:spcBef>
              <a:spcAft>
                <a:spcPts val="0"/>
              </a:spcAft>
              <a:buSzPts val="8000"/>
              <a:buNone/>
              <a:defRPr/>
            </a:lvl4pPr>
            <a:lvl5pPr lvl="4">
              <a:spcBef>
                <a:spcPts val="0"/>
              </a:spcBef>
              <a:spcAft>
                <a:spcPts val="0"/>
              </a:spcAft>
              <a:buSzPts val="8000"/>
              <a:buNone/>
              <a:defRPr/>
            </a:lvl5pPr>
            <a:lvl6pPr lvl="5">
              <a:spcBef>
                <a:spcPts val="0"/>
              </a:spcBef>
              <a:spcAft>
                <a:spcPts val="0"/>
              </a:spcAft>
              <a:buSzPts val="8000"/>
              <a:buNone/>
              <a:defRPr/>
            </a:lvl6pPr>
            <a:lvl7pPr lvl="6">
              <a:spcBef>
                <a:spcPts val="0"/>
              </a:spcBef>
              <a:spcAft>
                <a:spcPts val="0"/>
              </a:spcAft>
              <a:buSzPts val="8000"/>
              <a:buNone/>
              <a:defRPr/>
            </a:lvl7pPr>
            <a:lvl8pPr lvl="7">
              <a:spcBef>
                <a:spcPts val="0"/>
              </a:spcBef>
              <a:spcAft>
                <a:spcPts val="0"/>
              </a:spcAft>
              <a:buSzPts val="8000"/>
              <a:buNone/>
              <a:defRPr/>
            </a:lvl8pPr>
            <a:lvl9pPr lvl="8">
              <a:spcBef>
                <a:spcPts val="0"/>
              </a:spcBef>
              <a:spcAft>
                <a:spcPts val="0"/>
              </a:spcAft>
              <a:buSzPts val="8000"/>
              <a:buNone/>
              <a:defRPr/>
            </a:lvl9pPr>
          </a:lstStyle>
          <a:p/>
        </p:txBody>
      </p:sp>
      <p:sp>
        <p:nvSpPr>
          <p:cNvPr id="45" name="Google Shape;45;p6"/>
          <p:cNvSpPr txBox="1"/>
          <p:nvPr>
            <p:ph idx="12" type="sldNum"/>
          </p:nvPr>
        </p:nvSpPr>
        <p:spPr>
          <a:xfrm>
            <a:off x="22564088" y="12403174"/>
            <a:ext cx="1463400" cy="1049700"/>
          </a:xfrm>
          <a:prstGeom prst="rect">
            <a:avLst/>
          </a:prstGeom>
        </p:spPr>
        <p:txBody>
          <a:bodyPr anchorCtr="0" anchor="ctr" bIns="243825" lIns="243825" spcFirstLastPara="1" rIns="243825" wrap="square" tIns="2438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831308" y="1481600"/>
            <a:ext cx="7488900" cy="2015100"/>
          </a:xfrm>
          <a:prstGeom prst="rect">
            <a:avLst/>
          </a:prstGeom>
        </p:spPr>
        <p:txBody>
          <a:bodyPr anchorCtr="0" anchor="b" bIns="243825" lIns="243825" spcFirstLastPara="1" rIns="243825" wrap="square" tIns="243825">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8" name="Google Shape;48;p7"/>
          <p:cNvSpPr txBox="1"/>
          <p:nvPr>
            <p:ph idx="1" type="body"/>
          </p:nvPr>
        </p:nvSpPr>
        <p:spPr>
          <a:xfrm>
            <a:off x="831308" y="3908811"/>
            <a:ext cx="7488900" cy="8275200"/>
          </a:xfrm>
          <a:prstGeom prst="rect">
            <a:avLst/>
          </a:prstGeom>
        </p:spPr>
        <p:txBody>
          <a:bodyPr anchorCtr="0" anchor="t" bIns="243825" lIns="243825" spcFirstLastPara="1" rIns="243825" wrap="square" tIns="243825">
            <a:normAutofit/>
          </a:bodyPr>
          <a:lstStyle>
            <a:lvl1pPr indent="-431800" lvl="0" marL="457200">
              <a:spcBef>
                <a:spcPts val="0"/>
              </a:spcBef>
              <a:spcAft>
                <a:spcPts val="0"/>
              </a:spcAft>
              <a:buSzPts val="3200"/>
              <a:buChar char="●"/>
              <a:defRPr sz="3200"/>
            </a:lvl1pPr>
            <a:lvl2pPr indent="-431800" lvl="1" marL="914400">
              <a:spcBef>
                <a:spcPts val="0"/>
              </a:spcBef>
              <a:spcAft>
                <a:spcPts val="0"/>
              </a:spcAft>
              <a:buSzPts val="3200"/>
              <a:buChar char="○"/>
              <a:defRPr sz="3200"/>
            </a:lvl2pPr>
            <a:lvl3pPr indent="-431800" lvl="2" marL="1371600">
              <a:spcBef>
                <a:spcPts val="0"/>
              </a:spcBef>
              <a:spcAft>
                <a:spcPts val="0"/>
              </a:spcAft>
              <a:buSzPts val="3200"/>
              <a:buChar char="■"/>
              <a:defRPr sz="3200"/>
            </a:lvl3pPr>
            <a:lvl4pPr indent="-431800" lvl="3" marL="1828800">
              <a:spcBef>
                <a:spcPts val="0"/>
              </a:spcBef>
              <a:spcAft>
                <a:spcPts val="0"/>
              </a:spcAft>
              <a:buSzPts val="3200"/>
              <a:buChar char="●"/>
              <a:defRPr sz="3200"/>
            </a:lvl4pPr>
            <a:lvl5pPr indent="-431800" lvl="4" marL="2286000">
              <a:spcBef>
                <a:spcPts val="0"/>
              </a:spcBef>
              <a:spcAft>
                <a:spcPts val="0"/>
              </a:spcAft>
              <a:buSzPts val="3200"/>
              <a:buChar char="○"/>
              <a:defRPr sz="3200"/>
            </a:lvl5pPr>
            <a:lvl6pPr indent="-431800" lvl="5" marL="2743200">
              <a:spcBef>
                <a:spcPts val="0"/>
              </a:spcBef>
              <a:spcAft>
                <a:spcPts val="0"/>
              </a:spcAft>
              <a:buSzPts val="3200"/>
              <a:buChar char="■"/>
              <a:defRPr sz="3200"/>
            </a:lvl6pPr>
            <a:lvl7pPr indent="-431800" lvl="6" marL="3200400">
              <a:spcBef>
                <a:spcPts val="0"/>
              </a:spcBef>
              <a:spcAft>
                <a:spcPts val="0"/>
              </a:spcAft>
              <a:buSzPts val="3200"/>
              <a:buChar char="●"/>
              <a:defRPr sz="3200"/>
            </a:lvl7pPr>
            <a:lvl8pPr indent="-431800" lvl="7" marL="3657600">
              <a:spcBef>
                <a:spcPts val="0"/>
              </a:spcBef>
              <a:spcAft>
                <a:spcPts val="0"/>
              </a:spcAft>
              <a:buSzPts val="3200"/>
              <a:buChar char="○"/>
              <a:defRPr sz="3200"/>
            </a:lvl8pPr>
            <a:lvl9pPr indent="-431800" lvl="8" marL="4114800">
              <a:spcBef>
                <a:spcPts val="0"/>
              </a:spcBef>
              <a:spcAft>
                <a:spcPts val="0"/>
              </a:spcAft>
              <a:buSzPts val="3200"/>
              <a:buChar char="■"/>
              <a:defRPr sz="3200"/>
            </a:lvl9pPr>
          </a:lstStyle>
          <a:p/>
        </p:txBody>
      </p:sp>
      <p:sp>
        <p:nvSpPr>
          <p:cNvPr id="49" name="Google Shape;49;p7"/>
          <p:cNvSpPr txBox="1"/>
          <p:nvPr>
            <p:ph idx="12" type="sldNum"/>
          </p:nvPr>
        </p:nvSpPr>
        <p:spPr>
          <a:xfrm>
            <a:off x="22564088" y="12403174"/>
            <a:ext cx="1463400" cy="1049700"/>
          </a:xfrm>
          <a:prstGeom prst="rect">
            <a:avLst/>
          </a:prstGeom>
        </p:spPr>
        <p:txBody>
          <a:bodyPr anchorCtr="0" anchor="ctr" bIns="243825" lIns="243825" spcFirstLastPara="1" rIns="243825" wrap="square" tIns="2438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16264374" y="13"/>
            <a:ext cx="8122682" cy="5414922"/>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1307504" y="1403600"/>
            <a:ext cx="14985300" cy="10908900"/>
          </a:xfrm>
          <a:prstGeom prst="rect">
            <a:avLst/>
          </a:prstGeom>
        </p:spPr>
        <p:txBody>
          <a:bodyPr anchorCtr="0" anchor="ctr" bIns="243825" lIns="243825" spcFirstLastPara="1" rIns="243825" wrap="square" tIns="243825">
            <a:normAutofit/>
          </a:bodyPr>
          <a:lstStyle>
            <a:lvl1pPr lvl="0">
              <a:spcBef>
                <a:spcPts val="0"/>
              </a:spcBef>
              <a:spcAft>
                <a:spcPts val="0"/>
              </a:spcAft>
              <a:buClr>
                <a:schemeClr val="lt1"/>
              </a:buClr>
              <a:buSzPts val="12800"/>
              <a:buNone/>
              <a:defRPr sz="12800">
                <a:solidFill>
                  <a:schemeClr val="lt1"/>
                </a:solidFill>
              </a:defRPr>
            </a:lvl1pPr>
            <a:lvl2pPr lvl="1">
              <a:spcBef>
                <a:spcPts val="0"/>
              </a:spcBef>
              <a:spcAft>
                <a:spcPts val="0"/>
              </a:spcAft>
              <a:buClr>
                <a:schemeClr val="lt1"/>
              </a:buClr>
              <a:buSzPts val="12800"/>
              <a:buNone/>
              <a:defRPr sz="12800">
                <a:solidFill>
                  <a:schemeClr val="lt1"/>
                </a:solidFill>
              </a:defRPr>
            </a:lvl2pPr>
            <a:lvl3pPr lvl="2">
              <a:spcBef>
                <a:spcPts val="0"/>
              </a:spcBef>
              <a:spcAft>
                <a:spcPts val="0"/>
              </a:spcAft>
              <a:buClr>
                <a:schemeClr val="lt1"/>
              </a:buClr>
              <a:buSzPts val="12800"/>
              <a:buNone/>
              <a:defRPr sz="12800">
                <a:solidFill>
                  <a:schemeClr val="lt1"/>
                </a:solidFill>
              </a:defRPr>
            </a:lvl3pPr>
            <a:lvl4pPr lvl="3">
              <a:spcBef>
                <a:spcPts val="0"/>
              </a:spcBef>
              <a:spcAft>
                <a:spcPts val="0"/>
              </a:spcAft>
              <a:buClr>
                <a:schemeClr val="lt1"/>
              </a:buClr>
              <a:buSzPts val="12800"/>
              <a:buNone/>
              <a:defRPr sz="12800">
                <a:solidFill>
                  <a:schemeClr val="lt1"/>
                </a:solidFill>
              </a:defRPr>
            </a:lvl4pPr>
            <a:lvl5pPr lvl="4">
              <a:spcBef>
                <a:spcPts val="0"/>
              </a:spcBef>
              <a:spcAft>
                <a:spcPts val="0"/>
              </a:spcAft>
              <a:buClr>
                <a:schemeClr val="lt1"/>
              </a:buClr>
              <a:buSzPts val="12800"/>
              <a:buNone/>
              <a:defRPr sz="12800">
                <a:solidFill>
                  <a:schemeClr val="lt1"/>
                </a:solidFill>
              </a:defRPr>
            </a:lvl5pPr>
            <a:lvl6pPr lvl="5">
              <a:spcBef>
                <a:spcPts val="0"/>
              </a:spcBef>
              <a:spcAft>
                <a:spcPts val="0"/>
              </a:spcAft>
              <a:buClr>
                <a:schemeClr val="lt1"/>
              </a:buClr>
              <a:buSzPts val="12800"/>
              <a:buNone/>
              <a:defRPr sz="12800">
                <a:solidFill>
                  <a:schemeClr val="lt1"/>
                </a:solidFill>
              </a:defRPr>
            </a:lvl6pPr>
            <a:lvl7pPr lvl="6">
              <a:spcBef>
                <a:spcPts val="0"/>
              </a:spcBef>
              <a:spcAft>
                <a:spcPts val="0"/>
              </a:spcAft>
              <a:buClr>
                <a:schemeClr val="lt1"/>
              </a:buClr>
              <a:buSzPts val="12800"/>
              <a:buNone/>
              <a:defRPr sz="12800">
                <a:solidFill>
                  <a:schemeClr val="lt1"/>
                </a:solidFill>
              </a:defRPr>
            </a:lvl7pPr>
            <a:lvl8pPr lvl="7">
              <a:spcBef>
                <a:spcPts val="0"/>
              </a:spcBef>
              <a:spcAft>
                <a:spcPts val="0"/>
              </a:spcAft>
              <a:buClr>
                <a:schemeClr val="lt1"/>
              </a:buClr>
              <a:buSzPts val="12800"/>
              <a:buNone/>
              <a:defRPr sz="12800">
                <a:solidFill>
                  <a:schemeClr val="lt1"/>
                </a:solidFill>
              </a:defRPr>
            </a:lvl8pPr>
            <a:lvl9pPr lvl="8">
              <a:spcBef>
                <a:spcPts val="0"/>
              </a:spcBef>
              <a:spcAft>
                <a:spcPts val="0"/>
              </a:spcAft>
              <a:buClr>
                <a:schemeClr val="lt1"/>
              </a:buClr>
              <a:buSzPts val="12800"/>
              <a:buNone/>
              <a:defRPr sz="12800">
                <a:solidFill>
                  <a:schemeClr val="lt1"/>
                </a:solidFill>
              </a:defRPr>
            </a:lvl9pPr>
          </a:lstStyle>
          <a:p/>
        </p:txBody>
      </p:sp>
      <p:sp>
        <p:nvSpPr>
          <p:cNvPr id="58" name="Google Shape;58;p8"/>
          <p:cNvSpPr txBox="1"/>
          <p:nvPr>
            <p:ph idx="12" type="sldNum"/>
          </p:nvPr>
        </p:nvSpPr>
        <p:spPr>
          <a:xfrm>
            <a:off x="22564088" y="12403174"/>
            <a:ext cx="1463400" cy="1049700"/>
          </a:xfrm>
          <a:prstGeom prst="rect">
            <a:avLst/>
          </a:prstGeom>
        </p:spPr>
        <p:txBody>
          <a:bodyPr anchorCtr="0" anchor="ctr" bIns="243825" lIns="243825" spcFirstLastPara="1" rIns="243825" wrap="square" tIns="2438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12193588" y="-467"/>
            <a:ext cx="12193500" cy="13716000"/>
          </a:xfrm>
          <a:prstGeom prst="rect">
            <a:avLst/>
          </a:prstGeom>
          <a:solidFill>
            <a:schemeClr val="dk1"/>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cxnSp>
        <p:nvCxnSpPr>
          <p:cNvPr id="61" name="Google Shape;61;p9"/>
          <p:cNvCxnSpPr/>
          <p:nvPr/>
        </p:nvCxnSpPr>
        <p:spPr>
          <a:xfrm>
            <a:off x="13414213" y="11988000"/>
            <a:ext cx="12489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708092" y="3069600"/>
            <a:ext cx="10788600" cy="4172100"/>
          </a:xfrm>
          <a:prstGeom prst="rect">
            <a:avLst/>
          </a:prstGeom>
        </p:spPr>
        <p:txBody>
          <a:bodyPr anchorCtr="0" anchor="b" bIns="243825" lIns="243825" spcFirstLastPara="1" rIns="243825" wrap="square" tIns="243825">
            <a:normAutofit/>
          </a:bodyPr>
          <a:lstStyle>
            <a:lvl1pPr lvl="0" algn="ctr">
              <a:spcBef>
                <a:spcPts val="0"/>
              </a:spcBef>
              <a:spcAft>
                <a:spcPts val="0"/>
              </a:spcAft>
              <a:buSzPts val="11200"/>
              <a:buNone/>
              <a:defRPr sz="11200"/>
            </a:lvl1pPr>
            <a:lvl2pPr lvl="1" algn="ctr">
              <a:spcBef>
                <a:spcPts val="0"/>
              </a:spcBef>
              <a:spcAft>
                <a:spcPts val="0"/>
              </a:spcAft>
              <a:buSzPts val="11200"/>
              <a:buNone/>
              <a:defRPr sz="11200"/>
            </a:lvl2pPr>
            <a:lvl3pPr lvl="2" algn="ctr">
              <a:spcBef>
                <a:spcPts val="0"/>
              </a:spcBef>
              <a:spcAft>
                <a:spcPts val="0"/>
              </a:spcAft>
              <a:buSzPts val="11200"/>
              <a:buNone/>
              <a:defRPr sz="11200"/>
            </a:lvl3pPr>
            <a:lvl4pPr lvl="3" algn="ctr">
              <a:spcBef>
                <a:spcPts val="0"/>
              </a:spcBef>
              <a:spcAft>
                <a:spcPts val="0"/>
              </a:spcAft>
              <a:buSzPts val="11200"/>
              <a:buNone/>
              <a:defRPr sz="11200"/>
            </a:lvl4pPr>
            <a:lvl5pPr lvl="4" algn="ctr">
              <a:spcBef>
                <a:spcPts val="0"/>
              </a:spcBef>
              <a:spcAft>
                <a:spcPts val="0"/>
              </a:spcAft>
              <a:buSzPts val="11200"/>
              <a:buNone/>
              <a:defRPr sz="11200"/>
            </a:lvl5pPr>
            <a:lvl6pPr lvl="5" algn="ctr">
              <a:spcBef>
                <a:spcPts val="0"/>
              </a:spcBef>
              <a:spcAft>
                <a:spcPts val="0"/>
              </a:spcAft>
              <a:buSzPts val="11200"/>
              <a:buNone/>
              <a:defRPr sz="11200"/>
            </a:lvl6pPr>
            <a:lvl7pPr lvl="6" algn="ctr">
              <a:spcBef>
                <a:spcPts val="0"/>
              </a:spcBef>
              <a:spcAft>
                <a:spcPts val="0"/>
              </a:spcAft>
              <a:buSzPts val="11200"/>
              <a:buNone/>
              <a:defRPr sz="11200"/>
            </a:lvl7pPr>
            <a:lvl8pPr lvl="7" algn="ctr">
              <a:spcBef>
                <a:spcPts val="0"/>
              </a:spcBef>
              <a:spcAft>
                <a:spcPts val="0"/>
              </a:spcAft>
              <a:buSzPts val="11200"/>
              <a:buNone/>
              <a:defRPr sz="11200"/>
            </a:lvl8pPr>
            <a:lvl9pPr lvl="8" algn="ctr">
              <a:spcBef>
                <a:spcPts val="0"/>
              </a:spcBef>
              <a:spcAft>
                <a:spcPts val="0"/>
              </a:spcAft>
              <a:buSzPts val="11200"/>
              <a:buNone/>
              <a:defRPr sz="11200"/>
            </a:lvl9pPr>
          </a:lstStyle>
          <a:p/>
        </p:txBody>
      </p:sp>
      <p:sp>
        <p:nvSpPr>
          <p:cNvPr id="63" name="Google Shape;63;p9"/>
          <p:cNvSpPr txBox="1"/>
          <p:nvPr>
            <p:ph idx="1" type="subTitle"/>
          </p:nvPr>
        </p:nvSpPr>
        <p:spPr>
          <a:xfrm>
            <a:off x="708092" y="7384003"/>
            <a:ext cx="10788600" cy="3384900"/>
          </a:xfrm>
          <a:prstGeom prst="rect">
            <a:avLst/>
          </a:prstGeom>
        </p:spPr>
        <p:txBody>
          <a:bodyPr anchorCtr="0" anchor="t" bIns="243825" lIns="243825" spcFirstLastPara="1" rIns="243825" wrap="square" tIns="243825">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64" name="Google Shape;64;p9"/>
          <p:cNvSpPr txBox="1"/>
          <p:nvPr>
            <p:ph idx="2" type="body"/>
          </p:nvPr>
        </p:nvSpPr>
        <p:spPr>
          <a:xfrm>
            <a:off x="13173715" y="1931200"/>
            <a:ext cx="10233300" cy="9853500"/>
          </a:xfrm>
          <a:prstGeom prst="rect">
            <a:avLst/>
          </a:prstGeom>
        </p:spPr>
        <p:txBody>
          <a:bodyPr anchorCtr="0" anchor="ctr" bIns="243825" lIns="243825" spcFirstLastPara="1" rIns="243825" wrap="square" tIns="243825">
            <a:normAutofit/>
          </a:bodyPr>
          <a:lstStyle>
            <a:lvl1pPr indent="-533400" lvl="0" marL="457200">
              <a:spcBef>
                <a:spcPts val="0"/>
              </a:spcBef>
              <a:spcAft>
                <a:spcPts val="0"/>
              </a:spcAft>
              <a:buClr>
                <a:schemeClr val="lt1"/>
              </a:buClr>
              <a:buSzPts val="4800"/>
              <a:buChar char="●"/>
              <a:defRPr>
                <a:solidFill>
                  <a:schemeClr val="lt1"/>
                </a:solidFill>
              </a:defRPr>
            </a:lvl1pPr>
            <a:lvl2pPr indent="-463550" lvl="1" marL="914400">
              <a:spcBef>
                <a:spcPts val="0"/>
              </a:spcBef>
              <a:spcAft>
                <a:spcPts val="0"/>
              </a:spcAft>
              <a:buClr>
                <a:schemeClr val="lt1"/>
              </a:buClr>
              <a:buSzPts val="3700"/>
              <a:buChar char="○"/>
              <a:defRPr>
                <a:solidFill>
                  <a:schemeClr val="lt1"/>
                </a:solidFill>
              </a:defRPr>
            </a:lvl2pPr>
            <a:lvl3pPr indent="-463550" lvl="2" marL="1371600">
              <a:spcBef>
                <a:spcPts val="0"/>
              </a:spcBef>
              <a:spcAft>
                <a:spcPts val="0"/>
              </a:spcAft>
              <a:buClr>
                <a:schemeClr val="lt1"/>
              </a:buClr>
              <a:buSzPts val="3700"/>
              <a:buChar char="■"/>
              <a:defRPr>
                <a:solidFill>
                  <a:schemeClr val="lt1"/>
                </a:solidFill>
              </a:defRPr>
            </a:lvl3pPr>
            <a:lvl4pPr indent="-463550" lvl="3" marL="1828800">
              <a:spcBef>
                <a:spcPts val="0"/>
              </a:spcBef>
              <a:spcAft>
                <a:spcPts val="0"/>
              </a:spcAft>
              <a:buClr>
                <a:schemeClr val="lt1"/>
              </a:buClr>
              <a:buSzPts val="3700"/>
              <a:buChar char="●"/>
              <a:defRPr>
                <a:solidFill>
                  <a:schemeClr val="lt1"/>
                </a:solidFill>
              </a:defRPr>
            </a:lvl4pPr>
            <a:lvl5pPr indent="-463550" lvl="4" marL="2286000">
              <a:spcBef>
                <a:spcPts val="0"/>
              </a:spcBef>
              <a:spcAft>
                <a:spcPts val="0"/>
              </a:spcAft>
              <a:buClr>
                <a:schemeClr val="lt1"/>
              </a:buClr>
              <a:buSzPts val="3700"/>
              <a:buChar char="○"/>
              <a:defRPr>
                <a:solidFill>
                  <a:schemeClr val="lt1"/>
                </a:solidFill>
              </a:defRPr>
            </a:lvl5pPr>
            <a:lvl6pPr indent="-463550" lvl="5" marL="2743200">
              <a:spcBef>
                <a:spcPts val="0"/>
              </a:spcBef>
              <a:spcAft>
                <a:spcPts val="0"/>
              </a:spcAft>
              <a:buClr>
                <a:schemeClr val="lt1"/>
              </a:buClr>
              <a:buSzPts val="3700"/>
              <a:buChar char="■"/>
              <a:defRPr>
                <a:solidFill>
                  <a:schemeClr val="lt1"/>
                </a:solidFill>
              </a:defRPr>
            </a:lvl6pPr>
            <a:lvl7pPr indent="-463550" lvl="6" marL="3200400">
              <a:spcBef>
                <a:spcPts val="0"/>
              </a:spcBef>
              <a:spcAft>
                <a:spcPts val="0"/>
              </a:spcAft>
              <a:buClr>
                <a:schemeClr val="lt1"/>
              </a:buClr>
              <a:buSzPts val="3700"/>
              <a:buChar char="●"/>
              <a:defRPr>
                <a:solidFill>
                  <a:schemeClr val="lt1"/>
                </a:solidFill>
              </a:defRPr>
            </a:lvl7pPr>
            <a:lvl8pPr indent="-463550" lvl="7" marL="3657600">
              <a:spcBef>
                <a:spcPts val="0"/>
              </a:spcBef>
              <a:spcAft>
                <a:spcPts val="0"/>
              </a:spcAft>
              <a:buClr>
                <a:schemeClr val="lt1"/>
              </a:buClr>
              <a:buSzPts val="3700"/>
              <a:buChar char="○"/>
              <a:defRPr>
                <a:solidFill>
                  <a:schemeClr val="lt1"/>
                </a:solidFill>
              </a:defRPr>
            </a:lvl8pPr>
            <a:lvl9pPr indent="-463550" lvl="8" marL="4114800">
              <a:spcBef>
                <a:spcPts val="0"/>
              </a:spcBef>
              <a:spcAft>
                <a:spcPts val="0"/>
              </a:spcAft>
              <a:buClr>
                <a:schemeClr val="lt1"/>
              </a:buClr>
              <a:buSzPts val="3700"/>
              <a:buChar char="■"/>
              <a:defRPr>
                <a:solidFill>
                  <a:schemeClr val="lt1"/>
                </a:solidFill>
              </a:defRPr>
            </a:lvl9pPr>
          </a:lstStyle>
          <a:p/>
        </p:txBody>
      </p:sp>
      <p:sp>
        <p:nvSpPr>
          <p:cNvPr id="65" name="Google Shape;65;p9"/>
          <p:cNvSpPr txBox="1"/>
          <p:nvPr>
            <p:ph idx="12" type="sldNum"/>
          </p:nvPr>
        </p:nvSpPr>
        <p:spPr>
          <a:xfrm>
            <a:off x="22564088" y="12403174"/>
            <a:ext cx="1463400" cy="1049700"/>
          </a:xfrm>
          <a:prstGeom prst="rect">
            <a:avLst/>
          </a:prstGeom>
        </p:spPr>
        <p:txBody>
          <a:bodyPr anchorCtr="0" anchor="ctr" bIns="243825" lIns="243825" spcFirstLastPara="1" rIns="243825" wrap="square" tIns="2438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852111" y="11281533"/>
            <a:ext cx="15999000" cy="1596900"/>
          </a:xfrm>
          <a:prstGeom prst="rect">
            <a:avLst/>
          </a:prstGeom>
        </p:spPr>
        <p:txBody>
          <a:bodyPr anchorCtr="0" anchor="ctr" bIns="243825" lIns="243825" spcFirstLastPara="1" rIns="243825" wrap="square" tIns="243825">
            <a:normAutofit/>
          </a:bodyPr>
          <a:lstStyle>
            <a:lvl1pPr indent="-228600" lvl="0" marL="457200">
              <a:lnSpc>
                <a:spcPct val="100000"/>
              </a:lnSpc>
              <a:spcBef>
                <a:spcPts val="0"/>
              </a:spcBef>
              <a:spcAft>
                <a:spcPts val="0"/>
              </a:spcAft>
              <a:buSzPts val="4800"/>
              <a:buNone/>
              <a:defRPr/>
            </a:lvl1pPr>
          </a:lstStyle>
          <a:p/>
        </p:txBody>
      </p:sp>
      <p:sp>
        <p:nvSpPr>
          <p:cNvPr id="68" name="Google Shape;68;p10"/>
          <p:cNvSpPr txBox="1"/>
          <p:nvPr>
            <p:ph idx="12" type="sldNum"/>
          </p:nvPr>
        </p:nvSpPr>
        <p:spPr>
          <a:xfrm>
            <a:off x="22564088" y="12403174"/>
            <a:ext cx="1463400" cy="1049700"/>
          </a:xfrm>
          <a:prstGeom prst="rect">
            <a:avLst/>
          </a:prstGeom>
        </p:spPr>
        <p:txBody>
          <a:bodyPr anchorCtr="0" anchor="ctr" bIns="243825" lIns="243825" spcFirstLastPara="1" rIns="243825" wrap="square" tIns="2438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1308" y="1093333"/>
            <a:ext cx="22724700" cy="1620900"/>
          </a:xfrm>
          <a:prstGeom prst="rect">
            <a:avLst/>
          </a:prstGeom>
          <a:noFill/>
          <a:ln>
            <a:noFill/>
          </a:ln>
        </p:spPr>
        <p:txBody>
          <a:bodyPr anchorCtr="0" anchor="t" bIns="243825" lIns="243825" spcFirstLastPara="1" rIns="243825" wrap="square" tIns="243825">
            <a:normAutofit/>
          </a:bodyPr>
          <a:lstStyle>
            <a:lvl1pPr lvl="0">
              <a:spcBef>
                <a:spcPts val="0"/>
              </a:spcBef>
              <a:spcAft>
                <a:spcPts val="0"/>
              </a:spcAft>
              <a:buClr>
                <a:schemeClr val="dk1"/>
              </a:buClr>
              <a:buSzPts val="8000"/>
              <a:buFont typeface="Roboto"/>
              <a:buNone/>
              <a:defRPr sz="8000">
                <a:solidFill>
                  <a:schemeClr val="dk1"/>
                </a:solidFill>
                <a:latin typeface="Roboto"/>
                <a:ea typeface="Roboto"/>
                <a:cs typeface="Roboto"/>
                <a:sym typeface="Roboto"/>
              </a:defRPr>
            </a:lvl1pPr>
            <a:lvl2pPr lvl="1">
              <a:spcBef>
                <a:spcPts val="0"/>
              </a:spcBef>
              <a:spcAft>
                <a:spcPts val="0"/>
              </a:spcAft>
              <a:buClr>
                <a:schemeClr val="dk1"/>
              </a:buClr>
              <a:buSzPts val="8000"/>
              <a:buFont typeface="Roboto"/>
              <a:buNone/>
              <a:defRPr sz="8000">
                <a:solidFill>
                  <a:schemeClr val="dk1"/>
                </a:solidFill>
                <a:latin typeface="Roboto"/>
                <a:ea typeface="Roboto"/>
                <a:cs typeface="Roboto"/>
                <a:sym typeface="Roboto"/>
              </a:defRPr>
            </a:lvl2pPr>
            <a:lvl3pPr lvl="2">
              <a:spcBef>
                <a:spcPts val="0"/>
              </a:spcBef>
              <a:spcAft>
                <a:spcPts val="0"/>
              </a:spcAft>
              <a:buClr>
                <a:schemeClr val="dk1"/>
              </a:buClr>
              <a:buSzPts val="8000"/>
              <a:buFont typeface="Roboto"/>
              <a:buNone/>
              <a:defRPr sz="8000">
                <a:solidFill>
                  <a:schemeClr val="dk1"/>
                </a:solidFill>
                <a:latin typeface="Roboto"/>
                <a:ea typeface="Roboto"/>
                <a:cs typeface="Roboto"/>
                <a:sym typeface="Roboto"/>
              </a:defRPr>
            </a:lvl3pPr>
            <a:lvl4pPr lvl="3">
              <a:spcBef>
                <a:spcPts val="0"/>
              </a:spcBef>
              <a:spcAft>
                <a:spcPts val="0"/>
              </a:spcAft>
              <a:buClr>
                <a:schemeClr val="dk1"/>
              </a:buClr>
              <a:buSzPts val="8000"/>
              <a:buFont typeface="Roboto"/>
              <a:buNone/>
              <a:defRPr sz="8000">
                <a:solidFill>
                  <a:schemeClr val="dk1"/>
                </a:solidFill>
                <a:latin typeface="Roboto"/>
                <a:ea typeface="Roboto"/>
                <a:cs typeface="Roboto"/>
                <a:sym typeface="Roboto"/>
              </a:defRPr>
            </a:lvl4pPr>
            <a:lvl5pPr lvl="4">
              <a:spcBef>
                <a:spcPts val="0"/>
              </a:spcBef>
              <a:spcAft>
                <a:spcPts val="0"/>
              </a:spcAft>
              <a:buClr>
                <a:schemeClr val="dk1"/>
              </a:buClr>
              <a:buSzPts val="8000"/>
              <a:buFont typeface="Roboto"/>
              <a:buNone/>
              <a:defRPr sz="8000">
                <a:solidFill>
                  <a:schemeClr val="dk1"/>
                </a:solidFill>
                <a:latin typeface="Roboto"/>
                <a:ea typeface="Roboto"/>
                <a:cs typeface="Roboto"/>
                <a:sym typeface="Roboto"/>
              </a:defRPr>
            </a:lvl5pPr>
            <a:lvl6pPr lvl="5">
              <a:spcBef>
                <a:spcPts val="0"/>
              </a:spcBef>
              <a:spcAft>
                <a:spcPts val="0"/>
              </a:spcAft>
              <a:buClr>
                <a:schemeClr val="dk1"/>
              </a:buClr>
              <a:buSzPts val="8000"/>
              <a:buFont typeface="Roboto"/>
              <a:buNone/>
              <a:defRPr sz="8000">
                <a:solidFill>
                  <a:schemeClr val="dk1"/>
                </a:solidFill>
                <a:latin typeface="Roboto"/>
                <a:ea typeface="Roboto"/>
                <a:cs typeface="Roboto"/>
                <a:sym typeface="Roboto"/>
              </a:defRPr>
            </a:lvl6pPr>
            <a:lvl7pPr lvl="6">
              <a:spcBef>
                <a:spcPts val="0"/>
              </a:spcBef>
              <a:spcAft>
                <a:spcPts val="0"/>
              </a:spcAft>
              <a:buClr>
                <a:schemeClr val="dk1"/>
              </a:buClr>
              <a:buSzPts val="8000"/>
              <a:buFont typeface="Roboto"/>
              <a:buNone/>
              <a:defRPr sz="8000">
                <a:solidFill>
                  <a:schemeClr val="dk1"/>
                </a:solidFill>
                <a:latin typeface="Roboto"/>
                <a:ea typeface="Roboto"/>
                <a:cs typeface="Roboto"/>
                <a:sym typeface="Roboto"/>
              </a:defRPr>
            </a:lvl7pPr>
            <a:lvl8pPr lvl="7">
              <a:spcBef>
                <a:spcPts val="0"/>
              </a:spcBef>
              <a:spcAft>
                <a:spcPts val="0"/>
              </a:spcAft>
              <a:buClr>
                <a:schemeClr val="dk1"/>
              </a:buClr>
              <a:buSzPts val="8000"/>
              <a:buFont typeface="Roboto"/>
              <a:buNone/>
              <a:defRPr sz="8000">
                <a:solidFill>
                  <a:schemeClr val="dk1"/>
                </a:solidFill>
                <a:latin typeface="Roboto"/>
                <a:ea typeface="Roboto"/>
                <a:cs typeface="Roboto"/>
                <a:sym typeface="Roboto"/>
              </a:defRPr>
            </a:lvl8pPr>
            <a:lvl9pPr lvl="8">
              <a:spcBef>
                <a:spcPts val="0"/>
              </a:spcBef>
              <a:spcAft>
                <a:spcPts val="0"/>
              </a:spcAft>
              <a:buClr>
                <a:schemeClr val="dk1"/>
              </a:buClr>
              <a:buSzPts val="8000"/>
              <a:buFont typeface="Roboto"/>
              <a:buNone/>
              <a:defRPr sz="8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831308" y="3279667"/>
            <a:ext cx="22724700" cy="8904000"/>
          </a:xfrm>
          <a:prstGeom prst="rect">
            <a:avLst/>
          </a:prstGeom>
          <a:noFill/>
          <a:ln>
            <a:noFill/>
          </a:ln>
        </p:spPr>
        <p:txBody>
          <a:bodyPr anchorCtr="0" anchor="t" bIns="243825" lIns="243825" spcFirstLastPara="1" rIns="243825" wrap="square" tIns="243825">
            <a:normAutofit/>
          </a:bodyPr>
          <a:lstStyle>
            <a:lvl1pPr indent="-533400" lvl="0" marL="457200">
              <a:lnSpc>
                <a:spcPct val="115000"/>
              </a:lnSpc>
              <a:spcBef>
                <a:spcPts val="0"/>
              </a:spcBef>
              <a:spcAft>
                <a:spcPts val="0"/>
              </a:spcAft>
              <a:buClr>
                <a:schemeClr val="dk2"/>
              </a:buClr>
              <a:buSzPts val="4800"/>
              <a:buFont typeface="Roboto"/>
              <a:buChar char="●"/>
              <a:defRPr sz="4800">
                <a:solidFill>
                  <a:schemeClr val="dk2"/>
                </a:solidFill>
                <a:latin typeface="Roboto"/>
                <a:ea typeface="Roboto"/>
                <a:cs typeface="Roboto"/>
                <a:sym typeface="Roboto"/>
              </a:defRPr>
            </a:lvl1pPr>
            <a:lvl2pPr indent="-463550" lvl="1" marL="914400">
              <a:lnSpc>
                <a:spcPct val="115000"/>
              </a:lnSpc>
              <a:spcBef>
                <a:spcPts val="0"/>
              </a:spcBef>
              <a:spcAft>
                <a:spcPts val="0"/>
              </a:spcAft>
              <a:buClr>
                <a:schemeClr val="dk2"/>
              </a:buClr>
              <a:buSzPts val="3700"/>
              <a:buFont typeface="Roboto"/>
              <a:buChar char="○"/>
              <a:defRPr sz="3700">
                <a:solidFill>
                  <a:schemeClr val="dk2"/>
                </a:solidFill>
                <a:latin typeface="Roboto"/>
                <a:ea typeface="Roboto"/>
                <a:cs typeface="Roboto"/>
                <a:sym typeface="Roboto"/>
              </a:defRPr>
            </a:lvl2pPr>
            <a:lvl3pPr indent="-463550" lvl="2" marL="1371600">
              <a:lnSpc>
                <a:spcPct val="115000"/>
              </a:lnSpc>
              <a:spcBef>
                <a:spcPts val="0"/>
              </a:spcBef>
              <a:spcAft>
                <a:spcPts val="0"/>
              </a:spcAft>
              <a:buClr>
                <a:schemeClr val="dk2"/>
              </a:buClr>
              <a:buSzPts val="3700"/>
              <a:buFont typeface="Roboto"/>
              <a:buChar char="■"/>
              <a:defRPr sz="3700">
                <a:solidFill>
                  <a:schemeClr val="dk2"/>
                </a:solidFill>
                <a:latin typeface="Roboto"/>
                <a:ea typeface="Roboto"/>
                <a:cs typeface="Roboto"/>
                <a:sym typeface="Roboto"/>
              </a:defRPr>
            </a:lvl3pPr>
            <a:lvl4pPr indent="-463550" lvl="3" marL="1828800">
              <a:lnSpc>
                <a:spcPct val="115000"/>
              </a:lnSpc>
              <a:spcBef>
                <a:spcPts val="0"/>
              </a:spcBef>
              <a:spcAft>
                <a:spcPts val="0"/>
              </a:spcAft>
              <a:buClr>
                <a:schemeClr val="dk2"/>
              </a:buClr>
              <a:buSzPts val="3700"/>
              <a:buFont typeface="Roboto"/>
              <a:buChar char="●"/>
              <a:defRPr sz="3700">
                <a:solidFill>
                  <a:schemeClr val="dk2"/>
                </a:solidFill>
                <a:latin typeface="Roboto"/>
                <a:ea typeface="Roboto"/>
                <a:cs typeface="Roboto"/>
                <a:sym typeface="Roboto"/>
              </a:defRPr>
            </a:lvl4pPr>
            <a:lvl5pPr indent="-463550" lvl="4" marL="2286000">
              <a:lnSpc>
                <a:spcPct val="115000"/>
              </a:lnSpc>
              <a:spcBef>
                <a:spcPts val="0"/>
              </a:spcBef>
              <a:spcAft>
                <a:spcPts val="0"/>
              </a:spcAft>
              <a:buClr>
                <a:schemeClr val="dk2"/>
              </a:buClr>
              <a:buSzPts val="3700"/>
              <a:buFont typeface="Roboto"/>
              <a:buChar char="○"/>
              <a:defRPr sz="3700">
                <a:solidFill>
                  <a:schemeClr val="dk2"/>
                </a:solidFill>
                <a:latin typeface="Roboto"/>
                <a:ea typeface="Roboto"/>
                <a:cs typeface="Roboto"/>
                <a:sym typeface="Roboto"/>
              </a:defRPr>
            </a:lvl5pPr>
            <a:lvl6pPr indent="-463550" lvl="5" marL="2743200">
              <a:lnSpc>
                <a:spcPct val="115000"/>
              </a:lnSpc>
              <a:spcBef>
                <a:spcPts val="0"/>
              </a:spcBef>
              <a:spcAft>
                <a:spcPts val="0"/>
              </a:spcAft>
              <a:buClr>
                <a:schemeClr val="dk2"/>
              </a:buClr>
              <a:buSzPts val="3700"/>
              <a:buFont typeface="Roboto"/>
              <a:buChar char="■"/>
              <a:defRPr sz="3700">
                <a:solidFill>
                  <a:schemeClr val="dk2"/>
                </a:solidFill>
                <a:latin typeface="Roboto"/>
                <a:ea typeface="Roboto"/>
                <a:cs typeface="Roboto"/>
                <a:sym typeface="Roboto"/>
              </a:defRPr>
            </a:lvl6pPr>
            <a:lvl7pPr indent="-463550" lvl="6" marL="3200400">
              <a:lnSpc>
                <a:spcPct val="115000"/>
              </a:lnSpc>
              <a:spcBef>
                <a:spcPts val="0"/>
              </a:spcBef>
              <a:spcAft>
                <a:spcPts val="0"/>
              </a:spcAft>
              <a:buClr>
                <a:schemeClr val="dk2"/>
              </a:buClr>
              <a:buSzPts val="3700"/>
              <a:buFont typeface="Roboto"/>
              <a:buChar char="●"/>
              <a:defRPr sz="3700">
                <a:solidFill>
                  <a:schemeClr val="dk2"/>
                </a:solidFill>
                <a:latin typeface="Roboto"/>
                <a:ea typeface="Roboto"/>
                <a:cs typeface="Roboto"/>
                <a:sym typeface="Roboto"/>
              </a:defRPr>
            </a:lvl7pPr>
            <a:lvl8pPr indent="-463550" lvl="7" marL="3657600">
              <a:lnSpc>
                <a:spcPct val="115000"/>
              </a:lnSpc>
              <a:spcBef>
                <a:spcPts val="0"/>
              </a:spcBef>
              <a:spcAft>
                <a:spcPts val="0"/>
              </a:spcAft>
              <a:buClr>
                <a:schemeClr val="dk2"/>
              </a:buClr>
              <a:buSzPts val="3700"/>
              <a:buFont typeface="Roboto"/>
              <a:buChar char="○"/>
              <a:defRPr sz="3700">
                <a:solidFill>
                  <a:schemeClr val="dk2"/>
                </a:solidFill>
                <a:latin typeface="Roboto"/>
                <a:ea typeface="Roboto"/>
                <a:cs typeface="Roboto"/>
                <a:sym typeface="Roboto"/>
              </a:defRPr>
            </a:lvl8pPr>
            <a:lvl9pPr indent="-463550" lvl="8" marL="4114800">
              <a:lnSpc>
                <a:spcPct val="115000"/>
              </a:lnSpc>
              <a:spcBef>
                <a:spcPts val="0"/>
              </a:spcBef>
              <a:spcAft>
                <a:spcPts val="0"/>
              </a:spcAft>
              <a:buClr>
                <a:schemeClr val="dk2"/>
              </a:buClr>
              <a:buSzPts val="3700"/>
              <a:buFont typeface="Roboto"/>
              <a:buChar char="■"/>
              <a:defRPr sz="37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22564088" y="12403174"/>
            <a:ext cx="1463400" cy="1049700"/>
          </a:xfrm>
          <a:prstGeom prst="rect">
            <a:avLst/>
          </a:prstGeom>
          <a:noFill/>
          <a:ln>
            <a:noFill/>
          </a:ln>
        </p:spPr>
        <p:txBody>
          <a:bodyPr anchorCtr="0" anchor="ctr" bIns="243825" lIns="243825" spcFirstLastPara="1" rIns="243825" wrap="square" tIns="243825">
            <a:normAutofit/>
          </a:bodyPr>
          <a:lstStyle>
            <a:lvl1pPr lvl="0" algn="r">
              <a:buNone/>
              <a:defRPr sz="2700">
                <a:solidFill>
                  <a:schemeClr val="lt1"/>
                </a:solidFill>
                <a:latin typeface="Roboto"/>
                <a:ea typeface="Roboto"/>
                <a:cs typeface="Roboto"/>
                <a:sym typeface="Roboto"/>
              </a:defRPr>
            </a:lvl1pPr>
            <a:lvl2pPr lvl="1" algn="r">
              <a:buNone/>
              <a:defRPr sz="2700">
                <a:solidFill>
                  <a:schemeClr val="lt1"/>
                </a:solidFill>
                <a:latin typeface="Roboto"/>
                <a:ea typeface="Roboto"/>
                <a:cs typeface="Roboto"/>
                <a:sym typeface="Roboto"/>
              </a:defRPr>
            </a:lvl2pPr>
            <a:lvl3pPr lvl="2" algn="r">
              <a:buNone/>
              <a:defRPr sz="2700">
                <a:solidFill>
                  <a:schemeClr val="lt1"/>
                </a:solidFill>
                <a:latin typeface="Roboto"/>
                <a:ea typeface="Roboto"/>
                <a:cs typeface="Roboto"/>
                <a:sym typeface="Roboto"/>
              </a:defRPr>
            </a:lvl3pPr>
            <a:lvl4pPr lvl="3" algn="r">
              <a:buNone/>
              <a:defRPr sz="2700">
                <a:solidFill>
                  <a:schemeClr val="lt1"/>
                </a:solidFill>
                <a:latin typeface="Roboto"/>
                <a:ea typeface="Roboto"/>
                <a:cs typeface="Roboto"/>
                <a:sym typeface="Roboto"/>
              </a:defRPr>
            </a:lvl4pPr>
            <a:lvl5pPr lvl="4" algn="r">
              <a:buNone/>
              <a:defRPr sz="2700">
                <a:solidFill>
                  <a:schemeClr val="lt1"/>
                </a:solidFill>
                <a:latin typeface="Roboto"/>
                <a:ea typeface="Roboto"/>
                <a:cs typeface="Roboto"/>
                <a:sym typeface="Roboto"/>
              </a:defRPr>
            </a:lvl5pPr>
            <a:lvl6pPr lvl="5" algn="r">
              <a:buNone/>
              <a:defRPr sz="2700">
                <a:solidFill>
                  <a:schemeClr val="lt1"/>
                </a:solidFill>
                <a:latin typeface="Roboto"/>
                <a:ea typeface="Roboto"/>
                <a:cs typeface="Roboto"/>
                <a:sym typeface="Roboto"/>
              </a:defRPr>
            </a:lvl6pPr>
            <a:lvl7pPr lvl="6" algn="r">
              <a:buNone/>
              <a:defRPr sz="2700">
                <a:solidFill>
                  <a:schemeClr val="lt1"/>
                </a:solidFill>
                <a:latin typeface="Roboto"/>
                <a:ea typeface="Roboto"/>
                <a:cs typeface="Roboto"/>
                <a:sym typeface="Roboto"/>
              </a:defRPr>
            </a:lvl7pPr>
            <a:lvl8pPr lvl="7" algn="r">
              <a:buNone/>
              <a:defRPr sz="2700">
                <a:solidFill>
                  <a:schemeClr val="lt1"/>
                </a:solidFill>
                <a:latin typeface="Roboto"/>
                <a:ea typeface="Roboto"/>
                <a:cs typeface="Roboto"/>
                <a:sym typeface="Roboto"/>
              </a:defRPr>
            </a:lvl8pPr>
            <a:lvl9pPr lvl="8" algn="r">
              <a:buNone/>
              <a:defRPr sz="27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5.png"/><Relationship Id="rId5"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26.png"/><Relationship Id="rId6"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4.png"/><Relationship Id="rId4" Type="http://schemas.openxmlformats.org/officeDocument/2006/relationships/image" Target="../media/image28.png"/><Relationship Id="rId5" Type="http://schemas.openxmlformats.org/officeDocument/2006/relationships/image" Target="../media/image35.png"/><Relationship Id="rId6" Type="http://schemas.openxmlformats.org/officeDocument/2006/relationships/image" Target="../media/image38.png"/><Relationship Id="rId7"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machinelearningmedium.com/2017/07/24/discounted-cumulative-gai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2.png"/><Relationship Id="rId4" Type="http://schemas.openxmlformats.org/officeDocument/2006/relationships/image" Target="../media/image44.png"/><Relationship Id="rId5"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birkhoff.readthedocs.io/en/latest/" TargetMode="External"/><Relationship Id="rId4" Type="http://schemas.openxmlformats.org/officeDocument/2006/relationships/hyperlink" Target="https://en.wikipedia.org/wiki/Doubly_stochastic_matrix#Birkhoff_polytope_and_Birkhoff.E2.80.93von_Neumann_theore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4.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openreview.net/pdf?id=IpsTSvfIB6"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users.soe.ucsc.edu/~yiz/papers/data/YOWStudy/"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towardsdatascience.com/a-tutorial-on-fairness-in-machine-learning-3ff8ba1040cb" TargetMode="External"/><Relationship Id="rId4" Type="http://schemas.openxmlformats.org/officeDocument/2006/relationships/hyperlink" Target="https://users.soe.ucsc.edu/~yiz/papers/data/YOWStudy/" TargetMode="External"/><Relationship Id="rId5" Type="http://schemas.openxmlformats.org/officeDocument/2006/relationships/hyperlink" Target="https://github.com/MilkaLichtblau/BA_Laura"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hyperlink" Target="https://towardsdatascience.com/a-tutorial-on-fairness-in-machine-learning-3ff8ba1040c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cxnSp>
        <p:nvCxnSpPr>
          <p:cNvPr id="85" name="Google Shape;85;p13"/>
          <p:cNvCxnSpPr/>
          <p:nvPr/>
        </p:nvCxnSpPr>
        <p:spPr>
          <a:xfrm>
            <a:off x="1498741" y="-1748367"/>
            <a:ext cx="0" cy="0"/>
          </a:xfrm>
          <a:prstGeom prst="straightConnector1">
            <a:avLst/>
          </a:prstGeom>
          <a:noFill/>
          <a:ln>
            <a:noFill/>
          </a:ln>
        </p:spPr>
      </p:cxnSp>
      <p:cxnSp>
        <p:nvCxnSpPr>
          <p:cNvPr id="86" name="Google Shape;86;p13"/>
          <p:cNvCxnSpPr/>
          <p:nvPr/>
        </p:nvCxnSpPr>
        <p:spPr>
          <a:xfrm>
            <a:off x="1498741" y="-1748367"/>
            <a:ext cx="0" cy="0"/>
          </a:xfrm>
          <a:prstGeom prst="straightConnector1">
            <a:avLst/>
          </a:prstGeom>
          <a:noFill/>
          <a:ln>
            <a:noFill/>
          </a:ln>
        </p:spPr>
      </p:cxnSp>
      <p:sp>
        <p:nvSpPr>
          <p:cNvPr id="87" name="Google Shape;87;p13"/>
          <p:cNvSpPr/>
          <p:nvPr/>
        </p:nvSpPr>
        <p:spPr>
          <a:xfrm>
            <a:off x="3186475" y="3794225"/>
            <a:ext cx="19094400" cy="3308400"/>
          </a:xfrm>
          <a:prstGeom prst="rect">
            <a:avLst/>
          </a:prstGeom>
          <a:noFill/>
          <a:ln>
            <a:noFill/>
          </a:ln>
        </p:spPr>
        <p:txBody>
          <a:bodyPr anchorCtr="0" anchor="ctr" bIns="121900" lIns="243775" spcFirstLastPara="1" rIns="243775" wrap="square" tIns="121900">
            <a:noAutofit/>
          </a:bodyPr>
          <a:lstStyle/>
          <a:p>
            <a:pPr indent="0" lvl="0" marL="0" marR="0" rtl="0" algn="l">
              <a:lnSpc>
                <a:spcPct val="100000"/>
              </a:lnSpc>
              <a:spcBef>
                <a:spcPts val="0"/>
              </a:spcBef>
              <a:spcAft>
                <a:spcPts val="0"/>
              </a:spcAft>
              <a:buClr>
                <a:schemeClr val="dk1"/>
              </a:buClr>
              <a:buSzPts val="4975"/>
              <a:buFont typeface="Montserrat"/>
              <a:buNone/>
            </a:pPr>
            <a:r>
              <a:rPr b="1" lang="en-US" sz="8000">
                <a:solidFill>
                  <a:schemeClr val="dk1"/>
                </a:solidFill>
                <a:latin typeface="Montserrat"/>
                <a:ea typeface="Montserrat"/>
                <a:cs typeface="Montserrat"/>
                <a:sym typeface="Montserrat"/>
              </a:rPr>
              <a:t>Fairness of Exposure in Rankings</a:t>
            </a:r>
            <a:endParaRPr sz="8000"/>
          </a:p>
        </p:txBody>
      </p:sp>
      <p:sp>
        <p:nvSpPr>
          <p:cNvPr id="88" name="Google Shape;88;p13"/>
          <p:cNvSpPr/>
          <p:nvPr/>
        </p:nvSpPr>
        <p:spPr>
          <a:xfrm>
            <a:off x="4014650" y="6531150"/>
            <a:ext cx="5468700" cy="2036100"/>
          </a:xfrm>
          <a:prstGeom prst="rect">
            <a:avLst/>
          </a:prstGeom>
          <a:noFill/>
          <a:ln>
            <a:noFill/>
          </a:ln>
        </p:spPr>
        <p:txBody>
          <a:bodyPr anchorCtr="0" anchor="ctr" bIns="121900" lIns="243775" spcFirstLastPara="1" rIns="243775" wrap="square" tIns="121900">
            <a:noAutofit/>
          </a:bodyPr>
          <a:lstStyle/>
          <a:p>
            <a:pPr indent="0" lvl="0" marL="0" marR="0" rtl="0" algn="ctr">
              <a:lnSpc>
                <a:spcPct val="100000"/>
              </a:lnSpc>
              <a:spcBef>
                <a:spcPts val="0"/>
              </a:spcBef>
              <a:spcAft>
                <a:spcPts val="0"/>
              </a:spcAft>
              <a:buClr>
                <a:schemeClr val="dk1"/>
              </a:buClr>
              <a:buSzPts val="750"/>
              <a:buFont typeface="Montserrat"/>
              <a:buNone/>
            </a:pPr>
            <a:r>
              <a:rPr lang="en-US" sz="5000"/>
              <a:t>Ashudeep Singh</a:t>
            </a:r>
            <a:endParaRPr sz="5000"/>
          </a:p>
          <a:p>
            <a:pPr indent="0" lvl="0" marL="0" marR="0" rtl="0" algn="ctr">
              <a:lnSpc>
                <a:spcPct val="100000"/>
              </a:lnSpc>
              <a:spcBef>
                <a:spcPts val="0"/>
              </a:spcBef>
              <a:spcAft>
                <a:spcPts val="0"/>
              </a:spcAft>
              <a:buClr>
                <a:schemeClr val="dk1"/>
              </a:buClr>
              <a:buSzPts val="750"/>
              <a:buFont typeface="Montserrat"/>
              <a:buNone/>
            </a:pPr>
            <a:r>
              <a:rPr lang="en-US" sz="4000">
                <a:solidFill>
                  <a:srgbClr val="666666"/>
                </a:solidFill>
              </a:rPr>
              <a:t>Cornell University</a:t>
            </a:r>
            <a:endParaRPr sz="4000">
              <a:solidFill>
                <a:srgbClr val="666666"/>
              </a:solidFill>
            </a:endParaRPr>
          </a:p>
        </p:txBody>
      </p:sp>
      <p:pic>
        <p:nvPicPr>
          <p:cNvPr id="89" name="Google Shape;89;p13"/>
          <p:cNvPicPr preferRelativeResize="0"/>
          <p:nvPr/>
        </p:nvPicPr>
        <p:blipFill>
          <a:blip r:embed="rId3">
            <a:alphaModFix/>
          </a:blip>
          <a:stretch>
            <a:fillRect/>
          </a:stretch>
        </p:blipFill>
        <p:spPr>
          <a:xfrm>
            <a:off x="20592950" y="3"/>
            <a:ext cx="3794225" cy="3794225"/>
          </a:xfrm>
          <a:prstGeom prst="rect">
            <a:avLst/>
          </a:prstGeom>
          <a:noFill/>
          <a:ln>
            <a:noFill/>
          </a:ln>
        </p:spPr>
      </p:pic>
      <p:sp>
        <p:nvSpPr>
          <p:cNvPr id="90" name="Google Shape;90;p13"/>
          <p:cNvSpPr/>
          <p:nvPr/>
        </p:nvSpPr>
        <p:spPr>
          <a:xfrm>
            <a:off x="11185800" y="6531150"/>
            <a:ext cx="6280800" cy="2036100"/>
          </a:xfrm>
          <a:prstGeom prst="rect">
            <a:avLst/>
          </a:prstGeom>
          <a:noFill/>
          <a:ln>
            <a:noFill/>
          </a:ln>
        </p:spPr>
        <p:txBody>
          <a:bodyPr anchorCtr="0" anchor="ctr" bIns="121900" lIns="243775" spcFirstLastPara="1" rIns="243775" wrap="square" tIns="121900">
            <a:noAutofit/>
          </a:bodyPr>
          <a:lstStyle/>
          <a:p>
            <a:pPr indent="0" lvl="0" marL="0" marR="0" rtl="0" algn="ctr">
              <a:lnSpc>
                <a:spcPct val="100000"/>
              </a:lnSpc>
              <a:spcBef>
                <a:spcPts val="0"/>
              </a:spcBef>
              <a:spcAft>
                <a:spcPts val="0"/>
              </a:spcAft>
              <a:buClr>
                <a:schemeClr val="dk1"/>
              </a:buClr>
              <a:buSzPts val="750"/>
              <a:buFont typeface="Montserrat"/>
              <a:buNone/>
            </a:pPr>
            <a:r>
              <a:rPr lang="en-US" sz="5000"/>
              <a:t>Thorsten Joachims</a:t>
            </a:r>
            <a:endParaRPr sz="5000"/>
          </a:p>
          <a:p>
            <a:pPr indent="0" lvl="0" marL="0" marR="0" rtl="0" algn="ctr">
              <a:lnSpc>
                <a:spcPct val="100000"/>
              </a:lnSpc>
              <a:spcBef>
                <a:spcPts val="0"/>
              </a:spcBef>
              <a:spcAft>
                <a:spcPts val="0"/>
              </a:spcAft>
              <a:buClr>
                <a:schemeClr val="dk1"/>
              </a:buClr>
              <a:buSzPts val="750"/>
              <a:buFont typeface="Montserrat"/>
              <a:buNone/>
            </a:pPr>
            <a:r>
              <a:rPr lang="en-US" sz="4000">
                <a:solidFill>
                  <a:srgbClr val="666666"/>
                </a:solidFill>
              </a:rPr>
              <a:t>Cornell University</a:t>
            </a:r>
            <a:endParaRPr sz="4000">
              <a:solidFill>
                <a:srgbClr val="666666"/>
              </a:solidFill>
            </a:endParaRPr>
          </a:p>
        </p:txBody>
      </p:sp>
      <p:sp>
        <p:nvSpPr>
          <p:cNvPr id="91" name="Google Shape;91;p13"/>
          <p:cNvSpPr/>
          <p:nvPr/>
        </p:nvSpPr>
        <p:spPr>
          <a:xfrm>
            <a:off x="18106375" y="11679900"/>
            <a:ext cx="6280800" cy="2036100"/>
          </a:xfrm>
          <a:prstGeom prst="rect">
            <a:avLst/>
          </a:prstGeom>
          <a:noFill/>
          <a:ln>
            <a:noFill/>
          </a:ln>
        </p:spPr>
        <p:txBody>
          <a:bodyPr anchorCtr="0" anchor="ctr" bIns="121900" lIns="243775" spcFirstLastPara="1" rIns="243775" wrap="square" tIns="121900">
            <a:noAutofit/>
          </a:bodyPr>
          <a:lstStyle/>
          <a:p>
            <a:pPr indent="0" lvl="0" marL="0" marR="0" rtl="0" algn="ctr">
              <a:lnSpc>
                <a:spcPct val="100000"/>
              </a:lnSpc>
              <a:spcBef>
                <a:spcPts val="0"/>
              </a:spcBef>
              <a:spcAft>
                <a:spcPts val="0"/>
              </a:spcAft>
              <a:buClr>
                <a:schemeClr val="dk1"/>
              </a:buClr>
              <a:buSzPts val="750"/>
              <a:buFont typeface="Montserrat"/>
              <a:buNone/>
            </a:pPr>
            <a:r>
              <a:rPr lang="en-US" sz="5000"/>
              <a:t>Shivangi Bithel</a:t>
            </a:r>
            <a:endParaRPr sz="5000"/>
          </a:p>
          <a:p>
            <a:pPr indent="0" lvl="0" marL="0" marR="0" rtl="0" algn="ctr">
              <a:lnSpc>
                <a:spcPct val="100000"/>
              </a:lnSpc>
              <a:spcBef>
                <a:spcPts val="0"/>
              </a:spcBef>
              <a:spcAft>
                <a:spcPts val="0"/>
              </a:spcAft>
              <a:buClr>
                <a:schemeClr val="dk1"/>
              </a:buClr>
              <a:buSzPts val="750"/>
              <a:buFont typeface="Montserrat"/>
              <a:buNone/>
            </a:pPr>
            <a:r>
              <a:rPr lang="en-US" sz="4000">
                <a:solidFill>
                  <a:srgbClr val="666666"/>
                </a:solidFill>
              </a:rPr>
              <a:t>IIT Delhi</a:t>
            </a:r>
            <a:endParaRPr sz="4000">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Giving Speakers Fair Access to Willing Listeners</a:t>
            </a:r>
            <a:endParaRPr/>
          </a:p>
        </p:txBody>
      </p:sp>
      <p:sp>
        <p:nvSpPr>
          <p:cNvPr id="154" name="Google Shape;154;p22"/>
          <p:cNvSpPr txBox="1"/>
          <p:nvPr>
            <p:ph idx="1" type="body"/>
          </p:nvPr>
        </p:nvSpPr>
        <p:spPr>
          <a:xfrm>
            <a:off x="831308" y="3279667"/>
            <a:ext cx="22724700" cy="8904000"/>
          </a:xfrm>
          <a:prstGeom prst="rect">
            <a:avLst/>
          </a:prstGeom>
        </p:spPr>
        <p:txBody>
          <a:bodyPr anchorCtr="0" anchor="t" bIns="243825" lIns="243825" spcFirstLastPara="1" rIns="243825" wrap="square" tIns="243825">
            <a:normAutofit/>
          </a:bodyPr>
          <a:lstStyle/>
          <a:p>
            <a:pPr indent="-495300" lvl="0" marL="457200" rtl="0" algn="l">
              <a:spcBef>
                <a:spcPts val="0"/>
              </a:spcBef>
              <a:spcAft>
                <a:spcPts val="0"/>
              </a:spcAft>
              <a:buSzPts val="4200"/>
              <a:buChar char="●"/>
            </a:pPr>
            <a:r>
              <a:rPr lang="en-US" sz="4200"/>
              <a:t>Consider an example of times during election in a country. There are many people posting their opinions on social media websites like Twitter or Facebook. Everyone has a freedom to speech and thus can post both positive and negative feedbacks about any party standing in election. </a:t>
            </a:r>
            <a:endParaRPr sz="4200"/>
          </a:p>
          <a:p>
            <a:pPr indent="-495300" lvl="0" marL="457200" rtl="0" algn="l">
              <a:spcBef>
                <a:spcPts val="0"/>
              </a:spcBef>
              <a:spcAft>
                <a:spcPts val="0"/>
              </a:spcAft>
              <a:buSzPts val="4200"/>
              <a:buChar char="●"/>
            </a:pPr>
            <a:r>
              <a:rPr lang="en-US" sz="4200"/>
              <a:t>But if a social media site is biased in its opinion towards one party that it might rank positive comments on top for one party and negative comments on top for other and this will influence a neutral person to also form a biased opinion during the election. The importance of equal exposure to both positive and negative comments is thus important for a social media site to be fair.</a:t>
            </a:r>
            <a:endParaRPr sz="4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Related Work</a:t>
            </a:r>
            <a:endParaRPr/>
          </a:p>
        </p:txBody>
      </p:sp>
      <p:sp>
        <p:nvSpPr>
          <p:cNvPr id="160" name="Google Shape;160;p23"/>
          <p:cNvSpPr txBox="1"/>
          <p:nvPr>
            <p:ph idx="1" type="body"/>
          </p:nvPr>
        </p:nvSpPr>
        <p:spPr>
          <a:xfrm>
            <a:off x="831308" y="3279667"/>
            <a:ext cx="22724700" cy="8904000"/>
          </a:xfrm>
          <a:prstGeom prst="rect">
            <a:avLst/>
          </a:prstGeom>
        </p:spPr>
        <p:txBody>
          <a:bodyPr anchorCtr="0" anchor="t" bIns="243825" lIns="243825" spcFirstLastPara="1" rIns="243825" wrap="square" tIns="243825">
            <a:normAutofit lnSpcReduction="10000"/>
          </a:bodyPr>
          <a:lstStyle/>
          <a:p>
            <a:pPr indent="-533400" lvl="0" marL="457200" rtl="0" algn="l">
              <a:spcBef>
                <a:spcPts val="0"/>
              </a:spcBef>
              <a:spcAft>
                <a:spcPts val="0"/>
              </a:spcAft>
              <a:buSzPts val="4800"/>
              <a:buChar char="●"/>
            </a:pPr>
            <a:r>
              <a:rPr lang="en-US"/>
              <a:t>Algorithmic Fairness</a:t>
            </a:r>
            <a:endParaRPr/>
          </a:p>
          <a:p>
            <a:pPr indent="-514350" lvl="0" marL="1143000" rtl="0" algn="l">
              <a:spcBef>
                <a:spcPts val="0"/>
              </a:spcBef>
              <a:spcAft>
                <a:spcPts val="0"/>
              </a:spcAft>
              <a:buClr>
                <a:srgbClr val="666666"/>
              </a:buClr>
              <a:buSzPts val="4500"/>
              <a:buChar char="●"/>
            </a:pPr>
            <a:r>
              <a:rPr lang="en-US" sz="4500">
                <a:solidFill>
                  <a:srgbClr val="666666"/>
                </a:solidFill>
              </a:rPr>
              <a:t>Individual</a:t>
            </a:r>
            <a:r>
              <a:rPr lang="en-US" sz="4500">
                <a:solidFill>
                  <a:srgbClr val="666666"/>
                </a:solidFill>
              </a:rPr>
              <a:t> Fairness</a:t>
            </a:r>
            <a:endParaRPr sz="4500">
              <a:solidFill>
                <a:srgbClr val="666666"/>
              </a:solidFill>
            </a:endParaRPr>
          </a:p>
          <a:p>
            <a:pPr indent="-514350" lvl="0" marL="1143000" rtl="0" algn="l">
              <a:spcBef>
                <a:spcPts val="0"/>
              </a:spcBef>
              <a:spcAft>
                <a:spcPts val="0"/>
              </a:spcAft>
              <a:buClr>
                <a:srgbClr val="666666"/>
              </a:buClr>
              <a:buSzPts val="4500"/>
              <a:buChar char="●"/>
            </a:pPr>
            <a:r>
              <a:rPr lang="en-US" sz="4500">
                <a:solidFill>
                  <a:srgbClr val="666666"/>
                </a:solidFill>
              </a:rPr>
              <a:t>Group Fairness</a:t>
            </a:r>
            <a:endParaRPr sz="4500">
              <a:solidFill>
                <a:srgbClr val="666666"/>
              </a:solidFill>
            </a:endParaRPr>
          </a:p>
          <a:p>
            <a:pPr indent="-533400" lvl="0" marL="457200" rtl="0" algn="l">
              <a:spcBef>
                <a:spcPts val="0"/>
              </a:spcBef>
              <a:spcAft>
                <a:spcPts val="0"/>
              </a:spcAft>
              <a:buSzPts val="4800"/>
              <a:buChar char="●"/>
            </a:pPr>
            <a:r>
              <a:rPr lang="en-US"/>
              <a:t>Fairness in Rankings </a:t>
            </a:r>
            <a:endParaRPr/>
          </a:p>
          <a:p>
            <a:pPr indent="-533400" lvl="0" marL="457200" rtl="0" algn="l">
              <a:spcBef>
                <a:spcPts val="0"/>
              </a:spcBef>
              <a:spcAft>
                <a:spcPts val="0"/>
              </a:spcAft>
              <a:buSzPts val="4800"/>
              <a:buChar char="●"/>
            </a:pPr>
            <a:r>
              <a:rPr lang="en-US"/>
              <a:t>Information diversity in Retrieval</a:t>
            </a:r>
            <a:endParaRPr/>
          </a:p>
          <a:p>
            <a:pPr indent="-514350" lvl="0" marL="1143000" rtl="0" algn="l">
              <a:spcBef>
                <a:spcPts val="0"/>
              </a:spcBef>
              <a:spcAft>
                <a:spcPts val="0"/>
              </a:spcAft>
              <a:buClr>
                <a:srgbClr val="666666"/>
              </a:buClr>
              <a:buSzPts val="4500"/>
              <a:buChar char="●"/>
            </a:pPr>
            <a:r>
              <a:rPr lang="en-US" sz="4500">
                <a:solidFill>
                  <a:srgbClr val="666666"/>
                </a:solidFill>
              </a:rPr>
              <a:t>The motivation behind PRP diversified ranking is entirely based on to maximize the utility of the user while the approach in this paper can be used to balance the needs of both user and item. </a:t>
            </a:r>
            <a:endParaRPr sz="4500">
              <a:solidFill>
                <a:srgbClr val="666666"/>
              </a:solidFill>
            </a:endParaRPr>
          </a:p>
          <a:p>
            <a:pPr indent="-514350" lvl="0" marL="1143000" rtl="0" algn="l">
              <a:spcBef>
                <a:spcPts val="0"/>
              </a:spcBef>
              <a:spcAft>
                <a:spcPts val="0"/>
              </a:spcAft>
              <a:buClr>
                <a:srgbClr val="666666"/>
              </a:buClr>
              <a:buSzPts val="4500"/>
              <a:buChar char="●"/>
            </a:pPr>
            <a:r>
              <a:rPr lang="en-US" sz="4500">
                <a:solidFill>
                  <a:srgbClr val="666666"/>
                </a:solidFill>
              </a:rPr>
              <a:t>Extrinsic diversity</a:t>
            </a:r>
            <a:endParaRPr sz="4500">
              <a:solidFill>
                <a:srgbClr val="666666"/>
              </a:solidFill>
            </a:endParaRPr>
          </a:p>
          <a:p>
            <a:pPr indent="-514350" lvl="0" marL="1143000" rtl="0" algn="l">
              <a:spcBef>
                <a:spcPts val="0"/>
              </a:spcBef>
              <a:spcAft>
                <a:spcPts val="0"/>
              </a:spcAft>
              <a:buClr>
                <a:srgbClr val="666666"/>
              </a:buClr>
              <a:buSzPts val="4500"/>
              <a:buChar char="●"/>
            </a:pPr>
            <a:r>
              <a:rPr lang="en-US" sz="4500">
                <a:solidFill>
                  <a:srgbClr val="666666"/>
                </a:solidFill>
              </a:rPr>
              <a:t>Intrinsic diversity</a:t>
            </a:r>
            <a:endParaRPr sz="4500">
              <a:solidFill>
                <a:srgbClr val="666666"/>
              </a:solidFill>
            </a:endParaRPr>
          </a:p>
          <a:p>
            <a:pPr indent="-514350" lvl="0" marL="1143000" rtl="0" algn="l">
              <a:spcBef>
                <a:spcPts val="0"/>
              </a:spcBef>
              <a:spcAft>
                <a:spcPts val="0"/>
              </a:spcAft>
              <a:buClr>
                <a:srgbClr val="666666"/>
              </a:buClr>
              <a:buSzPts val="4500"/>
              <a:buChar char="●"/>
            </a:pPr>
            <a:r>
              <a:rPr lang="en-US" sz="4500">
                <a:solidFill>
                  <a:srgbClr val="666666"/>
                </a:solidFill>
              </a:rPr>
              <a:t>Exploration diversity</a:t>
            </a:r>
            <a:endParaRPr sz="4500">
              <a:solidFill>
                <a:srgbClr val="6666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1000"/>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1000"/>
                                        <p:tgtEl>
                                          <p:spTgt spid="1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1000"/>
                                        <p:tgtEl>
                                          <p:spTgt spid="1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Effect filter="fade" transition="in">
                                      <p:cBhvr>
                                        <p:cTn dur="1000"/>
                                        <p:tgtEl>
                                          <p:spTgt spid="1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animEffect filter="fade" transition="in">
                                      <p:cBhvr>
                                        <p:cTn dur="1000"/>
                                        <p:tgtEl>
                                          <p:spTgt spid="1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animEffect filter="fade" transition="in">
                                      <p:cBhvr>
                                        <p:cTn dur="1000"/>
                                        <p:tgtEl>
                                          <p:spTgt spid="16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animEffect filter="fade" transition="in">
                                      <p:cBhvr>
                                        <p:cTn dur="1000"/>
                                        <p:tgtEl>
                                          <p:spTgt spid="16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7" st="7"/>
                                            </p:txEl>
                                          </p:spTgt>
                                        </p:tgtEl>
                                        <p:attrNameLst>
                                          <p:attrName>style.visibility</p:attrName>
                                        </p:attrNameLst>
                                      </p:cBhvr>
                                      <p:to>
                                        <p:strVal val="visible"/>
                                      </p:to>
                                    </p:set>
                                    <p:animEffect filter="fade" transition="in">
                                      <p:cBhvr>
                                        <p:cTn dur="1000"/>
                                        <p:tgtEl>
                                          <p:spTgt spid="16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8" st="8"/>
                                            </p:txEl>
                                          </p:spTgt>
                                        </p:tgtEl>
                                        <p:attrNameLst>
                                          <p:attrName>style.visibility</p:attrName>
                                        </p:attrNameLst>
                                      </p:cBhvr>
                                      <p:to>
                                        <p:strVal val="visible"/>
                                      </p:to>
                                    </p:set>
                                    <p:animEffect filter="fade" transition="in">
                                      <p:cBhvr>
                                        <p:cTn dur="1000"/>
                                        <p:tgtEl>
                                          <p:spTgt spid="16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Framework for ranking under Fairness Constraints</a:t>
            </a:r>
            <a:endParaRPr/>
          </a:p>
        </p:txBody>
      </p:sp>
      <p:sp>
        <p:nvSpPr>
          <p:cNvPr id="166" name="Google Shape;166;p24"/>
          <p:cNvSpPr txBox="1"/>
          <p:nvPr>
            <p:ph idx="1" type="body"/>
          </p:nvPr>
        </p:nvSpPr>
        <p:spPr>
          <a:xfrm>
            <a:off x="831308" y="3279667"/>
            <a:ext cx="22724700" cy="8904000"/>
          </a:xfrm>
          <a:prstGeom prst="rect">
            <a:avLst/>
          </a:prstGeom>
        </p:spPr>
        <p:txBody>
          <a:bodyPr anchorCtr="0" anchor="t" bIns="243825" lIns="243825" spcFirstLastPara="1" rIns="243825" wrap="square" tIns="243825">
            <a:normAutofit/>
          </a:bodyPr>
          <a:lstStyle/>
          <a:p>
            <a:pPr indent="0" lvl="0" marL="0" rtl="0" algn="l">
              <a:spcBef>
                <a:spcPts val="0"/>
              </a:spcBef>
              <a:spcAft>
                <a:spcPts val="0"/>
              </a:spcAft>
              <a:buNone/>
            </a:pPr>
            <a:r>
              <a:rPr lang="en-US"/>
              <a:t>Consider a single query q, ranking r over a set of documents D = {d</a:t>
            </a:r>
            <a:r>
              <a:rPr baseline="-25000" lang="en-US"/>
              <a:t>1</a:t>
            </a:r>
            <a:r>
              <a:rPr lang="en-US"/>
              <a:t>, d</a:t>
            </a:r>
            <a:r>
              <a:rPr baseline="-25000" lang="en-US"/>
              <a:t>2</a:t>
            </a:r>
            <a:r>
              <a:rPr lang="en-US"/>
              <a:t>, ….d</a:t>
            </a:r>
            <a:r>
              <a:rPr baseline="-25000" lang="en-US"/>
              <a:t>N</a:t>
            </a:r>
            <a:r>
              <a:rPr lang="en-US"/>
              <a:t>} and the utility U(r|q). The problem of optimal ranking under fairness constraints can be formulated as the following optimization problem:</a:t>
            </a:r>
            <a:endParaRPr/>
          </a:p>
          <a:p>
            <a:pPr indent="0" lvl="0" marL="0" rtl="0" algn="ctr">
              <a:lnSpc>
                <a:spcPct val="50000"/>
              </a:lnSpc>
              <a:spcBef>
                <a:spcPts val="3200"/>
              </a:spcBef>
              <a:spcAft>
                <a:spcPts val="0"/>
              </a:spcAft>
              <a:buNone/>
            </a:pPr>
            <a:r>
              <a:rPr lang="en-US"/>
              <a:t>r= argmax</a:t>
            </a:r>
            <a:r>
              <a:rPr baseline="-25000" lang="en-US"/>
              <a:t>r </a:t>
            </a:r>
            <a:r>
              <a:rPr lang="en-US"/>
              <a:t>U(r|q)</a:t>
            </a:r>
            <a:endParaRPr/>
          </a:p>
          <a:p>
            <a:pPr indent="0" lvl="0" marL="0" rtl="0" algn="ctr">
              <a:lnSpc>
                <a:spcPct val="50000"/>
              </a:lnSpc>
              <a:spcBef>
                <a:spcPts val="3200"/>
              </a:spcBef>
              <a:spcAft>
                <a:spcPts val="0"/>
              </a:spcAft>
              <a:buNone/>
            </a:pPr>
            <a:r>
              <a:rPr lang="en-US"/>
              <a:t>s.t. r is fair</a:t>
            </a:r>
            <a:endParaRPr/>
          </a:p>
          <a:p>
            <a:pPr indent="-533400" lvl="0" marL="457200" rtl="0" algn="l">
              <a:spcBef>
                <a:spcPts val="3200"/>
              </a:spcBef>
              <a:spcAft>
                <a:spcPts val="0"/>
              </a:spcAft>
              <a:buSzPts val="4800"/>
              <a:buChar char="●"/>
            </a:pPr>
            <a:r>
              <a:rPr lang="en-US"/>
              <a:t>Utility of Ranking</a:t>
            </a:r>
            <a:endParaRPr/>
          </a:p>
          <a:p>
            <a:pPr indent="-533400" lvl="0" marL="457200" rtl="0" algn="l">
              <a:spcBef>
                <a:spcPts val="0"/>
              </a:spcBef>
              <a:spcAft>
                <a:spcPts val="0"/>
              </a:spcAft>
              <a:buSzPts val="4800"/>
              <a:buChar char="●"/>
            </a:pPr>
            <a:r>
              <a:rPr lang="en-US"/>
              <a:t>Probabilistic Rankings</a:t>
            </a:r>
            <a:endParaRPr/>
          </a:p>
          <a:p>
            <a:pPr indent="-533400" lvl="0" marL="457200" rtl="0" algn="l">
              <a:spcBef>
                <a:spcPts val="0"/>
              </a:spcBef>
              <a:spcAft>
                <a:spcPts val="0"/>
              </a:spcAft>
              <a:buSzPts val="4800"/>
              <a:buChar char="●"/>
            </a:pPr>
            <a:r>
              <a:rPr lang="en-US"/>
              <a:t>Optimizing Fair Ranking via Linear Programming </a:t>
            </a:r>
            <a:endParaRPr/>
          </a:p>
          <a:p>
            <a:pPr indent="-533400" lvl="0" marL="457200" rtl="0" algn="l">
              <a:spcBef>
                <a:spcPts val="0"/>
              </a:spcBef>
              <a:spcAft>
                <a:spcPts val="0"/>
              </a:spcAft>
              <a:buSzPts val="4800"/>
              <a:buChar char="●"/>
            </a:pPr>
            <a:r>
              <a:rPr lang="en-US"/>
              <a:t>Sampling Rankings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Utility of Ranking</a:t>
            </a:r>
            <a:endParaRPr/>
          </a:p>
        </p:txBody>
      </p:sp>
      <p:sp>
        <p:nvSpPr>
          <p:cNvPr id="172" name="Google Shape;172;p25"/>
          <p:cNvSpPr txBox="1"/>
          <p:nvPr>
            <p:ph idx="1" type="body"/>
          </p:nvPr>
        </p:nvSpPr>
        <p:spPr>
          <a:xfrm>
            <a:off x="831300" y="3279676"/>
            <a:ext cx="22724700" cy="9725700"/>
          </a:xfrm>
          <a:prstGeom prst="rect">
            <a:avLst/>
          </a:prstGeom>
        </p:spPr>
        <p:txBody>
          <a:bodyPr anchorCtr="0" anchor="t" bIns="243825" lIns="243825" spcFirstLastPara="1" rIns="243825" wrap="square" tIns="243825">
            <a:normAutofit/>
          </a:bodyPr>
          <a:lstStyle/>
          <a:p>
            <a:pPr indent="-533400" lvl="0" marL="457200" rtl="0" algn="l">
              <a:spcBef>
                <a:spcPts val="0"/>
              </a:spcBef>
              <a:spcAft>
                <a:spcPts val="0"/>
              </a:spcAft>
              <a:buSzPts val="4800"/>
              <a:buChar char="●"/>
            </a:pPr>
            <a:r>
              <a:rPr lang="en-US"/>
              <a:t>Utility is derived from relevance of the individual items. For user u and query q, rel(d|u,q) is the binary relevance value of document d. Different user may have different value for relevance even if they share the same q.</a:t>
            </a:r>
            <a:endParaRPr/>
          </a:p>
          <a:p>
            <a:pPr indent="-533400" lvl="0" marL="457200" rtl="0" algn="l">
              <a:spcBef>
                <a:spcPts val="0"/>
              </a:spcBef>
              <a:spcAft>
                <a:spcPts val="0"/>
              </a:spcAft>
              <a:buSzPts val="4800"/>
              <a:buChar char="●"/>
            </a:pPr>
            <a:r>
              <a:rPr lang="en-US"/>
              <a:t>Generic way to represent utility is:</a:t>
            </a:r>
            <a:endParaRPr/>
          </a:p>
          <a:p>
            <a:pPr indent="0" lvl="0" marL="457200" rtl="0" algn="l">
              <a:spcBef>
                <a:spcPts val="3200"/>
              </a:spcBef>
              <a:spcAft>
                <a:spcPts val="0"/>
              </a:spcAft>
              <a:buNone/>
            </a:pPr>
            <a:r>
              <a:t/>
            </a:r>
            <a:endParaRPr/>
          </a:p>
          <a:p>
            <a:pPr indent="0" lvl="0" marL="457200" rtl="0" algn="l">
              <a:spcBef>
                <a:spcPts val="3200"/>
              </a:spcBef>
              <a:spcAft>
                <a:spcPts val="3200"/>
              </a:spcAft>
              <a:buNone/>
            </a:pPr>
            <a:r>
              <a:rPr lang="en-US"/>
              <a:t>where v and λ are application dependent functions. Function v(rank(d|r)) models how much attention document d gets at rank rank(d|r), and </a:t>
            </a:r>
            <a:r>
              <a:rPr lang="en-US"/>
              <a:t>λ  is a function that maps the relevance of a document for a user to its utility.  </a:t>
            </a:r>
            <a:endParaRPr/>
          </a:p>
        </p:txBody>
      </p:sp>
      <p:pic>
        <p:nvPicPr>
          <p:cNvPr id="173" name="Google Shape;173;p25"/>
          <p:cNvPicPr preferRelativeResize="0"/>
          <p:nvPr/>
        </p:nvPicPr>
        <p:blipFill>
          <a:blip r:embed="rId3">
            <a:alphaModFix/>
          </a:blip>
          <a:stretch>
            <a:fillRect/>
          </a:stretch>
        </p:blipFill>
        <p:spPr>
          <a:xfrm>
            <a:off x="3777250" y="6755050"/>
            <a:ext cx="12777100" cy="1863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idx="1" type="body"/>
          </p:nvPr>
        </p:nvSpPr>
        <p:spPr>
          <a:xfrm>
            <a:off x="831300" y="1081225"/>
            <a:ext cx="22724700" cy="11739000"/>
          </a:xfrm>
          <a:prstGeom prst="rect">
            <a:avLst/>
          </a:prstGeom>
        </p:spPr>
        <p:txBody>
          <a:bodyPr anchorCtr="0" anchor="t" bIns="243825" lIns="243825" spcFirstLastPara="1" rIns="243825" wrap="square" tIns="243825">
            <a:normAutofit/>
          </a:bodyPr>
          <a:lstStyle/>
          <a:p>
            <a:pPr indent="0" lvl="0" marL="0" rtl="0" algn="l">
              <a:spcBef>
                <a:spcPts val="0"/>
              </a:spcBef>
              <a:spcAft>
                <a:spcPts val="0"/>
              </a:spcAft>
              <a:buNone/>
            </a:pPr>
            <a:r>
              <a:rPr lang="en-US"/>
              <a:t>To incorporate the standard DCG metric in our framework:</a:t>
            </a:r>
            <a:endParaRPr/>
          </a:p>
          <a:p>
            <a:pPr indent="0" lvl="0" marL="0" rtl="0" algn="l">
              <a:spcBef>
                <a:spcPts val="3200"/>
              </a:spcBef>
              <a:spcAft>
                <a:spcPts val="0"/>
              </a:spcAft>
              <a:buNone/>
            </a:pPr>
            <a:r>
              <a:t/>
            </a:r>
            <a:endParaRPr/>
          </a:p>
          <a:p>
            <a:pPr indent="0" lvl="0" marL="0" rtl="0" algn="l">
              <a:spcBef>
                <a:spcPts val="3200"/>
              </a:spcBef>
              <a:spcAft>
                <a:spcPts val="0"/>
              </a:spcAft>
              <a:buNone/>
            </a:pPr>
            <a:r>
              <a:t/>
            </a:r>
            <a:endParaRPr/>
          </a:p>
          <a:p>
            <a:pPr indent="0" lvl="0" marL="0" rtl="0" algn="l">
              <a:spcBef>
                <a:spcPts val="3200"/>
              </a:spcBef>
              <a:spcAft>
                <a:spcPts val="0"/>
              </a:spcAft>
              <a:buNone/>
            </a:pPr>
            <a:r>
              <a:rPr lang="en-US"/>
              <a:t>where 																 and</a:t>
            </a:r>
            <a:endParaRPr/>
          </a:p>
          <a:p>
            <a:pPr indent="0" lvl="0" marL="0" rtl="0" algn="l">
              <a:spcBef>
                <a:spcPts val="3200"/>
              </a:spcBef>
              <a:spcAft>
                <a:spcPts val="3200"/>
              </a:spcAft>
              <a:buNone/>
            </a:pPr>
            <a:r>
              <a:rPr lang="en-US"/>
              <a:t> </a:t>
            </a:r>
            <a:endParaRPr/>
          </a:p>
        </p:txBody>
      </p:sp>
      <p:pic>
        <p:nvPicPr>
          <p:cNvPr id="179" name="Google Shape;179;p26"/>
          <p:cNvPicPr preferRelativeResize="0"/>
          <p:nvPr/>
        </p:nvPicPr>
        <p:blipFill>
          <a:blip r:embed="rId3">
            <a:alphaModFix/>
          </a:blip>
          <a:stretch>
            <a:fillRect/>
          </a:stretch>
        </p:blipFill>
        <p:spPr>
          <a:xfrm>
            <a:off x="4755300" y="2296175"/>
            <a:ext cx="13499925" cy="2461175"/>
          </a:xfrm>
          <a:prstGeom prst="rect">
            <a:avLst/>
          </a:prstGeom>
          <a:noFill/>
          <a:ln>
            <a:noFill/>
          </a:ln>
        </p:spPr>
      </p:pic>
      <p:pic>
        <p:nvPicPr>
          <p:cNvPr id="180" name="Google Shape;180;p26"/>
          <p:cNvPicPr preferRelativeResize="0"/>
          <p:nvPr/>
        </p:nvPicPr>
        <p:blipFill>
          <a:blip r:embed="rId4">
            <a:alphaModFix/>
          </a:blip>
          <a:stretch>
            <a:fillRect/>
          </a:stretch>
        </p:blipFill>
        <p:spPr>
          <a:xfrm>
            <a:off x="3010925" y="5000226"/>
            <a:ext cx="6787000" cy="1101950"/>
          </a:xfrm>
          <a:prstGeom prst="rect">
            <a:avLst/>
          </a:prstGeom>
          <a:noFill/>
          <a:ln>
            <a:noFill/>
          </a:ln>
        </p:spPr>
      </p:pic>
      <p:pic>
        <p:nvPicPr>
          <p:cNvPr id="181" name="Google Shape;181;p26"/>
          <p:cNvPicPr preferRelativeResize="0"/>
          <p:nvPr/>
        </p:nvPicPr>
        <p:blipFill>
          <a:blip r:embed="rId5">
            <a:alphaModFix/>
          </a:blip>
          <a:stretch>
            <a:fillRect/>
          </a:stretch>
        </p:blipFill>
        <p:spPr>
          <a:xfrm>
            <a:off x="11176700" y="4757351"/>
            <a:ext cx="6956885" cy="1344825"/>
          </a:xfrm>
          <a:prstGeom prst="rect">
            <a:avLst/>
          </a:prstGeom>
          <a:noFill/>
          <a:ln>
            <a:noFill/>
          </a:ln>
        </p:spPr>
      </p:pic>
      <p:pic>
        <p:nvPicPr>
          <p:cNvPr id="182" name="Google Shape;182;p26"/>
          <p:cNvPicPr preferRelativeResize="0"/>
          <p:nvPr/>
        </p:nvPicPr>
        <p:blipFill>
          <a:blip r:embed="rId6">
            <a:alphaModFix/>
          </a:blip>
          <a:stretch>
            <a:fillRect/>
          </a:stretch>
        </p:blipFill>
        <p:spPr>
          <a:xfrm>
            <a:off x="4919575" y="6477675"/>
            <a:ext cx="12501600" cy="5705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idx="1" type="body"/>
          </p:nvPr>
        </p:nvSpPr>
        <p:spPr>
          <a:xfrm>
            <a:off x="831246" y="1426167"/>
            <a:ext cx="22724700" cy="8904000"/>
          </a:xfrm>
          <a:prstGeom prst="rect">
            <a:avLst/>
          </a:prstGeom>
        </p:spPr>
        <p:txBody>
          <a:bodyPr anchorCtr="0" anchor="t" bIns="243825" lIns="243825" spcFirstLastPara="1" rIns="243825" wrap="square" tIns="243825">
            <a:normAutofit/>
          </a:bodyPr>
          <a:lstStyle/>
          <a:p>
            <a:pPr indent="0" lvl="0" marL="0" rtl="0" algn="l">
              <a:spcBef>
                <a:spcPts val="0"/>
              </a:spcBef>
              <a:spcAft>
                <a:spcPts val="3200"/>
              </a:spcAft>
              <a:buNone/>
            </a:pPr>
            <a:r>
              <a:rPr lang="en-US"/>
              <a:t>In case of binary relevance and λ as the identity function, u(d|q) is equivalent to the probability of relevance. Thus on sorting the documents by u(d|q) will generate the ranking that will maximize the utility for any function v that decreases with rank. (Probability ranking principle)</a:t>
            </a:r>
            <a:endParaRPr/>
          </a:p>
        </p:txBody>
      </p:sp>
      <p:pic>
        <p:nvPicPr>
          <p:cNvPr id="188" name="Google Shape;188;p27"/>
          <p:cNvPicPr preferRelativeResize="0"/>
          <p:nvPr/>
        </p:nvPicPr>
        <p:blipFill>
          <a:blip r:embed="rId3">
            <a:alphaModFix/>
          </a:blip>
          <a:stretch>
            <a:fillRect/>
          </a:stretch>
        </p:blipFill>
        <p:spPr>
          <a:xfrm>
            <a:off x="7322075" y="5330993"/>
            <a:ext cx="9743025" cy="1557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Probabilistic Rankings</a:t>
            </a:r>
            <a:endParaRPr/>
          </a:p>
        </p:txBody>
      </p:sp>
      <p:sp>
        <p:nvSpPr>
          <p:cNvPr id="194" name="Google Shape;194;p28"/>
          <p:cNvSpPr txBox="1"/>
          <p:nvPr>
            <p:ph idx="1" type="body"/>
          </p:nvPr>
        </p:nvSpPr>
        <p:spPr>
          <a:xfrm>
            <a:off x="831308" y="3279667"/>
            <a:ext cx="22724700" cy="8904000"/>
          </a:xfrm>
          <a:prstGeom prst="rect">
            <a:avLst/>
          </a:prstGeom>
        </p:spPr>
        <p:txBody>
          <a:bodyPr anchorCtr="0" anchor="t" bIns="243825" lIns="243825" spcFirstLastPara="1" rIns="243825" wrap="square" tIns="243825">
            <a:normAutofit/>
          </a:bodyPr>
          <a:lstStyle/>
          <a:p>
            <a:pPr indent="0" lvl="0" marL="0" rtl="0" algn="l">
              <a:spcBef>
                <a:spcPts val="0"/>
              </a:spcBef>
              <a:spcAft>
                <a:spcPts val="3200"/>
              </a:spcAft>
              <a:buNone/>
            </a:pPr>
            <a:r>
              <a:rPr lang="en-US"/>
              <a:t>If we search for utility-maximizing ranking under fairness constraints, then we will have to naively search for the complete ranking space which will take time exponential in |D|. Thus </a:t>
            </a:r>
            <a:r>
              <a:rPr lang="en-US"/>
              <a:t>we are considering probabilistic rankings R instead of a single deterministic ranking r. R is a distribution over rankings.</a:t>
            </a:r>
            <a:endParaRPr/>
          </a:p>
        </p:txBody>
      </p:sp>
      <p:pic>
        <p:nvPicPr>
          <p:cNvPr id="195" name="Google Shape;195;p28"/>
          <p:cNvPicPr preferRelativeResize="0"/>
          <p:nvPr/>
        </p:nvPicPr>
        <p:blipFill>
          <a:blip r:embed="rId3">
            <a:alphaModFix/>
          </a:blip>
          <a:stretch>
            <a:fillRect/>
          </a:stretch>
        </p:blipFill>
        <p:spPr>
          <a:xfrm>
            <a:off x="4878850" y="7056126"/>
            <a:ext cx="14046250" cy="357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idx="1" type="body"/>
          </p:nvPr>
        </p:nvSpPr>
        <p:spPr>
          <a:xfrm>
            <a:off x="831308" y="1146067"/>
            <a:ext cx="22724700" cy="8904000"/>
          </a:xfrm>
          <a:prstGeom prst="rect">
            <a:avLst/>
          </a:prstGeom>
        </p:spPr>
        <p:txBody>
          <a:bodyPr anchorCtr="0" anchor="t" bIns="243825" lIns="243825" spcFirstLastPara="1" rIns="243825" wrap="square" tIns="243825">
            <a:normAutofit/>
          </a:bodyPr>
          <a:lstStyle/>
          <a:p>
            <a:pPr indent="0" lvl="0" marL="0" rtl="0" algn="l">
              <a:spcBef>
                <a:spcPts val="0"/>
              </a:spcBef>
              <a:spcAft>
                <a:spcPts val="0"/>
              </a:spcAft>
              <a:buNone/>
            </a:pPr>
            <a:r>
              <a:rPr lang="en-US"/>
              <a:t>Let P</a:t>
            </a:r>
            <a:r>
              <a:rPr baseline="-25000" lang="en-US"/>
              <a:t>i,j</a:t>
            </a:r>
            <a:r>
              <a:rPr lang="en-US"/>
              <a:t> be the probability that R places document d</a:t>
            </a:r>
            <a:r>
              <a:rPr baseline="-25000" lang="en-US"/>
              <a:t>i</a:t>
            </a:r>
            <a:r>
              <a:rPr lang="en-US"/>
              <a:t> at rank j, then P forms a doubly stochastic matrix of size N × N, which means that the sum of each row and each column of the matrix is equal to 1. In other words, the sum of probabilities for each position is 1 and the sum of probabilities for each document is1. </a:t>
            </a:r>
            <a:endParaRPr/>
          </a:p>
          <a:p>
            <a:pPr indent="0" lvl="0" marL="0" rtl="0" algn="l">
              <a:spcBef>
                <a:spcPts val="3200"/>
              </a:spcBef>
              <a:spcAft>
                <a:spcPts val="0"/>
              </a:spcAft>
              <a:buNone/>
            </a:pPr>
            <a:r>
              <a:t/>
            </a:r>
            <a:endParaRPr/>
          </a:p>
          <a:p>
            <a:pPr indent="0" lvl="0" marL="0" rtl="0" algn="l">
              <a:spcBef>
                <a:spcPts val="3200"/>
              </a:spcBef>
              <a:spcAft>
                <a:spcPts val="0"/>
              </a:spcAft>
              <a:buNone/>
            </a:pPr>
            <a:r>
              <a:rPr lang="en-US"/>
              <a:t>u</a:t>
            </a:r>
            <a:r>
              <a:rPr baseline="-25000" lang="en-US"/>
              <a:t>i</a:t>
            </a:r>
            <a:r>
              <a:rPr lang="en-US"/>
              <a:t> = u(d</a:t>
            </a:r>
            <a:r>
              <a:rPr baseline="-25000" lang="en-US"/>
              <a:t>i</a:t>
            </a:r>
            <a:r>
              <a:rPr lang="en-US"/>
              <a:t> | q) and v</a:t>
            </a:r>
            <a:r>
              <a:rPr baseline="-25000" lang="en-US"/>
              <a:t>j</a:t>
            </a:r>
            <a:r>
              <a:rPr lang="en-US"/>
              <a:t> = v(j). In matrix multiplication, utility can be written as </a:t>
            </a:r>
            <a:endParaRPr/>
          </a:p>
          <a:p>
            <a:pPr indent="0" lvl="0" marL="0" rtl="0" algn="l">
              <a:spcBef>
                <a:spcPts val="3200"/>
              </a:spcBef>
              <a:spcAft>
                <a:spcPts val="0"/>
              </a:spcAft>
              <a:buNone/>
            </a:pPr>
            <a:r>
              <a:t/>
            </a:r>
            <a:endParaRPr/>
          </a:p>
          <a:p>
            <a:pPr indent="0" lvl="0" marL="0" rtl="0" algn="l">
              <a:spcBef>
                <a:spcPts val="3200"/>
              </a:spcBef>
              <a:spcAft>
                <a:spcPts val="3200"/>
              </a:spcAft>
              <a:buNone/>
            </a:pPr>
            <a:r>
              <a:t/>
            </a:r>
            <a:endParaRPr/>
          </a:p>
        </p:txBody>
      </p:sp>
      <p:pic>
        <p:nvPicPr>
          <p:cNvPr id="201" name="Google Shape;201;p29"/>
          <p:cNvPicPr preferRelativeResize="0"/>
          <p:nvPr/>
        </p:nvPicPr>
        <p:blipFill>
          <a:blip r:embed="rId3">
            <a:alphaModFix/>
          </a:blip>
          <a:stretch>
            <a:fillRect/>
          </a:stretch>
        </p:blipFill>
        <p:spPr>
          <a:xfrm>
            <a:off x="8031900" y="4592238"/>
            <a:ext cx="7178950" cy="2011675"/>
          </a:xfrm>
          <a:prstGeom prst="rect">
            <a:avLst/>
          </a:prstGeom>
          <a:noFill/>
          <a:ln>
            <a:noFill/>
          </a:ln>
        </p:spPr>
      </p:pic>
      <p:pic>
        <p:nvPicPr>
          <p:cNvPr id="202" name="Google Shape;202;p29"/>
          <p:cNvPicPr preferRelativeResize="0"/>
          <p:nvPr/>
        </p:nvPicPr>
        <p:blipFill>
          <a:blip r:embed="rId4">
            <a:alphaModFix/>
          </a:blip>
          <a:stretch>
            <a:fillRect/>
          </a:stretch>
        </p:blipFill>
        <p:spPr>
          <a:xfrm>
            <a:off x="9345147" y="7360439"/>
            <a:ext cx="4552450" cy="1690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Optimizing Fair Ranking via Linear Programming</a:t>
            </a:r>
            <a:endParaRPr/>
          </a:p>
        </p:txBody>
      </p:sp>
      <p:pic>
        <p:nvPicPr>
          <p:cNvPr id="208" name="Google Shape;208;p30"/>
          <p:cNvPicPr preferRelativeResize="0"/>
          <p:nvPr/>
        </p:nvPicPr>
        <p:blipFill>
          <a:blip r:embed="rId3">
            <a:alphaModFix/>
          </a:blip>
          <a:stretch>
            <a:fillRect/>
          </a:stretch>
        </p:blipFill>
        <p:spPr>
          <a:xfrm>
            <a:off x="5382667" y="3279675"/>
            <a:ext cx="13371875" cy="4382000"/>
          </a:xfrm>
          <a:prstGeom prst="rect">
            <a:avLst/>
          </a:prstGeom>
          <a:noFill/>
          <a:ln>
            <a:noFill/>
          </a:ln>
        </p:spPr>
      </p:pic>
      <p:pic>
        <p:nvPicPr>
          <p:cNvPr id="209" name="Google Shape;209;p30"/>
          <p:cNvPicPr preferRelativeResize="0"/>
          <p:nvPr/>
        </p:nvPicPr>
        <p:blipFill>
          <a:blip r:embed="rId4">
            <a:alphaModFix/>
          </a:blip>
          <a:stretch>
            <a:fillRect/>
          </a:stretch>
        </p:blipFill>
        <p:spPr>
          <a:xfrm>
            <a:off x="8255225" y="8227125"/>
            <a:ext cx="3045350" cy="1015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Sampling Rankings</a:t>
            </a:r>
            <a:endParaRPr/>
          </a:p>
        </p:txBody>
      </p:sp>
      <p:sp>
        <p:nvSpPr>
          <p:cNvPr id="215" name="Google Shape;215;p31"/>
          <p:cNvSpPr txBox="1"/>
          <p:nvPr>
            <p:ph idx="1" type="body"/>
          </p:nvPr>
        </p:nvSpPr>
        <p:spPr>
          <a:xfrm>
            <a:off x="831308" y="3279667"/>
            <a:ext cx="22724700" cy="8904000"/>
          </a:xfrm>
          <a:prstGeom prst="rect">
            <a:avLst/>
          </a:prstGeom>
        </p:spPr>
        <p:txBody>
          <a:bodyPr anchorCtr="0" anchor="t" bIns="243825" lIns="243825" spcFirstLastPara="1" rIns="243825" wrap="square" tIns="243825">
            <a:normAutofit/>
          </a:bodyPr>
          <a:lstStyle/>
          <a:p>
            <a:pPr indent="-533400" lvl="0" marL="457200" rtl="0" algn="l">
              <a:spcBef>
                <a:spcPts val="0"/>
              </a:spcBef>
              <a:spcAft>
                <a:spcPts val="0"/>
              </a:spcAft>
              <a:buSzPts val="4800"/>
              <a:buChar char="●"/>
            </a:pPr>
            <a:r>
              <a:rPr lang="en-US"/>
              <a:t>We need to compute ranking R from our doubly stochastic matrix P and then sample r from R to present to the user. </a:t>
            </a:r>
            <a:endParaRPr/>
          </a:p>
          <a:p>
            <a:pPr indent="-533400" lvl="0" marL="457200" rtl="0" algn="l">
              <a:spcBef>
                <a:spcPts val="0"/>
              </a:spcBef>
              <a:spcAft>
                <a:spcPts val="0"/>
              </a:spcAft>
              <a:buSzPts val="4800"/>
              <a:buChar char="●"/>
            </a:pPr>
            <a:r>
              <a:rPr lang="en-US"/>
              <a:t>To compute R from P, we will use here Birkhoff-von Neumann decomposition.</a:t>
            </a:r>
            <a:endParaRPr/>
          </a:p>
          <a:p>
            <a:pPr indent="-533400" lvl="0" marL="457200" rtl="0" algn="l">
              <a:spcBef>
                <a:spcPts val="0"/>
              </a:spcBef>
              <a:spcAft>
                <a:spcPts val="0"/>
              </a:spcAft>
              <a:buSzPts val="4800"/>
              <a:buChar char="●"/>
            </a:pPr>
            <a:r>
              <a:rPr lang="en-US"/>
              <a:t>The permutation matrices correspond to deterministic rankings of the document set and the coefficients correspond to the probability of sampling each ranking.</a:t>
            </a:r>
            <a:endParaRPr/>
          </a:p>
        </p:txBody>
      </p:sp>
      <p:pic>
        <p:nvPicPr>
          <p:cNvPr id="216" name="Google Shape;216;p31"/>
          <p:cNvPicPr preferRelativeResize="0"/>
          <p:nvPr/>
        </p:nvPicPr>
        <p:blipFill>
          <a:blip r:embed="rId3">
            <a:alphaModFix/>
          </a:blip>
          <a:stretch>
            <a:fillRect/>
          </a:stretch>
        </p:blipFill>
        <p:spPr>
          <a:xfrm>
            <a:off x="1049849" y="8051125"/>
            <a:ext cx="16264539" cy="4132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Presentation Overview</a:t>
            </a:r>
            <a:endParaRPr/>
          </a:p>
        </p:txBody>
      </p:sp>
      <p:sp>
        <p:nvSpPr>
          <p:cNvPr id="97" name="Google Shape;97;p14"/>
          <p:cNvSpPr txBox="1"/>
          <p:nvPr>
            <p:ph idx="1" type="body"/>
          </p:nvPr>
        </p:nvSpPr>
        <p:spPr>
          <a:xfrm>
            <a:off x="831308" y="3279667"/>
            <a:ext cx="22724700" cy="8904000"/>
          </a:xfrm>
          <a:prstGeom prst="rect">
            <a:avLst/>
          </a:prstGeom>
        </p:spPr>
        <p:txBody>
          <a:bodyPr anchorCtr="0" anchor="t" bIns="243825" lIns="243825" spcFirstLastPara="1" rIns="243825" wrap="square" tIns="243825">
            <a:normAutofit/>
          </a:bodyPr>
          <a:lstStyle/>
          <a:p>
            <a:pPr indent="-533400" lvl="0" marL="457200" rtl="0" algn="l">
              <a:spcBef>
                <a:spcPts val="0"/>
              </a:spcBef>
              <a:spcAft>
                <a:spcPts val="0"/>
              </a:spcAft>
              <a:buSzPts val="4800"/>
              <a:buChar char="●"/>
            </a:pPr>
            <a:r>
              <a:rPr lang="en-US"/>
              <a:t>Background</a:t>
            </a:r>
            <a:endParaRPr/>
          </a:p>
          <a:p>
            <a:pPr indent="-533400" lvl="0" marL="457200" rtl="0" algn="l">
              <a:spcBef>
                <a:spcPts val="0"/>
              </a:spcBef>
              <a:spcAft>
                <a:spcPts val="0"/>
              </a:spcAft>
              <a:buSzPts val="4800"/>
              <a:buChar char="●"/>
            </a:pPr>
            <a:r>
              <a:rPr lang="en-US"/>
              <a:t>Ranking task</a:t>
            </a:r>
            <a:endParaRPr/>
          </a:p>
          <a:p>
            <a:pPr indent="-533400" lvl="0" marL="457200" rtl="0" algn="l">
              <a:spcBef>
                <a:spcPts val="0"/>
              </a:spcBef>
              <a:spcAft>
                <a:spcPts val="0"/>
              </a:spcAft>
              <a:buSzPts val="4800"/>
              <a:buChar char="●"/>
            </a:pPr>
            <a:r>
              <a:rPr lang="en-US"/>
              <a:t>Paper motivation</a:t>
            </a:r>
            <a:endParaRPr/>
          </a:p>
          <a:p>
            <a:pPr indent="-533400" lvl="0" marL="457200" rtl="0" algn="l">
              <a:spcBef>
                <a:spcPts val="0"/>
              </a:spcBef>
              <a:spcAft>
                <a:spcPts val="0"/>
              </a:spcAft>
              <a:buSzPts val="4800"/>
              <a:buChar char="●"/>
            </a:pPr>
            <a:r>
              <a:rPr lang="en-US"/>
              <a:t>Related work</a:t>
            </a:r>
            <a:endParaRPr/>
          </a:p>
          <a:p>
            <a:pPr indent="-533400" lvl="0" marL="457200" rtl="0" algn="l">
              <a:spcBef>
                <a:spcPts val="0"/>
              </a:spcBef>
              <a:spcAft>
                <a:spcPts val="0"/>
              </a:spcAft>
              <a:buSzPts val="4800"/>
              <a:buChar char="●"/>
            </a:pPr>
            <a:r>
              <a:rPr lang="en-US"/>
              <a:t>Framework for ranking under fairness constraints</a:t>
            </a:r>
            <a:endParaRPr/>
          </a:p>
          <a:p>
            <a:pPr indent="-533400" lvl="0" marL="457200" rtl="0" algn="l">
              <a:spcBef>
                <a:spcPts val="0"/>
              </a:spcBef>
              <a:spcAft>
                <a:spcPts val="0"/>
              </a:spcAft>
              <a:buSzPts val="4800"/>
              <a:buChar char="●"/>
            </a:pPr>
            <a:r>
              <a:rPr lang="en-US"/>
              <a:t>Three group fairness </a:t>
            </a:r>
            <a:r>
              <a:rPr lang="en-US"/>
              <a:t>constraints</a:t>
            </a:r>
            <a:endParaRPr/>
          </a:p>
          <a:p>
            <a:pPr indent="-533400" lvl="0" marL="457200" rtl="0" algn="l">
              <a:spcBef>
                <a:spcPts val="0"/>
              </a:spcBef>
              <a:spcAft>
                <a:spcPts val="0"/>
              </a:spcAft>
              <a:buSzPts val="4800"/>
              <a:buChar char="●"/>
            </a:pPr>
            <a:r>
              <a:rPr lang="en-US"/>
              <a:t>Discussions</a:t>
            </a:r>
            <a:endParaRPr/>
          </a:p>
          <a:p>
            <a:pPr indent="-533400" lvl="0" marL="457200" rtl="0" algn="l">
              <a:spcBef>
                <a:spcPts val="0"/>
              </a:spcBef>
              <a:spcAft>
                <a:spcPts val="0"/>
              </a:spcAft>
              <a:buSzPts val="4800"/>
              <a:buChar char="●"/>
            </a:pPr>
            <a:r>
              <a:rPr lang="en-US"/>
              <a:t>Conclusions</a:t>
            </a:r>
            <a:endParaRPr/>
          </a:p>
          <a:p>
            <a:pPr indent="-533400" lvl="0" marL="457200" rtl="0" algn="l">
              <a:spcBef>
                <a:spcPts val="0"/>
              </a:spcBef>
              <a:spcAft>
                <a:spcPts val="0"/>
              </a:spcAft>
              <a:buSzPts val="4800"/>
              <a:buChar char="●"/>
            </a:pPr>
            <a:r>
              <a:rPr lang="en-US"/>
              <a:t>Questions</a:t>
            </a:r>
            <a:endParaRPr/>
          </a:p>
          <a:p>
            <a:pPr indent="-533400" lvl="0" marL="457200" rtl="0" algn="l">
              <a:spcBef>
                <a:spcPts val="0"/>
              </a:spcBef>
              <a:spcAft>
                <a:spcPts val="0"/>
              </a:spcAft>
              <a:buSzPts val="4800"/>
              <a:buChar char="●"/>
            </a:pPr>
            <a:r>
              <a:rPr lang="en-US"/>
              <a:t>Reviews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Summary of Algorithm</a:t>
            </a:r>
            <a:endParaRPr/>
          </a:p>
        </p:txBody>
      </p:sp>
      <p:sp>
        <p:nvSpPr>
          <p:cNvPr id="222" name="Google Shape;222;p32"/>
          <p:cNvSpPr txBox="1"/>
          <p:nvPr>
            <p:ph idx="1" type="body"/>
          </p:nvPr>
        </p:nvSpPr>
        <p:spPr>
          <a:xfrm>
            <a:off x="831308" y="3279667"/>
            <a:ext cx="22724700" cy="8904000"/>
          </a:xfrm>
          <a:prstGeom prst="rect">
            <a:avLst/>
          </a:prstGeom>
        </p:spPr>
        <p:txBody>
          <a:bodyPr anchorCtr="0" anchor="t" bIns="243825" lIns="243825" spcFirstLastPara="1" rIns="243825" wrap="square" tIns="243825">
            <a:normAutofit/>
          </a:bodyPr>
          <a:lstStyle/>
          <a:p>
            <a:pPr indent="0" lvl="0" marL="0" rtl="0" algn="l">
              <a:spcBef>
                <a:spcPts val="0"/>
              </a:spcBef>
              <a:spcAft>
                <a:spcPts val="0"/>
              </a:spcAft>
              <a:buNone/>
            </a:pPr>
            <a:r>
              <a:rPr lang="en-US"/>
              <a:t>Assumption: the knowledge of the true relevances u(d|q) (more in discussion)</a:t>
            </a:r>
            <a:endParaRPr/>
          </a:p>
          <a:p>
            <a:pPr indent="0" lvl="0" marL="0" rtl="0" algn="l">
              <a:spcBef>
                <a:spcPts val="3200"/>
              </a:spcBef>
              <a:spcAft>
                <a:spcPts val="0"/>
              </a:spcAft>
              <a:buNone/>
            </a:pPr>
            <a:r>
              <a:rPr lang="en-US"/>
              <a:t>(1) Computing the utility vector u, the position discount vector v, as well as the vectors f and g, and the scalar h for the fairness constraints .</a:t>
            </a:r>
            <a:endParaRPr/>
          </a:p>
          <a:p>
            <a:pPr indent="0" lvl="0" marL="0" rtl="0" algn="l">
              <a:spcBef>
                <a:spcPts val="3200"/>
              </a:spcBef>
              <a:spcAft>
                <a:spcPts val="0"/>
              </a:spcAft>
              <a:buNone/>
            </a:pPr>
            <a:r>
              <a:rPr lang="en-US"/>
              <a:t>(2) Solve the linear program for P. </a:t>
            </a:r>
            <a:endParaRPr/>
          </a:p>
          <a:p>
            <a:pPr indent="0" lvl="0" marL="0" rtl="0" algn="l">
              <a:spcBef>
                <a:spcPts val="3200"/>
              </a:spcBef>
              <a:spcAft>
                <a:spcPts val="0"/>
              </a:spcAft>
              <a:buNone/>
            </a:pPr>
            <a:r>
              <a:rPr lang="en-US"/>
              <a:t>(3) Compute the Birkhoff-von Neumann decomposition P = θ</a:t>
            </a:r>
            <a:r>
              <a:rPr baseline="-25000" lang="en-US"/>
              <a:t>1</a:t>
            </a:r>
            <a:r>
              <a:rPr lang="en-US"/>
              <a:t>P</a:t>
            </a:r>
            <a:r>
              <a:rPr baseline="-25000" lang="en-US"/>
              <a:t>1</a:t>
            </a:r>
            <a:r>
              <a:rPr lang="en-US"/>
              <a:t> + θ</a:t>
            </a:r>
            <a:r>
              <a:rPr baseline="-25000" lang="en-US"/>
              <a:t>2</a:t>
            </a:r>
            <a:r>
              <a:rPr lang="en-US"/>
              <a:t>P</a:t>
            </a:r>
            <a:r>
              <a:rPr baseline="-25000" lang="en-US"/>
              <a:t>2</a:t>
            </a:r>
            <a:r>
              <a:rPr lang="en-US"/>
              <a:t> + · ·  + θ</a:t>
            </a:r>
            <a:r>
              <a:rPr baseline="-25000" lang="en-US"/>
              <a:t>n</a:t>
            </a:r>
            <a:r>
              <a:rPr lang="en-US"/>
              <a:t>P</a:t>
            </a:r>
            <a:r>
              <a:rPr baseline="-25000" lang="en-US"/>
              <a:t>n</a:t>
            </a:r>
            <a:r>
              <a:rPr lang="en-US"/>
              <a:t>. </a:t>
            </a:r>
            <a:endParaRPr/>
          </a:p>
          <a:p>
            <a:pPr indent="0" lvl="0" marL="0" rtl="0" algn="l">
              <a:spcBef>
                <a:spcPts val="3200"/>
              </a:spcBef>
              <a:spcAft>
                <a:spcPts val="3200"/>
              </a:spcAft>
              <a:buNone/>
            </a:pPr>
            <a:r>
              <a:rPr lang="en-US"/>
              <a:t>(4) Sample permutation matrix P</a:t>
            </a:r>
            <a:r>
              <a:rPr baseline="-25000" lang="en-US"/>
              <a:t>i</a:t>
            </a:r>
            <a:r>
              <a:rPr lang="en-US"/>
              <a:t> with probability proportional to θ</a:t>
            </a:r>
            <a:r>
              <a:rPr baseline="-25000" lang="en-US"/>
              <a:t>i</a:t>
            </a:r>
            <a:r>
              <a:rPr lang="en-US"/>
              <a:t> and display the corresponding ranking r</a:t>
            </a:r>
            <a:r>
              <a:rPr baseline="-25000" lang="en-US"/>
              <a:t>i</a:t>
            </a:r>
            <a:r>
              <a:rPr lang="en-US"/>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Constructing group fairness constraints</a:t>
            </a:r>
            <a:endParaRPr/>
          </a:p>
        </p:txBody>
      </p:sp>
      <p:sp>
        <p:nvSpPr>
          <p:cNvPr id="228" name="Google Shape;228;p33"/>
          <p:cNvSpPr txBox="1"/>
          <p:nvPr>
            <p:ph idx="1" type="body"/>
          </p:nvPr>
        </p:nvSpPr>
        <p:spPr>
          <a:xfrm>
            <a:off x="831308" y="3279667"/>
            <a:ext cx="22724700" cy="8904000"/>
          </a:xfrm>
          <a:prstGeom prst="rect">
            <a:avLst/>
          </a:prstGeom>
        </p:spPr>
        <p:txBody>
          <a:bodyPr anchorCtr="0" anchor="t" bIns="243825" lIns="243825" spcFirstLastPara="1" rIns="243825" wrap="square" tIns="243825">
            <a:normAutofit/>
          </a:bodyPr>
          <a:lstStyle/>
          <a:p>
            <a:pPr indent="0" lvl="0" marL="0" rtl="0" algn="l">
              <a:spcBef>
                <a:spcPts val="0"/>
              </a:spcBef>
              <a:spcAft>
                <a:spcPts val="0"/>
              </a:spcAft>
              <a:buNone/>
            </a:pPr>
            <a:r>
              <a:t/>
            </a:r>
            <a:endParaRPr/>
          </a:p>
          <a:p>
            <a:pPr indent="0" lvl="0" marL="0" rtl="0" algn="l">
              <a:spcBef>
                <a:spcPts val="3200"/>
              </a:spcBef>
              <a:spcAft>
                <a:spcPts val="0"/>
              </a:spcAft>
              <a:buNone/>
            </a:pPr>
            <a:r>
              <a:t/>
            </a:r>
            <a:endParaRPr/>
          </a:p>
          <a:p>
            <a:pPr indent="0" lvl="0" marL="0" rtl="0" algn="l">
              <a:spcBef>
                <a:spcPts val="3200"/>
              </a:spcBef>
              <a:spcAft>
                <a:spcPts val="0"/>
              </a:spcAft>
              <a:buNone/>
            </a:pPr>
            <a:r>
              <a:rPr lang="en-US"/>
              <a:t>We will construct our group fairness constraints on two examples</a:t>
            </a:r>
            <a:endParaRPr/>
          </a:p>
          <a:p>
            <a:pPr indent="-533400" lvl="0" marL="457200" rtl="0" algn="l">
              <a:spcBef>
                <a:spcPts val="3200"/>
              </a:spcBef>
              <a:spcAft>
                <a:spcPts val="0"/>
              </a:spcAft>
              <a:buSzPts val="4800"/>
              <a:buChar char="●"/>
            </a:pPr>
            <a:r>
              <a:rPr lang="en-US"/>
              <a:t>Job-seeker </a:t>
            </a:r>
            <a:r>
              <a:rPr lang="en-US"/>
              <a:t>example</a:t>
            </a:r>
            <a:endParaRPr/>
          </a:p>
          <a:p>
            <a:pPr indent="-533400" lvl="0" marL="457200" rtl="0" algn="l">
              <a:spcBef>
                <a:spcPts val="0"/>
              </a:spcBef>
              <a:spcAft>
                <a:spcPts val="0"/>
              </a:spcAft>
              <a:buSzPts val="4800"/>
              <a:buChar char="●"/>
            </a:pPr>
            <a:r>
              <a:rPr lang="en-US"/>
              <a:t>News recommendation dataset</a:t>
            </a:r>
            <a:endParaRPr/>
          </a:p>
        </p:txBody>
      </p:sp>
      <p:pic>
        <p:nvPicPr>
          <p:cNvPr id="229" name="Google Shape;229;p33"/>
          <p:cNvPicPr preferRelativeResize="0"/>
          <p:nvPr/>
        </p:nvPicPr>
        <p:blipFill>
          <a:blip r:embed="rId3">
            <a:alphaModFix/>
          </a:blip>
          <a:stretch>
            <a:fillRect/>
          </a:stretch>
        </p:blipFill>
        <p:spPr>
          <a:xfrm>
            <a:off x="7314800" y="3490500"/>
            <a:ext cx="7010002" cy="2072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Demographic Parity Constraints</a:t>
            </a:r>
            <a:endParaRPr/>
          </a:p>
        </p:txBody>
      </p:sp>
      <p:pic>
        <p:nvPicPr>
          <p:cNvPr id="235" name="Google Shape;235;p34"/>
          <p:cNvPicPr preferRelativeResize="0"/>
          <p:nvPr/>
        </p:nvPicPr>
        <p:blipFill>
          <a:blip r:embed="rId3">
            <a:alphaModFix/>
          </a:blip>
          <a:stretch>
            <a:fillRect/>
          </a:stretch>
        </p:blipFill>
        <p:spPr>
          <a:xfrm>
            <a:off x="2766875" y="3216343"/>
            <a:ext cx="12079850" cy="2013300"/>
          </a:xfrm>
          <a:prstGeom prst="rect">
            <a:avLst/>
          </a:prstGeom>
          <a:noFill/>
          <a:ln>
            <a:noFill/>
          </a:ln>
        </p:spPr>
      </p:pic>
      <p:pic>
        <p:nvPicPr>
          <p:cNvPr id="236" name="Google Shape;236;p34"/>
          <p:cNvPicPr preferRelativeResize="0"/>
          <p:nvPr/>
        </p:nvPicPr>
        <p:blipFill rotWithShape="1">
          <a:blip r:embed="rId4">
            <a:alphaModFix/>
          </a:blip>
          <a:srcRect b="0" l="0" r="-7446" t="0"/>
          <a:stretch/>
        </p:blipFill>
        <p:spPr>
          <a:xfrm>
            <a:off x="2983050" y="5229650"/>
            <a:ext cx="12430776" cy="5337317"/>
          </a:xfrm>
          <a:prstGeom prst="rect">
            <a:avLst/>
          </a:prstGeom>
          <a:noFill/>
          <a:ln>
            <a:noFill/>
          </a:ln>
        </p:spPr>
      </p:pic>
      <p:pic>
        <p:nvPicPr>
          <p:cNvPr id="237" name="Google Shape;237;p34"/>
          <p:cNvPicPr preferRelativeResize="0"/>
          <p:nvPr/>
        </p:nvPicPr>
        <p:blipFill>
          <a:blip r:embed="rId5">
            <a:alphaModFix/>
          </a:blip>
          <a:stretch>
            <a:fillRect/>
          </a:stretch>
        </p:blipFill>
        <p:spPr>
          <a:xfrm>
            <a:off x="3486380" y="11039404"/>
            <a:ext cx="12079850" cy="113756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Experiment 1</a:t>
            </a:r>
            <a:endParaRPr/>
          </a:p>
        </p:txBody>
      </p:sp>
      <p:sp>
        <p:nvSpPr>
          <p:cNvPr id="243" name="Google Shape;243;p35"/>
          <p:cNvSpPr txBox="1"/>
          <p:nvPr>
            <p:ph idx="1" type="body"/>
          </p:nvPr>
        </p:nvSpPr>
        <p:spPr>
          <a:xfrm>
            <a:off x="831308" y="3279667"/>
            <a:ext cx="22724700" cy="8904000"/>
          </a:xfrm>
          <a:prstGeom prst="rect">
            <a:avLst/>
          </a:prstGeom>
        </p:spPr>
        <p:txBody>
          <a:bodyPr anchorCtr="0" anchor="t" bIns="243825" lIns="243825" spcFirstLastPara="1" rIns="243825" wrap="square" tIns="243825">
            <a:normAutofit/>
          </a:bodyPr>
          <a:lstStyle/>
          <a:p>
            <a:pPr indent="0" lvl="0" marL="0" rtl="0" algn="l">
              <a:spcBef>
                <a:spcPts val="0"/>
              </a:spcBef>
              <a:spcAft>
                <a:spcPts val="3200"/>
              </a:spcAft>
              <a:buNone/>
            </a:pPr>
            <a:r>
              <a:t/>
            </a:r>
            <a:endParaRPr/>
          </a:p>
        </p:txBody>
      </p:sp>
      <p:pic>
        <p:nvPicPr>
          <p:cNvPr id="244" name="Google Shape;244;p35"/>
          <p:cNvPicPr preferRelativeResize="0"/>
          <p:nvPr/>
        </p:nvPicPr>
        <p:blipFill>
          <a:blip r:embed="rId3">
            <a:alphaModFix/>
          </a:blip>
          <a:stretch>
            <a:fillRect/>
          </a:stretch>
        </p:blipFill>
        <p:spPr>
          <a:xfrm>
            <a:off x="831300" y="3279675"/>
            <a:ext cx="22724700" cy="5541703"/>
          </a:xfrm>
          <a:prstGeom prst="rect">
            <a:avLst/>
          </a:prstGeom>
          <a:noFill/>
          <a:ln>
            <a:noFill/>
          </a:ln>
        </p:spPr>
      </p:pic>
      <p:pic>
        <p:nvPicPr>
          <p:cNvPr id="245" name="Google Shape;245;p35"/>
          <p:cNvPicPr preferRelativeResize="0"/>
          <p:nvPr/>
        </p:nvPicPr>
        <p:blipFill>
          <a:blip r:embed="rId4">
            <a:alphaModFix/>
          </a:blip>
          <a:stretch>
            <a:fillRect/>
          </a:stretch>
        </p:blipFill>
        <p:spPr>
          <a:xfrm>
            <a:off x="7453988" y="9386837"/>
            <a:ext cx="9479200" cy="1796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Experiment 2</a:t>
            </a:r>
            <a:endParaRPr/>
          </a:p>
        </p:txBody>
      </p:sp>
      <p:pic>
        <p:nvPicPr>
          <p:cNvPr id="251" name="Google Shape;251;p36"/>
          <p:cNvPicPr preferRelativeResize="0"/>
          <p:nvPr/>
        </p:nvPicPr>
        <p:blipFill>
          <a:blip r:embed="rId3">
            <a:alphaModFix/>
          </a:blip>
          <a:stretch>
            <a:fillRect/>
          </a:stretch>
        </p:blipFill>
        <p:spPr>
          <a:xfrm>
            <a:off x="1632475" y="2714225"/>
            <a:ext cx="14839550" cy="9731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Disparate Treatment Constraints</a:t>
            </a:r>
            <a:endParaRPr/>
          </a:p>
        </p:txBody>
      </p:sp>
      <p:pic>
        <p:nvPicPr>
          <p:cNvPr id="257" name="Google Shape;257;p37"/>
          <p:cNvPicPr preferRelativeResize="0"/>
          <p:nvPr/>
        </p:nvPicPr>
        <p:blipFill>
          <a:blip r:embed="rId3">
            <a:alphaModFix/>
          </a:blip>
          <a:stretch>
            <a:fillRect/>
          </a:stretch>
        </p:blipFill>
        <p:spPr>
          <a:xfrm>
            <a:off x="7073963" y="4472808"/>
            <a:ext cx="10239375" cy="4314825"/>
          </a:xfrm>
          <a:prstGeom prst="rect">
            <a:avLst/>
          </a:prstGeom>
          <a:noFill/>
          <a:ln>
            <a:noFill/>
          </a:ln>
        </p:spPr>
      </p:pic>
      <p:pic>
        <p:nvPicPr>
          <p:cNvPr id="258" name="Google Shape;258;p37"/>
          <p:cNvPicPr preferRelativeResize="0"/>
          <p:nvPr/>
        </p:nvPicPr>
        <p:blipFill>
          <a:blip r:embed="rId4">
            <a:alphaModFix/>
          </a:blip>
          <a:stretch>
            <a:fillRect/>
          </a:stretch>
        </p:blipFill>
        <p:spPr>
          <a:xfrm>
            <a:off x="7341850" y="8925308"/>
            <a:ext cx="10772775" cy="1447800"/>
          </a:xfrm>
          <a:prstGeom prst="rect">
            <a:avLst/>
          </a:prstGeom>
          <a:noFill/>
          <a:ln>
            <a:noFill/>
          </a:ln>
        </p:spPr>
      </p:pic>
      <p:pic>
        <p:nvPicPr>
          <p:cNvPr id="259" name="Google Shape;259;p37"/>
          <p:cNvPicPr preferRelativeResize="0"/>
          <p:nvPr/>
        </p:nvPicPr>
        <p:blipFill>
          <a:blip r:embed="rId5">
            <a:alphaModFix/>
          </a:blip>
          <a:stretch>
            <a:fillRect/>
          </a:stretch>
        </p:blipFill>
        <p:spPr>
          <a:xfrm>
            <a:off x="8255000" y="10533858"/>
            <a:ext cx="7877175" cy="1600200"/>
          </a:xfrm>
          <a:prstGeom prst="rect">
            <a:avLst/>
          </a:prstGeom>
          <a:noFill/>
          <a:ln>
            <a:noFill/>
          </a:ln>
        </p:spPr>
      </p:pic>
      <p:pic>
        <p:nvPicPr>
          <p:cNvPr id="260" name="Google Shape;260;p37"/>
          <p:cNvPicPr preferRelativeResize="0"/>
          <p:nvPr/>
        </p:nvPicPr>
        <p:blipFill>
          <a:blip r:embed="rId6">
            <a:alphaModFix/>
          </a:blip>
          <a:stretch>
            <a:fillRect/>
          </a:stretch>
        </p:blipFill>
        <p:spPr>
          <a:xfrm>
            <a:off x="9180300" y="2874383"/>
            <a:ext cx="4324350" cy="1438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8"/>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Experiment 1</a:t>
            </a:r>
            <a:endParaRPr/>
          </a:p>
        </p:txBody>
      </p:sp>
      <p:pic>
        <p:nvPicPr>
          <p:cNvPr id="266" name="Google Shape;266;p38"/>
          <p:cNvPicPr preferRelativeResize="0"/>
          <p:nvPr/>
        </p:nvPicPr>
        <p:blipFill>
          <a:blip r:embed="rId3">
            <a:alphaModFix/>
          </a:blip>
          <a:stretch>
            <a:fillRect/>
          </a:stretch>
        </p:blipFill>
        <p:spPr>
          <a:xfrm>
            <a:off x="831300" y="3019408"/>
            <a:ext cx="22724699" cy="643211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Experiment 2</a:t>
            </a:r>
            <a:endParaRPr/>
          </a:p>
        </p:txBody>
      </p:sp>
      <p:pic>
        <p:nvPicPr>
          <p:cNvPr id="272" name="Google Shape;272;p39"/>
          <p:cNvPicPr preferRelativeResize="0"/>
          <p:nvPr/>
        </p:nvPicPr>
        <p:blipFill>
          <a:blip r:embed="rId3">
            <a:alphaModFix/>
          </a:blip>
          <a:stretch>
            <a:fillRect/>
          </a:stretch>
        </p:blipFill>
        <p:spPr>
          <a:xfrm>
            <a:off x="1306075" y="2866626"/>
            <a:ext cx="14288951" cy="10144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Disparate Impact Constraints</a:t>
            </a:r>
            <a:endParaRPr/>
          </a:p>
        </p:txBody>
      </p:sp>
      <p:pic>
        <p:nvPicPr>
          <p:cNvPr id="278" name="Google Shape;278;p40"/>
          <p:cNvPicPr preferRelativeResize="0"/>
          <p:nvPr/>
        </p:nvPicPr>
        <p:blipFill>
          <a:blip r:embed="rId3">
            <a:alphaModFix/>
          </a:blip>
          <a:stretch>
            <a:fillRect/>
          </a:stretch>
        </p:blipFill>
        <p:spPr>
          <a:xfrm>
            <a:off x="831300" y="3276808"/>
            <a:ext cx="10277475" cy="2952750"/>
          </a:xfrm>
          <a:prstGeom prst="rect">
            <a:avLst/>
          </a:prstGeom>
          <a:noFill/>
          <a:ln>
            <a:noFill/>
          </a:ln>
        </p:spPr>
      </p:pic>
      <p:pic>
        <p:nvPicPr>
          <p:cNvPr id="279" name="Google Shape;279;p40"/>
          <p:cNvPicPr preferRelativeResize="0"/>
          <p:nvPr/>
        </p:nvPicPr>
        <p:blipFill>
          <a:blip r:embed="rId4">
            <a:alphaModFix/>
          </a:blip>
          <a:stretch>
            <a:fillRect/>
          </a:stretch>
        </p:blipFill>
        <p:spPr>
          <a:xfrm>
            <a:off x="14399225" y="3276808"/>
            <a:ext cx="7000875" cy="1600200"/>
          </a:xfrm>
          <a:prstGeom prst="rect">
            <a:avLst/>
          </a:prstGeom>
          <a:noFill/>
          <a:ln>
            <a:noFill/>
          </a:ln>
        </p:spPr>
      </p:pic>
      <p:pic>
        <p:nvPicPr>
          <p:cNvPr id="280" name="Google Shape;280;p40"/>
          <p:cNvPicPr preferRelativeResize="0"/>
          <p:nvPr/>
        </p:nvPicPr>
        <p:blipFill>
          <a:blip r:embed="rId5">
            <a:alphaModFix/>
          </a:blip>
          <a:stretch>
            <a:fillRect/>
          </a:stretch>
        </p:blipFill>
        <p:spPr>
          <a:xfrm>
            <a:off x="831300" y="6766533"/>
            <a:ext cx="10534650" cy="4314825"/>
          </a:xfrm>
          <a:prstGeom prst="rect">
            <a:avLst/>
          </a:prstGeom>
          <a:noFill/>
          <a:ln>
            <a:noFill/>
          </a:ln>
        </p:spPr>
      </p:pic>
      <p:pic>
        <p:nvPicPr>
          <p:cNvPr id="281" name="Google Shape;281;p40"/>
          <p:cNvPicPr preferRelativeResize="0"/>
          <p:nvPr/>
        </p:nvPicPr>
        <p:blipFill>
          <a:blip r:embed="rId6">
            <a:alphaModFix/>
          </a:blip>
          <a:stretch>
            <a:fillRect/>
          </a:stretch>
        </p:blipFill>
        <p:spPr>
          <a:xfrm>
            <a:off x="969400" y="11146858"/>
            <a:ext cx="11315700" cy="1295400"/>
          </a:xfrm>
          <a:prstGeom prst="rect">
            <a:avLst/>
          </a:prstGeom>
          <a:noFill/>
          <a:ln>
            <a:noFill/>
          </a:ln>
        </p:spPr>
      </p:pic>
      <p:pic>
        <p:nvPicPr>
          <p:cNvPr id="282" name="Google Shape;282;p40"/>
          <p:cNvPicPr preferRelativeResize="0"/>
          <p:nvPr/>
        </p:nvPicPr>
        <p:blipFill>
          <a:blip r:embed="rId7">
            <a:alphaModFix/>
          </a:blip>
          <a:stretch>
            <a:fillRect/>
          </a:stretch>
        </p:blipFill>
        <p:spPr>
          <a:xfrm>
            <a:off x="14399225" y="6281751"/>
            <a:ext cx="7012289" cy="1295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Experiment 1</a:t>
            </a:r>
            <a:endParaRPr/>
          </a:p>
        </p:txBody>
      </p:sp>
      <p:pic>
        <p:nvPicPr>
          <p:cNvPr id="288" name="Google Shape;288;p41"/>
          <p:cNvPicPr preferRelativeResize="0"/>
          <p:nvPr/>
        </p:nvPicPr>
        <p:blipFill>
          <a:blip r:embed="rId3">
            <a:alphaModFix/>
          </a:blip>
          <a:stretch>
            <a:fillRect/>
          </a:stretch>
        </p:blipFill>
        <p:spPr>
          <a:xfrm>
            <a:off x="180900" y="3436237"/>
            <a:ext cx="24025500" cy="6843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Background</a:t>
            </a:r>
            <a:endParaRPr/>
          </a:p>
        </p:txBody>
      </p:sp>
      <p:sp>
        <p:nvSpPr>
          <p:cNvPr id="103" name="Google Shape;103;p15"/>
          <p:cNvSpPr txBox="1"/>
          <p:nvPr>
            <p:ph idx="1" type="body"/>
          </p:nvPr>
        </p:nvSpPr>
        <p:spPr>
          <a:xfrm>
            <a:off x="374100" y="3657600"/>
            <a:ext cx="23556000" cy="7507500"/>
          </a:xfrm>
          <a:prstGeom prst="rect">
            <a:avLst/>
          </a:prstGeom>
        </p:spPr>
        <p:txBody>
          <a:bodyPr anchorCtr="0" anchor="t" bIns="243825" lIns="243825" spcFirstLastPara="1" rIns="243825" wrap="square" tIns="243825">
            <a:noAutofit/>
          </a:bodyPr>
          <a:lstStyle/>
          <a:p>
            <a:pPr indent="-533400" lvl="0" marL="457200" rtl="0" algn="l">
              <a:lnSpc>
                <a:spcPct val="105000"/>
              </a:lnSpc>
              <a:spcBef>
                <a:spcPts val="0"/>
              </a:spcBef>
              <a:spcAft>
                <a:spcPts val="0"/>
              </a:spcAft>
              <a:buClr>
                <a:schemeClr val="accent4"/>
              </a:buClr>
              <a:buSzPts val="4800"/>
              <a:buFont typeface="Arial"/>
              <a:buChar char="●"/>
            </a:pPr>
            <a:r>
              <a:rPr lang="en-US" u="sng">
                <a:solidFill>
                  <a:schemeClr val="accent4"/>
                </a:solidFill>
                <a:latin typeface="Arial"/>
                <a:ea typeface="Arial"/>
                <a:cs typeface="Arial"/>
                <a:sym typeface="Arial"/>
                <a:hlinkClick r:id="rId3">
                  <a:extLst>
                    <a:ext uri="{A12FA001-AC4F-418D-AE19-62706E023703}">
                      <ahyp:hlinkClr val="tx"/>
                    </a:ext>
                  </a:extLst>
                </a:hlinkClick>
              </a:rPr>
              <a:t>Discounted Cumulative Gain</a:t>
            </a:r>
            <a:r>
              <a:rPr lang="en-US">
                <a:solidFill>
                  <a:schemeClr val="accent4"/>
                </a:solidFill>
                <a:latin typeface="Arial"/>
                <a:ea typeface="Arial"/>
                <a:cs typeface="Arial"/>
                <a:sym typeface="Arial"/>
              </a:rPr>
              <a:t>:</a:t>
            </a:r>
            <a:endParaRPr>
              <a:solidFill>
                <a:schemeClr val="accent4"/>
              </a:solidFill>
              <a:latin typeface="Arial"/>
              <a:ea typeface="Arial"/>
              <a:cs typeface="Arial"/>
              <a:sym typeface="Arial"/>
            </a:endParaRPr>
          </a:p>
          <a:p>
            <a:pPr indent="-533400" lvl="0" marL="1428750" rtl="0" algn="l">
              <a:lnSpc>
                <a:spcPct val="158000"/>
              </a:lnSpc>
              <a:spcBef>
                <a:spcPts val="0"/>
              </a:spcBef>
              <a:spcAft>
                <a:spcPts val="0"/>
              </a:spcAft>
              <a:buClr>
                <a:srgbClr val="333333"/>
              </a:buClr>
              <a:buSzPts val="4800"/>
              <a:buFont typeface="Arial"/>
              <a:buChar char="●"/>
            </a:pPr>
            <a:r>
              <a:rPr lang="en-US" sz="4800">
                <a:solidFill>
                  <a:srgbClr val="333333"/>
                </a:solidFill>
                <a:latin typeface="Arial"/>
                <a:ea typeface="Arial"/>
                <a:cs typeface="Arial"/>
                <a:sym typeface="Arial"/>
              </a:rPr>
              <a:t>Highly relevant documents are more useful if appearing earlier in search result.</a:t>
            </a:r>
            <a:endParaRPr sz="4800">
              <a:solidFill>
                <a:srgbClr val="333333"/>
              </a:solidFill>
              <a:latin typeface="Arial"/>
              <a:ea typeface="Arial"/>
              <a:cs typeface="Arial"/>
              <a:sym typeface="Arial"/>
            </a:endParaRPr>
          </a:p>
          <a:p>
            <a:pPr indent="-533400" lvl="0" marL="1428750" rtl="0" algn="l">
              <a:lnSpc>
                <a:spcPct val="115000"/>
              </a:lnSpc>
              <a:spcBef>
                <a:spcPts val="0"/>
              </a:spcBef>
              <a:spcAft>
                <a:spcPts val="0"/>
              </a:spcAft>
              <a:buClr>
                <a:srgbClr val="333333"/>
              </a:buClr>
              <a:buSzPts val="4800"/>
              <a:buFont typeface="Arial"/>
              <a:buChar char="●"/>
            </a:pPr>
            <a:r>
              <a:rPr lang="en-US" sz="4800">
                <a:solidFill>
                  <a:srgbClr val="333333"/>
                </a:solidFill>
                <a:latin typeface="Arial"/>
                <a:ea typeface="Arial"/>
                <a:cs typeface="Arial"/>
                <a:sym typeface="Arial"/>
              </a:rPr>
              <a:t>Highly relevant documents are more useful than marginally relevant documents which are better than non-relevant documents.</a:t>
            </a:r>
            <a:endParaRPr sz="4800">
              <a:solidFill>
                <a:srgbClr val="333333"/>
              </a:solidFill>
              <a:latin typeface="Arial"/>
              <a:ea typeface="Arial"/>
              <a:cs typeface="Arial"/>
              <a:sym typeface="Arial"/>
            </a:endParaRPr>
          </a:p>
          <a:p>
            <a:pPr indent="0" lvl="0" marL="457200" rtl="0" algn="l">
              <a:lnSpc>
                <a:spcPct val="115000"/>
              </a:lnSpc>
              <a:spcBef>
                <a:spcPts val="1800"/>
              </a:spcBef>
              <a:spcAft>
                <a:spcPts val="0"/>
              </a:spcAft>
              <a:buNone/>
            </a:pPr>
            <a:r>
              <a:t/>
            </a:r>
            <a:endParaRPr>
              <a:solidFill>
                <a:srgbClr val="333333"/>
              </a:solidFill>
              <a:latin typeface="Arial"/>
              <a:ea typeface="Arial"/>
              <a:cs typeface="Arial"/>
              <a:sym typeface="Arial"/>
            </a:endParaRPr>
          </a:p>
          <a:p>
            <a:pPr indent="-533400" lvl="0" marL="457200" rtl="0" algn="l">
              <a:lnSpc>
                <a:spcPct val="105000"/>
              </a:lnSpc>
              <a:spcBef>
                <a:spcPts val="1800"/>
              </a:spcBef>
              <a:spcAft>
                <a:spcPts val="0"/>
              </a:spcAft>
              <a:buSzPts val="4800"/>
              <a:buFont typeface="Arial"/>
              <a:buChar char="●"/>
            </a:pPr>
            <a:r>
              <a:rPr lang="en-US" u="sng">
                <a:solidFill>
                  <a:schemeClr val="accent4"/>
                </a:solidFill>
                <a:latin typeface="Arial"/>
                <a:ea typeface="Arial"/>
                <a:cs typeface="Arial"/>
                <a:sym typeface="Arial"/>
              </a:rPr>
              <a:t>Probability Ranking Principle:</a:t>
            </a:r>
            <a:r>
              <a:rPr lang="en-US">
                <a:latin typeface="Arial"/>
                <a:ea typeface="Arial"/>
                <a:cs typeface="Arial"/>
                <a:sym typeface="Arial"/>
              </a:rPr>
              <a:t> According to PRP, ideal ranking should order items in the decreasing order of their probability of relevance.</a:t>
            </a:r>
            <a:endParaRPr>
              <a:latin typeface="Arial"/>
              <a:ea typeface="Arial"/>
              <a:cs typeface="Arial"/>
              <a:sym typeface="Arial"/>
            </a:endParaRPr>
          </a:p>
          <a:p>
            <a:pPr indent="0" lvl="0" marL="457200" rtl="0" algn="l">
              <a:lnSpc>
                <a:spcPct val="105000"/>
              </a:lnSpc>
              <a:spcBef>
                <a:spcPts val="3200"/>
              </a:spcBef>
              <a:spcAft>
                <a:spcPts val="3200"/>
              </a:spcAft>
              <a:buNone/>
            </a:pPr>
            <a:r>
              <a:t/>
            </a:r>
            <a:endParaRPr>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Experiment 2</a:t>
            </a:r>
            <a:endParaRPr/>
          </a:p>
        </p:txBody>
      </p:sp>
      <p:pic>
        <p:nvPicPr>
          <p:cNvPr id="294" name="Google Shape;294;p42"/>
          <p:cNvPicPr preferRelativeResize="0"/>
          <p:nvPr/>
        </p:nvPicPr>
        <p:blipFill>
          <a:blip r:embed="rId3">
            <a:alphaModFix/>
          </a:blip>
          <a:stretch>
            <a:fillRect/>
          </a:stretch>
        </p:blipFill>
        <p:spPr>
          <a:xfrm>
            <a:off x="1442100" y="3302750"/>
            <a:ext cx="14093101" cy="9740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Discussion</a:t>
            </a:r>
            <a:endParaRPr/>
          </a:p>
        </p:txBody>
      </p:sp>
      <p:sp>
        <p:nvSpPr>
          <p:cNvPr id="300" name="Google Shape;300;p43"/>
          <p:cNvSpPr txBox="1"/>
          <p:nvPr>
            <p:ph idx="1" type="body"/>
          </p:nvPr>
        </p:nvSpPr>
        <p:spPr>
          <a:xfrm>
            <a:off x="831308" y="3279667"/>
            <a:ext cx="22724700" cy="8904000"/>
          </a:xfrm>
          <a:prstGeom prst="rect">
            <a:avLst/>
          </a:prstGeom>
        </p:spPr>
        <p:txBody>
          <a:bodyPr anchorCtr="0" anchor="t" bIns="243825" lIns="243825" spcFirstLastPara="1" rIns="243825" wrap="square" tIns="243825">
            <a:normAutofit/>
          </a:bodyPr>
          <a:lstStyle/>
          <a:p>
            <a:pPr indent="-533400" lvl="0" marL="457200" rtl="0" algn="l">
              <a:spcBef>
                <a:spcPts val="0"/>
              </a:spcBef>
              <a:spcAft>
                <a:spcPts val="0"/>
              </a:spcAft>
              <a:buSzPts val="4800"/>
              <a:buChar char="●"/>
            </a:pPr>
            <a:r>
              <a:rPr lang="en-US"/>
              <a:t>F</a:t>
            </a:r>
            <a:r>
              <a:rPr lang="en-US"/>
              <a:t>airness in rankings is inherently a trade-off between the utility of the users and the rights of the items that are being ranked, and that different applications require making this trade-off in different ways.</a:t>
            </a:r>
            <a:endParaRPr/>
          </a:p>
          <a:p>
            <a:pPr indent="0" lvl="0" marL="457200" rtl="0" algn="l">
              <a:spcBef>
                <a:spcPts val="3200"/>
              </a:spcBef>
              <a:spcAft>
                <a:spcPts val="0"/>
              </a:spcAft>
              <a:buNone/>
            </a:pPr>
            <a:r>
              <a:t/>
            </a:r>
            <a:endParaRPr/>
          </a:p>
          <a:p>
            <a:pPr indent="-533400" lvl="0" marL="457200" rtl="0" algn="l">
              <a:spcBef>
                <a:spcPts val="3200"/>
              </a:spcBef>
              <a:spcAft>
                <a:spcPts val="0"/>
              </a:spcAft>
              <a:buSzPts val="4800"/>
              <a:buChar char="●"/>
            </a:pPr>
            <a:r>
              <a:rPr lang="en-US"/>
              <a:t>The author created a flexible framework that covers a substantial range of fairness constraints. and thus we can define more than just these 3 constraints based on different application.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Group fairness vs. individual fairness</a:t>
            </a:r>
            <a:endParaRPr/>
          </a:p>
        </p:txBody>
      </p:sp>
      <p:sp>
        <p:nvSpPr>
          <p:cNvPr id="306" name="Google Shape;306;p44"/>
          <p:cNvSpPr txBox="1"/>
          <p:nvPr>
            <p:ph idx="1" type="body"/>
          </p:nvPr>
        </p:nvSpPr>
        <p:spPr>
          <a:xfrm>
            <a:off x="831308" y="3279667"/>
            <a:ext cx="22724700" cy="8904000"/>
          </a:xfrm>
          <a:prstGeom prst="rect">
            <a:avLst/>
          </a:prstGeom>
        </p:spPr>
        <p:txBody>
          <a:bodyPr anchorCtr="0" anchor="t" bIns="243825" lIns="243825" spcFirstLastPara="1" rIns="243825" wrap="square" tIns="243825">
            <a:normAutofit/>
          </a:bodyPr>
          <a:lstStyle/>
          <a:p>
            <a:pPr indent="-533400" lvl="0" marL="457200" rtl="0" algn="l">
              <a:spcBef>
                <a:spcPts val="0"/>
              </a:spcBef>
              <a:spcAft>
                <a:spcPts val="0"/>
              </a:spcAft>
              <a:buSzPts val="4800"/>
              <a:buChar char="●"/>
            </a:pPr>
            <a:r>
              <a:rPr lang="en-US"/>
              <a:t>I</a:t>
            </a:r>
            <a:r>
              <a:rPr lang="en-US"/>
              <a:t>ndividual items within a group might still be considered to suffer from disparate treatment or impact</a:t>
            </a:r>
            <a:endParaRPr/>
          </a:p>
          <a:p>
            <a:pPr indent="-533400" lvl="0" marL="457200" rtl="0" algn="l">
              <a:spcBef>
                <a:spcPts val="0"/>
              </a:spcBef>
              <a:spcAft>
                <a:spcPts val="0"/>
              </a:spcAft>
              <a:buSzPts val="4800"/>
              <a:buChar char="●"/>
            </a:pPr>
            <a:r>
              <a:rPr lang="en-US"/>
              <a:t>We can include additional fairness constraints for sensitive attributes, like race, disability, and national origin within the group to refine the desired notion of fairness.</a:t>
            </a:r>
            <a:endParaRPr/>
          </a:p>
          <a:p>
            <a:pPr indent="-533400" lvl="0" marL="457200" rtl="0" algn="l">
              <a:spcBef>
                <a:spcPts val="0"/>
              </a:spcBef>
              <a:spcAft>
                <a:spcPts val="0"/>
              </a:spcAft>
              <a:buSzPts val="4800"/>
              <a:buChar char="●"/>
            </a:pPr>
            <a:r>
              <a:rPr lang="en-US"/>
              <a:t>In the case of Disparate Treatment, we can express individual fairness as a set of N − 1 constraints over N groups of size one.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Using estimated utilities</a:t>
            </a:r>
            <a:endParaRPr/>
          </a:p>
        </p:txBody>
      </p:sp>
      <p:sp>
        <p:nvSpPr>
          <p:cNvPr id="312" name="Google Shape;312;p45"/>
          <p:cNvSpPr txBox="1"/>
          <p:nvPr>
            <p:ph idx="1" type="body"/>
          </p:nvPr>
        </p:nvSpPr>
        <p:spPr>
          <a:xfrm>
            <a:off x="831308" y="3279667"/>
            <a:ext cx="22724700" cy="8904000"/>
          </a:xfrm>
          <a:prstGeom prst="rect">
            <a:avLst/>
          </a:prstGeom>
        </p:spPr>
        <p:txBody>
          <a:bodyPr anchorCtr="0" anchor="t" bIns="243825" lIns="243825" spcFirstLastPara="1" rIns="243825" wrap="square" tIns="243825">
            <a:normAutofit/>
          </a:bodyPr>
          <a:lstStyle/>
          <a:p>
            <a:pPr indent="-533400" lvl="0" marL="457200" rtl="0" algn="l">
              <a:spcBef>
                <a:spcPts val="0"/>
              </a:spcBef>
              <a:spcAft>
                <a:spcPts val="0"/>
              </a:spcAft>
              <a:buSzPts val="4800"/>
              <a:buChar char="●"/>
            </a:pPr>
            <a:r>
              <a:rPr lang="en-US"/>
              <a:t>W</a:t>
            </a:r>
            <a:r>
              <a:rPr lang="en-US"/>
              <a:t>e assumed that we have access to the true expected utilities (i.e. relevances) u(d|q). </a:t>
            </a:r>
            <a:endParaRPr/>
          </a:p>
          <a:p>
            <a:pPr indent="-533400" lvl="0" marL="457200" rtl="0" algn="l">
              <a:spcBef>
                <a:spcPts val="0"/>
              </a:spcBef>
              <a:spcAft>
                <a:spcPts val="0"/>
              </a:spcAft>
              <a:buSzPts val="4800"/>
              <a:buChar char="●"/>
            </a:pPr>
            <a:r>
              <a:rPr lang="en-US"/>
              <a:t>In practice, these utilities are typically estimated via machine learning and thus are subject to some other biases that may lead to biased estimates </a:t>
            </a:r>
            <a:r>
              <a:rPr lang="en-US">
                <a:solidFill>
                  <a:srgbClr val="202124"/>
                </a:solidFill>
                <a:highlight>
                  <a:srgbClr val="FFFFFF"/>
                </a:highlight>
                <a:latin typeface="Arial"/>
                <a:ea typeface="Arial"/>
                <a:cs typeface="Arial"/>
                <a:sym typeface="Arial"/>
              </a:rPr>
              <a:t>û</a:t>
            </a:r>
            <a:r>
              <a:rPr lang="en-US"/>
              <a:t>(d|q).</a:t>
            </a:r>
            <a:endParaRPr/>
          </a:p>
          <a:p>
            <a:pPr indent="-533400" lvl="0" marL="457200" rtl="0" algn="l">
              <a:spcBef>
                <a:spcPts val="0"/>
              </a:spcBef>
              <a:spcAft>
                <a:spcPts val="0"/>
              </a:spcAft>
              <a:buSzPts val="4800"/>
              <a:buChar char="●"/>
            </a:pPr>
            <a:r>
              <a:rPr lang="en-US"/>
              <a:t>Biased estimates might be the result of selection biases in click data.</a:t>
            </a:r>
            <a:endParaRPr/>
          </a:p>
          <a:p>
            <a:pPr indent="-533400" lvl="0" marL="457200" rtl="0" algn="l">
              <a:spcBef>
                <a:spcPts val="0"/>
              </a:spcBef>
              <a:spcAft>
                <a:spcPts val="0"/>
              </a:spcAft>
              <a:buSzPts val="4800"/>
              <a:buChar char="●"/>
            </a:pPr>
            <a:r>
              <a:rPr lang="en-US"/>
              <a:t>But as we have seen in our last presentation by Nishtha, with counterfactual learning techniques we can get unbiased ranking despite of biased click data.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Cost of fairness</a:t>
            </a:r>
            <a:endParaRPr/>
          </a:p>
        </p:txBody>
      </p:sp>
      <p:sp>
        <p:nvSpPr>
          <p:cNvPr id="318" name="Google Shape;318;p46"/>
          <p:cNvSpPr txBox="1"/>
          <p:nvPr>
            <p:ph idx="1" type="body"/>
          </p:nvPr>
        </p:nvSpPr>
        <p:spPr>
          <a:xfrm>
            <a:off x="9341075" y="1237925"/>
            <a:ext cx="7488600" cy="1331700"/>
          </a:xfrm>
          <a:prstGeom prst="rect">
            <a:avLst/>
          </a:prstGeom>
        </p:spPr>
        <p:txBody>
          <a:bodyPr anchorCtr="0" anchor="t" bIns="243825" lIns="243825" spcFirstLastPara="1" rIns="243825" wrap="square" tIns="243825">
            <a:noAutofit/>
          </a:bodyPr>
          <a:lstStyle/>
          <a:p>
            <a:pPr indent="0" lvl="0" marL="0" rtl="0" algn="ctr">
              <a:spcBef>
                <a:spcPts val="0"/>
              </a:spcBef>
              <a:spcAft>
                <a:spcPts val="0"/>
              </a:spcAft>
              <a:buNone/>
            </a:pPr>
            <a:r>
              <a:rPr b="1" lang="en-US" sz="5500"/>
              <a:t>CoF = u</a:t>
            </a:r>
            <a:r>
              <a:rPr b="1" baseline="30000" lang="en-US" sz="5500"/>
              <a:t>T</a:t>
            </a:r>
            <a:r>
              <a:rPr b="1" lang="en-US" sz="5500"/>
              <a:t> (P* − P)v</a:t>
            </a:r>
            <a:endParaRPr b="1" sz="5500"/>
          </a:p>
          <a:p>
            <a:pPr indent="0" lvl="0" marL="457200" rtl="0" algn="l">
              <a:spcBef>
                <a:spcPts val="3200"/>
              </a:spcBef>
              <a:spcAft>
                <a:spcPts val="3200"/>
              </a:spcAft>
              <a:buNone/>
            </a:pPr>
            <a:r>
              <a:t/>
            </a:r>
            <a:endParaRPr b="1"/>
          </a:p>
        </p:txBody>
      </p:sp>
      <p:sp>
        <p:nvSpPr>
          <p:cNvPr id="319" name="Google Shape;319;p4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20" name="Google Shape;320;p46"/>
          <p:cNvSpPr txBox="1"/>
          <p:nvPr>
            <p:ph type="title"/>
          </p:nvPr>
        </p:nvSpPr>
        <p:spPr>
          <a:xfrm>
            <a:off x="912783" y="3407358"/>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Feasibility of fair solutions</a:t>
            </a:r>
            <a:endParaRPr/>
          </a:p>
        </p:txBody>
      </p:sp>
      <p:pic>
        <p:nvPicPr>
          <p:cNvPr id="321" name="Google Shape;321;p46"/>
          <p:cNvPicPr preferRelativeResize="0"/>
          <p:nvPr/>
        </p:nvPicPr>
        <p:blipFill>
          <a:blip r:embed="rId3">
            <a:alphaModFix/>
          </a:blip>
          <a:stretch>
            <a:fillRect/>
          </a:stretch>
        </p:blipFill>
        <p:spPr>
          <a:xfrm>
            <a:off x="1289000" y="5287819"/>
            <a:ext cx="8052075" cy="1964325"/>
          </a:xfrm>
          <a:prstGeom prst="rect">
            <a:avLst/>
          </a:prstGeom>
          <a:noFill/>
          <a:ln>
            <a:noFill/>
          </a:ln>
        </p:spPr>
      </p:pic>
      <p:pic>
        <p:nvPicPr>
          <p:cNvPr id="322" name="Google Shape;322;p46"/>
          <p:cNvPicPr preferRelativeResize="0"/>
          <p:nvPr/>
        </p:nvPicPr>
        <p:blipFill>
          <a:blip r:embed="rId4">
            <a:alphaModFix/>
          </a:blip>
          <a:stretch>
            <a:fillRect/>
          </a:stretch>
        </p:blipFill>
        <p:spPr>
          <a:xfrm>
            <a:off x="1187650" y="7511727"/>
            <a:ext cx="11115151" cy="5337175"/>
          </a:xfrm>
          <a:prstGeom prst="rect">
            <a:avLst/>
          </a:prstGeom>
          <a:noFill/>
          <a:ln>
            <a:noFill/>
          </a:ln>
        </p:spPr>
      </p:pic>
      <p:pic>
        <p:nvPicPr>
          <p:cNvPr id="323" name="Google Shape;323;p46"/>
          <p:cNvPicPr preferRelativeResize="0"/>
          <p:nvPr/>
        </p:nvPicPr>
        <p:blipFill>
          <a:blip r:embed="rId5">
            <a:alphaModFix/>
          </a:blip>
          <a:stretch>
            <a:fillRect/>
          </a:stretch>
        </p:blipFill>
        <p:spPr>
          <a:xfrm>
            <a:off x="12455199" y="5180645"/>
            <a:ext cx="11115150" cy="33933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7"/>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Conclusions</a:t>
            </a:r>
            <a:endParaRPr/>
          </a:p>
        </p:txBody>
      </p:sp>
      <p:sp>
        <p:nvSpPr>
          <p:cNvPr id="329" name="Google Shape;329;p47"/>
          <p:cNvSpPr txBox="1"/>
          <p:nvPr>
            <p:ph idx="1" type="body"/>
          </p:nvPr>
        </p:nvSpPr>
        <p:spPr>
          <a:xfrm>
            <a:off x="831246" y="2714217"/>
            <a:ext cx="22724700" cy="8904000"/>
          </a:xfrm>
          <a:prstGeom prst="rect">
            <a:avLst/>
          </a:prstGeom>
        </p:spPr>
        <p:txBody>
          <a:bodyPr anchorCtr="0" anchor="t" bIns="243825" lIns="243825" spcFirstLastPara="1" rIns="243825" wrap="square" tIns="243825">
            <a:normAutofit lnSpcReduction="20000"/>
          </a:bodyPr>
          <a:lstStyle/>
          <a:p>
            <a:pPr indent="-533400" lvl="0" marL="457200" rtl="0" algn="l">
              <a:spcBef>
                <a:spcPts val="0"/>
              </a:spcBef>
              <a:spcAft>
                <a:spcPts val="0"/>
              </a:spcAft>
              <a:buSzPts val="4800"/>
              <a:buChar char="●"/>
            </a:pPr>
            <a:r>
              <a:rPr lang="en-US"/>
              <a:t>In this paper, a general framework has been developed that employs probabilistic rankings and linear programming to compute the utility-maximizing ranking under a whole class of fairness constraints.</a:t>
            </a:r>
            <a:endParaRPr/>
          </a:p>
          <a:p>
            <a:pPr indent="0" lvl="0" marL="457200" rtl="0" algn="l">
              <a:spcBef>
                <a:spcPts val="3200"/>
              </a:spcBef>
              <a:spcAft>
                <a:spcPts val="0"/>
              </a:spcAft>
              <a:buNone/>
            </a:pPr>
            <a:r>
              <a:t/>
            </a:r>
            <a:endParaRPr/>
          </a:p>
          <a:p>
            <a:pPr indent="-533400" lvl="0" marL="457200" rtl="0" algn="l">
              <a:spcBef>
                <a:spcPts val="3200"/>
              </a:spcBef>
              <a:spcAft>
                <a:spcPts val="0"/>
              </a:spcAft>
              <a:buSzPts val="4800"/>
              <a:buChar char="●"/>
            </a:pPr>
            <a:r>
              <a:rPr lang="en-US"/>
              <a:t>To verify the expressiveness of this class, author demonstrated the concepts of fairness through demographic parity, disparate treatment, and disparate impact. </a:t>
            </a:r>
            <a:endParaRPr/>
          </a:p>
          <a:p>
            <a:pPr indent="0" lvl="0" marL="457200" rtl="0" algn="l">
              <a:spcBef>
                <a:spcPts val="3200"/>
              </a:spcBef>
              <a:spcAft>
                <a:spcPts val="0"/>
              </a:spcAft>
              <a:buNone/>
            </a:pPr>
            <a:r>
              <a:t/>
            </a:r>
            <a:endParaRPr/>
          </a:p>
          <a:p>
            <a:pPr indent="-533400" lvl="0" marL="457200" rtl="0" algn="l">
              <a:spcBef>
                <a:spcPts val="3200"/>
              </a:spcBef>
              <a:spcAft>
                <a:spcPts val="0"/>
              </a:spcAft>
              <a:buSzPts val="4800"/>
              <a:buChar char="●"/>
            </a:pPr>
            <a:r>
              <a:rPr lang="en-US"/>
              <a:t>We conjecture that the appropriate definition of fair exposure depends on the application, which makes this expressiveness desirable.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ph idx="1" type="body"/>
          </p:nvPr>
        </p:nvSpPr>
        <p:spPr>
          <a:xfrm>
            <a:off x="831250" y="1566000"/>
            <a:ext cx="22724700" cy="10396800"/>
          </a:xfrm>
          <a:prstGeom prst="rect">
            <a:avLst/>
          </a:prstGeom>
        </p:spPr>
        <p:txBody>
          <a:bodyPr anchorCtr="0" anchor="t" bIns="243825" lIns="243825" spcFirstLastPara="1" rIns="243825" wrap="square" tIns="243825">
            <a:noAutofit/>
          </a:bodyPr>
          <a:lstStyle/>
          <a:p>
            <a:pPr indent="-533400" lvl="0" marL="457200" rtl="0" algn="l">
              <a:spcBef>
                <a:spcPts val="0"/>
              </a:spcBef>
              <a:spcAft>
                <a:spcPts val="0"/>
              </a:spcAft>
              <a:buSzPts val="4800"/>
              <a:buFont typeface="Arial"/>
              <a:buChar char="●"/>
            </a:pPr>
            <a:r>
              <a:rPr lang="en-US">
                <a:highlight>
                  <a:srgbClr val="FFFFFF"/>
                </a:highlight>
                <a:latin typeface="Arial"/>
                <a:ea typeface="Arial"/>
                <a:cs typeface="Arial"/>
                <a:sym typeface="Arial"/>
              </a:rPr>
              <a:t>Disparate treatment is intentional, where one is treating an individual “unfairly on account of membership in a protected class, such action relates to intent and maps onto disparate treatment doctrine.” For example, if your company is requiring assessments on particular skills for certain minority group applicants, it would be considered as disparate treatment.</a:t>
            </a:r>
            <a:endParaRPr>
              <a:highlight>
                <a:srgbClr val="FFFFFF"/>
              </a:highlight>
              <a:latin typeface="Arial"/>
              <a:ea typeface="Arial"/>
              <a:cs typeface="Arial"/>
              <a:sym typeface="Arial"/>
            </a:endParaRPr>
          </a:p>
          <a:p>
            <a:pPr indent="-533400" lvl="0" marL="457200" rtl="0" algn="l">
              <a:spcBef>
                <a:spcPts val="0"/>
              </a:spcBef>
              <a:spcAft>
                <a:spcPts val="0"/>
              </a:spcAft>
              <a:buSzPts val="4800"/>
              <a:buFont typeface="Georgia"/>
              <a:buChar char="●"/>
            </a:pPr>
            <a:r>
              <a:rPr lang="en-US">
                <a:highlight>
                  <a:srgbClr val="FFFFFF"/>
                </a:highlight>
                <a:latin typeface="Arial"/>
                <a:ea typeface="Arial"/>
                <a:cs typeface="Arial"/>
                <a:sym typeface="Arial"/>
              </a:rPr>
              <a:t>Disparate impact is</a:t>
            </a:r>
            <a:r>
              <a:rPr b="1" lang="en-US">
                <a:highlight>
                  <a:srgbClr val="FFFFFF"/>
                </a:highlight>
                <a:latin typeface="Arial"/>
                <a:ea typeface="Arial"/>
                <a:cs typeface="Arial"/>
                <a:sym typeface="Arial"/>
              </a:rPr>
              <a:t> </a:t>
            </a:r>
            <a:r>
              <a:rPr lang="en-US">
                <a:highlight>
                  <a:srgbClr val="FFFFFF"/>
                </a:highlight>
                <a:latin typeface="Arial"/>
                <a:ea typeface="Arial"/>
                <a:cs typeface="Arial"/>
                <a:sym typeface="Arial"/>
              </a:rPr>
              <a:t>unintentional discrimination, where “the system treats someone unfairly [and] it is not necessarily because any person intended such a result.”For example, if your company uses technology or system that results in a disproportionate treatment “directed at a protected class, such as race, gender, age, disability, or in some cases, sexual orientation,” then we have a disparate impact present.</a:t>
            </a:r>
            <a:endParaRPr>
              <a:highlight>
                <a:srgbClr val="FFFFFF"/>
              </a:highlight>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9"/>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Questions</a:t>
            </a:r>
            <a:endParaRPr/>
          </a:p>
        </p:txBody>
      </p:sp>
      <p:sp>
        <p:nvSpPr>
          <p:cNvPr id="340" name="Google Shape;340;p49"/>
          <p:cNvSpPr txBox="1"/>
          <p:nvPr>
            <p:ph idx="1" type="body"/>
          </p:nvPr>
        </p:nvSpPr>
        <p:spPr>
          <a:xfrm>
            <a:off x="831308" y="3279667"/>
            <a:ext cx="22724700" cy="8904000"/>
          </a:xfrm>
          <a:prstGeom prst="rect">
            <a:avLst/>
          </a:prstGeom>
        </p:spPr>
        <p:txBody>
          <a:bodyPr anchorCtr="0" anchor="t" bIns="243825" lIns="243825" spcFirstLastPara="1" rIns="243825" wrap="square" tIns="243825">
            <a:normAutofit/>
          </a:bodyPr>
          <a:lstStyle/>
          <a:p>
            <a:pPr indent="0" lvl="0" marL="0" rtl="0" algn="l">
              <a:spcBef>
                <a:spcPts val="0"/>
              </a:spcBef>
              <a:spcAft>
                <a:spcPts val="0"/>
              </a:spcAft>
              <a:buNone/>
            </a:pPr>
            <a:r>
              <a:rPr b="1" lang="en-US"/>
              <a:t>Can the ranking distribution matrix model be extended to an N*K scenario, where we only care about rankings till K, instead of wanting to rank the entire list of documents?</a:t>
            </a:r>
            <a:endParaRPr b="1"/>
          </a:p>
          <a:p>
            <a:pPr indent="0" lvl="0" marL="0" rtl="0" algn="l">
              <a:spcBef>
                <a:spcPts val="3200"/>
              </a:spcBef>
              <a:spcAft>
                <a:spcPts val="0"/>
              </a:spcAft>
              <a:buNone/>
            </a:pPr>
            <a:r>
              <a:rPr lang="en-US"/>
              <a:t>Yes, I think this is possible to only compute rankings till top K.  we just require to compute </a:t>
            </a:r>
            <a:r>
              <a:rPr lang="en-US"/>
              <a:t>P</a:t>
            </a:r>
            <a:r>
              <a:rPr baseline="-25000" lang="en-US"/>
              <a:t>i,j</a:t>
            </a:r>
            <a:r>
              <a:rPr lang="en-US"/>
              <a:t>, whose elements represent probability that R places document d</a:t>
            </a:r>
            <a:r>
              <a:rPr baseline="-25000" lang="en-US"/>
              <a:t>i</a:t>
            </a:r>
            <a:r>
              <a:rPr lang="en-US"/>
              <a:t> at rank j, then P forms a doubly stochastic matrix of size K x K, instead of  N × N. </a:t>
            </a:r>
            <a:endParaRPr/>
          </a:p>
          <a:p>
            <a:pPr indent="0" lvl="0" marL="0" rtl="0" algn="l">
              <a:spcBef>
                <a:spcPts val="3200"/>
              </a:spcBef>
              <a:spcAft>
                <a:spcPts val="3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0"/>
          <p:cNvSpPr txBox="1"/>
          <p:nvPr>
            <p:ph idx="1" type="body"/>
          </p:nvPr>
        </p:nvSpPr>
        <p:spPr>
          <a:xfrm>
            <a:off x="831246" y="822667"/>
            <a:ext cx="22724700" cy="8904000"/>
          </a:xfrm>
          <a:prstGeom prst="rect">
            <a:avLst/>
          </a:prstGeom>
        </p:spPr>
        <p:txBody>
          <a:bodyPr anchorCtr="0" anchor="t" bIns="243825" lIns="243825" spcFirstLastPara="1" rIns="243825" wrap="square" tIns="243825">
            <a:normAutofit/>
          </a:bodyPr>
          <a:lstStyle/>
          <a:p>
            <a:pPr indent="0" lvl="0" marL="0" rtl="0" algn="l">
              <a:spcBef>
                <a:spcPts val="0"/>
              </a:spcBef>
              <a:spcAft>
                <a:spcPts val="0"/>
              </a:spcAft>
              <a:buNone/>
            </a:pPr>
            <a:r>
              <a:rPr b="1" lang="en-US"/>
              <a:t>T</a:t>
            </a:r>
            <a:r>
              <a:rPr b="1" lang="en-US"/>
              <a:t>he Disparate Treatment problem, can we apply a squeezing function (for example, sigmoid) to the utility/relevance function? This would decrease the winner-take-all factor.</a:t>
            </a:r>
            <a:endParaRPr b="1"/>
          </a:p>
          <a:p>
            <a:pPr indent="0" lvl="0" marL="0" rtl="0" algn="l">
              <a:spcBef>
                <a:spcPts val="3200"/>
              </a:spcBef>
              <a:spcAft>
                <a:spcPts val="0"/>
              </a:spcAft>
              <a:buNone/>
            </a:pPr>
            <a:r>
              <a:rPr lang="en-US"/>
              <a:t>Here the values follow the standard probabilistic definition of relevance, where 0.77 means that 77% of all employers issuing the query find that applicant relevant.</a:t>
            </a:r>
            <a:endParaRPr/>
          </a:p>
          <a:p>
            <a:pPr indent="0" lvl="0" marL="0" rtl="0" algn="l">
              <a:spcBef>
                <a:spcPts val="3200"/>
              </a:spcBef>
              <a:spcAft>
                <a:spcPts val="0"/>
              </a:spcAft>
              <a:buNone/>
            </a:pPr>
            <a:r>
              <a:t/>
            </a:r>
            <a:endParaRPr/>
          </a:p>
          <a:p>
            <a:pPr indent="0" lvl="0" marL="0" rtl="0" algn="l">
              <a:spcBef>
                <a:spcPts val="3200"/>
              </a:spcBef>
              <a:spcAft>
                <a:spcPts val="3200"/>
              </a:spcAft>
              <a:buNone/>
            </a:pPr>
            <a:r>
              <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1"/>
          <p:cNvSpPr txBox="1"/>
          <p:nvPr>
            <p:ph idx="1" type="body"/>
          </p:nvPr>
        </p:nvSpPr>
        <p:spPr>
          <a:xfrm>
            <a:off x="0" y="762000"/>
            <a:ext cx="23556000" cy="11421600"/>
          </a:xfrm>
          <a:prstGeom prst="rect">
            <a:avLst/>
          </a:prstGeom>
        </p:spPr>
        <p:txBody>
          <a:bodyPr anchorCtr="0" anchor="t" bIns="243825" lIns="243825" spcFirstLastPara="1" rIns="243825" wrap="square" tIns="243825">
            <a:normAutofit/>
          </a:bodyPr>
          <a:lstStyle/>
          <a:p>
            <a:pPr indent="-533400" lvl="0" marL="457200" rtl="0" algn="l">
              <a:spcBef>
                <a:spcPts val="1200"/>
              </a:spcBef>
              <a:spcAft>
                <a:spcPts val="0"/>
              </a:spcAft>
              <a:buClr>
                <a:srgbClr val="000000"/>
              </a:buClr>
              <a:buSzPts val="4800"/>
              <a:buFont typeface="Arial"/>
              <a:buChar char="●"/>
            </a:pPr>
            <a:r>
              <a:rPr lang="en-US">
                <a:solidFill>
                  <a:srgbClr val="000000"/>
                </a:solidFill>
                <a:latin typeface="Arial"/>
                <a:ea typeface="Arial"/>
                <a:cs typeface="Arial"/>
                <a:sym typeface="Arial"/>
              </a:rPr>
              <a:t>Explain the process surrounding BvN decomposition and what the figures from the experiments show?</a:t>
            </a:r>
            <a:endParaRPr>
              <a:solidFill>
                <a:srgbClr val="000000"/>
              </a:solidFill>
              <a:latin typeface="Arial"/>
              <a:ea typeface="Arial"/>
              <a:cs typeface="Arial"/>
              <a:sym typeface="Arial"/>
            </a:endParaRPr>
          </a:p>
          <a:p>
            <a:pPr indent="-533400" lvl="0" marL="457200" rtl="0" algn="l">
              <a:spcBef>
                <a:spcPts val="0"/>
              </a:spcBef>
              <a:spcAft>
                <a:spcPts val="0"/>
              </a:spcAft>
              <a:buSzPts val="4800"/>
              <a:buChar char="●"/>
            </a:pPr>
            <a:r>
              <a:rPr lang="en-US"/>
              <a:t>Can complex clickthrough estimation model be also reduced to linear constraints?</a:t>
            </a:r>
            <a:endParaRPr/>
          </a:p>
          <a:p>
            <a:pPr indent="-533400" lvl="0" marL="457200" rtl="0" algn="l">
              <a:spcBef>
                <a:spcPts val="0"/>
              </a:spcBef>
              <a:spcAft>
                <a:spcPts val="0"/>
              </a:spcAft>
              <a:buClr>
                <a:srgbClr val="000000"/>
              </a:buClr>
              <a:buSzPts val="4800"/>
              <a:buFont typeface="Arial"/>
              <a:buChar char="●"/>
            </a:pPr>
            <a:r>
              <a:rPr b="1" lang="en-US">
                <a:solidFill>
                  <a:srgbClr val="000000"/>
                </a:solidFill>
                <a:latin typeface="Arial"/>
                <a:ea typeface="Arial"/>
                <a:cs typeface="Arial"/>
                <a:sym typeface="Arial"/>
              </a:rPr>
              <a:t>How much is the probability of getting no feasible solution when the data is increased? Is adding extra documents (as discussed by authors) the only solution? </a:t>
            </a:r>
            <a:endParaRPr b="1">
              <a:solidFill>
                <a:srgbClr val="000000"/>
              </a:solidFill>
              <a:latin typeface="Arial"/>
              <a:ea typeface="Arial"/>
              <a:cs typeface="Arial"/>
              <a:sym typeface="Arial"/>
            </a:endParaRPr>
          </a:p>
          <a:p>
            <a:pPr indent="0" lvl="0" marL="457200" rtl="0" algn="l">
              <a:spcBef>
                <a:spcPts val="1200"/>
              </a:spcBef>
              <a:spcAft>
                <a:spcPts val="0"/>
              </a:spcAft>
              <a:buNone/>
            </a:pPr>
            <a:r>
              <a:rPr lang="en-US">
                <a:solidFill>
                  <a:srgbClr val="000000"/>
                </a:solidFill>
                <a:latin typeface="Arial"/>
                <a:ea typeface="Arial"/>
                <a:cs typeface="Arial"/>
                <a:sym typeface="Arial"/>
              </a:rPr>
              <a:t>So if we take our job seeker example here, we have 6 candidates, thus only 6 ranks are possible. </a:t>
            </a:r>
            <a:endParaRPr>
              <a:solidFill>
                <a:srgbClr val="000000"/>
              </a:solidFill>
              <a:latin typeface="Arial"/>
              <a:ea typeface="Arial"/>
              <a:cs typeface="Arial"/>
              <a:sym typeface="Arial"/>
            </a:endParaRPr>
          </a:p>
          <a:p>
            <a:pPr indent="0" lvl="0" marL="457200" rtl="0" algn="l">
              <a:spcBef>
                <a:spcPts val="1200"/>
              </a:spcBef>
              <a:spcAft>
                <a:spcPts val="0"/>
              </a:spcAft>
              <a:buNone/>
            </a:pPr>
            <a:r>
              <a:rPr lang="en-US">
                <a:solidFill>
                  <a:srgbClr val="000000"/>
                </a:solidFill>
                <a:latin typeface="Arial"/>
                <a:ea typeface="Arial"/>
                <a:cs typeface="Arial"/>
                <a:sym typeface="Arial"/>
              </a:rPr>
              <a:t>v(j) = </a:t>
            </a:r>
            <a:r>
              <a:rPr lang="en-US">
                <a:solidFill>
                  <a:srgbClr val="000000"/>
                </a:solidFill>
                <a:latin typeface="Arial"/>
                <a:ea typeface="Arial"/>
                <a:cs typeface="Arial"/>
                <a:sym typeface="Arial"/>
              </a:rPr>
              <a:t>1 / Log (1+j) thus v(1) = 3.21, v(2)=2.095, v(3) = 1.660, v(4) = 1.430, v(5) = 1.285, v(6) = 1.183</a:t>
            </a:r>
            <a:endParaRPr>
              <a:solidFill>
                <a:srgbClr val="000000"/>
              </a:solidFill>
              <a:latin typeface="Arial"/>
              <a:ea typeface="Arial"/>
              <a:cs typeface="Arial"/>
              <a:sym typeface="Arial"/>
            </a:endParaRPr>
          </a:p>
          <a:p>
            <a:pPr indent="0" lvl="0" marL="457200" rtl="0" algn="l">
              <a:spcBef>
                <a:spcPts val="1200"/>
              </a:spcBef>
              <a:spcAft>
                <a:spcPts val="0"/>
              </a:spcAft>
              <a:buNone/>
            </a:pPr>
            <a:r>
              <a:t/>
            </a:r>
            <a:endParaRPr>
              <a:solidFill>
                <a:srgbClr val="000000"/>
              </a:solidFill>
              <a:latin typeface="Arial"/>
              <a:ea typeface="Arial"/>
              <a:cs typeface="Arial"/>
              <a:sym typeface="Arial"/>
            </a:endParaRPr>
          </a:p>
        </p:txBody>
      </p:sp>
      <p:pic>
        <p:nvPicPr>
          <p:cNvPr id="351" name="Google Shape;351;p51"/>
          <p:cNvPicPr preferRelativeResize="0"/>
          <p:nvPr/>
        </p:nvPicPr>
        <p:blipFill rotWithShape="1">
          <a:blip r:embed="rId3">
            <a:alphaModFix/>
          </a:blip>
          <a:srcRect b="15354" l="0" r="0" t="0"/>
          <a:stretch/>
        </p:blipFill>
        <p:spPr>
          <a:xfrm>
            <a:off x="4291775" y="9997824"/>
            <a:ext cx="11115150" cy="2872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idx="1" type="body"/>
          </p:nvPr>
        </p:nvSpPr>
        <p:spPr>
          <a:xfrm>
            <a:off x="602700" y="917477"/>
            <a:ext cx="22724700" cy="11427000"/>
          </a:xfrm>
          <a:prstGeom prst="rect">
            <a:avLst/>
          </a:prstGeom>
        </p:spPr>
        <p:txBody>
          <a:bodyPr anchorCtr="0" anchor="t" bIns="243825" lIns="243825" spcFirstLastPara="1" rIns="243825" wrap="square" tIns="243825">
            <a:normAutofit/>
          </a:bodyPr>
          <a:lstStyle/>
          <a:p>
            <a:pPr indent="-533400" lvl="0" marL="457200" rtl="0" algn="l">
              <a:lnSpc>
                <a:spcPct val="105000"/>
              </a:lnSpc>
              <a:spcBef>
                <a:spcPts val="0"/>
              </a:spcBef>
              <a:spcAft>
                <a:spcPts val="0"/>
              </a:spcAft>
              <a:buClr>
                <a:schemeClr val="accent4"/>
              </a:buClr>
              <a:buSzPts val="4800"/>
              <a:buFont typeface="Arial"/>
              <a:buChar char="●"/>
            </a:pPr>
            <a:r>
              <a:rPr lang="en-US" u="sng">
                <a:solidFill>
                  <a:schemeClr val="accent4"/>
                </a:solidFill>
                <a:latin typeface="Arial"/>
                <a:ea typeface="Arial"/>
                <a:cs typeface="Arial"/>
                <a:sym typeface="Arial"/>
                <a:hlinkClick r:id="rId3">
                  <a:extLst>
                    <a:ext uri="{A12FA001-AC4F-418D-AE19-62706E023703}">
                      <ahyp:hlinkClr val="tx"/>
                    </a:ext>
                  </a:extLst>
                </a:hlinkClick>
              </a:rPr>
              <a:t>Birkhoff-von Neumann decomposition</a:t>
            </a:r>
            <a:r>
              <a:rPr lang="en-US">
                <a:solidFill>
                  <a:schemeClr val="accent4"/>
                </a:solidFill>
                <a:latin typeface="Arial"/>
                <a:ea typeface="Arial"/>
                <a:cs typeface="Arial"/>
                <a:sym typeface="Arial"/>
              </a:rPr>
              <a:t>:</a:t>
            </a:r>
            <a:endParaRPr>
              <a:solidFill>
                <a:schemeClr val="accent4"/>
              </a:solidFill>
              <a:latin typeface="Arial"/>
              <a:ea typeface="Arial"/>
              <a:cs typeface="Arial"/>
              <a:sym typeface="Arial"/>
            </a:endParaRPr>
          </a:p>
          <a:p>
            <a:pPr indent="0" lvl="0" marL="457200" rtl="0" algn="l">
              <a:lnSpc>
                <a:spcPct val="105000"/>
              </a:lnSpc>
              <a:spcBef>
                <a:spcPts val="3200"/>
              </a:spcBef>
              <a:spcAft>
                <a:spcPts val="0"/>
              </a:spcAft>
              <a:buNone/>
            </a:pPr>
            <a:r>
              <a:rPr lang="en-US">
                <a:solidFill>
                  <a:srgbClr val="333333"/>
                </a:solidFill>
                <a:highlight>
                  <a:schemeClr val="lt1"/>
                </a:highlight>
                <a:latin typeface="Arial"/>
                <a:ea typeface="Arial"/>
                <a:cs typeface="Arial"/>
                <a:sym typeface="Arial"/>
              </a:rPr>
              <a:t>A </a:t>
            </a:r>
            <a:r>
              <a:rPr b="1" lang="en-US">
                <a:solidFill>
                  <a:srgbClr val="000000"/>
                </a:solidFill>
                <a:highlight>
                  <a:schemeClr val="lt1"/>
                </a:highlight>
                <a:latin typeface="Arial"/>
                <a:ea typeface="Arial"/>
                <a:cs typeface="Arial"/>
                <a:sym typeface="Arial"/>
              </a:rPr>
              <a:t>doubly stochastic matrix</a:t>
            </a:r>
            <a:r>
              <a:rPr lang="en-US">
                <a:solidFill>
                  <a:srgbClr val="333333"/>
                </a:solidFill>
                <a:highlight>
                  <a:schemeClr val="lt1"/>
                </a:highlight>
                <a:latin typeface="Arial"/>
                <a:ea typeface="Arial"/>
                <a:cs typeface="Arial"/>
                <a:sym typeface="Arial"/>
              </a:rPr>
              <a:t> is a matrix in which each row and each column sum to one. A </a:t>
            </a:r>
            <a:r>
              <a:rPr b="1" lang="en-US">
                <a:solidFill>
                  <a:srgbClr val="333333"/>
                </a:solidFill>
                <a:highlight>
                  <a:schemeClr val="lt1"/>
                </a:highlight>
                <a:latin typeface="Arial"/>
                <a:ea typeface="Arial"/>
                <a:cs typeface="Arial"/>
                <a:sym typeface="Arial"/>
              </a:rPr>
              <a:t>permutation matrix</a:t>
            </a:r>
            <a:r>
              <a:rPr lang="en-US">
                <a:solidFill>
                  <a:srgbClr val="333333"/>
                </a:solidFill>
                <a:highlight>
                  <a:schemeClr val="lt1"/>
                </a:highlight>
                <a:latin typeface="Arial"/>
                <a:ea typeface="Arial"/>
                <a:cs typeface="Arial"/>
                <a:sym typeface="Arial"/>
              </a:rPr>
              <a:t> is a matrix in which each entry is either zero or one.</a:t>
            </a:r>
            <a:endParaRPr>
              <a:solidFill>
                <a:srgbClr val="333333"/>
              </a:solidFill>
              <a:highlight>
                <a:schemeClr val="lt1"/>
              </a:highlight>
              <a:latin typeface="Arial"/>
              <a:ea typeface="Arial"/>
              <a:cs typeface="Arial"/>
              <a:sym typeface="Arial"/>
            </a:endParaRPr>
          </a:p>
          <a:p>
            <a:pPr indent="0" lvl="0" marL="457200" rtl="0" algn="l">
              <a:lnSpc>
                <a:spcPct val="105000"/>
              </a:lnSpc>
              <a:spcBef>
                <a:spcPts val="3200"/>
              </a:spcBef>
              <a:spcAft>
                <a:spcPts val="0"/>
              </a:spcAft>
              <a:buNone/>
            </a:pPr>
            <a:r>
              <a:rPr lang="en-US">
                <a:solidFill>
                  <a:srgbClr val="333333"/>
                </a:solidFill>
                <a:highlight>
                  <a:schemeClr val="lt1"/>
                </a:highlight>
                <a:latin typeface="Arial"/>
                <a:ea typeface="Arial"/>
                <a:cs typeface="Arial"/>
                <a:sym typeface="Arial"/>
              </a:rPr>
              <a:t>By the </a:t>
            </a:r>
            <a:r>
              <a:rPr b="1" lang="en-US">
                <a:solidFill>
                  <a:srgbClr val="000000"/>
                </a:solidFill>
                <a:highlight>
                  <a:schemeClr val="lt1"/>
                </a:highlight>
                <a:uFill>
                  <a:noFill/>
                </a:uFill>
                <a:latin typeface="Arial"/>
                <a:ea typeface="Arial"/>
                <a:cs typeface="Arial"/>
                <a:sym typeface="Arial"/>
                <a:hlinkClick r:id="rId4">
                  <a:extLst>
                    <a:ext uri="{A12FA001-AC4F-418D-AE19-62706E023703}">
                      <ahyp:hlinkClr val="tx"/>
                    </a:ext>
                  </a:extLst>
                </a:hlinkClick>
              </a:rPr>
              <a:t>Birkhoff–von Neumann Theorem</a:t>
            </a:r>
            <a:r>
              <a:rPr lang="en-US">
                <a:solidFill>
                  <a:srgbClr val="333333"/>
                </a:solidFill>
                <a:highlight>
                  <a:schemeClr val="lt1"/>
                </a:highlight>
                <a:latin typeface="Arial"/>
                <a:ea typeface="Arial"/>
                <a:cs typeface="Arial"/>
                <a:sym typeface="Arial"/>
              </a:rPr>
              <a:t>, each doubly stochastic matrix is a convex combination of permutation matrices. In other words, for each N x N doubly stochastic matrix A, there exists a decomposition of the form</a:t>
            </a:r>
            <a:endParaRPr>
              <a:solidFill>
                <a:srgbClr val="333333"/>
              </a:solidFill>
              <a:highlight>
                <a:schemeClr val="lt1"/>
              </a:highlight>
              <a:latin typeface="Arial"/>
              <a:ea typeface="Arial"/>
              <a:cs typeface="Arial"/>
              <a:sym typeface="Arial"/>
            </a:endParaRPr>
          </a:p>
          <a:p>
            <a:pPr indent="0" lvl="0" marL="457200" rtl="0" algn="l">
              <a:lnSpc>
                <a:spcPct val="160000"/>
              </a:lnSpc>
              <a:spcBef>
                <a:spcPts val="3200"/>
              </a:spcBef>
              <a:spcAft>
                <a:spcPts val="0"/>
              </a:spcAft>
              <a:buNone/>
            </a:pPr>
            <a:r>
              <a:rPr lang="en-US">
                <a:solidFill>
                  <a:srgbClr val="333333"/>
                </a:solidFill>
                <a:highlight>
                  <a:schemeClr val="lt1"/>
                </a:highlight>
                <a:latin typeface="Arial"/>
                <a:ea typeface="Arial"/>
                <a:cs typeface="Arial"/>
                <a:sym typeface="Arial"/>
              </a:rPr>
              <a:t> A = θ</a:t>
            </a:r>
            <a:r>
              <a:rPr baseline="-25000" lang="en-US">
                <a:solidFill>
                  <a:srgbClr val="333333"/>
                </a:solidFill>
                <a:highlight>
                  <a:schemeClr val="lt1"/>
                </a:highlight>
                <a:latin typeface="Arial"/>
                <a:ea typeface="Arial"/>
                <a:cs typeface="Arial"/>
                <a:sym typeface="Arial"/>
              </a:rPr>
              <a:t>1</a:t>
            </a:r>
            <a:r>
              <a:rPr lang="en-US">
                <a:solidFill>
                  <a:srgbClr val="333333"/>
                </a:solidFill>
                <a:highlight>
                  <a:schemeClr val="lt1"/>
                </a:highlight>
                <a:latin typeface="Arial"/>
                <a:ea typeface="Arial"/>
                <a:cs typeface="Arial"/>
                <a:sym typeface="Arial"/>
              </a:rPr>
              <a:t>A</a:t>
            </a:r>
            <a:r>
              <a:rPr baseline="-25000" lang="en-US">
                <a:solidFill>
                  <a:srgbClr val="333333"/>
                </a:solidFill>
                <a:highlight>
                  <a:schemeClr val="lt1"/>
                </a:highlight>
                <a:latin typeface="Arial"/>
                <a:ea typeface="Arial"/>
                <a:cs typeface="Arial"/>
                <a:sym typeface="Arial"/>
              </a:rPr>
              <a:t>1</a:t>
            </a:r>
            <a:r>
              <a:rPr lang="en-US">
                <a:solidFill>
                  <a:srgbClr val="333333"/>
                </a:solidFill>
                <a:highlight>
                  <a:schemeClr val="lt1"/>
                </a:highlight>
                <a:latin typeface="Arial"/>
                <a:ea typeface="Arial"/>
                <a:cs typeface="Arial"/>
                <a:sym typeface="Arial"/>
              </a:rPr>
              <a:t> + θ</a:t>
            </a:r>
            <a:r>
              <a:rPr baseline="-25000" lang="en-US">
                <a:solidFill>
                  <a:srgbClr val="333333"/>
                </a:solidFill>
                <a:highlight>
                  <a:schemeClr val="lt1"/>
                </a:highlight>
                <a:latin typeface="Arial"/>
                <a:ea typeface="Arial"/>
                <a:cs typeface="Arial"/>
                <a:sym typeface="Arial"/>
              </a:rPr>
              <a:t>2</a:t>
            </a:r>
            <a:r>
              <a:rPr lang="en-US">
                <a:solidFill>
                  <a:srgbClr val="333333"/>
                </a:solidFill>
                <a:highlight>
                  <a:schemeClr val="lt1"/>
                </a:highlight>
                <a:latin typeface="Arial"/>
                <a:ea typeface="Arial"/>
                <a:cs typeface="Arial"/>
                <a:sym typeface="Arial"/>
              </a:rPr>
              <a:t>A</a:t>
            </a:r>
            <a:r>
              <a:rPr baseline="-25000" lang="en-US">
                <a:solidFill>
                  <a:srgbClr val="333333"/>
                </a:solidFill>
                <a:highlight>
                  <a:schemeClr val="lt1"/>
                </a:highlight>
                <a:latin typeface="Arial"/>
                <a:ea typeface="Arial"/>
                <a:cs typeface="Arial"/>
                <a:sym typeface="Arial"/>
              </a:rPr>
              <a:t>2</a:t>
            </a:r>
            <a:r>
              <a:rPr lang="en-US">
                <a:solidFill>
                  <a:srgbClr val="333333"/>
                </a:solidFill>
                <a:highlight>
                  <a:schemeClr val="lt1"/>
                </a:highlight>
                <a:latin typeface="Arial"/>
                <a:ea typeface="Arial"/>
                <a:cs typeface="Arial"/>
                <a:sym typeface="Arial"/>
              </a:rPr>
              <a:t> + · · · + θ</a:t>
            </a:r>
            <a:r>
              <a:rPr baseline="-25000" lang="en-US">
                <a:solidFill>
                  <a:srgbClr val="333333"/>
                </a:solidFill>
                <a:highlight>
                  <a:schemeClr val="lt1"/>
                </a:highlight>
                <a:latin typeface="Arial"/>
                <a:ea typeface="Arial"/>
                <a:cs typeface="Arial"/>
                <a:sym typeface="Arial"/>
              </a:rPr>
              <a:t>n</a:t>
            </a:r>
            <a:r>
              <a:rPr lang="en-US">
                <a:solidFill>
                  <a:srgbClr val="333333"/>
                </a:solidFill>
                <a:highlight>
                  <a:schemeClr val="lt1"/>
                </a:highlight>
                <a:latin typeface="Arial"/>
                <a:ea typeface="Arial"/>
                <a:cs typeface="Arial"/>
                <a:sym typeface="Arial"/>
              </a:rPr>
              <a:t>A</a:t>
            </a:r>
            <a:r>
              <a:rPr baseline="-25000" lang="en-US">
                <a:solidFill>
                  <a:srgbClr val="333333"/>
                </a:solidFill>
                <a:highlight>
                  <a:schemeClr val="lt1"/>
                </a:highlight>
                <a:latin typeface="Arial"/>
                <a:ea typeface="Arial"/>
                <a:cs typeface="Arial"/>
                <a:sym typeface="Arial"/>
              </a:rPr>
              <a:t>n</a:t>
            </a:r>
            <a:r>
              <a:rPr lang="en-US">
                <a:solidFill>
                  <a:srgbClr val="333333"/>
                </a:solidFill>
                <a:highlight>
                  <a:schemeClr val="lt1"/>
                </a:highlight>
                <a:latin typeface="Arial"/>
                <a:ea typeface="Arial"/>
                <a:cs typeface="Arial"/>
                <a:sym typeface="Arial"/>
              </a:rPr>
              <a:t>, where 0 ≤ θi ≤ 1, </a:t>
            </a:r>
            <a:r>
              <a:rPr b="1" lang="en-US">
                <a:solidFill>
                  <a:srgbClr val="202124"/>
                </a:solidFill>
                <a:highlight>
                  <a:schemeClr val="lt1"/>
                </a:highlight>
                <a:latin typeface="Arial"/>
                <a:ea typeface="Arial"/>
                <a:cs typeface="Arial"/>
                <a:sym typeface="Arial"/>
              </a:rPr>
              <a:t>Σ</a:t>
            </a:r>
            <a:r>
              <a:rPr baseline="-25000" lang="en-US">
                <a:solidFill>
                  <a:srgbClr val="333333"/>
                </a:solidFill>
                <a:highlight>
                  <a:schemeClr val="lt1"/>
                </a:highlight>
                <a:latin typeface="Arial"/>
                <a:ea typeface="Arial"/>
                <a:cs typeface="Arial"/>
                <a:sym typeface="Arial"/>
              </a:rPr>
              <a:t>i</a:t>
            </a:r>
            <a:r>
              <a:rPr lang="en-US">
                <a:solidFill>
                  <a:srgbClr val="333333"/>
                </a:solidFill>
                <a:highlight>
                  <a:schemeClr val="lt1"/>
                </a:highlight>
                <a:latin typeface="Arial"/>
                <a:ea typeface="Arial"/>
                <a:cs typeface="Arial"/>
                <a:sym typeface="Arial"/>
              </a:rPr>
              <a:t>θ</a:t>
            </a:r>
            <a:r>
              <a:rPr baseline="-25000" lang="en-US">
                <a:solidFill>
                  <a:srgbClr val="333333"/>
                </a:solidFill>
                <a:highlight>
                  <a:schemeClr val="lt1"/>
                </a:highlight>
                <a:latin typeface="Arial"/>
                <a:ea typeface="Arial"/>
                <a:cs typeface="Arial"/>
                <a:sym typeface="Arial"/>
              </a:rPr>
              <a:t>i</a:t>
            </a:r>
            <a:r>
              <a:rPr lang="en-US">
                <a:solidFill>
                  <a:srgbClr val="333333"/>
                </a:solidFill>
                <a:highlight>
                  <a:schemeClr val="lt1"/>
                </a:highlight>
                <a:latin typeface="Arial"/>
                <a:ea typeface="Arial"/>
                <a:cs typeface="Arial"/>
                <a:sym typeface="Arial"/>
              </a:rPr>
              <a:t> = 1 , and where the A</a:t>
            </a:r>
            <a:r>
              <a:rPr baseline="-25000" lang="en-US">
                <a:solidFill>
                  <a:srgbClr val="333333"/>
                </a:solidFill>
                <a:highlight>
                  <a:schemeClr val="lt1"/>
                </a:highlight>
                <a:latin typeface="Arial"/>
                <a:ea typeface="Arial"/>
                <a:cs typeface="Arial"/>
                <a:sym typeface="Arial"/>
              </a:rPr>
              <a:t>i</a:t>
            </a:r>
            <a:r>
              <a:rPr lang="en-US">
                <a:solidFill>
                  <a:srgbClr val="333333"/>
                </a:solidFill>
                <a:highlight>
                  <a:schemeClr val="lt1"/>
                </a:highlight>
                <a:latin typeface="Arial"/>
                <a:ea typeface="Arial"/>
                <a:cs typeface="Arial"/>
                <a:sym typeface="Arial"/>
              </a:rPr>
              <a:t> are permutation matrices.</a:t>
            </a:r>
            <a:endParaRPr>
              <a:latin typeface="Arial"/>
              <a:ea typeface="Arial"/>
              <a:cs typeface="Arial"/>
              <a:sym typeface="Arial"/>
            </a:endParaRPr>
          </a:p>
          <a:p>
            <a:pPr indent="0" lvl="0" marL="0" rtl="0" algn="l">
              <a:spcBef>
                <a:spcPts val="3200"/>
              </a:spcBef>
              <a:spcAft>
                <a:spcPts val="3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2"/>
          <p:cNvSpPr txBox="1"/>
          <p:nvPr>
            <p:ph idx="1" type="body"/>
          </p:nvPr>
        </p:nvSpPr>
        <p:spPr>
          <a:xfrm>
            <a:off x="831300" y="551578"/>
            <a:ext cx="22724700" cy="11632200"/>
          </a:xfrm>
          <a:prstGeom prst="rect">
            <a:avLst/>
          </a:prstGeom>
        </p:spPr>
        <p:txBody>
          <a:bodyPr anchorCtr="0" anchor="t" bIns="243825" lIns="243825" spcFirstLastPara="1" rIns="243825" wrap="square" tIns="243825">
            <a:normAutofit/>
          </a:bodyPr>
          <a:lstStyle/>
          <a:p>
            <a:pPr indent="0" lvl="0" marL="0" rtl="0" algn="l">
              <a:spcBef>
                <a:spcPts val="0"/>
              </a:spcBef>
              <a:spcAft>
                <a:spcPts val="0"/>
              </a:spcAft>
              <a:buNone/>
            </a:pPr>
            <a:r>
              <a:rPr lang="en-US"/>
              <a:t>Maximum exposure = 7.076 / 3.898 = 1.815</a:t>
            </a:r>
            <a:endParaRPr/>
          </a:p>
          <a:p>
            <a:pPr indent="0" lvl="0" marL="0" rtl="0" algn="l">
              <a:spcBef>
                <a:spcPts val="3200"/>
              </a:spcBef>
              <a:spcAft>
                <a:spcPts val="0"/>
              </a:spcAft>
              <a:buNone/>
            </a:pPr>
            <a:r>
              <a:rPr lang="en-US"/>
              <a:t>Minimum exposure =3.898 / 7.076 = 0.0550</a:t>
            </a:r>
            <a:endParaRPr/>
          </a:p>
          <a:p>
            <a:pPr indent="0" lvl="0" marL="0" rtl="0" algn="l">
              <a:spcBef>
                <a:spcPts val="3200"/>
              </a:spcBef>
              <a:spcAft>
                <a:spcPts val="0"/>
              </a:spcAft>
              <a:buNone/>
            </a:pPr>
            <a:r>
              <a:rPr lang="en-US"/>
              <a:t> 				u = (0.81, 0.80, 0.79, 0.78, 0.77, 0.76)</a:t>
            </a:r>
            <a:endParaRPr/>
          </a:p>
          <a:p>
            <a:pPr indent="0" lvl="0" marL="0" rtl="0" algn="l">
              <a:spcBef>
                <a:spcPts val="3200"/>
              </a:spcBef>
              <a:spcAft>
                <a:spcPts val="0"/>
              </a:spcAft>
              <a:buNone/>
            </a:pPr>
            <a:r>
              <a:rPr lang="en-US"/>
              <a:t>					 = 0.80/0.77 = 1.03, thus feasible</a:t>
            </a:r>
            <a:endParaRPr/>
          </a:p>
          <a:p>
            <a:pPr indent="0" lvl="0" marL="0" rtl="0" algn="l">
              <a:spcBef>
                <a:spcPts val="3200"/>
              </a:spcBef>
              <a:spcAft>
                <a:spcPts val="0"/>
              </a:spcAft>
              <a:buNone/>
            </a:pPr>
            <a:r>
              <a:t/>
            </a:r>
            <a:endParaRPr/>
          </a:p>
          <a:p>
            <a:pPr indent="0" lvl="0" marL="0" rtl="0" algn="l">
              <a:spcBef>
                <a:spcPts val="3200"/>
              </a:spcBef>
              <a:spcAft>
                <a:spcPts val="0"/>
              </a:spcAft>
              <a:buNone/>
            </a:pPr>
            <a:r>
              <a:rPr lang="en-US"/>
              <a:t>but if we consider relevance as = (0.82, 0.81, 0.80, 0.03, 0.02, 0.01) </a:t>
            </a:r>
            <a:endParaRPr/>
          </a:p>
          <a:p>
            <a:pPr indent="0" lvl="0" marL="0" rtl="0" algn="l">
              <a:spcBef>
                <a:spcPts val="3200"/>
              </a:spcBef>
              <a:spcAft>
                <a:spcPts val="0"/>
              </a:spcAft>
              <a:buNone/>
            </a:pPr>
            <a:r>
              <a:rPr lang="en-US"/>
              <a:t>					 = 0.8/0.02 = 40, Out of range and thus not feasible</a:t>
            </a:r>
            <a:r>
              <a:rPr lang="en-US"/>
              <a:t> </a:t>
            </a:r>
            <a:endParaRPr/>
          </a:p>
          <a:p>
            <a:pPr indent="0" lvl="0" marL="0" rtl="0" algn="l">
              <a:spcBef>
                <a:spcPts val="3200"/>
              </a:spcBef>
              <a:spcAft>
                <a:spcPts val="3200"/>
              </a:spcAft>
              <a:buNone/>
            </a:pPr>
            <a:r>
              <a:rPr lang="en-US"/>
              <a:t>Here as exposure depends on the v(j) for feasibility, we have to add more documents only to increase the value of max exposure possible.  </a:t>
            </a:r>
            <a:endParaRPr/>
          </a:p>
        </p:txBody>
      </p:sp>
      <p:pic>
        <p:nvPicPr>
          <p:cNvPr id="357" name="Google Shape;357;p52"/>
          <p:cNvPicPr preferRelativeResize="0"/>
          <p:nvPr/>
        </p:nvPicPr>
        <p:blipFill>
          <a:blip r:embed="rId3">
            <a:alphaModFix/>
          </a:blip>
          <a:stretch>
            <a:fillRect/>
          </a:stretch>
        </p:blipFill>
        <p:spPr>
          <a:xfrm>
            <a:off x="12991500" y="551576"/>
            <a:ext cx="11115151" cy="5337175"/>
          </a:xfrm>
          <a:prstGeom prst="rect">
            <a:avLst/>
          </a:prstGeom>
          <a:noFill/>
          <a:ln>
            <a:noFill/>
          </a:ln>
        </p:spPr>
      </p:pic>
      <p:pic>
        <p:nvPicPr>
          <p:cNvPr id="358" name="Google Shape;358;p52"/>
          <p:cNvPicPr preferRelativeResize="0"/>
          <p:nvPr/>
        </p:nvPicPr>
        <p:blipFill rotWithShape="1">
          <a:blip r:embed="rId4">
            <a:alphaModFix/>
          </a:blip>
          <a:srcRect b="15356" l="40126" r="39032" t="20553"/>
          <a:stretch/>
        </p:blipFill>
        <p:spPr>
          <a:xfrm>
            <a:off x="1213500" y="4223500"/>
            <a:ext cx="2316651" cy="2174850"/>
          </a:xfrm>
          <a:prstGeom prst="rect">
            <a:avLst/>
          </a:prstGeom>
          <a:noFill/>
          <a:ln>
            <a:noFill/>
          </a:ln>
        </p:spPr>
      </p:pic>
      <p:pic>
        <p:nvPicPr>
          <p:cNvPr id="359" name="Google Shape;359;p52"/>
          <p:cNvPicPr preferRelativeResize="0"/>
          <p:nvPr/>
        </p:nvPicPr>
        <p:blipFill rotWithShape="1">
          <a:blip r:embed="rId4">
            <a:alphaModFix/>
          </a:blip>
          <a:srcRect b="32850" l="40126" r="39032" t="20553"/>
          <a:stretch/>
        </p:blipFill>
        <p:spPr>
          <a:xfrm>
            <a:off x="998200" y="7906000"/>
            <a:ext cx="2316651" cy="1581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3"/>
          <p:cNvSpPr txBox="1"/>
          <p:nvPr>
            <p:ph idx="1" type="body"/>
          </p:nvPr>
        </p:nvSpPr>
        <p:spPr>
          <a:xfrm>
            <a:off x="831300" y="723902"/>
            <a:ext cx="22724700" cy="11459700"/>
          </a:xfrm>
          <a:prstGeom prst="rect">
            <a:avLst/>
          </a:prstGeom>
        </p:spPr>
        <p:txBody>
          <a:bodyPr anchorCtr="0" anchor="t" bIns="243825" lIns="243825" spcFirstLastPara="1" rIns="243825" wrap="square" tIns="243825">
            <a:normAutofit/>
          </a:bodyPr>
          <a:lstStyle/>
          <a:p>
            <a:pPr indent="0" lvl="0" marL="0" rtl="0" algn="l">
              <a:spcBef>
                <a:spcPts val="0"/>
              </a:spcBef>
              <a:spcAft>
                <a:spcPts val="0"/>
              </a:spcAft>
              <a:buNone/>
            </a:pPr>
            <a:r>
              <a:rPr b="1" lang="en-US"/>
              <a:t>How do you account for the bias that comes from the ranking model itself - maybe some kind of ML model? The paper assumes that we have the true relevance score but in practice it would come from some ranking model.</a:t>
            </a:r>
            <a:endParaRPr b="1"/>
          </a:p>
          <a:p>
            <a:pPr indent="0" lvl="0" marL="0" rtl="0" algn="l">
              <a:spcBef>
                <a:spcPts val="3200"/>
              </a:spcBef>
              <a:spcAft>
                <a:spcPts val="0"/>
              </a:spcAft>
              <a:buNone/>
            </a:pPr>
            <a:r>
              <a:t/>
            </a:r>
            <a:endParaRPr/>
          </a:p>
          <a:p>
            <a:pPr indent="0" lvl="0" marL="0" rtl="0" algn="l">
              <a:spcBef>
                <a:spcPts val="3200"/>
              </a:spcBef>
              <a:spcAft>
                <a:spcPts val="0"/>
              </a:spcAft>
              <a:buNone/>
            </a:pPr>
            <a:r>
              <a:rPr lang="en-US"/>
              <a:t>So there are some possible sources of bias like bias in the training data, bias in user behaviour through click data, etc.</a:t>
            </a:r>
            <a:endParaRPr/>
          </a:p>
          <a:p>
            <a:pPr indent="0" lvl="0" marL="0" rtl="0" algn="l">
              <a:spcBef>
                <a:spcPts val="3200"/>
              </a:spcBef>
              <a:spcAft>
                <a:spcPts val="3200"/>
              </a:spcAft>
              <a:buNone/>
            </a:pPr>
            <a:r>
              <a:rPr lang="en-US"/>
              <a:t>To account for the second type of bias which </a:t>
            </a:r>
            <a:r>
              <a:rPr lang="en-US"/>
              <a:t>arises</a:t>
            </a:r>
            <a:r>
              <a:rPr lang="en-US"/>
              <a:t> </a:t>
            </a:r>
            <a:r>
              <a:rPr lang="en-US"/>
              <a:t>through</a:t>
            </a:r>
            <a:r>
              <a:rPr lang="en-US"/>
              <a:t> clicks and user feedbacks, we have seen in our last presentation b</a:t>
            </a:r>
            <a:r>
              <a:rPr lang="en-US"/>
              <a:t>y Nishtha, that with counterfactual learning techniques we can get unbiased ranking despite of biased click data.</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4"/>
          <p:cNvSpPr txBox="1"/>
          <p:nvPr>
            <p:ph idx="1" type="body"/>
          </p:nvPr>
        </p:nvSpPr>
        <p:spPr>
          <a:xfrm>
            <a:off x="831246" y="1488967"/>
            <a:ext cx="22724700" cy="8904000"/>
          </a:xfrm>
          <a:prstGeom prst="rect">
            <a:avLst/>
          </a:prstGeom>
        </p:spPr>
        <p:txBody>
          <a:bodyPr anchorCtr="0" anchor="t" bIns="243825" lIns="243825" spcFirstLastPara="1" rIns="243825" wrap="square" tIns="243825">
            <a:normAutofit/>
          </a:bodyPr>
          <a:lstStyle/>
          <a:p>
            <a:pPr indent="0" lvl="0" marL="0" rtl="0" algn="l">
              <a:spcBef>
                <a:spcPts val="0"/>
              </a:spcBef>
              <a:spcAft>
                <a:spcPts val="0"/>
              </a:spcAft>
              <a:buNone/>
            </a:pPr>
            <a:r>
              <a:rPr b="1" lang="en-US"/>
              <a:t>Time complexity analysis of the algorithm in section 3.3</a:t>
            </a:r>
            <a:endParaRPr b="1"/>
          </a:p>
          <a:p>
            <a:pPr indent="0" lvl="0" marL="0" rtl="0" algn="l">
              <a:spcBef>
                <a:spcPts val="3200"/>
              </a:spcBef>
              <a:spcAft>
                <a:spcPts val="0"/>
              </a:spcAft>
              <a:buNone/>
            </a:pPr>
            <a:r>
              <a:rPr lang="en-US"/>
              <a:t>In section 3.3 we got a linear program which can be solved using </a:t>
            </a:r>
            <a:r>
              <a:rPr b="1" lang="en-US">
                <a:latin typeface="Georgia"/>
                <a:ea typeface="Georgia"/>
                <a:cs typeface="Georgia"/>
                <a:sym typeface="Georgia"/>
              </a:rPr>
              <a:t>Interior-point method </a:t>
            </a:r>
            <a:r>
              <a:rPr lang="en-US">
                <a:latin typeface="Georgia"/>
                <a:ea typeface="Georgia"/>
                <a:cs typeface="Georgia"/>
                <a:sym typeface="Georgia"/>
              </a:rPr>
              <a:t> as mentioned in the paper as well. There is a polynomial time algorithm called Karmarkar’s Algorithm which can solve linear programming problem very efficiently. Its running time is </a:t>
            </a:r>
            <a:endParaRPr>
              <a:latin typeface="Georgia"/>
              <a:ea typeface="Georgia"/>
              <a:cs typeface="Georgia"/>
              <a:sym typeface="Georgia"/>
            </a:endParaRPr>
          </a:p>
          <a:p>
            <a:pPr indent="0" lvl="0" marL="0" rtl="0" algn="l">
              <a:spcBef>
                <a:spcPts val="3200"/>
              </a:spcBef>
              <a:spcAft>
                <a:spcPts val="3200"/>
              </a:spcAft>
              <a:buNone/>
            </a:pPr>
            <a:r>
              <a:rPr lang="en-US"/>
              <a:t>where n is number of variables and L is number of bits of input to algorithm.</a:t>
            </a:r>
            <a:endParaRPr/>
          </a:p>
        </p:txBody>
      </p:sp>
      <p:pic>
        <p:nvPicPr>
          <p:cNvPr id="370" name="Google Shape;370;p54"/>
          <p:cNvPicPr preferRelativeResize="0"/>
          <p:nvPr/>
        </p:nvPicPr>
        <p:blipFill>
          <a:blip r:embed="rId3">
            <a:alphaModFix/>
          </a:blip>
          <a:stretch>
            <a:fillRect/>
          </a:stretch>
        </p:blipFill>
        <p:spPr>
          <a:xfrm>
            <a:off x="9345450" y="5306299"/>
            <a:ext cx="6158200" cy="12693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5"/>
          <p:cNvSpPr txBox="1"/>
          <p:nvPr>
            <p:ph idx="1" type="body"/>
          </p:nvPr>
        </p:nvSpPr>
        <p:spPr>
          <a:xfrm>
            <a:off x="831250" y="765075"/>
            <a:ext cx="23364900" cy="10807500"/>
          </a:xfrm>
          <a:prstGeom prst="rect">
            <a:avLst/>
          </a:prstGeom>
        </p:spPr>
        <p:txBody>
          <a:bodyPr anchorCtr="0" anchor="t" bIns="243825" lIns="243825" spcFirstLastPara="1" rIns="243825" wrap="square" tIns="243825">
            <a:normAutofit fontScale="92500" lnSpcReduction="20000"/>
          </a:bodyPr>
          <a:lstStyle/>
          <a:p>
            <a:pPr indent="-228600" lvl="0" marL="0" rtl="0" algn="l">
              <a:spcBef>
                <a:spcPts val="1200"/>
              </a:spcBef>
              <a:spcAft>
                <a:spcPts val="0"/>
              </a:spcAft>
              <a:buNone/>
            </a:pPr>
            <a:r>
              <a:rPr b="1" lang="en-US">
                <a:solidFill>
                  <a:srgbClr val="000000"/>
                </a:solidFill>
                <a:latin typeface="Arial"/>
                <a:ea typeface="Arial"/>
                <a:cs typeface="Arial"/>
                <a:sym typeface="Arial"/>
              </a:rPr>
              <a:t>Is the BvN decomposition of matrix P unique? If not, then there are probably many R functions that can satisfy a given linear programming problem and the paper chooses one arbitrarily. Is there scope for improvement here? Can it be better to break ties more smartly?</a:t>
            </a:r>
            <a:endParaRPr b="1">
              <a:solidFill>
                <a:srgbClr val="000000"/>
              </a:solidFill>
              <a:latin typeface="Arial"/>
              <a:ea typeface="Arial"/>
              <a:cs typeface="Arial"/>
              <a:sym typeface="Arial"/>
            </a:endParaRPr>
          </a:p>
          <a:p>
            <a:pPr indent="0" lvl="0" marL="0" rtl="0" algn="l">
              <a:spcBef>
                <a:spcPts val="0"/>
              </a:spcBef>
              <a:spcAft>
                <a:spcPts val="0"/>
              </a:spcAft>
              <a:buNone/>
            </a:pPr>
            <a:r>
              <a:t/>
            </a:r>
            <a:endParaRPr b="1"/>
          </a:p>
          <a:p>
            <a:pPr indent="0" lvl="0" marL="0" rtl="0" algn="l">
              <a:spcBef>
                <a:spcPts val="3200"/>
              </a:spcBef>
              <a:spcAft>
                <a:spcPts val="0"/>
              </a:spcAft>
              <a:buNone/>
            </a:pPr>
            <a:r>
              <a:rPr lang="en-US">
                <a:solidFill>
                  <a:srgbClr val="000000"/>
                </a:solidFill>
              </a:rPr>
              <a:t>BvN decomposition of a doubly stochastic matrix may not be unique - both in terms of permutation matrices used and also in the number of matrices used to produce such a decomposition.</a:t>
            </a:r>
            <a:endParaRPr>
              <a:solidFill>
                <a:srgbClr val="000000"/>
              </a:solidFill>
            </a:endParaRPr>
          </a:p>
          <a:p>
            <a:pPr indent="0" lvl="0" marL="0" rtl="0" algn="l">
              <a:spcBef>
                <a:spcPts val="3200"/>
              </a:spcBef>
              <a:spcAft>
                <a:spcPts val="0"/>
              </a:spcAft>
              <a:buNone/>
            </a:pPr>
            <a:r>
              <a:rPr lang="en-US">
                <a:solidFill>
                  <a:srgbClr val="000000"/>
                </a:solidFill>
              </a:rPr>
              <a:t>A new paper is under review for ICLR 2021 which proposes a new algorithm</a:t>
            </a:r>
            <a:endParaRPr>
              <a:solidFill>
                <a:srgbClr val="000000"/>
              </a:solidFill>
            </a:endParaRPr>
          </a:p>
          <a:p>
            <a:pPr indent="0" lvl="0" marL="0" rtl="0" algn="l">
              <a:spcBef>
                <a:spcPts val="3200"/>
              </a:spcBef>
              <a:spcAft>
                <a:spcPts val="0"/>
              </a:spcAft>
              <a:buNone/>
            </a:pPr>
            <a:r>
              <a:rPr lang="en-US">
                <a:solidFill>
                  <a:srgbClr val="000000"/>
                </a:solidFill>
              </a:rPr>
              <a:t>Approximate Birkhoff-von-Neumann decomposition: a differentiable approach</a:t>
            </a:r>
            <a:endParaRPr>
              <a:solidFill>
                <a:srgbClr val="000000"/>
              </a:solidFill>
            </a:endParaRPr>
          </a:p>
          <a:p>
            <a:pPr indent="0" lvl="0" marL="0" rtl="0" algn="l">
              <a:spcBef>
                <a:spcPts val="3200"/>
              </a:spcBef>
              <a:spcAft>
                <a:spcPts val="3200"/>
              </a:spcAft>
              <a:buNone/>
            </a:pPr>
            <a:r>
              <a:rPr lang="en-US">
                <a:solidFill>
                  <a:srgbClr val="000000"/>
                </a:solidFill>
              </a:rPr>
              <a:t>The author claims this to be an improvement over previous greedy methods to solve BnvD and this paper considers our paper of today, fairness in exposure of ranking to explain its approach</a:t>
            </a:r>
            <a:endParaRPr>
              <a:solidFill>
                <a:srgbClr val="000000"/>
              </a:solidFill>
            </a:endParaRPr>
          </a:p>
        </p:txBody>
      </p:sp>
      <p:sp>
        <p:nvSpPr>
          <p:cNvPr id="376" name="Google Shape;376;p55"/>
          <p:cNvSpPr txBox="1"/>
          <p:nvPr/>
        </p:nvSpPr>
        <p:spPr>
          <a:xfrm>
            <a:off x="831250" y="12281875"/>
            <a:ext cx="11928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u="sng">
                <a:solidFill>
                  <a:srgbClr val="666666"/>
                </a:solidFill>
                <a:hlinkClick r:id="rId3">
                  <a:extLst>
                    <a:ext uri="{A12FA001-AC4F-418D-AE19-62706E023703}">
                      <ahyp:hlinkClr val="tx"/>
                    </a:ext>
                  </a:extLst>
                </a:hlinkClick>
              </a:rPr>
              <a:t>https://openreview.net/pdf?id=IpsTSvfIB6</a:t>
            </a:r>
            <a:endParaRPr sz="3000">
              <a:solidFill>
                <a:srgbClr val="666666"/>
              </a:solidFill>
            </a:endParaRPr>
          </a:p>
          <a:p>
            <a:pPr indent="0" lvl="0" marL="0" rtl="0" algn="l">
              <a:spcBef>
                <a:spcPts val="0"/>
              </a:spcBef>
              <a:spcAft>
                <a:spcPts val="0"/>
              </a:spcAft>
              <a:buNone/>
            </a:pPr>
            <a:r>
              <a:t/>
            </a:r>
            <a:endParaRPr sz="3000">
              <a:solidFill>
                <a:srgbClr val="666666"/>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6"/>
          <p:cNvSpPr txBox="1"/>
          <p:nvPr>
            <p:ph idx="1" type="body"/>
          </p:nvPr>
        </p:nvSpPr>
        <p:spPr>
          <a:xfrm>
            <a:off x="831300" y="1219200"/>
            <a:ext cx="22724700" cy="3505200"/>
          </a:xfrm>
          <a:prstGeom prst="rect">
            <a:avLst/>
          </a:prstGeom>
        </p:spPr>
        <p:txBody>
          <a:bodyPr anchorCtr="0" anchor="t" bIns="243825" lIns="243825" spcFirstLastPara="1" rIns="243825" wrap="square" tIns="243825">
            <a:noAutofit/>
          </a:bodyPr>
          <a:lstStyle/>
          <a:p>
            <a:pPr indent="0" lvl="0" marL="0" rtl="0" algn="l">
              <a:spcBef>
                <a:spcPts val="0"/>
              </a:spcBef>
              <a:spcAft>
                <a:spcPts val="0"/>
              </a:spcAft>
              <a:buNone/>
            </a:pPr>
            <a:r>
              <a:rPr b="1" lang="en-US"/>
              <a:t>How big is the dataset on which they experiment?</a:t>
            </a:r>
            <a:endParaRPr b="1"/>
          </a:p>
          <a:p>
            <a:pPr indent="0" lvl="0" marL="0" rtl="0" algn="l">
              <a:spcBef>
                <a:spcPts val="3200"/>
              </a:spcBef>
              <a:spcAft>
                <a:spcPts val="0"/>
              </a:spcAft>
              <a:buNone/>
            </a:pPr>
            <a:r>
              <a:rPr lang="en-US"/>
              <a:t>Around 8000 documents </a:t>
            </a:r>
            <a:endParaRPr/>
          </a:p>
          <a:p>
            <a:pPr indent="0" lvl="0" marL="0" rtl="0" algn="l">
              <a:spcBef>
                <a:spcPts val="3200"/>
              </a:spcBef>
              <a:spcAft>
                <a:spcPts val="0"/>
              </a:spcAft>
              <a:buNone/>
            </a:pPr>
            <a:r>
              <a:t/>
            </a:r>
            <a:endParaRPr/>
          </a:p>
          <a:p>
            <a:pPr indent="0" lvl="0" marL="0" rtl="0" algn="l">
              <a:spcBef>
                <a:spcPts val="3200"/>
              </a:spcBef>
              <a:spcAft>
                <a:spcPts val="0"/>
              </a:spcAft>
              <a:buNone/>
            </a:pPr>
            <a:r>
              <a:t/>
            </a:r>
            <a:endParaRPr/>
          </a:p>
          <a:p>
            <a:pPr indent="0" lvl="0" marL="0" rtl="0" algn="l">
              <a:spcBef>
                <a:spcPts val="3200"/>
              </a:spcBef>
              <a:spcAft>
                <a:spcPts val="0"/>
              </a:spcAft>
              <a:buNone/>
            </a:pPr>
            <a:r>
              <a:t/>
            </a:r>
            <a:endParaRPr/>
          </a:p>
          <a:p>
            <a:pPr indent="0" lvl="0" marL="0" rtl="0" algn="l">
              <a:spcBef>
                <a:spcPts val="3200"/>
              </a:spcBef>
              <a:spcAft>
                <a:spcPts val="0"/>
              </a:spcAft>
              <a:buNone/>
            </a:pPr>
            <a:r>
              <a:t/>
            </a:r>
            <a:endParaRPr/>
          </a:p>
          <a:p>
            <a:pPr indent="0" lvl="0" marL="0" rtl="0" algn="l">
              <a:spcBef>
                <a:spcPts val="3200"/>
              </a:spcBef>
              <a:spcAft>
                <a:spcPts val="0"/>
              </a:spcAft>
              <a:buNone/>
            </a:pPr>
            <a:r>
              <a:t/>
            </a:r>
            <a:endParaRPr/>
          </a:p>
          <a:p>
            <a:pPr indent="0" lvl="0" marL="0" rtl="0" algn="l">
              <a:spcBef>
                <a:spcPts val="3200"/>
              </a:spcBef>
              <a:spcAft>
                <a:spcPts val="0"/>
              </a:spcAft>
              <a:buNone/>
            </a:pPr>
            <a:r>
              <a:t/>
            </a:r>
            <a:endParaRPr>
              <a:solidFill>
                <a:schemeClr val="lt2"/>
              </a:solidFill>
            </a:endParaRPr>
          </a:p>
          <a:p>
            <a:pPr indent="0" lvl="0" marL="0" rtl="0" algn="l">
              <a:spcBef>
                <a:spcPts val="3200"/>
              </a:spcBef>
              <a:spcAft>
                <a:spcPts val="0"/>
              </a:spcAft>
              <a:buNone/>
            </a:pPr>
            <a:r>
              <a:rPr lang="en-US" u="sng">
                <a:solidFill>
                  <a:schemeClr val="lt2"/>
                </a:solidFill>
                <a:hlinkClick r:id="rId3">
                  <a:extLst>
                    <a:ext uri="{A12FA001-AC4F-418D-AE19-62706E023703}">
                      <ahyp:hlinkClr val="tx"/>
                    </a:ext>
                  </a:extLst>
                </a:hlinkClick>
              </a:rPr>
              <a:t>https://users.soe.ucsc.edu/~yiz/papers/data/YOWStudy/</a:t>
            </a:r>
            <a:endParaRPr>
              <a:solidFill>
                <a:schemeClr val="lt2"/>
              </a:solidFill>
            </a:endParaRPr>
          </a:p>
          <a:p>
            <a:pPr indent="0" lvl="0" marL="0" rtl="0" algn="l">
              <a:spcBef>
                <a:spcPts val="3200"/>
              </a:spcBef>
              <a:spcAft>
                <a:spcPts val="3200"/>
              </a:spcAft>
              <a:buNone/>
            </a:pPr>
            <a:r>
              <a:t/>
            </a:r>
            <a:endParaRPr>
              <a:solidFill>
                <a:schemeClr val="lt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7"/>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Reviews</a:t>
            </a:r>
            <a:endParaRPr/>
          </a:p>
        </p:txBody>
      </p:sp>
      <p:sp>
        <p:nvSpPr>
          <p:cNvPr id="387" name="Google Shape;387;p57"/>
          <p:cNvSpPr txBox="1"/>
          <p:nvPr>
            <p:ph idx="1" type="body"/>
          </p:nvPr>
        </p:nvSpPr>
        <p:spPr>
          <a:xfrm>
            <a:off x="831308" y="2974867"/>
            <a:ext cx="22724700" cy="8904000"/>
          </a:xfrm>
          <a:prstGeom prst="rect">
            <a:avLst/>
          </a:prstGeom>
        </p:spPr>
        <p:txBody>
          <a:bodyPr anchorCtr="0" anchor="t" bIns="243825" lIns="243825" spcFirstLastPara="1" rIns="243825" wrap="square" tIns="243825">
            <a:normAutofit/>
          </a:bodyPr>
          <a:lstStyle/>
          <a:p>
            <a:pPr indent="0" lvl="0" marL="0" rtl="0" algn="l">
              <a:spcBef>
                <a:spcPts val="0"/>
              </a:spcBef>
              <a:spcAft>
                <a:spcPts val="0"/>
              </a:spcAft>
              <a:buNone/>
            </a:pPr>
            <a:r>
              <a:rPr lang="en-US"/>
              <a:t>Overall everyone found the paper easy to </a:t>
            </a:r>
            <a:r>
              <a:rPr lang="en-US"/>
              <a:t>understand. </a:t>
            </a:r>
            <a:endParaRPr/>
          </a:p>
          <a:p>
            <a:pPr indent="0" lvl="0" marL="0" rtl="0" algn="l">
              <a:spcBef>
                <a:spcPts val="3200"/>
              </a:spcBef>
              <a:spcAft>
                <a:spcPts val="0"/>
              </a:spcAft>
              <a:buNone/>
            </a:pPr>
            <a:r>
              <a:rPr lang="en-US"/>
              <a:t>There were few concerns regarding the scalability of the framework as the matrix method store N</a:t>
            </a:r>
            <a:r>
              <a:rPr baseline="30000" lang="en-US"/>
              <a:t>2</a:t>
            </a:r>
            <a:r>
              <a:rPr lang="en-US"/>
              <a:t> values, so the space complexity will be high if N is large.</a:t>
            </a:r>
            <a:endParaRPr/>
          </a:p>
          <a:p>
            <a:pPr indent="0" lvl="0" marL="0" rtl="0" algn="l">
              <a:spcBef>
                <a:spcPts val="3200"/>
              </a:spcBef>
              <a:spcAft>
                <a:spcPts val="0"/>
              </a:spcAft>
              <a:buNone/>
            </a:pPr>
            <a:r>
              <a:rPr lang="en-US"/>
              <a:t>Also if add more constraints to refine the fairness against discrimination of not only gender but race, disability, etc then how the complexity of algorithm changes and how will the formulas be formulated in that sense. </a:t>
            </a:r>
            <a:endParaRPr/>
          </a:p>
          <a:p>
            <a:pPr indent="0" lvl="0" marL="0" rtl="0" algn="l">
              <a:spcBef>
                <a:spcPts val="3200"/>
              </a:spcBef>
              <a:spcAft>
                <a:spcPts val="3200"/>
              </a:spcAft>
              <a:buNone/>
            </a:pPr>
            <a:r>
              <a:rPr lang="en-US"/>
              <a:t>The dataset taken was very small and does not reflect the feasibility of algorithm in real world online setting.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8"/>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References</a:t>
            </a:r>
            <a:endParaRPr/>
          </a:p>
        </p:txBody>
      </p:sp>
      <p:sp>
        <p:nvSpPr>
          <p:cNvPr id="393" name="Google Shape;393;p58"/>
          <p:cNvSpPr txBox="1"/>
          <p:nvPr>
            <p:ph idx="1" type="body"/>
          </p:nvPr>
        </p:nvSpPr>
        <p:spPr>
          <a:xfrm>
            <a:off x="831308" y="3279667"/>
            <a:ext cx="22724700" cy="8904000"/>
          </a:xfrm>
          <a:prstGeom prst="rect">
            <a:avLst/>
          </a:prstGeom>
        </p:spPr>
        <p:txBody>
          <a:bodyPr anchorCtr="0" anchor="t" bIns="243825" lIns="243825" spcFirstLastPara="1" rIns="243825" wrap="square" tIns="243825">
            <a:normAutofit/>
          </a:bodyPr>
          <a:lstStyle/>
          <a:p>
            <a:pPr indent="-533400" lvl="0" marL="457200" rtl="0" algn="l">
              <a:spcBef>
                <a:spcPts val="0"/>
              </a:spcBef>
              <a:spcAft>
                <a:spcPts val="0"/>
              </a:spcAft>
              <a:buSzPts val="4800"/>
              <a:buFont typeface="Georgia"/>
              <a:buChar char="●"/>
            </a:pPr>
            <a:r>
              <a:rPr lang="en-US">
                <a:highlight>
                  <a:srgbClr val="FFFFFF"/>
                </a:highlight>
                <a:latin typeface="Georgia"/>
                <a:ea typeface="Georgia"/>
                <a:cs typeface="Georgia"/>
                <a:sym typeface="Georgia"/>
              </a:rPr>
              <a:t>Selbst, Andrew D. “Disparate Impact in Big Data Policing: Published in Georgia Law Review.” </a:t>
            </a:r>
            <a:r>
              <a:rPr i="1" lang="en-US">
                <a:highlight>
                  <a:srgbClr val="FFFFFF"/>
                </a:highlight>
                <a:latin typeface="Georgia"/>
                <a:ea typeface="Georgia"/>
                <a:cs typeface="Georgia"/>
                <a:sym typeface="Georgia"/>
              </a:rPr>
              <a:t>Georgia Law Review</a:t>
            </a:r>
            <a:r>
              <a:rPr lang="en-US">
                <a:highlight>
                  <a:srgbClr val="FFFFFF"/>
                </a:highlight>
                <a:latin typeface="Georgia"/>
                <a:ea typeface="Georgia"/>
                <a:cs typeface="Georgia"/>
                <a:sym typeface="Georgia"/>
              </a:rPr>
              <a:t>, 19 Feb. 2018</a:t>
            </a:r>
            <a:endParaRPr>
              <a:highlight>
                <a:srgbClr val="FFFFFF"/>
              </a:highlight>
              <a:latin typeface="Georgia"/>
              <a:ea typeface="Georgia"/>
              <a:cs typeface="Georgia"/>
              <a:sym typeface="Georgia"/>
            </a:endParaRPr>
          </a:p>
          <a:p>
            <a:pPr indent="-533400" lvl="0" marL="457200" rtl="0" algn="l">
              <a:spcBef>
                <a:spcPts val="0"/>
              </a:spcBef>
              <a:spcAft>
                <a:spcPts val="0"/>
              </a:spcAft>
              <a:buSzPts val="4800"/>
              <a:buFont typeface="Georgia"/>
              <a:buChar char="●"/>
            </a:pPr>
            <a:r>
              <a:rPr lang="en-US" u="sng">
                <a:highlight>
                  <a:srgbClr val="FFFFFF"/>
                </a:highlight>
                <a:latin typeface="Georgia"/>
                <a:ea typeface="Georgia"/>
                <a:cs typeface="Georgia"/>
                <a:sym typeface="Georgia"/>
                <a:hlinkClick r:id="rId3"/>
              </a:rPr>
              <a:t>A Tutorial on Fairness in Machine Learning | by Ziyuan Zhong</a:t>
            </a:r>
            <a:endParaRPr>
              <a:highlight>
                <a:srgbClr val="FFFFFF"/>
              </a:highlight>
              <a:latin typeface="Georgia"/>
              <a:ea typeface="Georgia"/>
              <a:cs typeface="Georgia"/>
              <a:sym typeface="Georgia"/>
            </a:endParaRPr>
          </a:p>
          <a:p>
            <a:pPr indent="-533400" lvl="0" marL="457200" rtl="0" algn="l">
              <a:spcBef>
                <a:spcPts val="0"/>
              </a:spcBef>
              <a:spcAft>
                <a:spcPts val="0"/>
              </a:spcAft>
              <a:buSzPts val="4800"/>
              <a:buFont typeface="Georgia"/>
              <a:buChar char="●"/>
            </a:pPr>
            <a:r>
              <a:rPr lang="en-US" u="sng">
                <a:hlinkClick r:id="rId4"/>
              </a:rPr>
              <a:t>YOW User Study Data: Implicit and Explicit Feedback for News Recommendation</a:t>
            </a:r>
            <a:endParaRPr/>
          </a:p>
          <a:p>
            <a:pPr indent="-533400" lvl="0" marL="457200" rtl="0" algn="l">
              <a:spcBef>
                <a:spcPts val="0"/>
              </a:spcBef>
              <a:spcAft>
                <a:spcPts val="0"/>
              </a:spcAft>
              <a:buSzPts val="4800"/>
              <a:buChar char="●"/>
            </a:pPr>
            <a:r>
              <a:rPr lang="en-US" u="sng">
                <a:hlinkClick r:id="rId5"/>
              </a:rPr>
              <a:t>MilkaLichtblau/BA_Laura: Fair Benchmarks</a:t>
            </a:r>
            <a:endParaRPr/>
          </a:p>
          <a:p>
            <a:pPr indent="0" lvl="0" marL="457200" rtl="0" algn="l">
              <a:spcBef>
                <a:spcPts val="3200"/>
              </a:spcBef>
              <a:spcAft>
                <a:spcPts val="0"/>
              </a:spcAft>
              <a:buNone/>
            </a:pPr>
            <a:r>
              <a:t/>
            </a:r>
            <a:endParaRPr/>
          </a:p>
          <a:p>
            <a:pPr indent="0" lvl="0" marL="457200" rtl="0" algn="l">
              <a:spcBef>
                <a:spcPts val="3200"/>
              </a:spcBef>
              <a:spcAft>
                <a:spcPts val="0"/>
              </a:spcAft>
              <a:buNone/>
            </a:pPr>
            <a:r>
              <a:t/>
            </a:r>
            <a:endParaRPr>
              <a:highlight>
                <a:srgbClr val="FFFFFF"/>
              </a:highlight>
              <a:latin typeface="Georgia"/>
              <a:ea typeface="Georgia"/>
              <a:cs typeface="Georgia"/>
              <a:sym typeface="Georgia"/>
            </a:endParaRPr>
          </a:p>
          <a:p>
            <a:pPr indent="0" lvl="0" marL="457200" rtl="0" algn="l">
              <a:spcBef>
                <a:spcPts val="3200"/>
              </a:spcBef>
              <a:spcAft>
                <a:spcPts val="3200"/>
              </a:spcAft>
              <a:buNone/>
            </a:pPr>
            <a:r>
              <a:t/>
            </a:r>
            <a:endParaRPr>
              <a:highlight>
                <a:srgbClr val="FFFFFF"/>
              </a:highlight>
              <a:latin typeface="Georgia"/>
              <a:ea typeface="Georgia"/>
              <a:cs typeface="Georgia"/>
              <a:sym typeface="Georgi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9"/>
          <p:cNvSpPr txBox="1"/>
          <p:nvPr>
            <p:ph type="title"/>
          </p:nvPr>
        </p:nvSpPr>
        <p:spPr>
          <a:xfrm>
            <a:off x="1595141" y="5739593"/>
            <a:ext cx="21928500" cy="2236800"/>
          </a:xfrm>
          <a:prstGeom prst="rect">
            <a:avLst/>
          </a:prstGeom>
        </p:spPr>
        <p:txBody>
          <a:bodyPr anchorCtr="0" anchor="ctr" bIns="243825" lIns="243825" spcFirstLastPara="1" rIns="243825" wrap="square" tIns="243825">
            <a:normAutofit/>
          </a:bodyPr>
          <a:lstStyle/>
          <a:p>
            <a:pPr indent="0" lvl="0" marL="0" rtl="0" algn="ctr">
              <a:spcBef>
                <a:spcPts val="0"/>
              </a:spcBef>
              <a:spcAft>
                <a:spcPts val="0"/>
              </a:spcAft>
              <a:buNone/>
            </a:pPr>
            <a:r>
              <a:rPr lang="en-US"/>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7"/>
          <p:cNvPicPr preferRelativeResize="0"/>
          <p:nvPr/>
        </p:nvPicPr>
        <p:blipFill>
          <a:blip r:embed="rId3">
            <a:alphaModFix/>
          </a:blip>
          <a:stretch>
            <a:fillRect/>
          </a:stretch>
        </p:blipFill>
        <p:spPr>
          <a:xfrm>
            <a:off x="6537737" y="2387075"/>
            <a:ext cx="11311700" cy="6787025"/>
          </a:xfrm>
          <a:prstGeom prst="rect">
            <a:avLst/>
          </a:prstGeom>
          <a:noFill/>
          <a:ln>
            <a:noFill/>
          </a:ln>
        </p:spPr>
      </p:pic>
      <p:sp>
        <p:nvSpPr>
          <p:cNvPr id="114" name="Google Shape;114;p17"/>
          <p:cNvSpPr txBox="1"/>
          <p:nvPr/>
        </p:nvSpPr>
        <p:spPr>
          <a:xfrm>
            <a:off x="7279100" y="9384625"/>
            <a:ext cx="10016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rgbClr val="757575"/>
                </a:solidFill>
                <a:highlight>
                  <a:srgbClr val="FFFFFF"/>
                </a:highlight>
              </a:rPr>
              <a:t>The number of publications on fairness from 2011 to 2017</a:t>
            </a:r>
            <a:endParaRPr sz="3000">
              <a:latin typeface="Roboto"/>
              <a:ea typeface="Roboto"/>
              <a:cs typeface="Roboto"/>
              <a:sym typeface="Roboto"/>
            </a:endParaRPr>
          </a:p>
        </p:txBody>
      </p:sp>
      <p:sp>
        <p:nvSpPr>
          <p:cNvPr id="115" name="Google Shape;115;p17"/>
          <p:cNvSpPr txBox="1"/>
          <p:nvPr/>
        </p:nvSpPr>
        <p:spPr>
          <a:xfrm>
            <a:off x="190500" y="12249900"/>
            <a:ext cx="16198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u="sng">
                <a:solidFill>
                  <a:schemeClr val="lt2"/>
                </a:solidFill>
                <a:hlinkClick r:id="rId4">
                  <a:extLst>
                    <a:ext uri="{A12FA001-AC4F-418D-AE19-62706E023703}">
                      <ahyp:hlinkClr val="tx"/>
                    </a:ext>
                  </a:extLst>
                </a:hlinkClick>
              </a:rPr>
              <a:t>A Tutorial on Fairness in Machine Learning | by Ziyuan Zhong</a:t>
            </a:r>
            <a:endParaRPr sz="3200">
              <a:solidFill>
                <a:schemeClr val="lt2"/>
              </a:solidFill>
            </a:endParaRPr>
          </a:p>
          <a:p>
            <a:pPr indent="0" lvl="0" marL="0" rtl="0" algn="l">
              <a:spcBef>
                <a:spcPts val="0"/>
              </a:spcBef>
              <a:spcAft>
                <a:spcPts val="0"/>
              </a:spcAft>
              <a:buNone/>
            </a:pPr>
            <a:r>
              <a:t/>
            </a:r>
            <a:endParaRPr sz="32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13748580" y="1093325"/>
            <a:ext cx="98073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Ranking is Everywhere</a:t>
            </a:r>
            <a:endParaRPr/>
          </a:p>
        </p:txBody>
      </p:sp>
      <p:sp>
        <p:nvSpPr>
          <p:cNvPr id="121" name="Google Shape;121;p18"/>
          <p:cNvSpPr txBox="1"/>
          <p:nvPr>
            <p:ph idx="1" type="body"/>
          </p:nvPr>
        </p:nvSpPr>
        <p:spPr>
          <a:xfrm>
            <a:off x="13618250" y="3279675"/>
            <a:ext cx="9937800" cy="7080600"/>
          </a:xfrm>
          <a:prstGeom prst="rect">
            <a:avLst/>
          </a:prstGeom>
        </p:spPr>
        <p:txBody>
          <a:bodyPr anchorCtr="0" anchor="t" bIns="243825" lIns="243825" spcFirstLastPara="1" rIns="243825" wrap="square" tIns="243825">
            <a:normAutofit lnSpcReduction="10000"/>
          </a:bodyPr>
          <a:lstStyle/>
          <a:p>
            <a:pPr indent="0" lvl="0" marL="0" rtl="0" algn="l">
              <a:spcBef>
                <a:spcPts val="0"/>
              </a:spcBef>
              <a:spcAft>
                <a:spcPts val="0"/>
              </a:spcAft>
              <a:buNone/>
            </a:pPr>
            <a:r>
              <a:rPr lang="en-US"/>
              <a:t>Ranking is a</a:t>
            </a:r>
            <a:r>
              <a:rPr lang="en-US"/>
              <a:t> dominant form of representation of information in the online web.</a:t>
            </a:r>
            <a:endParaRPr/>
          </a:p>
          <a:p>
            <a:pPr indent="-533400" lvl="0" marL="1257300" rtl="0" algn="l">
              <a:spcBef>
                <a:spcPts val="3200"/>
              </a:spcBef>
              <a:spcAft>
                <a:spcPts val="0"/>
              </a:spcAft>
              <a:buSzPts val="4800"/>
              <a:buChar char="●"/>
            </a:pPr>
            <a:r>
              <a:rPr lang="en-US"/>
              <a:t>Search engines</a:t>
            </a:r>
            <a:endParaRPr/>
          </a:p>
          <a:p>
            <a:pPr indent="-533400" lvl="0" marL="1257300" rtl="0" algn="l">
              <a:spcBef>
                <a:spcPts val="0"/>
              </a:spcBef>
              <a:spcAft>
                <a:spcPts val="0"/>
              </a:spcAft>
              <a:buSzPts val="4800"/>
              <a:buChar char="●"/>
            </a:pPr>
            <a:r>
              <a:rPr lang="en-US"/>
              <a:t>Recommender systems (products, jobs, job seekers, friends on social media)</a:t>
            </a:r>
            <a:endParaRPr/>
          </a:p>
          <a:p>
            <a:pPr indent="-533400" lvl="0" marL="1257300" rtl="0" algn="l">
              <a:spcBef>
                <a:spcPts val="0"/>
              </a:spcBef>
              <a:spcAft>
                <a:spcPts val="0"/>
              </a:spcAft>
              <a:buSzPts val="4800"/>
              <a:buChar char="●"/>
            </a:pPr>
            <a:r>
              <a:rPr lang="en-US"/>
              <a:t>News feeds</a:t>
            </a:r>
            <a:endParaRPr/>
          </a:p>
        </p:txBody>
      </p:sp>
      <p:pic>
        <p:nvPicPr>
          <p:cNvPr id="122" name="Google Shape;122;p18"/>
          <p:cNvPicPr preferRelativeResize="0"/>
          <p:nvPr/>
        </p:nvPicPr>
        <p:blipFill>
          <a:blip r:embed="rId3">
            <a:alphaModFix/>
          </a:blip>
          <a:stretch>
            <a:fillRect/>
          </a:stretch>
        </p:blipFill>
        <p:spPr>
          <a:xfrm>
            <a:off x="966875" y="510775"/>
            <a:ext cx="7340900" cy="11529276"/>
          </a:xfrm>
          <a:prstGeom prst="rect">
            <a:avLst/>
          </a:prstGeom>
          <a:noFill/>
          <a:ln>
            <a:noFill/>
          </a:ln>
        </p:spPr>
      </p:pic>
      <p:pic>
        <p:nvPicPr>
          <p:cNvPr id="123" name="Google Shape;123;p18"/>
          <p:cNvPicPr preferRelativeResize="0"/>
          <p:nvPr/>
        </p:nvPicPr>
        <p:blipFill>
          <a:blip r:embed="rId4">
            <a:alphaModFix/>
          </a:blip>
          <a:stretch>
            <a:fillRect/>
          </a:stretch>
        </p:blipFill>
        <p:spPr>
          <a:xfrm>
            <a:off x="3014123" y="2005588"/>
            <a:ext cx="6955224" cy="9704824"/>
          </a:xfrm>
          <a:prstGeom prst="rect">
            <a:avLst/>
          </a:prstGeom>
          <a:noFill/>
          <a:ln>
            <a:noFill/>
          </a:ln>
        </p:spPr>
      </p:pic>
      <p:pic>
        <p:nvPicPr>
          <p:cNvPr id="124" name="Google Shape;124;p18"/>
          <p:cNvPicPr preferRelativeResize="0"/>
          <p:nvPr/>
        </p:nvPicPr>
        <p:blipFill>
          <a:blip r:embed="rId5">
            <a:alphaModFix/>
          </a:blip>
          <a:stretch>
            <a:fillRect/>
          </a:stretch>
        </p:blipFill>
        <p:spPr>
          <a:xfrm>
            <a:off x="4843877" y="3837236"/>
            <a:ext cx="6168025" cy="8202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1000"/>
                                        <p:tgtEl>
                                          <p:spTgt spid="12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1000"/>
                                        <p:tgtEl>
                                          <p:spTgt spid="12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1000"/>
                                        <p:tgtEl>
                                          <p:spTgt spid="12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idx="1" type="body"/>
          </p:nvPr>
        </p:nvSpPr>
        <p:spPr>
          <a:xfrm>
            <a:off x="831308" y="3279667"/>
            <a:ext cx="22724700" cy="8904000"/>
          </a:xfrm>
          <a:prstGeom prst="rect">
            <a:avLst/>
          </a:prstGeom>
        </p:spPr>
        <p:txBody>
          <a:bodyPr anchorCtr="0" anchor="t" bIns="243825" lIns="243825" spcFirstLastPara="1" rIns="243825" wrap="square" tIns="243825">
            <a:normAutofit/>
          </a:bodyPr>
          <a:lstStyle/>
          <a:p>
            <a:pPr indent="0" lvl="0" marL="0" rtl="0" algn="l">
              <a:spcBef>
                <a:spcPts val="0"/>
              </a:spcBef>
              <a:spcAft>
                <a:spcPts val="3200"/>
              </a:spcAft>
              <a:buClr>
                <a:schemeClr val="dk1"/>
              </a:buClr>
              <a:buSzPts val="1100"/>
              <a:buFont typeface="Arial"/>
              <a:buNone/>
            </a:pPr>
            <a:r>
              <a:rPr lang="en-US"/>
              <a:t>We are not only ranking documents these days in web but also people, businesses, or places thus it has become more important now to have a fairness in ranking as any sort of bias can lead to loss of opportunity for the protected groups.</a:t>
            </a:r>
            <a:endParaRPr/>
          </a:p>
        </p:txBody>
      </p:sp>
      <p:sp>
        <p:nvSpPr>
          <p:cNvPr id="130" name="Google Shape;130;p19"/>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Paper Motivation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0"/>
          <p:cNvPicPr preferRelativeResize="0"/>
          <p:nvPr/>
        </p:nvPicPr>
        <p:blipFill>
          <a:blip r:embed="rId3">
            <a:alphaModFix/>
          </a:blip>
          <a:stretch>
            <a:fillRect/>
          </a:stretch>
        </p:blipFill>
        <p:spPr>
          <a:xfrm>
            <a:off x="7648226" y="2714225"/>
            <a:ext cx="9488625" cy="1620900"/>
          </a:xfrm>
          <a:prstGeom prst="rect">
            <a:avLst/>
          </a:prstGeom>
          <a:noFill/>
          <a:ln>
            <a:noFill/>
          </a:ln>
        </p:spPr>
      </p:pic>
      <p:sp>
        <p:nvSpPr>
          <p:cNvPr id="136" name="Google Shape;136;p20"/>
          <p:cNvSpPr txBox="1"/>
          <p:nvPr/>
        </p:nvSpPr>
        <p:spPr>
          <a:xfrm>
            <a:off x="8434198" y="12347650"/>
            <a:ext cx="64872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500">
                <a:solidFill>
                  <a:srgbClr val="666666"/>
                </a:solidFill>
                <a:latin typeface="Roboto"/>
                <a:ea typeface="Roboto"/>
                <a:cs typeface="Roboto"/>
                <a:sym typeface="Roboto"/>
              </a:rPr>
              <a:t>A job applicant ranking system</a:t>
            </a:r>
            <a:endParaRPr b="1" sz="3500">
              <a:solidFill>
                <a:srgbClr val="666666"/>
              </a:solidFill>
              <a:latin typeface="Roboto"/>
              <a:ea typeface="Roboto"/>
              <a:cs typeface="Roboto"/>
              <a:sym typeface="Roboto"/>
            </a:endParaRPr>
          </a:p>
        </p:txBody>
      </p:sp>
      <p:pic>
        <p:nvPicPr>
          <p:cNvPr id="137" name="Google Shape;137;p20"/>
          <p:cNvPicPr preferRelativeResize="0"/>
          <p:nvPr/>
        </p:nvPicPr>
        <p:blipFill>
          <a:blip r:embed="rId4">
            <a:alphaModFix/>
          </a:blip>
          <a:stretch>
            <a:fillRect/>
          </a:stretch>
        </p:blipFill>
        <p:spPr>
          <a:xfrm>
            <a:off x="5560600" y="4845900"/>
            <a:ext cx="2584300" cy="6589525"/>
          </a:xfrm>
          <a:prstGeom prst="rect">
            <a:avLst/>
          </a:prstGeom>
          <a:noFill/>
          <a:ln>
            <a:noFill/>
          </a:ln>
        </p:spPr>
      </p:pic>
      <p:cxnSp>
        <p:nvCxnSpPr>
          <p:cNvPr id="138" name="Google Shape;138;p20"/>
          <p:cNvCxnSpPr>
            <a:endCxn id="137" idx="0"/>
          </p:cNvCxnSpPr>
          <p:nvPr/>
        </p:nvCxnSpPr>
        <p:spPr>
          <a:xfrm rot="5400000">
            <a:off x="6623400" y="3780450"/>
            <a:ext cx="1294800" cy="836100"/>
          </a:xfrm>
          <a:prstGeom prst="bentConnector3">
            <a:avLst>
              <a:gd fmla="val 6" name="adj1"/>
            </a:avLst>
          </a:prstGeom>
          <a:noFill/>
          <a:ln cap="flat" cmpd="sng" w="38100">
            <a:solidFill>
              <a:srgbClr val="000000"/>
            </a:solidFill>
            <a:prstDash val="solid"/>
            <a:round/>
            <a:headEnd len="med" w="med" type="none"/>
            <a:tailEnd len="med" w="med" type="stealth"/>
          </a:ln>
        </p:spPr>
      </p:cxnSp>
      <p:sp>
        <p:nvSpPr>
          <p:cNvPr id="139" name="Google Shape;139;p20"/>
          <p:cNvSpPr txBox="1"/>
          <p:nvPr/>
        </p:nvSpPr>
        <p:spPr>
          <a:xfrm>
            <a:off x="3257950" y="3275988"/>
            <a:ext cx="3746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Roboto"/>
                <a:ea typeface="Roboto"/>
                <a:cs typeface="Roboto"/>
                <a:sym typeface="Roboto"/>
              </a:rPr>
              <a:t>According to the probability ranking principle</a:t>
            </a:r>
            <a:endParaRPr b="1" sz="3000">
              <a:latin typeface="Roboto"/>
              <a:ea typeface="Roboto"/>
              <a:cs typeface="Roboto"/>
              <a:sym typeface="Roboto"/>
            </a:endParaRPr>
          </a:p>
        </p:txBody>
      </p:sp>
      <p:pic>
        <p:nvPicPr>
          <p:cNvPr id="140" name="Google Shape;140;p20"/>
          <p:cNvPicPr preferRelativeResize="0"/>
          <p:nvPr/>
        </p:nvPicPr>
        <p:blipFill>
          <a:blip r:embed="rId5">
            <a:alphaModFix/>
          </a:blip>
          <a:stretch>
            <a:fillRect/>
          </a:stretch>
        </p:blipFill>
        <p:spPr>
          <a:xfrm>
            <a:off x="7896575" y="4797200"/>
            <a:ext cx="9240275" cy="6935975"/>
          </a:xfrm>
          <a:prstGeom prst="rect">
            <a:avLst/>
          </a:prstGeom>
          <a:noFill/>
          <a:ln>
            <a:noFill/>
          </a:ln>
        </p:spPr>
      </p:pic>
      <p:sp>
        <p:nvSpPr>
          <p:cNvPr id="141" name="Google Shape;141;p20"/>
          <p:cNvSpPr txBox="1"/>
          <p:nvPr/>
        </p:nvSpPr>
        <p:spPr>
          <a:xfrm>
            <a:off x="8277563" y="11717600"/>
            <a:ext cx="5997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Roboto"/>
                <a:ea typeface="Roboto"/>
                <a:cs typeface="Roboto"/>
                <a:sym typeface="Roboto"/>
              </a:rPr>
              <a:t>Exposure (Pos j) = 1 / Log (1+j)</a:t>
            </a:r>
            <a:endParaRPr sz="3200">
              <a:latin typeface="Roboto"/>
              <a:ea typeface="Roboto"/>
              <a:cs typeface="Roboto"/>
              <a:sym typeface="Roboto"/>
            </a:endParaRPr>
          </a:p>
        </p:txBody>
      </p:sp>
      <p:sp>
        <p:nvSpPr>
          <p:cNvPr id="142" name="Google Shape;142;p20"/>
          <p:cNvSpPr txBox="1"/>
          <p:nvPr>
            <p:ph type="title"/>
          </p:nvPr>
        </p:nvSpPr>
        <p:spPr>
          <a:xfrm>
            <a:off x="1154371"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Fairly Allocating Economic Opportunity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1300"/>
                                        <p:tgtEl>
                                          <p:spTgt spid="13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1000"/>
                                        <p:tgtEl>
                                          <p:spTgt spid="13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1000"/>
                                        <p:tgtEl>
                                          <p:spTgt spid="13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1000"/>
                                        <p:tgtEl>
                                          <p:spTgt spid="14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1"/>
          <p:cNvPicPr preferRelativeResize="0"/>
          <p:nvPr/>
        </p:nvPicPr>
        <p:blipFill>
          <a:blip r:embed="rId3">
            <a:alphaModFix/>
          </a:blip>
          <a:stretch>
            <a:fillRect/>
          </a:stretch>
        </p:blipFill>
        <p:spPr>
          <a:xfrm>
            <a:off x="1636825" y="3121200"/>
            <a:ext cx="14038626" cy="9322525"/>
          </a:xfrm>
          <a:prstGeom prst="rect">
            <a:avLst/>
          </a:prstGeom>
          <a:noFill/>
          <a:ln>
            <a:noFill/>
          </a:ln>
        </p:spPr>
      </p:pic>
      <p:sp>
        <p:nvSpPr>
          <p:cNvPr id="148" name="Google Shape;148;p21"/>
          <p:cNvSpPr txBox="1"/>
          <p:nvPr>
            <p:ph type="title"/>
          </p:nvPr>
        </p:nvSpPr>
        <p:spPr>
          <a:xfrm>
            <a:off x="831308" y="1093333"/>
            <a:ext cx="22724700" cy="16209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US"/>
              <a:t>Fairly Representing a Distribution of 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