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PT Sans Narrow"/>
      <p:regular r:id="rId56"/>
      <p:bold r:id="rId57"/>
    </p:embeddedFont>
    <p:embeddedFont>
      <p:font typeface="Open Sans SemiBold"/>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regular.fntdata"/><Relationship Id="rId61" Type="http://schemas.openxmlformats.org/officeDocument/2006/relationships/font" Target="fonts/OpenSansSemiBold-boldItalic.fntdata"/><Relationship Id="rId20" Type="http://schemas.openxmlformats.org/officeDocument/2006/relationships/slide" Target="slides/slide15.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Semi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TSansNarrow-bold.fntdata"/><Relationship Id="rId12" Type="http://schemas.openxmlformats.org/officeDocument/2006/relationships/slide" Target="slides/slide7.xml"/><Relationship Id="rId56" Type="http://schemas.openxmlformats.org/officeDocument/2006/relationships/font" Target="fonts/PTSansNarrow-regular.fntdata"/><Relationship Id="rId15" Type="http://schemas.openxmlformats.org/officeDocument/2006/relationships/slide" Target="slides/slide10.xml"/><Relationship Id="rId59" Type="http://schemas.openxmlformats.org/officeDocument/2006/relationships/font" Target="fonts/OpenSansSemiBold-bold.fntdata"/><Relationship Id="rId14" Type="http://schemas.openxmlformats.org/officeDocument/2006/relationships/slide" Target="slides/slide9.xml"/><Relationship Id="rId58" Type="http://schemas.openxmlformats.org/officeDocument/2006/relationships/font" Target="fonts/OpenSansSemiBo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a533e88e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a533e88e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b13e89d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b13e89d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a8fd6da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a8fd6da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b13e89d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b13e89d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b13e89d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b13e89d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b13e89d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b13e89d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b13e89d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b13e89d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b13e89d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b13e89d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b13e89d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b13e89d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b13e89d4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b13e89d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a533e88e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a533e88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b4b53c489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b4b53c489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b13e89d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b13e89d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a533e88e1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a533e88e1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b47c5a0c4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b47c5a0c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b422025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b422025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b422025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b422025c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b422025c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b422025c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b422025c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b422025c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b13e89d4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b13e89d4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b422025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b422025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a533e88e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a533e88e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b422025c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b422025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b422025c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b422025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b422025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b422025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b47c5a0c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b47c5a0c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b706fd3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b706fd3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a533e88e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a533e88e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7b47c5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b47c5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b47c5a0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b47c5a0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b47c5a0c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b47c5a0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b47c5a0c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b47c5a0c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b4b53c48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b4b53c48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b47c5a0c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b47c5a0c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7b47c5a0c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b47c5a0c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b47c5a0c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b47c5a0c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b47c5a0c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b47c5a0c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b47c5a0c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b47c5a0c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b47c5a0c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b47c5a0c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7b47c5a0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b47c5a0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b47c5a0c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b47c5a0c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b47c5a0c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b47c5a0c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b47c5a0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b47c5a0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b13e89d4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b13e89d4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a533e88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a533e88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a533e88e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a533e88e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533e88e1_3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533e88e1_3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533e88e1_3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a533e88e1_3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b4b53c48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b4b53c48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ncbi.nlm.nih.gov/pubmed/1190283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image" Target="../media/image36.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image" Target="../media/image40.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cse.iitd.ac.in/~sumantra/courses/ml/a3/group01.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60"/>
              <a:t>Introduction to Machine Learning</a:t>
            </a:r>
            <a:endParaRPr sz="456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ELL784 | Assignment 3</a:t>
            </a:r>
            <a:endParaRPr/>
          </a:p>
        </p:txBody>
      </p:sp>
      <p:sp>
        <p:nvSpPr>
          <p:cNvPr id="68" name="Google Shape;68;p13"/>
          <p:cNvSpPr txBox="1"/>
          <p:nvPr/>
        </p:nvSpPr>
        <p:spPr>
          <a:xfrm>
            <a:off x="2038500" y="3486575"/>
            <a:ext cx="516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Shivangi Bithel, Yukti Kaura, Vishnu Gorty</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Polynomial Regression</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1304850"/>
            <a:ext cx="85206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200"/>
              <a:t>20 Data Points</a:t>
            </a:r>
            <a:endParaRPr sz="7200"/>
          </a:p>
        </p:txBody>
      </p:sp>
      <p:sp>
        <p:nvSpPr>
          <p:cNvPr id="143" name="Google Shape;14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Data with top 20 data points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Errors and Goodness of Fit</a:t>
            </a:r>
            <a:endParaRPr/>
          </a:p>
        </p:txBody>
      </p:sp>
      <p:pic>
        <p:nvPicPr>
          <p:cNvPr id="149" name="Google Shape;149;p24"/>
          <p:cNvPicPr preferRelativeResize="0"/>
          <p:nvPr/>
        </p:nvPicPr>
        <p:blipFill>
          <a:blip r:embed="rId3">
            <a:alphaModFix/>
          </a:blip>
          <a:stretch>
            <a:fillRect/>
          </a:stretch>
        </p:blipFill>
        <p:spPr>
          <a:xfrm>
            <a:off x="221525" y="1719475"/>
            <a:ext cx="2592350" cy="2141025"/>
          </a:xfrm>
          <a:prstGeom prst="rect">
            <a:avLst/>
          </a:prstGeom>
          <a:noFill/>
          <a:ln>
            <a:noFill/>
          </a:ln>
        </p:spPr>
      </p:pic>
      <p:pic>
        <p:nvPicPr>
          <p:cNvPr id="150" name="Google Shape;150;p24"/>
          <p:cNvPicPr preferRelativeResize="0"/>
          <p:nvPr/>
        </p:nvPicPr>
        <p:blipFill>
          <a:blip r:embed="rId4">
            <a:alphaModFix/>
          </a:blip>
          <a:stretch>
            <a:fillRect/>
          </a:stretch>
        </p:blipFill>
        <p:spPr>
          <a:xfrm>
            <a:off x="2952075" y="1719475"/>
            <a:ext cx="2517450" cy="2141025"/>
          </a:xfrm>
          <a:prstGeom prst="rect">
            <a:avLst/>
          </a:prstGeom>
          <a:noFill/>
          <a:ln>
            <a:noFill/>
          </a:ln>
        </p:spPr>
      </p:pic>
      <p:sp>
        <p:nvSpPr>
          <p:cNvPr id="151" name="Google Shape;151;p24"/>
          <p:cNvSpPr txBox="1"/>
          <p:nvPr/>
        </p:nvSpPr>
        <p:spPr>
          <a:xfrm>
            <a:off x="311700" y="4176000"/>
            <a:ext cx="882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is seen for degree 8, R2 value is maximum we choose the degree 8 as the degree of the model</a:t>
            </a:r>
            <a:endParaRPr/>
          </a:p>
          <a:p>
            <a:pPr indent="0" lvl="0" marL="0" rtl="0" algn="l">
              <a:spcBef>
                <a:spcPts val="0"/>
              </a:spcBef>
              <a:spcAft>
                <a:spcPts val="0"/>
              </a:spcAft>
              <a:buNone/>
            </a:pPr>
            <a:r>
              <a:rPr lang="en">
                <a:solidFill>
                  <a:schemeClr val="accent1"/>
                </a:solidFill>
              </a:rPr>
              <a:t>Optimal degree = 8</a:t>
            </a:r>
            <a:endParaRPr>
              <a:solidFill>
                <a:schemeClr val="accent1"/>
              </a:solidFill>
            </a:endParaRPr>
          </a:p>
        </p:txBody>
      </p:sp>
      <p:pic>
        <p:nvPicPr>
          <p:cNvPr id="152" name="Google Shape;152;p24"/>
          <p:cNvPicPr preferRelativeResize="0"/>
          <p:nvPr/>
        </p:nvPicPr>
        <p:blipFill>
          <a:blip r:embed="rId5">
            <a:alphaModFix/>
          </a:blip>
          <a:stretch>
            <a:fillRect/>
          </a:stretch>
        </p:blipFill>
        <p:spPr>
          <a:xfrm>
            <a:off x="5621925" y="1719475"/>
            <a:ext cx="3288150" cy="214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 OF THE MODEL</a:t>
            </a:r>
            <a:endParaRPr/>
          </a:p>
        </p:txBody>
      </p:sp>
      <p:pic>
        <p:nvPicPr>
          <p:cNvPr id="158" name="Google Shape;158;p25"/>
          <p:cNvPicPr preferRelativeResize="0"/>
          <p:nvPr/>
        </p:nvPicPr>
        <p:blipFill>
          <a:blip r:embed="rId3">
            <a:alphaModFix/>
          </a:blip>
          <a:stretch>
            <a:fillRect/>
          </a:stretch>
        </p:blipFill>
        <p:spPr>
          <a:xfrm>
            <a:off x="74775" y="1344325"/>
            <a:ext cx="5671173" cy="3686275"/>
          </a:xfrm>
          <a:prstGeom prst="rect">
            <a:avLst/>
          </a:prstGeom>
          <a:noFill/>
          <a:ln>
            <a:noFill/>
          </a:ln>
        </p:spPr>
      </p:pic>
      <p:sp>
        <p:nvSpPr>
          <p:cNvPr id="159" name="Google Shape;159;p25"/>
          <p:cNvSpPr txBox="1"/>
          <p:nvPr/>
        </p:nvSpPr>
        <p:spPr>
          <a:xfrm>
            <a:off x="5745950" y="1549975"/>
            <a:ext cx="30000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D</a:t>
            </a:r>
            <a:r>
              <a:rPr b="1" lang="en"/>
              <a:t>egree = 0 :</a:t>
            </a:r>
            <a:r>
              <a:rPr lang="en"/>
              <a:t> Train &amp; Test error both are very high : </a:t>
            </a:r>
            <a:r>
              <a:rPr lang="en">
                <a:solidFill>
                  <a:schemeClr val="accent1"/>
                </a:solidFill>
              </a:rPr>
              <a:t>UNDERFIT</a:t>
            </a:r>
            <a:endParaRPr>
              <a:solidFill>
                <a:schemeClr val="accent1"/>
              </a:solidFill>
            </a:endParaRPr>
          </a:p>
          <a:p>
            <a:pPr indent="-317500" lvl="0" marL="457200" rtl="0" algn="l">
              <a:lnSpc>
                <a:spcPct val="115000"/>
              </a:lnSpc>
              <a:spcBef>
                <a:spcPts val="0"/>
              </a:spcBef>
              <a:spcAft>
                <a:spcPts val="0"/>
              </a:spcAft>
              <a:buSzPts val="1400"/>
              <a:buChar char="●"/>
            </a:pPr>
            <a:r>
              <a:rPr b="1" lang="en"/>
              <a:t>Degree &gt; 8  :</a:t>
            </a:r>
            <a:r>
              <a:rPr lang="en"/>
              <a:t> </a:t>
            </a:r>
            <a:r>
              <a:rPr lang="en"/>
              <a:t>T</a:t>
            </a:r>
            <a:r>
              <a:rPr lang="en"/>
              <a:t>rain error is low &amp; Test error is high : </a:t>
            </a:r>
            <a:r>
              <a:rPr lang="en">
                <a:solidFill>
                  <a:schemeClr val="accent1"/>
                </a:solidFill>
              </a:rPr>
              <a:t>OVERFIT</a:t>
            </a:r>
            <a:endParaRPr>
              <a:solidFill>
                <a:schemeClr val="accent1"/>
              </a:solidFill>
            </a:endParaRPr>
          </a:p>
          <a:p>
            <a:pPr indent="-317500" lvl="0" marL="457200" rtl="0" algn="l">
              <a:lnSpc>
                <a:spcPct val="115000"/>
              </a:lnSpc>
              <a:spcBef>
                <a:spcPts val="0"/>
              </a:spcBef>
              <a:spcAft>
                <a:spcPts val="0"/>
              </a:spcAft>
              <a:buSzPts val="1400"/>
              <a:buChar char="●"/>
            </a:pPr>
            <a:r>
              <a:rPr b="1" lang="en"/>
              <a:t>Degree = 8 :</a:t>
            </a:r>
            <a:r>
              <a:rPr lang="en"/>
              <a:t> both Train &amp; Test are stable and minimum : </a:t>
            </a:r>
            <a:r>
              <a:rPr lang="en">
                <a:solidFill>
                  <a:schemeClr val="accent1"/>
                </a:solidFill>
              </a:rPr>
              <a:t>BEST-FIT</a:t>
            </a:r>
            <a:endParaRPr>
              <a:solidFill>
                <a:schemeClr val="accent1"/>
              </a:solidFill>
            </a:endParaRPr>
          </a:p>
          <a:p>
            <a:pPr indent="0" lvl="0" marL="0" rtl="0" algn="l">
              <a:lnSpc>
                <a:spcPct val="115000"/>
              </a:lnSpc>
              <a:spcBef>
                <a:spcPts val="0"/>
              </a:spcBef>
              <a:spcAft>
                <a:spcPts val="0"/>
              </a:spcAft>
              <a:buNone/>
            </a:pPr>
            <a:r>
              <a:t/>
            </a:r>
            <a:endParaRPr>
              <a:solidFill>
                <a:schemeClr val="accent1"/>
              </a:solidFill>
            </a:endParaRPr>
          </a:p>
          <a:p>
            <a:pPr indent="0" lvl="0" marL="0" rtl="0" algn="l">
              <a:lnSpc>
                <a:spcPct val="115000"/>
              </a:lnSpc>
              <a:spcBef>
                <a:spcPts val="0"/>
              </a:spcBef>
              <a:spcAft>
                <a:spcPts val="0"/>
              </a:spcAft>
              <a:buNone/>
            </a:pPr>
            <a:r>
              <a:rPr lang="en"/>
              <a:t>This correlates with</a:t>
            </a:r>
            <a:r>
              <a:rPr lang="en"/>
              <a:t> the goodness fit measure .</a:t>
            </a:r>
            <a:endParaRPr/>
          </a:p>
          <a:p>
            <a:pPr indent="0" lvl="0" marL="0" rtl="0" algn="l">
              <a:spcBef>
                <a:spcPts val="0"/>
              </a:spcBef>
              <a:spcAft>
                <a:spcPts val="0"/>
              </a:spcAft>
              <a:buNone/>
            </a:pPr>
            <a:r>
              <a:t/>
            </a:r>
            <a:endParaRPr/>
          </a:p>
        </p:txBody>
      </p:sp>
      <p:cxnSp>
        <p:nvCxnSpPr>
          <p:cNvPr id="160" name="Google Shape;160;p25"/>
          <p:cNvCxnSpPr/>
          <p:nvPr/>
        </p:nvCxnSpPr>
        <p:spPr>
          <a:xfrm>
            <a:off x="4452675" y="3623800"/>
            <a:ext cx="0" cy="918000"/>
          </a:xfrm>
          <a:prstGeom prst="straightConnector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POLYNOMIAL REGRESSION MODEL</a:t>
            </a:r>
            <a:endParaRPr/>
          </a:p>
        </p:txBody>
      </p:sp>
      <p:sp>
        <p:nvSpPr>
          <p:cNvPr id="166" name="Google Shape;166;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Polynomial Coefficients</a:t>
            </a:r>
            <a:r>
              <a:rPr lang="en"/>
              <a:t> : </a:t>
            </a:r>
            <a:r>
              <a:rPr lang="en"/>
              <a:t>0.00000000e+00 -6.25701553e+05 -6.02581129e+05 -3.29180875e+05  -1.11568325e+05 -2.40209506e+04 -3.20479316e+03 -2.34696399e+02   -3.51654246e+00</a:t>
            </a:r>
            <a:endParaRPr/>
          </a:p>
          <a:p>
            <a:pPr indent="0" lvl="0" marL="0" rtl="0" algn="l">
              <a:spcBef>
                <a:spcPts val="1200"/>
              </a:spcBef>
              <a:spcAft>
                <a:spcPts val="0"/>
              </a:spcAft>
              <a:buNone/>
            </a:pPr>
            <a:r>
              <a:rPr b="1" lang="en"/>
              <a:t>Intercept - </a:t>
            </a:r>
            <a:r>
              <a:rPr lang="en"/>
              <a:t>-282167.77394048</a:t>
            </a:r>
            <a:endParaRPr/>
          </a:p>
          <a:p>
            <a:pPr indent="0" lvl="0" marL="0" rtl="0" algn="l">
              <a:spcBef>
                <a:spcPts val="1200"/>
              </a:spcBef>
              <a:spcAft>
                <a:spcPts val="0"/>
              </a:spcAft>
              <a:buNone/>
            </a:pPr>
            <a:r>
              <a:rPr b="1" lang="en"/>
              <a:t>Variance </a:t>
            </a:r>
            <a:r>
              <a:rPr lang="en"/>
              <a:t>: .04421229720170674</a:t>
            </a:r>
            <a:endParaRPr/>
          </a:p>
          <a:p>
            <a:pPr indent="0" lvl="0" marL="0" rtl="0" algn="l">
              <a:spcBef>
                <a:spcPts val="1200"/>
              </a:spcBef>
              <a:spcAft>
                <a:spcPts val="0"/>
              </a:spcAft>
              <a:buNone/>
            </a:pPr>
            <a:r>
              <a:rPr b="1" lang="en"/>
              <a:t>Optimal degree:</a:t>
            </a:r>
            <a:r>
              <a:rPr lang="en"/>
              <a:t> </a:t>
            </a:r>
            <a:r>
              <a:rPr lang="en">
                <a:solidFill>
                  <a:schemeClr val="accent1"/>
                </a:solidFill>
              </a:rPr>
              <a:t>8</a:t>
            </a:r>
            <a:endParaRPr>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FITTING THE MODEL TO DATA</a:t>
            </a:r>
            <a:endParaRPr/>
          </a:p>
        </p:txBody>
      </p:sp>
      <p:sp>
        <p:nvSpPr>
          <p:cNvPr id="172" name="Google Shape;172;p27"/>
          <p:cNvSpPr txBox="1"/>
          <p:nvPr>
            <p:ph idx="1" type="body"/>
          </p:nvPr>
        </p:nvSpPr>
        <p:spPr>
          <a:xfrm>
            <a:off x="311700" y="1266325"/>
            <a:ext cx="8520600" cy="374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200"/>
              <a:t>TRAIN TEST SPLIT = 80:20 (Non-Random, No Shuffle)</a:t>
            </a:r>
            <a:endParaRPr sz="1200"/>
          </a:p>
        </p:txBody>
      </p:sp>
      <p:pic>
        <p:nvPicPr>
          <p:cNvPr id="173" name="Google Shape;173;p27"/>
          <p:cNvPicPr preferRelativeResize="0"/>
          <p:nvPr/>
        </p:nvPicPr>
        <p:blipFill rotWithShape="1">
          <a:blip r:embed="rId3">
            <a:alphaModFix/>
          </a:blip>
          <a:srcRect b="0" l="0" r="0" t="8231"/>
          <a:stretch/>
        </p:blipFill>
        <p:spPr>
          <a:xfrm>
            <a:off x="311700" y="1930388"/>
            <a:ext cx="4547701" cy="2421275"/>
          </a:xfrm>
          <a:prstGeom prst="rect">
            <a:avLst/>
          </a:prstGeom>
          <a:noFill/>
          <a:ln>
            <a:noFill/>
          </a:ln>
        </p:spPr>
      </p:pic>
      <p:pic>
        <p:nvPicPr>
          <p:cNvPr id="174" name="Google Shape;174;p27"/>
          <p:cNvPicPr preferRelativeResize="0"/>
          <p:nvPr/>
        </p:nvPicPr>
        <p:blipFill rotWithShape="1">
          <a:blip r:embed="rId4">
            <a:alphaModFix/>
          </a:blip>
          <a:srcRect b="4643" l="4834" r="0" t="6054"/>
          <a:stretch/>
        </p:blipFill>
        <p:spPr>
          <a:xfrm>
            <a:off x="4778450" y="1902038"/>
            <a:ext cx="4274400" cy="2477975"/>
          </a:xfrm>
          <a:prstGeom prst="rect">
            <a:avLst/>
          </a:prstGeom>
          <a:noFill/>
          <a:ln>
            <a:noFill/>
          </a:ln>
        </p:spPr>
      </p:pic>
      <p:sp>
        <p:nvSpPr>
          <p:cNvPr id="175" name="Google Shape;175;p27"/>
          <p:cNvSpPr txBox="1"/>
          <p:nvPr/>
        </p:nvSpPr>
        <p:spPr>
          <a:xfrm>
            <a:off x="1550175" y="1501850"/>
            <a:ext cx="176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pen Sans"/>
                <a:ea typeface="Open Sans"/>
                <a:cs typeface="Open Sans"/>
                <a:sym typeface="Open Sans"/>
              </a:rPr>
              <a:t>TRAINING SET</a:t>
            </a:r>
            <a:endParaRPr>
              <a:solidFill>
                <a:schemeClr val="accent1"/>
              </a:solidFill>
              <a:latin typeface="Open Sans"/>
              <a:ea typeface="Open Sans"/>
              <a:cs typeface="Open Sans"/>
              <a:sym typeface="Open Sans"/>
            </a:endParaRPr>
          </a:p>
        </p:txBody>
      </p:sp>
      <p:sp>
        <p:nvSpPr>
          <p:cNvPr id="176" name="Google Shape;176;p27"/>
          <p:cNvSpPr txBox="1"/>
          <p:nvPr/>
        </p:nvSpPr>
        <p:spPr>
          <a:xfrm>
            <a:off x="5904075" y="1501850"/>
            <a:ext cx="176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pen Sans"/>
                <a:ea typeface="Open Sans"/>
                <a:cs typeface="Open Sans"/>
                <a:sym typeface="Open Sans"/>
              </a:rPr>
              <a:t>TEST SET</a:t>
            </a:r>
            <a:endParaRPr>
              <a:solidFill>
                <a:schemeClr val="accent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200"/>
              <a:t>10</a:t>
            </a:r>
            <a:r>
              <a:rPr lang="en" sz="7200"/>
              <a:t>0 Data Points</a:t>
            </a:r>
            <a:endParaRPr sz="7200"/>
          </a:p>
        </p:txBody>
      </p:sp>
      <p:sp>
        <p:nvSpPr>
          <p:cNvPr id="182" name="Google Shape;182;p28"/>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Complete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Errors and Goodness of Fit</a:t>
            </a:r>
            <a:endParaRPr/>
          </a:p>
        </p:txBody>
      </p:sp>
      <p:sp>
        <p:nvSpPr>
          <p:cNvPr id="188" name="Google Shape;188;p29"/>
          <p:cNvSpPr txBox="1"/>
          <p:nvPr/>
        </p:nvSpPr>
        <p:spPr>
          <a:xfrm>
            <a:off x="311700" y="4176000"/>
            <a:ext cx="882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is seen for degree 9, R2 value is maximum we choose the degree 9 as the degree of the model</a:t>
            </a:r>
            <a:endParaRPr/>
          </a:p>
          <a:p>
            <a:pPr indent="0" lvl="0" marL="0" rtl="0" algn="l">
              <a:spcBef>
                <a:spcPts val="0"/>
              </a:spcBef>
              <a:spcAft>
                <a:spcPts val="0"/>
              </a:spcAft>
              <a:buNone/>
            </a:pPr>
            <a:r>
              <a:rPr lang="en">
                <a:solidFill>
                  <a:schemeClr val="accent1"/>
                </a:solidFill>
              </a:rPr>
              <a:t>Optimal degree = 9</a:t>
            </a:r>
            <a:endParaRPr>
              <a:solidFill>
                <a:schemeClr val="accent1"/>
              </a:solidFill>
            </a:endParaRPr>
          </a:p>
        </p:txBody>
      </p:sp>
      <p:pic>
        <p:nvPicPr>
          <p:cNvPr id="189" name="Google Shape;189;p29"/>
          <p:cNvPicPr preferRelativeResize="0"/>
          <p:nvPr/>
        </p:nvPicPr>
        <p:blipFill>
          <a:blip r:embed="rId3">
            <a:alphaModFix/>
          </a:blip>
          <a:stretch>
            <a:fillRect/>
          </a:stretch>
        </p:blipFill>
        <p:spPr>
          <a:xfrm>
            <a:off x="3608718" y="1304825"/>
            <a:ext cx="2491024" cy="2718775"/>
          </a:xfrm>
          <a:prstGeom prst="rect">
            <a:avLst/>
          </a:prstGeom>
          <a:noFill/>
          <a:ln>
            <a:noFill/>
          </a:ln>
        </p:spPr>
      </p:pic>
      <p:pic>
        <p:nvPicPr>
          <p:cNvPr id="190" name="Google Shape;190;p29"/>
          <p:cNvPicPr preferRelativeResize="0"/>
          <p:nvPr/>
        </p:nvPicPr>
        <p:blipFill>
          <a:blip r:embed="rId4">
            <a:alphaModFix/>
          </a:blip>
          <a:stretch>
            <a:fillRect/>
          </a:stretch>
        </p:blipFill>
        <p:spPr>
          <a:xfrm>
            <a:off x="6252150" y="1356638"/>
            <a:ext cx="2739450" cy="2615150"/>
          </a:xfrm>
          <a:prstGeom prst="rect">
            <a:avLst/>
          </a:prstGeom>
          <a:noFill/>
          <a:ln>
            <a:noFill/>
          </a:ln>
        </p:spPr>
      </p:pic>
      <p:pic>
        <p:nvPicPr>
          <p:cNvPr id="191" name="Google Shape;191;p29"/>
          <p:cNvPicPr preferRelativeResize="0"/>
          <p:nvPr/>
        </p:nvPicPr>
        <p:blipFill>
          <a:blip r:embed="rId5">
            <a:alphaModFix/>
          </a:blip>
          <a:stretch>
            <a:fillRect/>
          </a:stretch>
        </p:blipFill>
        <p:spPr>
          <a:xfrm>
            <a:off x="251125" y="1304825"/>
            <a:ext cx="3245884" cy="2718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 OF THE MODEL</a:t>
            </a:r>
            <a:endParaRPr/>
          </a:p>
        </p:txBody>
      </p:sp>
      <p:sp>
        <p:nvSpPr>
          <p:cNvPr id="197" name="Google Shape;197;p30"/>
          <p:cNvSpPr txBox="1"/>
          <p:nvPr/>
        </p:nvSpPr>
        <p:spPr>
          <a:xfrm>
            <a:off x="5745950" y="1549975"/>
            <a:ext cx="30000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Degree = 0 :</a:t>
            </a:r>
            <a:r>
              <a:rPr lang="en"/>
              <a:t> Train &amp; Test error both are very high : </a:t>
            </a:r>
            <a:r>
              <a:rPr lang="en">
                <a:solidFill>
                  <a:schemeClr val="accent1"/>
                </a:solidFill>
              </a:rPr>
              <a:t>UNDERFIT</a:t>
            </a:r>
            <a:endParaRPr>
              <a:solidFill>
                <a:schemeClr val="accent1"/>
              </a:solidFill>
            </a:endParaRPr>
          </a:p>
          <a:p>
            <a:pPr indent="-317500" lvl="0" marL="457200" rtl="0" algn="l">
              <a:lnSpc>
                <a:spcPct val="115000"/>
              </a:lnSpc>
              <a:spcBef>
                <a:spcPts val="0"/>
              </a:spcBef>
              <a:spcAft>
                <a:spcPts val="0"/>
              </a:spcAft>
              <a:buSzPts val="1400"/>
              <a:buChar char="●"/>
            </a:pPr>
            <a:r>
              <a:rPr b="1" lang="en"/>
              <a:t>Degree &gt; 9 :</a:t>
            </a:r>
            <a:r>
              <a:rPr lang="en"/>
              <a:t> Train error is low &amp; Test error is high : </a:t>
            </a:r>
            <a:r>
              <a:rPr lang="en">
                <a:solidFill>
                  <a:schemeClr val="accent1"/>
                </a:solidFill>
              </a:rPr>
              <a:t>OVERFIT</a:t>
            </a:r>
            <a:endParaRPr>
              <a:solidFill>
                <a:schemeClr val="accent1"/>
              </a:solidFill>
            </a:endParaRPr>
          </a:p>
          <a:p>
            <a:pPr indent="-317500" lvl="0" marL="457200" rtl="0" algn="l">
              <a:lnSpc>
                <a:spcPct val="115000"/>
              </a:lnSpc>
              <a:spcBef>
                <a:spcPts val="0"/>
              </a:spcBef>
              <a:spcAft>
                <a:spcPts val="0"/>
              </a:spcAft>
              <a:buSzPts val="1400"/>
              <a:buChar char="●"/>
            </a:pPr>
            <a:r>
              <a:rPr b="1" lang="en"/>
              <a:t>Degree = 9 :</a:t>
            </a:r>
            <a:r>
              <a:rPr lang="en"/>
              <a:t> both Train &amp; Test are stable and minimum : </a:t>
            </a:r>
            <a:r>
              <a:rPr lang="en">
                <a:solidFill>
                  <a:schemeClr val="accent1"/>
                </a:solidFill>
              </a:rPr>
              <a:t>BEST-FIT</a:t>
            </a:r>
            <a:endParaRPr>
              <a:solidFill>
                <a:schemeClr val="accent1"/>
              </a:solidFill>
            </a:endParaRPr>
          </a:p>
          <a:p>
            <a:pPr indent="0" lvl="0" marL="0" rtl="0" algn="l">
              <a:lnSpc>
                <a:spcPct val="115000"/>
              </a:lnSpc>
              <a:spcBef>
                <a:spcPts val="0"/>
              </a:spcBef>
              <a:spcAft>
                <a:spcPts val="0"/>
              </a:spcAft>
              <a:buNone/>
            </a:pPr>
            <a:r>
              <a:t/>
            </a:r>
            <a:endParaRPr>
              <a:solidFill>
                <a:schemeClr val="accent1"/>
              </a:solidFill>
            </a:endParaRPr>
          </a:p>
          <a:p>
            <a:pPr indent="0" lvl="0" marL="0" rtl="0" algn="l">
              <a:lnSpc>
                <a:spcPct val="115000"/>
              </a:lnSpc>
              <a:spcBef>
                <a:spcPts val="0"/>
              </a:spcBef>
              <a:spcAft>
                <a:spcPts val="0"/>
              </a:spcAft>
              <a:buNone/>
            </a:pPr>
            <a:r>
              <a:rPr lang="en"/>
              <a:t>This correlates with </a:t>
            </a:r>
            <a:r>
              <a:rPr lang="en"/>
              <a:t> the goodness fit measure .</a:t>
            </a:r>
            <a:endParaRPr/>
          </a:p>
          <a:p>
            <a:pPr indent="0" lvl="0" marL="0" rtl="0" algn="l">
              <a:spcBef>
                <a:spcPts val="0"/>
              </a:spcBef>
              <a:spcAft>
                <a:spcPts val="0"/>
              </a:spcAft>
              <a:buNone/>
            </a:pPr>
            <a:r>
              <a:t/>
            </a:r>
            <a:endParaRPr/>
          </a:p>
        </p:txBody>
      </p:sp>
      <p:pic>
        <p:nvPicPr>
          <p:cNvPr id="198" name="Google Shape;198;p30"/>
          <p:cNvPicPr preferRelativeResize="0"/>
          <p:nvPr/>
        </p:nvPicPr>
        <p:blipFill>
          <a:blip r:embed="rId3">
            <a:alphaModFix/>
          </a:blip>
          <a:stretch>
            <a:fillRect/>
          </a:stretch>
        </p:blipFill>
        <p:spPr>
          <a:xfrm>
            <a:off x="0" y="1468250"/>
            <a:ext cx="5686700" cy="3200750"/>
          </a:xfrm>
          <a:prstGeom prst="rect">
            <a:avLst/>
          </a:prstGeom>
          <a:noFill/>
          <a:ln>
            <a:noFill/>
          </a:ln>
        </p:spPr>
      </p:pic>
      <p:cxnSp>
        <p:nvCxnSpPr>
          <p:cNvPr id="199" name="Google Shape;199;p30"/>
          <p:cNvCxnSpPr/>
          <p:nvPr/>
        </p:nvCxnSpPr>
        <p:spPr>
          <a:xfrm>
            <a:off x="4827825" y="3485575"/>
            <a:ext cx="0" cy="809700"/>
          </a:xfrm>
          <a:prstGeom prst="straightConnector1">
            <a:avLst/>
          </a:prstGeom>
          <a:noFill/>
          <a:ln cap="flat" cmpd="sng" w="38100">
            <a:solidFill>
              <a:schemeClr val="accent1"/>
            </a:solidFill>
            <a:prstDash val="dash"/>
            <a:round/>
            <a:headEnd len="med" w="med" type="none"/>
            <a:tailEnd len="med" w="med" type="none"/>
          </a:ln>
        </p:spPr>
      </p:cxnSp>
      <p:sp>
        <p:nvSpPr>
          <p:cNvPr id="200" name="Google Shape;200;p30"/>
          <p:cNvSpPr txBox="1"/>
          <p:nvPr/>
        </p:nvSpPr>
        <p:spPr>
          <a:xfrm>
            <a:off x="4699425" y="43445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Open Sans"/>
                <a:ea typeface="Open Sans"/>
                <a:cs typeface="Open Sans"/>
                <a:sym typeface="Open Sans"/>
              </a:rPr>
              <a:t>9</a:t>
            </a:r>
            <a:endParaRPr b="1">
              <a:solidFill>
                <a:schemeClr val="accent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POLYNOMIAL REGRESSION MODEL</a:t>
            </a:r>
            <a:endParaRPr/>
          </a:p>
        </p:txBody>
      </p:sp>
      <p:sp>
        <p:nvSpPr>
          <p:cNvPr id="206" name="Google Shape;206;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Polynomial Coefficients</a:t>
            </a:r>
            <a:r>
              <a:rPr lang="en"/>
              <a:t> : </a:t>
            </a:r>
            <a:r>
              <a:rPr lang="en"/>
              <a:t>0.6.93942057 8.63781465 7.07980821 5.50764703 5.80178037 5.69965776 8.69995532 4.50000523</a:t>
            </a:r>
            <a:endParaRPr/>
          </a:p>
          <a:p>
            <a:pPr indent="0" lvl="0" marL="0" rtl="0" algn="l">
              <a:spcBef>
                <a:spcPts val="1200"/>
              </a:spcBef>
              <a:spcAft>
                <a:spcPts val="0"/>
              </a:spcAft>
              <a:buNone/>
            </a:pPr>
            <a:r>
              <a:rPr b="1" lang="en"/>
              <a:t>Intercept - </a:t>
            </a:r>
            <a:r>
              <a:rPr lang="en"/>
              <a:t>7.23321344</a:t>
            </a:r>
            <a:endParaRPr/>
          </a:p>
          <a:p>
            <a:pPr indent="0" lvl="0" marL="0" rtl="0" algn="l">
              <a:spcBef>
                <a:spcPts val="1200"/>
              </a:spcBef>
              <a:spcAft>
                <a:spcPts val="0"/>
              </a:spcAft>
              <a:buNone/>
            </a:pPr>
            <a:r>
              <a:rPr b="1" lang="en"/>
              <a:t>Variance </a:t>
            </a:r>
            <a:r>
              <a:rPr lang="en"/>
              <a:t>: </a:t>
            </a:r>
            <a:r>
              <a:rPr lang="en"/>
              <a:t>.1152058975243086</a:t>
            </a:r>
            <a:endParaRPr/>
          </a:p>
          <a:p>
            <a:pPr indent="0" lvl="0" marL="0" rtl="0" algn="l">
              <a:spcBef>
                <a:spcPts val="1200"/>
              </a:spcBef>
              <a:spcAft>
                <a:spcPts val="0"/>
              </a:spcAft>
              <a:buNone/>
            </a:pPr>
            <a:r>
              <a:rPr b="1" lang="en"/>
              <a:t>Optimal degree:</a:t>
            </a:r>
            <a:r>
              <a:rPr lang="en"/>
              <a:t> </a:t>
            </a:r>
            <a:r>
              <a:rPr b="1" lang="en">
                <a:solidFill>
                  <a:schemeClr val="accent1"/>
                </a:solidFill>
              </a:rPr>
              <a:t>9</a:t>
            </a:r>
            <a:endParaRPr b="1">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Polynomial Curve Fitting</a:t>
            </a:r>
            <a:endParaRPr/>
          </a:p>
          <a:p>
            <a:pPr indent="-342900" lvl="0" marL="457200" rtl="0" algn="l">
              <a:spcBef>
                <a:spcPts val="0"/>
              </a:spcBef>
              <a:spcAft>
                <a:spcPts val="0"/>
              </a:spcAft>
              <a:buSzPts val="1800"/>
              <a:buChar char="❏"/>
            </a:pPr>
            <a:r>
              <a:rPr lang="en"/>
              <a:t>Genomic Sequence Analysis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with less than optimal degree</a:t>
            </a:r>
            <a:endParaRPr/>
          </a:p>
        </p:txBody>
      </p:sp>
      <p:pic>
        <p:nvPicPr>
          <p:cNvPr id="212" name="Google Shape;212;p32"/>
          <p:cNvPicPr preferRelativeResize="0"/>
          <p:nvPr/>
        </p:nvPicPr>
        <p:blipFill>
          <a:blip r:embed="rId3">
            <a:alphaModFix/>
          </a:blip>
          <a:stretch>
            <a:fillRect/>
          </a:stretch>
        </p:blipFill>
        <p:spPr>
          <a:xfrm>
            <a:off x="4798200" y="1649325"/>
            <a:ext cx="4128602" cy="2991324"/>
          </a:xfrm>
          <a:prstGeom prst="rect">
            <a:avLst/>
          </a:prstGeom>
          <a:noFill/>
          <a:ln>
            <a:noFill/>
          </a:ln>
        </p:spPr>
      </p:pic>
      <p:pic>
        <p:nvPicPr>
          <p:cNvPr id="213" name="Google Shape;213;p32"/>
          <p:cNvPicPr preferRelativeResize="0"/>
          <p:nvPr/>
        </p:nvPicPr>
        <p:blipFill>
          <a:blip r:embed="rId4">
            <a:alphaModFix/>
          </a:blip>
          <a:stretch>
            <a:fillRect/>
          </a:stretch>
        </p:blipFill>
        <p:spPr>
          <a:xfrm>
            <a:off x="410650" y="1446113"/>
            <a:ext cx="4343600" cy="3098900"/>
          </a:xfrm>
          <a:prstGeom prst="rect">
            <a:avLst/>
          </a:prstGeom>
          <a:noFill/>
          <a:ln>
            <a:noFill/>
          </a:ln>
        </p:spPr>
      </p:pic>
      <p:sp>
        <p:nvSpPr>
          <p:cNvPr id="214" name="Google Shape;214;p32"/>
          <p:cNvSpPr txBox="1"/>
          <p:nvPr/>
        </p:nvSpPr>
        <p:spPr>
          <a:xfrm>
            <a:off x="2060275" y="1249125"/>
            <a:ext cx="1365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DEGREE = 3</a:t>
            </a:r>
            <a:endParaRPr>
              <a:solidFill>
                <a:schemeClr val="dk2"/>
              </a:solidFill>
            </a:endParaRPr>
          </a:p>
        </p:txBody>
      </p:sp>
      <p:sp>
        <p:nvSpPr>
          <p:cNvPr id="215" name="Google Shape;215;p32"/>
          <p:cNvSpPr txBox="1"/>
          <p:nvPr/>
        </p:nvSpPr>
        <p:spPr>
          <a:xfrm>
            <a:off x="6150700" y="1337975"/>
            <a:ext cx="1885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DEGREE = 5</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FITTING THE MODEL TO DATA </a:t>
            </a:r>
            <a:endParaRPr/>
          </a:p>
        </p:txBody>
      </p:sp>
      <p:sp>
        <p:nvSpPr>
          <p:cNvPr id="221" name="Google Shape;221;p33"/>
          <p:cNvSpPr txBox="1"/>
          <p:nvPr>
            <p:ph idx="1" type="body"/>
          </p:nvPr>
        </p:nvSpPr>
        <p:spPr>
          <a:xfrm>
            <a:off x="311700" y="1266325"/>
            <a:ext cx="8520600" cy="3532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TRAIN TEST SPLIT = 80:20 (Non-Random)</a:t>
            </a:r>
            <a:endParaRPr/>
          </a:p>
          <a:p>
            <a:pPr indent="0" lvl="0" marL="0" rtl="0" algn="l">
              <a:spcBef>
                <a:spcPts val="1200"/>
              </a:spcBef>
              <a:spcAft>
                <a:spcPts val="1200"/>
              </a:spcAft>
              <a:buNone/>
            </a:pPr>
            <a:r>
              <a:t/>
            </a:r>
            <a:endParaRPr/>
          </a:p>
        </p:txBody>
      </p:sp>
      <p:pic>
        <p:nvPicPr>
          <p:cNvPr id="222" name="Google Shape;222;p33"/>
          <p:cNvPicPr preferRelativeResize="0"/>
          <p:nvPr/>
        </p:nvPicPr>
        <p:blipFill rotWithShape="1">
          <a:blip r:embed="rId3">
            <a:alphaModFix/>
          </a:blip>
          <a:srcRect b="0" l="0" r="0" t="8138"/>
          <a:stretch/>
        </p:blipFill>
        <p:spPr>
          <a:xfrm>
            <a:off x="414875" y="1708550"/>
            <a:ext cx="3810727" cy="2450926"/>
          </a:xfrm>
          <a:prstGeom prst="rect">
            <a:avLst/>
          </a:prstGeom>
          <a:noFill/>
          <a:ln>
            <a:noFill/>
          </a:ln>
        </p:spPr>
      </p:pic>
      <p:pic>
        <p:nvPicPr>
          <p:cNvPr id="223" name="Google Shape;223;p33"/>
          <p:cNvPicPr preferRelativeResize="0"/>
          <p:nvPr/>
        </p:nvPicPr>
        <p:blipFill rotWithShape="1">
          <a:blip r:embed="rId4">
            <a:alphaModFix/>
          </a:blip>
          <a:srcRect b="4548" l="2162" r="0" t="5732"/>
          <a:stretch/>
        </p:blipFill>
        <p:spPr>
          <a:xfrm>
            <a:off x="4714550" y="1708550"/>
            <a:ext cx="3810726" cy="2450925"/>
          </a:xfrm>
          <a:prstGeom prst="rect">
            <a:avLst/>
          </a:prstGeom>
          <a:noFill/>
          <a:ln>
            <a:noFill/>
          </a:ln>
        </p:spPr>
      </p:pic>
      <p:sp>
        <p:nvSpPr>
          <p:cNvPr id="224" name="Google Shape;224;p33"/>
          <p:cNvSpPr txBox="1"/>
          <p:nvPr/>
        </p:nvSpPr>
        <p:spPr>
          <a:xfrm>
            <a:off x="1540300" y="1353150"/>
            <a:ext cx="176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pen Sans"/>
                <a:ea typeface="Open Sans"/>
                <a:cs typeface="Open Sans"/>
                <a:sym typeface="Open Sans"/>
              </a:rPr>
              <a:t>TRAINING SET</a:t>
            </a:r>
            <a:endParaRPr>
              <a:solidFill>
                <a:schemeClr val="accent1"/>
              </a:solidFill>
              <a:latin typeface="Open Sans"/>
              <a:ea typeface="Open Sans"/>
              <a:cs typeface="Open Sans"/>
              <a:sym typeface="Open Sans"/>
            </a:endParaRPr>
          </a:p>
        </p:txBody>
      </p:sp>
      <p:sp>
        <p:nvSpPr>
          <p:cNvPr id="225" name="Google Shape;225;p33"/>
          <p:cNvSpPr txBox="1"/>
          <p:nvPr/>
        </p:nvSpPr>
        <p:spPr>
          <a:xfrm>
            <a:off x="5736250" y="1353150"/>
            <a:ext cx="176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pen Sans"/>
                <a:ea typeface="Open Sans"/>
                <a:cs typeface="Open Sans"/>
                <a:sym typeface="Open Sans"/>
              </a:rPr>
              <a:t>TEST</a:t>
            </a:r>
            <a:r>
              <a:rPr lang="en">
                <a:solidFill>
                  <a:schemeClr val="accent1"/>
                </a:solidFill>
                <a:latin typeface="Open Sans"/>
                <a:ea typeface="Open Sans"/>
                <a:cs typeface="Open Sans"/>
                <a:sym typeface="Open Sans"/>
              </a:rPr>
              <a:t> SET</a:t>
            </a:r>
            <a:endParaRPr>
              <a:solidFill>
                <a:schemeClr val="accent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9" name="Shape 229"/>
        <p:cNvGrpSpPr/>
        <p:nvPr/>
      </p:nvGrpSpPr>
      <p:grpSpPr>
        <a:xfrm>
          <a:off x="0" y="0"/>
          <a:ext cx="0" cy="0"/>
          <a:chOff x="0" y="0"/>
          <a:chExt cx="0" cy="0"/>
        </a:xfrm>
      </p:grpSpPr>
      <p:sp>
        <p:nvSpPr>
          <p:cNvPr id="230" name="Google Shape;230;p34"/>
          <p:cNvSpPr txBox="1"/>
          <p:nvPr>
            <p:ph type="title"/>
          </p:nvPr>
        </p:nvSpPr>
        <p:spPr>
          <a:xfrm>
            <a:off x="490250" y="526350"/>
            <a:ext cx="7023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Regularized Regression</a:t>
            </a:r>
            <a:endParaRPr>
              <a:solidFill>
                <a:schemeClr val="lt1"/>
              </a:solidFill>
            </a:endParaRPr>
          </a:p>
          <a:p>
            <a:pPr indent="0" lvl="0" marL="0" rtl="0" algn="l">
              <a:spcBef>
                <a:spcPts val="0"/>
              </a:spcBef>
              <a:spcAft>
                <a:spcPts val="0"/>
              </a:spcAft>
              <a:buNone/>
            </a:pPr>
            <a:r>
              <a:rPr lang="en" sz="2100">
                <a:solidFill>
                  <a:schemeClr val="lt1"/>
                </a:solidFill>
              </a:rPr>
              <a:t>(With a regularization parameter lambda)</a:t>
            </a:r>
            <a:endParaRPr sz="21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200"/>
              <a:t>20 Data Points</a:t>
            </a:r>
            <a:endParaRPr sz="7200"/>
          </a:p>
        </p:txBody>
      </p:sp>
      <p:sp>
        <p:nvSpPr>
          <p:cNvPr id="236" name="Google Shape;236;p35"/>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Data with top 20 data points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GOODNESS OF FIT(R</a:t>
            </a:r>
            <a:r>
              <a:rPr baseline="30000" lang="en"/>
              <a:t>2</a:t>
            </a:r>
            <a:r>
              <a:rPr lang="en"/>
              <a:t>)</a:t>
            </a:r>
            <a:endParaRPr/>
          </a:p>
        </p:txBody>
      </p:sp>
      <p:pic>
        <p:nvPicPr>
          <p:cNvPr id="242" name="Google Shape;242;p36"/>
          <p:cNvPicPr preferRelativeResize="0"/>
          <p:nvPr/>
        </p:nvPicPr>
        <p:blipFill>
          <a:blip r:embed="rId3">
            <a:alphaModFix/>
          </a:blip>
          <a:stretch>
            <a:fillRect/>
          </a:stretch>
        </p:blipFill>
        <p:spPr>
          <a:xfrm>
            <a:off x="152400" y="1304825"/>
            <a:ext cx="8839200" cy="3039650"/>
          </a:xfrm>
          <a:prstGeom prst="rect">
            <a:avLst/>
          </a:prstGeom>
          <a:noFill/>
          <a:ln>
            <a:noFill/>
          </a:ln>
        </p:spPr>
      </p:pic>
      <p:sp>
        <p:nvSpPr>
          <p:cNvPr id="243" name="Google Shape;243;p36"/>
          <p:cNvSpPr/>
          <p:nvPr/>
        </p:nvSpPr>
        <p:spPr>
          <a:xfrm>
            <a:off x="2297725" y="3900225"/>
            <a:ext cx="1550100" cy="237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7"/>
          <p:cNvPicPr preferRelativeResize="0"/>
          <p:nvPr/>
        </p:nvPicPr>
        <p:blipFill>
          <a:blip r:embed="rId3">
            <a:alphaModFix/>
          </a:blip>
          <a:stretch>
            <a:fillRect/>
          </a:stretch>
        </p:blipFill>
        <p:spPr>
          <a:xfrm>
            <a:off x="311700" y="1152425"/>
            <a:ext cx="6549825" cy="3488224"/>
          </a:xfrm>
          <a:prstGeom prst="rect">
            <a:avLst/>
          </a:prstGeom>
          <a:noFill/>
          <a:ln>
            <a:noFill/>
          </a:ln>
        </p:spPr>
      </p:pic>
      <p:sp>
        <p:nvSpPr>
          <p:cNvPr id="249" name="Google Shape;24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 OF THE MODEL</a:t>
            </a:r>
            <a:endParaRPr/>
          </a:p>
        </p:txBody>
      </p:sp>
      <p:cxnSp>
        <p:nvCxnSpPr>
          <p:cNvPr id="250" name="Google Shape;250;p37"/>
          <p:cNvCxnSpPr/>
          <p:nvPr/>
        </p:nvCxnSpPr>
        <p:spPr>
          <a:xfrm>
            <a:off x="2083325" y="3584300"/>
            <a:ext cx="19800" cy="661500"/>
          </a:xfrm>
          <a:prstGeom prst="straightConnector1">
            <a:avLst/>
          </a:prstGeom>
          <a:noFill/>
          <a:ln cap="flat" cmpd="sng" w="28575">
            <a:solidFill>
              <a:schemeClr val="accent1"/>
            </a:solidFill>
            <a:prstDash val="dash"/>
            <a:round/>
            <a:headEnd len="med" w="med" type="none"/>
            <a:tailEnd len="med" w="med" type="none"/>
          </a:ln>
        </p:spPr>
      </p:cxnSp>
      <p:sp>
        <p:nvSpPr>
          <p:cNvPr id="251" name="Google Shape;251;p37"/>
          <p:cNvSpPr/>
          <p:nvPr/>
        </p:nvSpPr>
        <p:spPr>
          <a:xfrm>
            <a:off x="3643125" y="4393850"/>
            <a:ext cx="444300" cy="3456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txBox="1"/>
          <p:nvPr/>
        </p:nvSpPr>
        <p:spPr>
          <a:xfrm>
            <a:off x="6861525" y="1300450"/>
            <a:ext cx="2067000" cy="334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 </a:t>
            </a:r>
            <a:r>
              <a:rPr b="1" lang="en" sz="1700">
                <a:solidFill>
                  <a:schemeClr val="accent1"/>
                </a:solidFill>
                <a:latin typeface="Open Sans"/>
                <a:ea typeface="Open Sans"/>
                <a:cs typeface="Open Sans"/>
                <a:sym typeface="Open Sans"/>
              </a:rPr>
              <a:t>ƛ = 100</a:t>
            </a:r>
            <a:r>
              <a:rPr lang="en"/>
              <a:t> : Train and Test error both are very high : UNDERFIT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solidFill>
                  <a:schemeClr val="accent1"/>
                </a:solidFill>
                <a:latin typeface="Open Sans"/>
                <a:ea typeface="Open Sans"/>
                <a:cs typeface="Open Sans"/>
                <a:sym typeface="Open Sans"/>
              </a:rPr>
              <a:t>ƛ = 0.01</a:t>
            </a:r>
            <a:r>
              <a:rPr lang="en"/>
              <a:t> : Train and Test error are low: BEST-FIT.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solidFill>
                  <a:schemeClr val="accent1"/>
                </a:solidFill>
                <a:latin typeface="Open Sans"/>
                <a:ea typeface="Open Sans"/>
                <a:cs typeface="Open Sans"/>
                <a:sym typeface="Open Sans"/>
              </a:rPr>
              <a:t>ƛ = 0.001</a:t>
            </a:r>
            <a:r>
              <a:rPr lang="en"/>
              <a:t> : Train error is low and Test error is high BEST-FIT.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correlates with the  goodness fit measure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POLYNOMIAL REGRESSION MODEL</a:t>
            </a:r>
            <a:endParaRPr/>
          </a:p>
        </p:txBody>
      </p:sp>
      <p:sp>
        <p:nvSpPr>
          <p:cNvPr id="258" name="Google Shape;258;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Polynomial Coefficients</a:t>
            </a:r>
            <a:r>
              <a:rPr lang="en"/>
              <a:t> : </a:t>
            </a:r>
            <a:r>
              <a:rPr lang="en"/>
              <a:t>0.00000000e+00  1.49778155e-01 -4.74272849e-01  8.62626551e-01 -6.74076261e-01 -1.03036688e+00  1.91346890e+00  7.65801496e+00 4.35992945e+00 -7.38110718e-03</a:t>
            </a:r>
            <a:endParaRPr/>
          </a:p>
          <a:p>
            <a:pPr indent="0" lvl="0" marL="0" rtl="0" algn="l">
              <a:spcBef>
                <a:spcPts val="1200"/>
              </a:spcBef>
              <a:spcAft>
                <a:spcPts val="0"/>
              </a:spcAft>
              <a:buNone/>
            </a:pPr>
            <a:r>
              <a:rPr b="1" lang="en"/>
              <a:t>Intercept : </a:t>
            </a:r>
            <a:r>
              <a:rPr lang="en"/>
              <a:t>-3.38420919</a:t>
            </a:r>
            <a:endParaRPr/>
          </a:p>
          <a:p>
            <a:pPr indent="0" lvl="0" marL="0" rtl="0" algn="l">
              <a:spcBef>
                <a:spcPts val="1200"/>
              </a:spcBef>
              <a:spcAft>
                <a:spcPts val="0"/>
              </a:spcAft>
              <a:buNone/>
            </a:pPr>
            <a:r>
              <a:rPr b="1" lang="en"/>
              <a:t>Variance </a:t>
            </a:r>
            <a:r>
              <a:rPr lang="en"/>
              <a:t>: </a:t>
            </a:r>
            <a:r>
              <a:rPr lang="en"/>
              <a:t>0.061805574040417345</a:t>
            </a:r>
            <a:endParaRPr/>
          </a:p>
          <a:p>
            <a:pPr indent="0" lvl="0" marL="0" rtl="0" algn="l">
              <a:spcBef>
                <a:spcPts val="1200"/>
              </a:spcBef>
              <a:spcAft>
                <a:spcPts val="0"/>
              </a:spcAft>
              <a:buNone/>
            </a:pPr>
            <a:r>
              <a:rPr b="1" lang="en"/>
              <a:t>Optimal degree:</a:t>
            </a:r>
            <a:r>
              <a:rPr lang="en"/>
              <a:t> </a:t>
            </a:r>
            <a:r>
              <a:rPr lang="en">
                <a:solidFill>
                  <a:schemeClr val="accent1"/>
                </a:solidFill>
              </a:rPr>
              <a:t>9</a:t>
            </a:r>
            <a:endParaRPr>
              <a:solidFill>
                <a:schemeClr val="accent1"/>
              </a:solidFill>
            </a:endParaRPr>
          </a:p>
          <a:p>
            <a:pPr indent="0" lvl="0" marL="0" rtl="0" algn="l">
              <a:spcBef>
                <a:spcPts val="1200"/>
              </a:spcBef>
              <a:spcAft>
                <a:spcPts val="0"/>
              </a:spcAft>
              <a:buNone/>
            </a:pPr>
            <a:r>
              <a:rPr b="1" lang="en"/>
              <a:t>Optimal lambda:</a:t>
            </a:r>
            <a:r>
              <a:rPr lang="en"/>
              <a:t> </a:t>
            </a:r>
            <a:r>
              <a:rPr lang="en">
                <a:solidFill>
                  <a:schemeClr val="accent1"/>
                </a:solidFill>
              </a:rPr>
              <a:t>0.01</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FITTING DATA TO MODEL</a:t>
            </a:r>
            <a:endParaRPr/>
          </a:p>
        </p:txBody>
      </p:sp>
      <p:pic>
        <p:nvPicPr>
          <p:cNvPr id="264" name="Google Shape;264;p39"/>
          <p:cNvPicPr preferRelativeResize="0"/>
          <p:nvPr/>
        </p:nvPicPr>
        <p:blipFill>
          <a:blip r:embed="rId3">
            <a:alphaModFix/>
          </a:blip>
          <a:stretch>
            <a:fillRect/>
          </a:stretch>
        </p:blipFill>
        <p:spPr>
          <a:xfrm>
            <a:off x="152400" y="1304825"/>
            <a:ext cx="8184467" cy="36862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200"/>
              <a:t>100 Data Points</a:t>
            </a:r>
            <a:endParaRPr sz="7200"/>
          </a:p>
        </p:txBody>
      </p:sp>
      <p:sp>
        <p:nvSpPr>
          <p:cNvPr id="270" name="Google Shape;270;p40"/>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Complete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1"/>
          <p:cNvPicPr preferRelativeResize="0"/>
          <p:nvPr/>
        </p:nvPicPr>
        <p:blipFill rotWithShape="1">
          <a:blip r:embed="rId3">
            <a:alphaModFix/>
          </a:blip>
          <a:srcRect b="0" l="0" r="0" t="2257"/>
          <a:stretch/>
        </p:blipFill>
        <p:spPr>
          <a:xfrm>
            <a:off x="152400" y="1372900"/>
            <a:ext cx="8839200" cy="2941975"/>
          </a:xfrm>
          <a:prstGeom prst="rect">
            <a:avLst/>
          </a:prstGeom>
          <a:noFill/>
          <a:ln cap="flat" cmpd="sng" w="9525">
            <a:solidFill>
              <a:schemeClr val="lt2"/>
            </a:solidFill>
            <a:prstDash val="solid"/>
            <a:round/>
            <a:headEnd len="sm" w="sm" type="none"/>
            <a:tailEnd len="sm" w="sm" type="none"/>
          </a:ln>
        </p:spPr>
      </p:pic>
      <p:sp>
        <p:nvSpPr>
          <p:cNvPr id="276" name="Google Shape;276;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GOODNESS OF FIT(R</a:t>
            </a:r>
            <a:r>
              <a:rPr baseline="30000" lang="en"/>
              <a:t>2</a:t>
            </a:r>
            <a:r>
              <a:rPr lang="en"/>
              <a:t>)</a:t>
            </a:r>
            <a:endParaRPr/>
          </a:p>
        </p:txBody>
      </p:sp>
      <p:sp>
        <p:nvSpPr>
          <p:cNvPr id="277" name="Google Shape;277;p41"/>
          <p:cNvSpPr/>
          <p:nvPr/>
        </p:nvSpPr>
        <p:spPr>
          <a:xfrm>
            <a:off x="2317425" y="4048175"/>
            <a:ext cx="1404600" cy="266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Polynomial Curve Fitting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2"/>
          <p:cNvPicPr preferRelativeResize="0"/>
          <p:nvPr/>
        </p:nvPicPr>
        <p:blipFill>
          <a:blip r:embed="rId3">
            <a:alphaModFix/>
          </a:blip>
          <a:stretch>
            <a:fillRect/>
          </a:stretch>
        </p:blipFill>
        <p:spPr>
          <a:xfrm>
            <a:off x="1031275" y="1304825"/>
            <a:ext cx="6013500" cy="3020046"/>
          </a:xfrm>
          <a:prstGeom prst="rect">
            <a:avLst/>
          </a:prstGeom>
          <a:noFill/>
          <a:ln>
            <a:noFill/>
          </a:ln>
        </p:spPr>
      </p:pic>
      <p:sp>
        <p:nvSpPr>
          <p:cNvPr id="283" name="Google Shape;283;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 OF THE MODEL</a:t>
            </a:r>
            <a:endParaRPr/>
          </a:p>
        </p:txBody>
      </p:sp>
      <p:cxnSp>
        <p:nvCxnSpPr>
          <p:cNvPr id="284" name="Google Shape;284;p42"/>
          <p:cNvCxnSpPr/>
          <p:nvPr/>
        </p:nvCxnSpPr>
        <p:spPr>
          <a:xfrm flipH="1">
            <a:off x="2606475" y="2330500"/>
            <a:ext cx="19800" cy="1550100"/>
          </a:xfrm>
          <a:prstGeom prst="straightConnector1">
            <a:avLst/>
          </a:prstGeom>
          <a:noFill/>
          <a:ln cap="flat" cmpd="sng" w="38100">
            <a:solidFill>
              <a:schemeClr val="accent1"/>
            </a:solidFill>
            <a:prstDash val="dash"/>
            <a:round/>
            <a:headEnd len="med" w="med" type="none"/>
            <a:tailEnd len="med" w="med" type="none"/>
          </a:ln>
        </p:spPr>
      </p:cxnSp>
      <p:sp>
        <p:nvSpPr>
          <p:cNvPr id="285" name="Google Shape;285;p42"/>
          <p:cNvSpPr/>
          <p:nvPr/>
        </p:nvSpPr>
        <p:spPr>
          <a:xfrm>
            <a:off x="4038000" y="4132075"/>
            <a:ext cx="464100" cy="256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txBox="1"/>
          <p:nvPr/>
        </p:nvSpPr>
        <p:spPr>
          <a:xfrm>
            <a:off x="7286025" y="1167850"/>
            <a:ext cx="1816500" cy="3294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a:solidFill>
                  <a:schemeClr val="accent1"/>
                </a:solidFill>
              </a:rPr>
              <a:t> </a:t>
            </a:r>
            <a:r>
              <a:rPr b="1" lang="en" sz="1700">
                <a:solidFill>
                  <a:schemeClr val="accent1"/>
                </a:solidFill>
                <a:latin typeface="Open Sans"/>
                <a:ea typeface="Open Sans"/>
                <a:cs typeface="Open Sans"/>
                <a:sym typeface="Open Sans"/>
              </a:rPr>
              <a:t>ƛ</a:t>
            </a:r>
            <a:r>
              <a:rPr b="1" lang="en">
                <a:solidFill>
                  <a:schemeClr val="accent1"/>
                </a:solidFill>
              </a:rPr>
              <a:t> = 100</a:t>
            </a:r>
            <a:r>
              <a:rPr lang="en">
                <a:solidFill>
                  <a:schemeClr val="accent1"/>
                </a:solidFill>
              </a:rPr>
              <a:t> :</a:t>
            </a:r>
            <a:r>
              <a:rPr lang="en"/>
              <a:t> Train and Test error both are very high : UNDERFIT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solidFill>
                  <a:schemeClr val="accent1"/>
                </a:solidFill>
                <a:latin typeface="Open Sans"/>
                <a:ea typeface="Open Sans"/>
                <a:cs typeface="Open Sans"/>
                <a:sym typeface="Open Sans"/>
              </a:rPr>
              <a:t>ƛ</a:t>
            </a:r>
            <a:r>
              <a:rPr b="1" lang="en">
                <a:solidFill>
                  <a:schemeClr val="accent1"/>
                </a:solidFill>
              </a:rPr>
              <a:t> = 0.01</a:t>
            </a:r>
            <a:r>
              <a:rPr lang="en">
                <a:solidFill>
                  <a:schemeClr val="accent1"/>
                </a:solidFill>
              </a:rPr>
              <a:t> </a:t>
            </a:r>
            <a:r>
              <a:rPr lang="en"/>
              <a:t>: both are stable and minimum : BEST-FIT after this test and train error starts increasing.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correlates with the goodness fit measure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POLYNOMIAL REGRESSION MODEL</a:t>
            </a:r>
            <a:endParaRPr/>
          </a:p>
        </p:txBody>
      </p:sp>
      <p:sp>
        <p:nvSpPr>
          <p:cNvPr id="292" name="Google Shape;29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Polynomial Coefficients</a:t>
            </a:r>
            <a:r>
              <a:rPr lang="en"/>
              <a:t> : </a:t>
            </a:r>
            <a:r>
              <a:rPr lang="en"/>
              <a:t>0.00000000e+00  6.93550528e+00  8.78616548e+00  7.08446796e+00 5.45249467e+00  5.80063154e+00  5.70665822e+00  8.70003833e+004.49965071e+00 -1.78521148e-06  6.17856419e-06</a:t>
            </a:r>
            <a:endParaRPr/>
          </a:p>
          <a:p>
            <a:pPr indent="0" lvl="0" marL="0" rtl="0" algn="l">
              <a:spcBef>
                <a:spcPts val="1200"/>
              </a:spcBef>
              <a:spcAft>
                <a:spcPts val="0"/>
              </a:spcAft>
              <a:buNone/>
            </a:pPr>
            <a:r>
              <a:rPr b="1" lang="en"/>
              <a:t>Intercept : </a:t>
            </a:r>
            <a:r>
              <a:rPr lang="en"/>
              <a:t>7.17396127</a:t>
            </a:r>
            <a:endParaRPr/>
          </a:p>
          <a:p>
            <a:pPr indent="0" lvl="0" marL="0" rtl="0" algn="l">
              <a:spcBef>
                <a:spcPts val="1200"/>
              </a:spcBef>
              <a:spcAft>
                <a:spcPts val="0"/>
              </a:spcAft>
              <a:buNone/>
            </a:pPr>
            <a:r>
              <a:rPr b="1" lang="en"/>
              <a:t>Variance </a:t>
            </a:r>
            <a:r>
              <a:rPr lang="en"/>
              <a:t>: </a:t>
            </a:r>
            <a:r>
              <a:rPr lang="en"/>
              <a:t>0.1108132442535524</a:t>
            </a:r>
            <a:endParaRPr/>
          </a:p>
          <a:p>
            <a:pPr indent="0" lvl="0" marL="0" rtl="0" algn="l">
              <a:spcBef>
                <a:spcPts val="1200"/>
              </a:spcBef>
              <a:spcAft>
                <a:spcPts val="0"/>
              </a:spcAft>
              <a:buNone/>
            </a:pPr>
            <a:r>
              <a:rPr b="1" lang="en"/>
              <a:t>Optimal degree:</a:t>
            </a:r>
            <a:r>
              <a:rPr lang="en"/>
              <a:t> </a:t>
            </a:r>
            <a:r>
              <a:rPr lang="en">
                <a:solidFill>
                  <a:schemeClr val="accent1"/>
                </a:solidFill>
              </a:rPr>
              <a:t>10</a:t>
            </a:r>
            <a:endParaRPr>
              <a:solidFill>
                <a:schemeClr val="accent1"/>
              </a:solidFill>
            </a:endParaRPr>
          </a:p>
          <a:p>
            <a:pPr indent="0" lvl="0" marL="0" rtl="0" algn="l">
              <a:spcBef>
                <a:spcPts val="1200"/>
              </a:spcBef>
              <a:spcAft>
                <a:spcPts val="0"/>
              </a:spcAft>
              <a:buNone/>
            </a:pPr>
            <a:r>
              <a:rPr b="1" lang="en"/>
              <a:t>Optimal lambda:</a:t>
            </a:r>
            <a:r>
              <a:rPr lang="en"/>
              <a:t> </a:t>
            </a:r>
            <a:r>
              <a:rPr lang="en">
                <a:solidFill>
                  <a:schemeClr val="accent1"/>
                </a:solidFill>
              </a:rPr>
              <a:t>0.01</a:t>
            </a:r>
            <a:endParaRPr>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FITTING DATA TO MODEL</a:t>
            </a:r>
            <a:endParaRPr/>
          </a:p>
        </p:txBody>
      </p:sp>
      <p:pic>
        <p:nvPicPr>
          <p:cNvPr id="298" name="Google Shape;298;p44"/>
          <p:cNvPicPr preferRelativeResize="0"/>
          <p:nvPr/>
        </p:nvPicPr>
        <p:blipFill>
          <a:blip r:embed="rId3">
            <a:alphaModFix/>
          </a:blip>
          <a:stretch>
            <a:fillRect/>
          </a:stretch>
        </p:blipFill>
        <p:spPr>
          <a:xfrm>
            <a:off x="509288" y="1152425"/>
            <a:ext cx="8125415" cy="36862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nvSpPr>
        <p:spPr>
          <a:xfrm>
            <a:off x="154300" y="154300"/>
            <a:ext cx="89112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SIGNIFICANCE OF Lambda</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b="1" sz="3600">
              <a:solidFill>
                <a:schemeClr val="accent1"/>
              </a:solidFill>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AutoNum type="arabicPeriod"/>
            </a:pPr>
            <a:r>
              <a:rPr b="1" lang="en" sz="2000">
                <a:latin typeface="PT Sans Narrow"/>
                <a:ea typeface="PT Sans Narrow"/>
                <a:cs typeface="PT Sans Narrow"/>
                <a:sym typeface="PT Sans Narrow"/>
              </a:rPr>
              <a:t>The higher the value of lambda,</a:t>
            </a:r>
            <a:endParaRPr b="1" sz="2000">
              <a:latin typeface="PT Sans Narrow"/>
              <a:ea typeface="PT Sans Narrow"/>
              <a:cs typeface="PT Sans Narrow"/>
              <a:sym typeface="PT Sans Narrow"/>
            </a:endParaRPr>
          </a:p>
          <a:p>
            <a:pPr indent="457200" lvl="0" marL="0" rtl="0" algn="l">
              <a:spcBef>
                <a:spcPts val="0"/>
              </a:spcBef>
              <a:spcAft>
                <a:spcPts val="0"/>
              </a:spcAft>
              <a:buNone/>
            </a:pPr>
            <a:r>
              <a:rPr b="1" lang="en" sz="2000">
                <a:latin typeface="PT Sans Narrow"/>
                <a:ea typeface="PT Sans Narrow"/>
                <a:cs typeface="PT Sans Narrow"/>
                <a:sym typeface="PT Sans Narrow"/>
              </a:rPr>
              <a:t>the lower would be the magnitude of the</a:t>
            </a:r>
            <a:endParaRPr b="1" sz="2000">
              <a:latin typeface="PT Sans Narrow"/>
              <a:ea typeface="PT Sans Narrow"/>
              <a:cs typeface="PT Sans Narrow"/>
              <a:sym typeface="PT Sans Narrow"/>
            </a:endParaRPr>
          </a:p>
          <a:p>
            <a:pPr indent="457200" lvl="0" marL="0" rtl="0" algn="l">
              <a:spcBef>
                <a:spcPts val="0"/>
              </a:spcBef>
              <a:spcAft>
                <a:spcPts val="0"/>
              </a:spcAft>
              <a:buNone/>
            </a:pPr>
            <a:r>
              <a:rPr b="1" lang="en" sz="2000">
                <a:latin typeface="PT Sans Narrow"/>
                <a:ea typeface="PT Sans Narrow"/>
                <a:cs typeface="PT Sans Narrow"/>
                <a:sym typeface="PT Sans Narrow"/>
              </a:rPr>
              <a:t>polynomial coefficients. (under-fitting)</a:t>
            </a:r>
            <a:endParaRPr b="1" sz="2000">
              <a:latin typeface="PT Sans Narrow"/>
              <a:ea typeface="PT Sans Narrow"/>
              <a:cs typeface="PT Sans Narrow"/>
              <a:sym typeface="PT Sans Narrow"/>
            </a:endParaRPr>
          </a:p>
          <a:p>
            <a:pPr indent="457200" lvl="0" marL="0" rtl="0" algn="l">
              <a:spcBef>
                <a:spcPts val="0"/>
              </a:spcBef>
              <a:spcAft>
                <a:spcPts val="0"/>
              </a:spcAft>
              <a:buNone/>
            </a:pPr>
            <a:r>
              <a:t/>
            </a:r>
            <a:endParaRPr b="1"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AutoNum type="arabicPeriod"/>
            </a:pPr>
            <a:r>
              <a:rPr b="1" lang="en" sz="2000">
                <a:latin typeface="PT Sans Narrow"/>
                <a:ea typeface="PT Sans Narrow"/>
                <a:cs typeface="PT Sans Narrow"/>
                <a:sym typeface="PT Sans Narrow"/>
              </a:rPr>
              <a:t>The lower the value of lambda </a:t>
            </a:r>
            <a:endParaRPr b="1" sz="2000">
              <a:latin typeface="PT Sans Narrow"/>
              <a:ea typeface="PT Sans Narrow"/>
              <a:cs typeface="PT Sans Narrow"/>
              <a:sym typeface="PT Sans Narrow"/>
            </a:endParaRPr>
          </a:p>
          <a:p>
            <a:pPr indent="0" lvl="0" marL="457200" rtl="0" algn="l">
              <a:spcBef>
                <a:spcPts val="0"/>
              </a:spcBef>
              <a:spcAft>
                <a:spcPts val="0"/>
              </a:spcAft>
              <a:buNone/>
            </a:pPr>
            <a:r>
              <a:rPr b="1" lang="en" sz="2000">
                <a:latin typeface="PT Sans Narrow"/>
                <a:ea typeface="PT Sans Narrow"/>
                <a:cs typeface="PT Sans Narrow"/>
                <a:sym typeface="PT Sans Narrow"/>
              </a:rPr>
              <a:t>(approximately zero), the higher the value</a:t>
            </a:r>
            <a:endParaRPr b="1" sz="2000">
              <a:latin typeface="PT Sans Narrow"/>
              <a:ea typeface="PT Sans Narrow"/>
              <a:cs typeface="PT Sans Narrow"/>
              <a:sym typeface="PT Sans Narrow"/>
            </a:endParaRPr>
          </a:p>
          <a:p>
            <a:pPr indent="0" lvl="0" marL="457200" rtl="0" algn="l">
              <a:spcBef>
                <a:spcPts val="0"/>
              </a:spcBef>
              <a:spcAft>
                <a:spcPts val="0"/>
              </a:spcAft>
              <a:buNone/>
            </a:pPr>
            <a:r>
              <a:rPr b="1" lang="en" sz="2000">
                <a:latin typeface="PT Sans Narrow"/>
                <a:ea typeface="PT Sans Narrow"/>
                <a:cs typeface="PT Sans Narrow"/>
                <a:sym typeface="PT Sans Narrow"/>
              </a:rPr>
              <a:t> of coefficients.(over-fitting)</a:t>
            </a:r>
            <a:endParaRPr b="1" sz="2000">
              <a:latin typeface="PT Sans Narrow"/>
              <a:ea typeface="PT Sans Narrow"/>
              <a:cs typeface="PT Sans Narrow"/>
              <a:sym typeface="PT Sans Narrow"/>
            </a:endParaRPr>
          </a:p>
          <a:p>
            <a:pPr indent="0" lvl="0" marL="457200" rtl="0" algn="l">
              <a:spcBef>
                <a:spcPts val="0"/>
              </a:spcBef>
              <a:spcAft>
                <a:spcPts val="0"/>
              </a:spcAft>
              <a:buNone/>
            </a:pPr>
            <a:r>
              <a:rPr b="1" lang="en" sz="2000">
                <a:latin typeface="PT Sans Narrow"/>
                <a:ea typeface="PT Sans Narrow"/>
                <a:cs typeface="PT Sans Narrow"/>
                <a:sym typeface="PT Sans Narrow"/>
              </a:rPr>
              <a:t>In this case, the analysis approaches </a:t>
            </a:r>
            <a:endParaRPr b="1" sz="2000">
              <a:latin typeface="PT Sans Narrow"/>
              <a:ea typeface="PT Sans Narrow"/>
              <a:cs typeface="PT Sans Narrow"/>
              <a:sym typeface="PT Sans Narrow"/>
            </a:endParaRPr>
          </a:p>
          <a:p>
            <a:pPr indent="0" lvl="0" marL="457200" rtl="0" algn="l">
              <a:spcBef>
                <a:spcPts val="0"/>
              </a:spcBef>
              <a:spcAft>
                <a:spcPts val="0"/>
              </a:spcAft>
              <a:buNone/>
            </a:pPr>
            <a:r>
              <a:rPr b="1" lang="en" sz="2000">
                <a:latin typeface="PT Sans Narrow"/>
                <a:ea typeface="PT Sans Narrow"/>
                <a:cs typeface="PT Sans Narrow"/>
                <a:sym typeface="PT Sans Narrow"/>
              </a:rPr>
              <a:t>the linear regression model.</a:t>
            </a:r>
            <a:endParaRPr b="1" sz="2000">
              <a:latin typeface="PT Sans Narrow"/>
              <a:ea typeface="PT Sans Narrow"/>
              <a:cs typeface="PT Sans Narrow"/>
              <a:sym typeface="PT Sans Narrow"/>
            </a:endParaRPr>
          </a:p>
          <a:p>
            <a:pPr indent="0" lvl="0" marL="0" rtl="0" algn="l">
              <a:spcBef>
                <a:spcPts val="0"/>
              </a:spcBef>
              <a:spcAft>
                <a:spcPts val="0"/>
              </a:spcAft>
              <a:buNone/>
            </a:pPr>
            <a:r>
              <a:t/>
            </a:r>
            <a:endParaRPr b="1" sz="2000">
              <a:latin typeface="PT Sans Narrow"/>
              <a:ea typeface="PT Sans Narrow"/>
              <a:cs typeface="PT Sans Narrow"/>
              <a:sym typeface="PT Sans Narrow"/>
            </a:endParaRPr>
          </a:p>
        </p:txBody>
      </p:sp>
      <p:pic>
        <p:nvPicPr>
          <p:cNvPr id="304" name="Google Shape;304;p45"/>
          <p:cNvPicPr preferRelativeResize="0"/>
          <p:nvPr/>
        </p:nvPicPr>
        <p:blipFill>
          <a:blip r:embed="rId3">
            <a:alphaModFix/>
          </a:blip>
          <a:stretch>
            <a:fillRect/>
          </a:stretch>
        </p:blipFill>
        <p:spPr>
          <a:xfrm>
            <a:off x="4572000" y="0"/>
            <a:ext cx="4493500" cy="50020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t>
            </a:r>
            <a:endParaRPr/>
          </a:p>
        </p:txBody>
      </p:sp>
      <p:sp>
        <p:nvSpPr>
          <p:cNvPr id="310" name="Google Shape;310;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regression without Regularization and 20 data points the degree was 8 and for 100 data points optimal degree was 9  and variance increased and thus the fit.</a:t>
            </a:r>
            <a:endParaRPr/>
          </a:p>
          <a:p>
            <a:pPr indent="0" lvl="0" marL="0" rtl="0" algn="l">
              <a:spcBef>
                <a:spcPts val="1200"/>
              </a:spcBef>
              <a:spcAft>
                <a:spcPts val="0"/>
              </a:spcAft>
              <a:buNone/>
            </a:pPr>
            <a:r>
              <a:rPr lang="en"/>
              <a:t>For regression with Regularization and 20 data points the degree was 9 and for 100 data points optimal degree was 10  and variance increased and thus the fit.</a:t>
            </a:r>
            <a:endParaRPr/>
          </a:p>
          <a:p>
            <a:pPr indent="0" lvl="0" marL="0" rtl="0" algn="l">
              <a:spcBef>
                <a:spcPts val="1200"/>
              </a:spcBef>
              <a:spcAft>
                <a:spcPts val="0"/>
              </a:spcAft>
              <a:buNone/>
            </a:pPr>
            <a:r>
              <a:rPr lang="en"/>
              <a:t>Therefore, as we increase the data points the model learns better.</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Genomic Sequence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321" name="Google Shape;321;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00">
                <a:solidFill>
                  <a:srgbClr val="660000"/>
                </a:solidFill>
              </a:rPr>
              <a:t>Non-coding ribonucleic acids (ncRNA) are believed to have many roles in a cell, many of which remain to be discovered. However, it is difficult to detect ncRNAs using biochemical screening methods. Recent studies have shown that computational methods can </a:t>
            </a:r>
            <a:r>
              <a:rPr lang="en" sz="1200">
                <a:solidFill>
                  <a:srgbClr val="660000"/>
                </a:solidFill>
              </a:rPr>
              <a:t>accurately</a:t>
            </a:r>
            <a:r>
              <a:rPr lang="en" sz="1200">
                <a:solidFill>
                  <a:srgbClr val="660000"/>
                </a:solidFill>
              </a:rPr>
              <a:t> detect ncRNAs, which can be treated as supervised classification. To perform the classification, an 8-dimensional feature vector is used as input to a classifier, including the length of genomic sequence and nucleotide frequencies:</a:t>
            </a:r>
            <a:endParaRPr sz="1200">
              <a:solidFill>
                <a:srgbClr val="660000"/>
              </a:solidFill>
            </a:endParaRPr>
          </a:p>
          <a:p>
            <a:pPr indent="-304800" lvl="0" marL="457200" rtl="0" algn="l">
              <a:lnSpc>
                <a:spcPct val="105000"/>
              </a:lnSpc>
              <a:spcBef>
                <a:spcPts val="1200"/>
              </a:spcBef>
              <a:spcAft>
                <a:spcPts val="0"/>
              </a:spcAft>
              <a:buClr>
                <a:srgbClr val="660000"/>
              </a:buClr>
              <a:buSzPts val="1200"/>
              <a:buFont typeface="Open Sans"/>
              <a:buChar char="●"/>
            </a:pPr>
            <a:r>
              <a:rPr lang="en" sz="1200">
                <a:solidFill>
                  <a:srgbClr val="660000"/>
                </a:solidFill>
              </a:rPr>
              <a:t>A feature value computed by the Dynalign algorithm </a:t>
            </a:r>
            <a:r>
              <a:rPr lang="en" sz="1200" u="sng">
                <a:solidFill>
                  <a:srgbClr val="660000"/>
                </a:solidFill>
                <a:hlinkClick r:id="rId3">
                  <a:extLst>
                    <a:ext uri="{A12FA001-AC4F-418D-AE19-62706E023703}">
                      <ahyp:hlinkClr val="tx"/>
                    </a:ext>
                  </a:extLst>
                </a:hlinkClick>
              </a:rPr>
              <a:t>http://www.ncbi.nlm.nih.gov/pubmed/11902836</a:t>
            </a:r>
            <a:endParaRPr sz="1200" u="sng">
              <a:solidFill>
                <a:srgbClr val="660000"/>
              </a:solidFill>
            </a:endParaRPr>
          </a:p>
          <a:p>
            <a:pPr indent="-304800" lvl="0" marL="457200" rtl="0" algn="l">
              <a:lnSpc>
                <a:spcPct val="105000"/>
              </a:lnSpc>
              <a:spcBef>
                <a:spcPts val="0"/>
              </a:spcBef>
              <a:spcAft>
                <a:spcPts val="0"/>
              </a:spcAft>
              <a:buClr>
                <a:srgbClr val="660000"/>
              </a:buClr>
              <a:buSzPts val="1200"/>
              <a:buFont typeface="Open Sans"/>
              <a:buChar char="●"/>
            </a:pPr>
            <a:r>
              <a:rPr lang="en" sz="1200">
                <a:solidFill>
                  <a:srgbClr val="660000"/>
                </a:solidFill>
              </a:rPr>
              <a:t>Length of shorter sequence</a:t>
            </a:r>
            <a:endParaRPr sz="1200">
              <a:solidFill>
                <a:srgbClr val="660000"/>
              </a:solidFill>
            </a:endParaRPr>
          </a:p>
          <a:p>
            <a:pPr indent="-304800" lvl="0" marL="457200" rtl="0" algn="l">
              <a:lnSpc>
                <a:spcPct val="105000"/>
              </a:lnSpc>
              <a:spcBef>
                <a:spcPts val="0"/>
              </a:spcBef>
              <a:spcAft>
                <a:spcPts val="0"/>
              </a:spcAft>
              <a:buClr>
                <a:srgbClr val="660000"/>
              </a:buClr>
              <a:buSzPts val="1200"/>
              <a:buFont typeface="Open Sans"/>
              <a:buChar char="●"/>
            </a:pPr>
            <a:r>
              <a:rPr lang="en" sz="1200">
                <a:solidFill>
                  <a:srgbClr val="660000"/>
                </a:solidFill>
              </a:rPr>
              <a:t>`A' frequencies of sequence 1</a:t>
            </a:r>
            <a:endParaRPr sz="1200">
              <a:solidFill>
                <a:srgbClr val="660000"/>
              </a:solidFill>
            </a:endParaRPr>
          </a:p>
          <a:p>
            <a:pPr indent="-304800" lvl="0" marL="457200" rtl="0" algn="l">
              <a:lnSpc>
                <a:spcPct val="105000"/>
              </a:lnSpc>
              <a:spcBef>
                <a:spcPts val="0"/>
              </a:spcBef>
              <a:spcAft>
                <a:spcPts val="0"/>
              </a:spcAft>
              <a:buClr>
                <a:srgbClr val="660000"/>
              </a:buClr>
              <a:buSzPts val="1200"/>
              <a:buFont typeface="Open Sans"/>
              <a:buChar char="●"/>
            </a:pPr>
            <a:r>
              <a:rPr lang="en" sz="1200">
                <a:solidFill>
                  <a:srgbClr val="660000"/>
                </a:solidFill>
              </a:rPr>
              <a:t>`U' frequencies of sequence 1</a:t>
            </a:r>
            <a:endParaRPr sz="1200">
              <a:solidFill>
                <a:srgbClr val="660000"/>
              </a:solidFill>
            </a:endParaRPr>
          </a:p>
          <a:p>
            <a:pPr indent="-304800" lvl="0" marL="457200" rtl="0" algn="l">
              <a:lnSpc>
                <a:spcPct val="105000"/>
              </a:lnSpc>
              <a:spcBef>
                <a:spcPts val="0"/>
              </a:spcBef>
              <a:spcAft>
                <a:spcPts val="0"/>
              </a:spcAft>
              <a:buClr>
                <a:srgbClr val="660000"/>
              </a:buClr>
              <a:buSzPts val="1200"/>
              <a:buFont typeface="Open Sans"/>
              <a:buChar char="●"/>
            </a:pPr>
            <a:r>
              <a:rPr lang="en" sz="1200">
                <a:solidFill>
                  <a:srgbClr val="660000"/>
                </a:solidFill>
              </a:rPr>
              <a:t>`C' frequencies of sequence 1</a:t>
            </a:r>
            <a:endParaRPr sz="1200">
              <a:solidFill>
                <a:srgbClr val="660000"/>
              </a:solidFill>
            </a:endParaRPr>
          </a:p>
          <a:p>
            <a:pPr indent="-304800" lvl="0" marL="457200" rtl="0" algn="l">
              <a:lnSpc>
                <a:spcPct val="105000"/>
              </a:lnSpc>
              <a:spcBef>
                <a:spcPts val="0"/>
              </a:spcBef>
              <a:spcAft>
                <a:spcPts val="0"/>
              </a:spcAft>
              <a:buClr>
                <a:srgbClr val="660000"/>
              </a:buClr>
              <a:buSzPts val="1200"/>
              <a:buFont typeface="Open Sans"/>
              <a:buChar char="●"/>
            </a:pPr>
            <a:r>
              <a:rPr lang="en" sz="1200">
                <a:solidFill>
                  <a:srgbClr val="660000"/>
                </a:solidFill>
              </a:rPr>
              <a:t>`A' frequencies of sequence 2</a:t>
            </a:r>
            <a:endParaRPr sz="1200">
              <a:solidFill>
                <a:srgbClr val="660000"/>
              </a:solidFill>
            </a:endParaRPr>
          </a:p>
          <a:p>
            <a:pPr indent="-304800" lvl="0" marL="457200" rtl="0" algn="l">
              <a:lnSpc>
                <a:spcPct val="105000"/>
              </a:lnSpc>
              <a:spcBef>
                <a:spcPts val="0"/>
              </a:spcBef>
              <a:spcAft>
                <a:spcPts val="0"/>
              </a:spcAft>
              <a:buClr>
                <a:srgbClr val="660000"/>
              </a:buClr>
              <a:buSzPts val="1200"/>
              <a:buFont typeface="Open Sans"/>
              <a:buChar char="●"/>
            </a:pPr>
            <a:r>
              <a:rPr lang="en" sz="1200">
                <a:solidFill>
                  <a:srgbClr val="660000"/>
                </a:solidFill>
              </a:rPr>
              <a:t>`U' frequencies of sequence 2</a:t>
            </a:r>
            <a:endParaRPr sz="1200">
              <a:solidFill>
                <a:srgbClr val="660000"/>
              </a:solidFill>
            </a:endParaRPr>
          </a:p>
          <a:p>
            <a:pPr indent="-304800" lvl="0" marL="457200" rtl="0" algn="l">
              <a:lnSpc>
                <a:spcPct val="105000"/>
              </a:lnSpc>
              <a:spcBef>
                <a:spcPts val="0"/>
              </a:spcBef>
              <a:spcAft>
                <a:spcPts val="0"/>
              </a:spcAft>
              <a:buClr>
                <a:srgbClr val="660000"/>
              </a:buClr>
              <a:buSzPts val="1200"/>
              <a:buFont typeface="Open Sans"/>
              <a:buChar char="●"/>
            </a:pPr>
            <a:r>
              <a:rPr lang="en" sz="1200">
                <a:solidFill>
                  <a:srgbClr val="660000"/>
                </a:solidFill>
              </a:rPr>
              <a:t>`C' frequencies of sequence 2</a:t>
            </a:r>
            <a:endParaRPr sz="1200">
              <a:solidFill>
                <a:srgbClr val="660000"/>
              </a:solidFill>
            </a:endParaRPr>
          </a:p>
          <a:p>
            <a:pPr indent="0" lvl="0" marL="0" rtl="0" algn="l">
              <a:lnSpc>
                <a:spcPct val="105000"/>
              </a:lnSpc>
              <a:spcBef>
                <a:spcPts val="1200"/>
              </a:spcBef>
              <a:spcAft>
                <a:spcPts val="0"/>
              </a:spcAft>
              <a:buNone/>
            </a:pPr>
            <a:r>
              <a:rPr b="1" lang="en" sz="1200">
                <a:solidFill>
                  <a:srgbClr val="660000"/>
                </a:solidFill>
              </a:rPr>
              <a:t>Number of training points = 2000</a:t>
            </a:r>
            <a:endParaRPr b="1" sz="1200">
              <a:solidFill>
                <a:srgbClr val="660000"/>
              </a:solidFill>
            </a:endParaRPr>
          </a:p>
          <a:p>
            <a:pPr indent="0" lvl="0" marL="0" rtl="0" algn="l">
              <a:lnSpc>
                <a:spcPct val="105000"/>
              </a:lnSpc>
              <a:spcBef>
                <a:spcPts val="1200"/>
              </a:spcBef>
              <a:spcAft>
                <a:spcPts val="1200"/>
              </a:spcAft>
              <a:buNone/>
            </a:pPr>
            <a:r>
              <a:rPr b="1" lang="en" sz="1200">
                <a:solidFill>
                  <a:srgbClr val="660000"/>
                </a:solidFill>
              </a:rPr>
              <a:t>Number of testing points = 1001</a:t>
            </a:r>
            <a:endParaRPr b="1" sz="1200">
              <a:solidFill>
                <a:srgbClr val="66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Data (2000)</a:t>
            </a:r>
            <a:endParaRPr/>
          </a:p>
        </p:txBody>
      </p:sp>
      <p:pic>
        <p:nvPicPr>
          <p:cNvPr id="327" name="Google Shape;327;p49"/>
          <p:cNvPicPr preferRelativeResize="0"/>
          <p:nvPr/>
        </p:nvPicPr>
        <p:blipFill rotWithShape="1">
          <a:blip r:embed="rId3">
            <a:alphaModFix/>
          </a:blip>
          <a:srcRect b="0" l="0" r="0" t="31398"/>
          <a:stretch/>
        </p:blipFill>
        <p:spPr>
          <a:xfrm>
            <a:off x="466112" y="1463275"/>
            <a:ext cx="8211775" cy="2742550"/>
          </a:xfrm>
          <a:prstGeom prst="rect">
            <a:avLst/>
          </a:prstGeom>
          <a:noFill/>
          <a:ln>
            <a:noFill/>
          </a:ln>
        </p:spPr>
      </p:pic>
      <p:sp>
        <p:nvSpPr>
          <p:cNvPr id="328" name="Google Shape;328;p49"/>
          <p:cNvSpPr txBox="1"/>
          <p:nvPr/>
        </p:nvSpPr>
        <p:spPr>
          <a:xfrm>
            <a:off x="556700" y="4454500"/>
            <a:ext cx="64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Class labels: 1 and -1 Features: 1,2,3,4,5,6,7 and 8</a:t>
            </a:r>
            <a:endParaRPr>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Data (1001)</a:t>
            </a:r>
            <a:endParaRPr/>
          </a:p>
        </p:txBody>
      </p:sp>
      <p:pic>
        <p:nvPicPr>
          <p:cNvPr id="334" name="Google Shape;334;p50"/>
          <p:cNvPicPr preferRelativeResize="0"/>
          <p:nvPr/>
        </p:nvPicPr>
        <p:blipFill>
          <a:blip r:embed="rId3">
            <a:alphaModFix/>
          </a:blip>
          <a:stretch>
            <a:fillRect/>
          </a:stretch>
        </p:blipFill>
        <p:spPr>
          <a:xfrm>
            <a:off x="235500" y="1549125"/>
            <a:ext cx="8677275" cy="2105025"/>
          </a:xfrm>
          <a:prstGeom prst="rect">
            <a:avLst/>
          </a:prstGeom>
          <a:noFill/>
          <a:ln>
            <a:noFill/>
          </a:ln>
        </p:spPr>
      </p:pic>
      <p:sp>
        <p:nvSpPr>
          <p:cNvPr id="335" name="Google Shape;335;p50"/>
          <p:cNvSpPr txBox="1"/>
          <p:nvPr/>
        </p:nvSpPr>
        <p:spPr>
          <a:xfrm>
            <a:off x="556700" y="4454500"/>
            <a:ext cx="64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Class labels: 0 (To be predicted)      Features: 1,2,3,4,5,6,7 and 8</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pic>
        <p:nvPicPr>
          <p:cNvPr id="341" name="Google Shape;341;p51"/>
          <p:cNvPicPr preferRelativeResize="0"/>
          <p:nvPr/>
        </p:nvPicPr>
        <p:blipFill>
          <a:blip r:embed="rId3">
            <a:alphaModFix/>
          </a:blip>
          <a:stretch>
            <a:fillRect/>
          </a:stretch>
        </p:blipFill>
        <p:spPr>
          <a:xfrm>
            <a:off x="4385775" y="1296802"/>
            <a:ext cx="4663399" cy="3615650"/>
          </a:xfrm>
          <a:prstGeom prst="rect">
            <a:avLst/>
          </a:prstGeom>
          <a:noFill/>
          <a:ln>
            <a:noFill/>
          </a:ln>
        </p:spPr>
      </p:pic>
      <p:pic>
        <p:nvPicPr>
          <p:cNvPr id="342" name="Google Shape;342;p51"/>
          <p:cNvPicPr preferRelativeResize="0"/>
          <p:nvPr/>
        </p:nvPicPr>
        <p:blipFill>
          <a:blip r:embed="rId4">
            <a:alphaModFix/>
          </a:blip>
          <a:stretch>
            <a:fillRect/>
          </a:stretch>
        </p:blipFill>
        <p:spPr>
          <a:xfrm>
            <a:off x="152400" y="1304825"/>
            <a:ext cx="4080975" cy="347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29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5" name="Google Shape;85;p16"/>
          <p:cNvSpPr txBox="1"/>
          <p:nvPr>
            <p:ph idx="1" type="body"/>
          </p:nvPr>
        </p:nvSpPr>
        <p:spPr>
          <a:xfrm>
            <a:off x="311700" y="1152425"/>
            <a:ext cx="6243900" cy="36660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b="1" lang="en" sz="2089"/>
              <a:t>Polynomial Regression</a:t>
            </a:r>
            <a:r>
              <a:rPr lang="en" sz="2089"/>
              <a:t> is a form of linear regression in which the relationship between the independent variable x and dependent variable y is modeled as an nth degree polynomial. Polynomial regression fits a nonlinear relationship for e.g. progression of disease epidemics</a:t>
            </a:r>
            <a:endParaRPr sz="1689">
              <a:solidFill>
                <a:srgbClr val="40424E"/>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None/>
            </a:pPr>
            <a:r>
              <a:t/>
            </a:r>
            <a:endParaRPr sz="2089"/>
          </a:p>
          <a:p>
            <a:pPr indent="0" lvl="0" marL="0" rtl="0" algn="l">
              <a:lnSpc>
                <a:spcPct val="115000"/>
              </a:lnSpc>
              <a:spcBef>
                <a:spcPts val="0"/>
              </a:spcBef>
              <a:spcAft>
                <a:spcPts val="0"/>
              </a:spcAft>
              <a:buNone/>
            </a:pPr>
            <a:r>
              <a:rPr lang="en" sz="2089"/>
              <a:t>Here y is dependent variable on x, a is y intercept and e is the error rate.</a:t>
            </a:r>
            <a:endParaRPr sz="1689">
              <a:solidFill>
                <a:srgbClr val="40424E"/>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lang="en" sz="2089"/>
              <a:t>In general, we can model it for nth value.</a:t>
            </a:r>
            <a:endParaRPr sz="1689">
              <a:solidFill>
                <a:srgbClr val="40424E"/>
              </a:solidFill>
              <a:highlight>
                <a:srgbClr val="FFFFFF"/>
              </a:highlight>
              <a:latin typeface="Arial"/>
              <a:ea typeface="Arial"/>
              <a:cs typeface="Arial"/>
              <a:sym typeface="Arial"/>
            </a:endParaRPr>
          </a:p>
          <a:p>
            <a:pPr indent="0" lvl="0" marL="190500" marR="190500" rtl="0" algn="l">
              <a:lnSpc>
                <a:spcPct val="115000"/>
              </a:lnSpc>
              <a:spcBef>
                <a:spcPts val="800"/>
              </a:spcBef>
              <a:spcAft>
                <a:spcPts val="0"/>
              </a:spcAft>
              <a:buNone/>
            </a:pPr>
            <a:r>
              <a:rPr b="1" lang="en" sz="1589">
                <a:solidFill>
                  <a:srgbClr val="000000"/>
                </a:solidFill>
                <a:latin typeface="Courier New"/>
                <a:ea typeface="Courier New"/>
                <a:cs typeface="Courier New"/>
                <a:sym typeface="Courier New"/>
              </a:rPr>
              <a:t>y</a:t>
            </a:r>
            <a:r>
              <a:rPr lang="en" sz="1589">
                <a:solidFill>
                  <a:srgbClr val="000000"/>
                </a:solidFill>
                <a:latin typeface="Courier New"/>
                <a:ea typeface="Courier New"/>
                <a:cs typeface="Courier New"/>
                <a:sym typeface="Courier New"/>
              </a:rPr>
              <a:t> = a + b1x + b2x^2 +....+ bnx^n + ϵ</a:t>
            </a:r>
            <a:endParaRPr sz="1589">
              <a:solidFill>
                <a:srgbClr val="000000"/>
              </a:solidFill>
              <a:latin typeface="Courier New"/>
              <a:ea typeface="Courier New"/>
              <a:cs typeface="Courier New"/>
              <a:sym typeface="Courier New"/>
            </a:endParaRPr>
          </a:p>
          <a:p>
            <a:pPr indent="0" lvl="0" marL="0" rtl="0" algn="l">
              <a:lnSpc>
                <a:spcPct val="115000"/>
              </a:lnSpc>
              <a:spcBef>
                <a:spcPts val="800"/>
              </a:spcBef>
              <a:spcAft>
                <a:spcPts val="800"/>
              </a:spcAft>
              <a:buNone/>
            </a:pPr>
            <a:r>
              <a:rPr lang="en" sz="2089"/>
              <a:t>Since regression function is linear in terms of unknown variables, hence these models are linear from the point of estimation</a:t>
            </a:r>
            <a:r>
              <a:rPr lang="en" sz="1700"/>
              <a:t>.</a:t>
            </a:r>
            <a:endParaRPr sz="1700"/>
          </a:p>
        </p:txBody>
      </p:sp>
      <p:pic>
        <p:nvPicPr>
          <p:cNvPr id="86" name="Google Shape;86;p16"/>
          <p:cNvPicPr preferRelativeResize="0"/>
          <p:nvPr/>
        </p:nvPicPr>
        <p:blipFill rotWithShape="1">
          <a:blip r:embed="rId3">
            <a:alphaModFix/>
          </a:blip>
          <a:srcRect b="0" l="0" r="52550" t="0"/>
          <a:stretch/>
        </p:blipFill>
        <p:spPr>
          <a:xfrm>
            <a:off x="6720550" y="1037250"/>
            <a:ext cx="2194450" cy="2033699"/>
          </a:xfrm>
          <a:prstGeom prst="rect">
            <a:avLst/>
          </a:prstGeom>
          <a:noFill/>
          <a:ln>
            <a:noFill/>
          </a:ln>
        </p:spPr>
      </p:pic>
      <p:pic>
        <p:nvPicPr>
          <p:cNvPr id="87" name="Google Shape;87;p16"/>
          <p:cNvPicPr preferRelativeResize="0"/>
          <p:nvPr/>
        </p:nvPicPr>
        <p:blipFill rotWithShape="1">
          <a:blip r:embed="rId4">
            <a:alphaModFix/>
          </a:blip>
          <a:srcRect b="0" l="48701" r="4244" t="0"/>
          <a:stretch/>
        </p:blipFill>
        <p:spPr>
          <a:xfrm>
            <a:off x="6782550" y="3070950"/>
            <a:ext cx="2132449" cy="1949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1: </a:t>
            </a:r>
            <a:r>
              <a:rPr b="0" lang="en" sz="2500">
                <a:solidFill>
                  <a:schemeClr val="dk2"/>
                </a:solidFill>
                <a:latin typeface="Open Sans SemiBold"/>
                <a:ea typeface="Open Sans SemiBold"/>
                <a:cs typeface="Open Sans SemiBold"/>
                <a:sym typeface="Open Sans SemiBold"/>
              </a:rPr>
              <a:t>Classification using linear SVM</a:t>
            </a:r>
            <a:endParaRPr sz="4600"/>
          </a:p>
        </p:txBody>
      </p:sp>
      <p:sp>
        <p:nvSpPr>
          <p:cNvPr id="348" name="Google Shape;348;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1200"/>
              </a:spcBef>
              <a:spcAft>
                <a:spcPts val="0"/>
              </a:spcAft>
              <a:buSzPct val="100000"/>
              <a:buFont typeface="Open Sans SemiBold"/>
              <a:buAutoNum type="arabicPeriod"/>
            </a:pPr>
            <a:r>
              <a:rPr lang="en" sz="1900">
                <a:latin typeface="Open Sans SemiBold"/>
                <a:ea typeface="Open Sans SemiBold"/>
                <a:cs typeface="Open Sans SemiBold"/>
                <a:sym typeface="Open Sans SemiBold"/>
              </a:rPr>
              <a:t>Spilt the training data set to form validation and training data sets. </a:t>
            </a:r>
            <a:endParaRPr sz="1900">
              <a:latin typeface="Open Sans SemiBold"/>
              <a:ea typeface="Open Sans SemiBold"/>
              <a:cs typeface="Open Sans SemiBold"/>
              <a:sym typeface="Open Sans SemiBold"/>
            </a:endParaRPr>
          </a:p>
          <a:p>
            <a:pPr indent="0" lvl="0" marL="457200" rtl="0" algn="l">
              <a:spcBef>
                <a:spcPts val="1200"/>
              </a:spcBef>
              <a:spcAft>
                <a:spcPts val="0"/>
              </a:spcAft>
              <a:buNone/>
            </a:pPr>
            <a:r>
              <a:t/>
            </a:r>
            <a:endParaRPr sz="1900">
              <a:latin typeface="Open Sans SemiBold"/>
              <a:ea typeface="Open Sans SemiBold"/>
              <a:cs typeface="Open Sans SemiBold"/>
              <a:sym typeface="Open Sans SemiBold"/>
            </a:endParaRPr>
          </a:p>
          <a:p>
            <a:pPr indent="0" lvl="0" marL="457200" rtl="0" algn="l">
              <a:spcBef>
                <a:spcPts val="1200"/>
              </a:spcBef>
              <a:spcAft>
                <a:spcPts val="0"/>
              </a:spcAft>
              <a:buNone/>
            </a:pPr>
            <a:r>
              <a:t/>
            </a:r>
            <a:endParaRPr sz="1900">
              <a:latin typeface="Open Sans SemiBold"/>
              <a:ea typeface="Open Sans SemiBold"/>
              <a:cs typeface="Open Sans SemiBold"/>
              <a:sym typeface="Open Sans SemiBold"/>
            </a:endParaRPr>
          </a:p>
          <a:p>
            <a:pPr indent="-331152" lvl="0" marL="457200" rtl="0" algn="l">
              <a:spcBef>
                <a:spcPts val="1200"/>
              </a:spcBef>
              <a:spcAft>
                <a:spcPts val="0"/>
              </a:spcAft>
              <a:buSzPct val="100000"/>
              <a:buFont typeface="Open Sans SemiBold"/>
              <a:buAutoNum type="arabicPeriod"/>
            </a:pPr>
            <a:r>
              <a:rPr lang="en" sz="1900">
                <a:latin typeface="Open Sans SemiBold"/>
                <a:ea typeface="Open Sans SemiBold"/>
                <a:cs typeface="Open Sans SemiBold"/>
                <a:sym typeface="Open Sans SemiBold"/>
              </a:rPr>
              <a:t>Train a set of linear SVMs with different values of the regularisation parameter </a:t>
            </a:r>
            <a:r>
              <a:rPr i="1" lang="en" sz="1900">
                <a:latin typeface="Open Sans SemiBold"/>
                <a:ea typeface="Open Sans SemiBold"/>
                <a:cs typeface="Open Sans SemiBold"/>
                <a:sym typeface="Open Sans SemiBold"/>
              </a:rPr>
              <a:t>C</a:t>
            </a:r>
            <a:r>
              <a:rPr lang="en" sz="1900">
                <a:latin typeface="Open Sans SemiBold"/>
                <a:ea typeface="Open Sans SemiBold"/>
                <a:cs typeface="Open Sans SemiBold"/>
                <a:sym typeface="Open Sans SemiBold"/>
              </a:rPr>
              <a:t> using the training data set. For each value of </a:t>
            </a:r>
            <a:r>
              <a:rPr i="1" lang="en" sz="1900">
                <a:latin typeface="Open Sans SemiBold"/>
                <a:ea typeface="Open Sans SemiBold"/>
                <a:cs typeface="Open Sans SemiBold"/>
                <a:sym typeface="Open Sans SemiBold"/>
              </a:rPr>
              <a:t>C</a:t>
            </a:r>
            <a:r>
              <a:rPr lang="en" sz="1900">
                <a:latin typeface="Open Sans SemiBold"/>
                <a:ea typeface="Open Sans SemiBold"/>
                <a:cs typeface="Open Sans SemiBold"/>
                <a:sym typeface="Open Sans SemiBold"/>
              </a:rPr>
              <a:t>, train an SVM and use each trained SVM model to classify the validation data set.</a:t>
            </a:r>
            <a:endParaRPr sz="1900">
              <a:latin typeface="Open Sans SemiBold"/>
              <a:ea typeface="Open Sans SemiBold"/>
              <a:cs typeface="Open Sans SemiBold"/>
              <a:sym typeface="Open Sans SemiBold"/>
            </a:endParaRPr>
          </a:p>
          <a:p>
            <a:pPr indent="457200" lvl="0" marL="0" rtl="0" algn="l">
              <a:spcBef>
                <a:spcPts val="1200"/>
              </a:spcBef>
              <a:spcAft>
                <a:spcPts val="0"/>
              </a:spcAft>
              <a:buNone/>
            </a:pPr>
            <a:r>
              <a:rPr b="1" lang="en" sz="1600">
                <a:solidFill>
                  <a:schemeClr val="accent1"/>
                </a:solidFill>
                <a:highlight>
                  <a:srgbClr val="FFFFFF"/>
                </a:highlight>
              </a:rPr>
              <a:t>C_values =</a:t>
            </a:r>
            <a:r>
              <a:rPr b="1" lang="en" sz="1400">
                <a:solidFill>
                  <a:srgbClr val="0000FF"/>
                </a:solidFill>
                <a:highlight>
                  <a:srgbClr val="FFFFFF"/>
                </a:highlight>
              </a:rPr>
              <a:t> [</a:t>
            </a:r>
            <a:r>
              <a:rPr b="1" lang="en" sz="1400">
                <a:solidFill>
                  <a:srgbClr val="0000FF"/>
                </a:solidFill>
                <a:highlight>
                  <a:srgbClr val="FFFFFE"/>
                </a:highlight>
                <a:latin typeface="Courier New"/>
                <a:ea typeface="Courier New"/>
                <a:cs typeface="Courier New"/>
                <a:sym typeface="Courier New"/>
              </a:rPr>
              <a:t>0.001, 0.01, 0.1, 1, 10, 100, 150, 200</a:t>
            </a:r>
            <a:r>
              <a:rPr b="1" lang="en" sz="1400">
                <a:solidFill>
                  <a:srgbClr val="0000FF"/>
                </a:solidFill>
                <a:highlight>
                  <a:srgbClr val="FFFFFF"/>
                </a:highlight>
              </a:rPr>
              <a:t>]</a:t>
            </a:r>
            <a:endParaRPr b="1" sz="1400">
              <a:solidFill>
                <a:srgbClr val="0000FF"/>
              </a:solidFill>
              <a:highlight>
                <a:srgbClr val="FFFFFF"/>
              </a:highlight>
            </a:endParaRPr>
          </a:p>
          <a:p>
            <a:pPr indent="0" lvl="0" marL="457200" rtl="0" algn="l">
              <a:spcBef>
                <a:spcPts val="1200"/>
              </a:spcBef>
              <a:spcAft>
                <a:spcPts val="0"/>
              </a:spcAft>
              <a:buNone/>
            </a:pPr>
            <a:r>
              <a:rPr b="1" lang="en" sz="2059">
                <a:solidFill>
                  <a:schemeClr val="accent1"/>
                </a:solidFill>
              </a:rPr>
              <a:t>Maximum Accuracy :  </a:t>
            </a:r>
            <a:r>
              <a:rPr b="1" lang="en" sz="2059">
                <a:solidFill>
                  <a:srgbClr val="0000FF"/>
                </a:solidFill>
              </a:rPr>
              <a:t>95.5</a:t>
            </a:r>
            <a:endParaRPr b="1" sz="2059">
              <a:solidFill>
                <a:srgbClr val="0000FF"/>
              </a:solidFill>
            </a:endParaRPr>
          </a:p>
          <a:p>
            <a:pPr indent="0" lvl="0" marL="457200" rtl="0" algn="l">
              <a:spcBef>
                <a:spcPts val="1200"/>
              </a:spcBef>
              <a:spcAft>
                <a:spcPts val="1200"/>
              </a:spcAft>
              <a:buNone/>
            </a:pPr>
            <a:r>
              <a:rPr b="1" lang="en" sz="2059">
                <a:solidFill>
                  <a:schemeClr val="accent1"/>
                </a:solidFill>
              </a:rPr>
              <a:t>Optimal Value of C is :  </a:t>
            </a:r>
            <a:r>
              <a:rPr b="1" lang="en" sz="2059">
                <a:solidFill>
                  <a:srgbClr val="0000FF"/>
                </a:solidFill>
              </a:rPr>
              <a:t>0.1</a:t>
            </a:r>
            <a:endParaRPr b="1" sz="2059">
              <a:solidFill>
                <a:srgbClr val="0000FF"/>
              </a:solidFill>
            </a:endParaRPr>
          </a:p>
        </p:txBody>
      </p:sp>
      <p:pic>
        <p:nvPicPr>
          <p:cNvPr id="349" name="Google Shape;349;p52"/>
          <p:cNvPicPr preferRelativeResize="0"/>
          <p:nvPr/>
        </p:nvPicPr>
        <p:blipFill>
          <a:blip r:embed="rId3">
            <a:alphaModFix/>
          </a:blip>
          <a:stretch>
            <a:fillRect/>
          </a:stretch>
        </p:blipFill>
        <p:spPr>
          <a:xfrm>
            <a:off x="411875" y="1703625"/>
            <a:ext cx="8247701" cy="707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Accuracy Plot as parameter of C</a:t>
            </a:r>
            <a:endParaRPr/>
          </a:p>
        </p:txBody>
      </p:sp>
      <p:sp>
        <p:nvSpPr>
          <p:cNvPr id="355" name="Google Shape;355;p53"/>
          <p:cNvSpPr txBox="1"/>
          <p:nvPr>
            <p:ph idx="1" type="body"/>
          </p:nvPr>
        </p:nvSpPr>
        <p:spPr>
          <a:xfrm>
            <a:off x="311700" y="1266325"/>
            <a:ext cx="8520600" cy="3555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287"/>
              <a:t>Coefficient of the optimal Classifier</a:t>
            </a:r>
            <a:r>
              <a:rPr lang="en" sz="1287"/>
              <a:t> </a:t>
            </a:r>
            <a:endParaRPr sz="1287"/>
          </a:p>
          <a:p>
            <a:pPr indent="0" lvl="0" marL="0" rtl="0" algn="l">
              <a:lnSpc>
                <a:spcPct val="95000"/>
              </a:lnSpc>
              <a:spcBef>
                <a:spcPts val="1200"/>
              </a:spcBef>
              <a:spcAft>
                <a:spcPts val="0"/>
              </a:spcAft>
              <a:buSzPts val="1018"/>
              <a:buNone/>
            </a:pPr>
            <a:r>
              <a:rPr lang="en" sz="1287"/>
              <a:t>[[ 3.21353503 -1.36975459  0.47045147  </a:t>
            </a:r>
            <a:endParaRPr sz="1287"/>
          </a:p>
          <a:p>
            <a:pPr indent="0" lvl="0" marL="0" rtl="0" algn="l">
              <a:lnSpc>
                <a:spcPct val="95000"/>
              </a:lnSpc>
              <a:spcBef>
                <a:spcPts val="1200"/>
              </a:spcBef>
              <a:spcAft>
                <a:spcPts val="0"/>
              </a:spcAft>
              <a:buSzPts val="1018"/>
              <a:buNone/>
            </a:pPr>
            <a:r>
              <a:rPr lang="en" sz="1287"/>
              <a:t>0.39591541 -0.00936292  0.58258025 </a:t>
            </a:r>
            <a:endParaRPr sz="1287"/>
          </a:p>
          <a:p>
            <a:pPr indent="0" lvl="0" marL="0" rtl="0" algn="l">
              <a:lnSpc>
                <a:spcPct val="95000"/>
              </a:lnSpc>
              <a:spcBef>
                <a:spcPts val="1200"/>
              </a:spcBef>
              <a:spcAft>
                <a:spcPts val="0"/>
              </a:spcAft>
              <a:buSzPts val="1018"/>
              <a:buNone/>
            </a:pPr>
            <a:r>
              <a:rPr lang="en" sz="1287"/>
              <a:t>0.42093817  0.16810366]]</a:t>
            </a:r>
            <a:endParaRPr sz="1287"/>
          </a:p>
          <a:p>
            <a:pPr indent="0" lvl="0" marL="0" rtl="0" algn="l">
              <a:lnSpc>
                <a:spcPct val="95000"/>
              </a:lnSpc>
              <a:spcBef>
                <a:spcPts val="1200"/>
              </a:spcBef>
              <a:spcAft>
                <a:spcPts val="0"/>
              </a:spcAft>
              <a:buSzPts val="1018"/>
              <a:buNone/>
            </a:pPr>
            <a:r>
              <a:rPr b="1" lang="en" sz="1287"/>
              <a:t>Intercept of the optimal Classifier</a:t>
            </a:r>
            <a:r>
              <a:rPr lang="en" sz="1287"/>
              <a:t> </a:t>
            </a:r>
            <a:endParaRPr sz="1287"/>
          </a:p>
          <a:p>
            <a:pPr indent="0" lvl="0" marL="0" rtl="0" algn="l">
              <a:lnSpc>
                <a:spcPct val="95000"/>
              </a:lnSpc>
              <a:spcBef>
                <a:spcPts val="1200"/>
              </a:spcBef>
              <a:spcAft>
                <a:spcPts val="0"/>
              </a:spcAft>
              <a:buSzPts val="1018"/>
              <a:buNone/>
            </a:pPr>
            <a:r>
              <a:rPr lang="en" sz="1287"/>
              <a:t>[-0.9601014]</a:t>
            </a:r>
            <a:endParaRPr sz="1287"/>
          </a:p>
          <a:p>
            <a:pPr indent="0" lvl="0" marL="0" rtl="0" algn="l">
              <a:lnSpc>
                <a:spcPct val="95000"/>
              </a:lnSpc>
              <a:spcBef>
                <a:spcPts val="1200"/>
              </a:spcBef>
              <a:spcAft>
                <a:spcPts val="0"/>
              </a:spcAft>
              <a:buSzPts val="1018"/>
              <a:buNone/>
            </a:pPr>
            <a:r>
              <a:rPr b="1" lang="en" sz="1287"/>
              <a:t>confusion_matrix:</a:t>
            </a:r>
            <a:endParaRPr b="1" sz="1287"/>
          </a:p>
          <a:p>
            <a:pPr indent="0" lvl="0" marL="0" rtl="0" algn="l">
              <a:lnSpc>
                <a:spcPct val="95000"/>
              </a:lnSpc>
              <a:spcBef>
                <a:spcPts val="1200"/>
              </a:spcBef>
              <a:spcAft>
                <a:spcPts val="0"/>
              </a:spcAft>
              <a:buSzPts val="1018"/>
              <a:buNone/>
            </a:pPr>
            <a:r>
              <a:rPr lang="en" sz="1287"/>
              <a:t> [[662  23]</a:t>
            </a:r>
            <a:endParaRPr sz="1287"/>
          </a:p>
          <a:p>
            <a:pPr indent="0" lvl="0" marL="0" rtl="0" algn="l">
              <a:lnSpc>
                <a:spcPct val="95000"/>
              </a:lnSpc>
              <a:spcBef>
                <a:spcPts val="1200"/>
              </a:spcBef>
              <a:spcAft>
                <a:spcPts val="0"/>
              </a:spcAft>
              <a:buSzPts val="1018"/>
              <a:buNone/>
            </a:pPr>
            <a:r>
              <a:rPr lang="en" sz="1287"/>
              <a:t> [ 22 293]]</a:t>
            </a:r>
            <a:endParaRPr sz="1287"/>
          </a:p>
          <a:p>
            <a:pPr indent="0" lvl="0" marL="0" rtl="0" algn="l">
              <a:lnSpc>
                <a:spcPct val="95000"/>
              </a:lnSpc>
              <a:spcBef>
                <a:spcPts val="1200"/>
              </a:spcBef>
              <a:spcAft>
                <a:spcPts val="0"/>
              </a:spcAft>
              <a:buSzPts val="1018"/>
              <a:buNone/>
            </a:pPr>
            <a:r>
              <a:rPr b="1" lang="en" sz="1287"/>
              <a:t>Accuracy Array:</a:t>
            </a:r>
            <a:r>
              <a:rPr lang="en" sz="1287"/>
              <a:t> [ 68.1 93.3 94.8 94.8 94.6 94.8 </a:t>
            </a:r>
            <a:r>
              <a:rPr lang="en" sz="1287"/>
              <a:t>94.8 94.8</a:t>
            </a:r>
            <a:r>
              <a:rPr lang="en" sz="1287"/>
              <a:t>]</a:t>
            </a:r>
            <a:endParaRPr sz="1287"/>
          </a:p>
          <a:p>
            <a:pPr indent="0" lvl="0" marL="0" rtl="0" algn="l">
              <a:lnSpc>
                <a:spcPct val="95000"/>
              </a:lnSpc>
              <a:spcBef>
                <a:spcPts val="1200"/>
              </a:spcBef>
              <a:spcAft>
                <a:spcPts val="1200"/>
              </a:spcAft>
              <a:buSzPts val="1018"/>
              <a:buNone/>
            </a:pPr>
            <a:r>
              <a:t/>
            </a:r>
            <a:endParaRPr sz="1287"/>
          </a:p>
        </p:txBody>
      </p:sp>
      <p:pic>
        <p:nvPicPr>
          <p:cNvPr id="356" name="Google Shape;356;p53"/>
          <p:cNvPicPr preferRelativeResize="0"/>
          <p:nvPr/>
        </p:nvPicPr>
        <p:blipFill>
          <a:blip r:embed="rId3">
            <a:alphaModFix/>
          </a:blip>
          <a:stretch>
            <a:fillRect/>
          </a:stretch>
        </p:blipFill>
        <p:spPr>
          <a:xfrm>
            <a:off x="4199174" y="1214200"/>
            <a:ext cx="4761275" cy="308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Problem Statement 2: </a:t>
            </a:r>
            <a:r>
              <a:rPr b="0" lang="en" sz="2150">
                <a:solidFill>
                  <a:schemeClr val="dk2"/>
                </a:solidFill>
                <a:latin typeface="Open Sans SemiBold"/>
                <a:ea typeface="Open Sans SemiBold"/>
                <a:cs typeface="Open Sans SemiBold"/>
                <a:sym typeface="Open Sans SemiBold"/>
              </a:rPr>
              <a:t>Classification using Gaussian(RBF) SVM</a:t>
            </a:r>
            <a:endParaRPr sz="4040"/>
          </a:p>
          <a:p>
            <a:pPr indent="0" lvl="0" marL="0" rtl="0" algn="l">
              <a:spcBef>
                <a:spcPts val="0"/>
              </a:spcBef>
              <a:spcAft>
                <a:spcPts val="0"/>
              </a:spcAft>
              <a:buSzPts val="990"/>
              <a:buNone/>
            </a:pPr>
            <a:r>
              <a:t/>
            </a:r>
            <a:endParaRPr sz="3140"/>
          </a:p>
        </p:txBody>
      </p:sp>
      <p:sp>
        <p:nvSpPr>
          <p:cNvPr id="362" name="Google Shape;362;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Use 5-fold cross validation to choose the best </a:t>
            </a:r>
            <a:r>
              <a:rPr i="1" lang="en" sz="1500"/>
              <a:t>C</a:t>
            </a:r>
            <a:r>
              <a:rPr lang="en" sz="1500"/>
              <a:t> and </a:t>
            </a:r>
            <a:r>
              <a:rPr i="1" lang="en" sz="1500"/>
              <a:t>sigma</a:t>
            </a:r>
            <a:r>
              <a:rPr lang="en" sz="1500"/>
              <a:t> To do so, first randomly choose 50% of the training set as the cross validation set. Next, divide the cross validation set into 5 subsets of equal size. Each subset is in turn used to validate the classifier trained on the remaining 4 subsets. So you will have 5 trained SVMs and 5 validation subsets. The cross validation accuracy is average accuracy over the 5 validation subsets. </a:t>
            </a:r>
            <a:endParaRPr sz="1500"/>
          </a:p>
          <a:p>
            <a:pPr indent="0" lvl="0" marL="0" rtl="0" algn="l">
              <a:spcBef>
                <a:spcPts val="1200"/>
              </a:spcBef>
              <a:spcAft>
                <a:spcPts val="0"/>
              </a:spcAft>
              <a:buNone/>
            </a:pPr>
            <a:r>
              <a:rPr b="1" lang="en" sz="1500"/>
              <a:t>		|----&gt; Train (1000)</a:t>
            </a:r>
            <a:endParaRPr b="1" sz="1500"/>
          </a:p>
          <a:p>
            <a:pPr indent="0" lvl="0" marL="0" rtl="0" algn="l">
              <a:spcBef>
                <a:spcPts val="1200"/>
              </a:spcBef>
              <a:spcAft>
                <a:spcPts val="0"/>
              </a:spcAft>
              <a:buNone/>
            </a:pPr>
            <a:r>
              <a:rPr b="1" lang="en" sz="1500"/>
              <a:t>Data ------&gt;|-----&gt; Validation (1000) ----&gt; Cross validation (5 - fold)</a:t>
            </a:r>
            <a:endParaRPr b="1" sz="1500"/>
          </a:p>
          <a:p>
            <a:pPr indent="0" lvl="0" marL="0" rtl="0" algn="l">
              <a:spcBef>
                <a:spcPts val="1200"/>
              </a:spcBef>
              <a:spcAft>
                <a:spcPts val="1200"/>
              </a:spcAft>
              <a:buNone/>
            </a:pPr>
            <a:r>
              <a:rPr b="1" lang="en" sz="1500"/>
              <a:t>		|----&gt; Test (1001)</a:t>
            </a:r>
            <a:endParaRPr b="1" sz="1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294459" y="0"/>
            <a:ext cx="8555082"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idx="1" type="body"/>
          </p:nvPr>
        </p:nvSpPr>
        <p:spPr>
          <a:xfrm>
            <a:off x="311700" y="261200"/>
            <a:ext cx="8520600" cy="43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For both C and </a:t>
            </a:r>
            <a:r>
              <a:rPr i="1" lang="en" sz="1500"/>
              <a:t>sigma</a:t>
            </a:r>
            <a:r>
              <a:rPr lang="en" sz="1500"/>
              <a:t> try a number of different values and be sure to try all possible of pairs of values for </a:t>
            </a:r>
            <a:r>
              <a:rPr i="1" lang="en" sz="1500"/>
              <a:t>C</a:t>
            </a:r>
            <a:r>
              <a:rPr lang="en" sz="1500"/>
              <a:t> and </a:t>
            </a:r>
            <a:r>
              <a:rPr i="1" lang="en" sz="1500"/>
              <a:t>sigma</a:t>
            </a:r>
            <a:r>
              <a:rPr lang="en" sz="1500"/>
              <a:t>. Show a matrix of your cross validation results, where the entry </a:t>
            </a:r>
            <a:r>
              <a:rPr i="1" lang="en" sz="1500"/>
              <a:t>(i, j</a:t>
            </a:r>
            <a:r>
              <a:rPr lang="en" sz="1500"/>
              <a:t>) of the matrix corresponds to the classification accuracy on the cross validation set with </a:t>
            </a:r>
            <a:r>
              <a:rPr i="1" lang="en" sz="1500"/>
              <a:t>i</a:t>
            </a:r>
            <a:r>
              <a:rPr lang="en" sz="1500"/>
              <a:t>th value of </a:t>
            </a:r>
            <a:r>
              <a:rPr i="1" lang="en" sz="1500"/>
              <a:t>C</a:t>
            </a:r>
            <a:r>
              <a:rPr lang="en" sz="1500"/>
              <a:t> and </a:t>
            </a:r>
            <a:r>
              <a:rPr i="1" lang="en" sz="1500"/>
              <a:t>j</a:t>
            </a:r>
            <a:r>
              <a:rPr lang="en" sz="1500"/>
              <a:t> th value of </a:t>
            </a:r>
            <a:r>
              <a:rPr i="1" lang="en" sz="1500"/>
              <a:t>sigma</a:t>
            </a:r>
            <a:r>
              <a:rPr lang="en" sz="1500"/>
              <a:t>.</a:t>
            </a:r>
            <a:endParaRPr sz="1500"/>
          </a:p>
          <a:p>
            <a:pPr indent="0" lvl="0" marL="0" rtl="0" algn="l">
              <a:spcBef>
                <a:spcPts val="1200"/>
              </a:spcBef>
              <a:spcAft>
                <a:spcPts val="0"/>
              </a:spcAft>
              <a:buNone/>
            </a:pPr>
            <a:r>
              <a:rPr lang="en" sz="1500">
                <a:solidFill>
                  <a:srgbClr val="000000"/>
                </a:solidFill>
                <a:highlight>
                  <a:srgbClr val="FFFFFF"/>
                </a:highlight>
                <a:latin typeface="Open Sans SemiBold"/>
                <a:ea typeface="Open Sans SemiBold"/>
                <a:cs typeface="Open Sans SemiBold"/>
                <a:sym typeface="Open Sans SemiBold"/>
              </a:rPr>
              <a:t>C_range = [</a:t>
            </a:r>
            <a:r>
              <a:rPr lang="en" sz="1000">
                <a:solidFill>
                  <a:srgbClr val="0000FF"/>
                </a:solidFill>
                <a:highlight>
                  <a:srgbClr val="FFFFFF"/>
                </a:highlight>
                <a:latin typeface="Courier New"/>
                <a:ea typeface="Courier New"/>
                <a:cs typeface="Courier New"/>
                <a:sym typeface="Courier New"/>
              </a:rPr>
              <a:t>0.001</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0.01</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0.1</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10</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100</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150</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200</a:t>
            </a:r>
            <a:r>
              <a:rPr lang="en" sz="1500">
                <a:solidFill>
                  <a:srgbClr val="000000"/>
                </a:solidFill>
                <a:highlight>
                  <a:srgbClr val="FFFFFF"/>
                </a:highlight>
                <a:latin typeface="Open Sans SemiBold"/>
                <a:ea typeface="Open Sans SemiBold"/>
                <a:cs typeface="Open Sans SemiBold"/>
                <a:sym typeface="Open Sans SemiBold"/>
              </a:rPr>
              <a:t>]</a:t>
            </a:r>
            <a:endParaRPr sz="1500">
              <a:solidFill>
                <a:srgbClr val="000000"/>
              </a:solidFill>
              <a:highlight>
                <a:srgbClr val="FFFFFF"/>
              </a:highlight>
              <a:latin typeface="Open Sans SemiBold"/>
              <a:ea typeface="Open Sans SemiBold"/>
              <a:cs typeface="Open Sans SemiBold"/>
              <a:sym typeface="Open Sans SemiBold"/>
            </a:endParaRPr>
          </a:p>
          <a:p>
            <a:pPr indent="0" lvl="0" marL="0" rtl="0" algn="l">
              <a:spcBef>
                <a:spcPts val="1200"/>
              </a:spcBef>
              <a:spcAft>
                <a:spcPts val="0"/>
              </a:spcAft>
              <a:buNone/>
            </a:pPr>
            <a:r>
              <a:rPr lang="en" sz="1500">
                <a:solidFill>
                  <a:srgbClr val="000000"/>
                </a:solidFill>
                <a:highlight>
                  <a:srgbClr val="FFFFFF"/>
                </a:highlight>
                <a:latin typeface="Open Sans SemiBold"/>
                <a:ea typeface="Open Sans SemiBold"/>
                <a:cs typeface="Open Sans SemiBold"/>
                <a:sym typeface="Open Sans SemiBold"/>
              </a:rPr>
              <a:t>gamma_range = [</a:t>
            </a:r>
            <a:r>
              <a:rPr lang="en" sz="1000">
                <a:solidFill>
                  <a:srgbClr val="0000FF"/>
                </a:solidFill>
                <a:highlight>
                  <a:srgbClr val="FFFFFF"/>
                </a:highlight>
                <a:latin typeface="Courier New"/>
                <a:ea typeface="Courier New"/>
                <a:cs typeface="Courier New"/>
                <a:sym typeface="Courier New"/>
              </a:rPr>
              <a:t>0.001</a:t>
            </a:r>
            <a:r>
              <a:rPr lang="en" sz="1000">
                <a:solidFill>
                  <a:srgbClr val="000000"/>
                </a:solidFill>
                <a:highlight>
                  <a:srgbClr val="FFFFFF"/>
                </a:highlight>
                <a:latin typeface="Courier New"/>
                <a:ea typeface="Courier New"/>
                <a:cs typeface="Courier New"/>
                <a:sym typeface="Courier New"/>
              </a:rPr>
              <a:t>,</a:t>
            </a:r>
            <a:r>
              <a:rPr lang="en" sz="1000">
                <a:solidFill>
                  <a:srgbClr val="0000FF"/>
                </a:solidFill>
                <a:highlight>
                  <a:srgbClr val="FFFFFF"/>
                </a:highlight>
                <a:latin typeface="Courier New"/>
                <a:ea typeface="Courier New"/>
                <a:cs typeface="Courier New"/>
                <a:sym typeface="Courier New"/>
              </a:rPr>
              <a:t>0.01</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0.1</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10</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100</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150</a:t>
            </a:r>
            <a:r>
              <a:rPr lang="en" sz="1000">
                <a:solidFill>
                  <a:srgbClr val="000000"/>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200</a:t>
            </a:r>
            <a:r>
              <a:rPr lang="en" sz="1500">
                <a:solidFill>
                  <a:srgbClr val="000000"/>
                </a:solidFill>
                <a:highlight>
                  <a:srgbClr val="FFFFFF"/>
                </a:highlight>
                <a:latin typeface="Open Sans SemiBold"/>
                <a:ea typeface="Open Sans SemiBold"/>
                <a:cs typeface="Open Sans SemiBold"/>
                <a:sym typeface="Open Sans SemiBold"/>
              </a:rPr>
              <a:t>]</a:t>
            </a:r>
            <a:endParaRPr sz="1500">
              <a:solidFill>
                <a:srgbClr val="000000"/>
              </a:solidFill>
              <a:highlight>
                <a:srgbClr val="FFFFFF"/>
              </a:highlight>
              <a:latin typeface="Open Sans SemiBold"/>
              <a:ea typeface="Open Sans SemiBold"/>
              <a:cs typeface="Open Sans SemiBold"/>
              <a:sym typeface="Open Sans SemiBold"/>
            </a:endParaRPr>
          </a:p>
          <a:p>
            <a:pPr indent="0" lvl="0" marL="0" rtl="0" algn="l">
              <a:spcBef>
                <a:spcPts val="1200"/>
              </a:spcBef>
              <a:spcAft>
                <a:spcPts val="0"/>
              </a:spcAft>
              <a:buNone/>
            </a:pPr>
            <a:r>
              <a:rPr lang="en" sz="1500"/>
              <a:t> Maximum Accuracy :  94.90</a:t>
            </a:r>
            <a:endParaRPr sz="1500"/>
          </a:p>
          <a:p>
            <a:pPr indent="0" lvl="0" marL="0" rtl="0" algn="l">
              <a:spcBef>
                <a:spcPts val="1200"/>
              </a:spcBef>
              <a:spcAft>
                <a:spcPts val="0"/>
              </a:spcAft>
              <a:buNone/>
            </a:pPr>
            <a:r>
              <a:rPr lang="en" sz="1500"/>
              <a:t>Optimal Value of C :  100</a:t>
            </a:r>
            <a:endParaRPr sz="1500"/>
          </a:p>
          <a:p>
            <a:pPr indent="0" lvl="0" marL="0" rtl="0" algn="l">
              <a:spcBef>
                <a:spcPts val="1200"/>
              </a:spcBef>
              <a:spcAft>
                <a:spcPts val="0"/>
              </a:spcAft>
              <a:buNone/>
            </a:pPr>
            <a:r>
              <a:rPr lang="en" sz="1500"/>
              <a:t>Optimal Value of Gamma :  0.001</a:t>
            </a:r>
            <a:endParaRPr sz="1500"/>
          </a:p>
          <a:p>
            <a:pPr indent="0" lvl="0" marL="0" rtl="0" algn="l">
              <a:spcBef>
                <a:spcPts val="1200"/>
              </a:spcBef>
              <a:spcAft>
                <a:spcPts val="0"/>
              </a:spcAft>
              <a:buNone/>
            </a:pPr>
            <a:r>
              <a:rPr lang="en" sz="1500"/>
              <a:t>Optimal Value of Sigma :  7.0710678118654755</a:t>
            </a:r>
            <a:endParaRPr sz="1500"/>
          </a:p>
          <a:p>
            <a:pPr indent="0" lvl="0" marL="0" rtl="0" algn="l">
              <a:spcBef>
                <a:spcPts val="1200"/>
              </a:spcBef>
              <a:spcAft>
                <a:spcPts val="1200"/>
              </a:spcAft>
              <a:buNone/>
            </a:pPr>
            <a:r>
              <a:rPr lang="en" sz="1500"/>
              <a:t>Accuracy Matrix → </a:t>
            </a:r>
            <a:endParaRPr sz="1500"/>
          </a:p>
        </p:txBody>
      </p:sp>
      <p:pic>
        <p:nvPicPr>
          <p:cNvPr id="373" name="Google Shape;373;p56"/>
          <p:cNvPicPr preferRelativeResize="0"/>
          <p:nvPr/>
        </p:nvPicPr>
        <p:blipFill rotWithShape="1">
          <a:blip r:embed="rId3">
            <a:alphaModFix/>
          </a:blip>
          <a:srcRect b="0" l="2885" r="9418" t="0"/>
          <a:stretch/>
        </p:blipFill>
        <p:spPr>
          <a:xfrm>
            <a:off x="4981050" y="1506875"/>
            <a:ext cx="3969100" cy="2871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Matrix</a:t>
            </a:r>
            <a:endParaRPr/>
          </a:p>
        </p:txBody>
      </p:sp>
      <p:pic>
        <p:nvPicPr>
          <p:cNvPr id="379" name="Google Shape;379;p57"/>
          <p:cNvPicPr preferRelativeResize="0"/>
          <p:nvPr/>
        </p:nvPicPr>
        <p:blipFill>
          <a:blip r:embed="rId3">
            <a:alphaModFix/>
          </a:blip>
          <a:stretch>
            <a:fillRect/>
          </a:stretch>
        </p:blipFill>
        <p:spPr>
          <a:xfrm>
            <a:off x="512350" y="1196275"/>
            <a:ext cx="8157251" cy="3053150"/>
          </a:xfrm>
          <a:prstGeom prst="rect">
            <a:avLst/>
          </a:prstGeom>
          <a:noFill/>
          <a:ln>
            <a:noFill/>
          </a:ln>
        </p:spPr>
      </p:pic>
      <p:sp>
        <p:nvSpPr>
          <p:cNvPr id="380" name="Google Shape;380;p57"/>
          <p:cNvSpPr/>
          <p:nvPr/>
        </p:nvSpPr>
        <p:spPr>
          <a:xfrm>
            <a:off x="1488875" y="3248650"/>
            <a:ext cx="1009092" cy="296880"/>
          </a:xfrm>
          <a:custGeom>
            <a:rect b="b" l="l" r="r" t="t"/>
            <a:pathLst>
              <a:path extrusionOk="0" h="10045" w="34959">
                <a:moveTo>
                  <a:pt x="0" y="0"/>
                </a:moveTo>
                <a:lnTo>
                  <a:pt x="34156" y="0"/>
                </a:lnTo>
                <a:lnTo>
                  <a:pt x="34959" y="10045"/>
                </a:lnTo>
                <a:lnTo>
                  <a:pt x="0" y="10045"/>
                </a:lnTo>
                <a:close/>
              </a:path>
            </a:pathLst>
          </a:custGeom>
          <a:noFill/>
          <a:ln cap="flat" cmpd="sng" w="38100">
            <a:solidFill>
              <a:schemeClr val="dk1"/>
            </a:solidFill>
            <a:prstDash val="solid"/>
            <a:round/>
            <a:headEnd len="med" w="med" type="none"/>
            <a:tailEnd len="med" w="med" type="none"/>
          </a:ln>
        </p:spPr>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idx="1" type="body"/>
          </p:nvPr>
        </p:nvSpPr>
        <p:spPr>
          <a:xfrm>
            <a:off x="311700" y="391800"/>
            <a:ext cx="8520600" cy="41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Next, use the entire training set to train an SVM classifier with the best </a:t>
            </a:r>
            <a:r>
              <a:rPr i="1" lang="en" sz="1500"/>
              <a:t>C</a:t>
            </a:r>
            <a:r>
              <a:rPr lang="en" sz="1500"/>
              <a:t> and </a:t>
            </a:r>
            <a:r>
              <a:rPr i="1" lang="en" sz="1500"/>
              <a:t>\sigma</a:t>
            </a:r>
            <a:r>
              <a:rPr lang="en" sz="1500"/>
              <a:t> values determined via the cross validation procedure outlined above. Finally, use the trained SVM model to classify the test data set and write the results to a file using the same format as the training data set.</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Submitting</a:t>
            </a:r>
            <a:r>
              <a:rPr lang="en" sz="1500"/>
              <a:t> with the code!!</a:t>
            </a:r>
            <a:endParaRPr sz="1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nvSpPr>
        <p:spPr>
          <a:xfrm>
            <a:off x="154300" y="154300"/>
            <a:ext cx="8911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SIGNIFICANCE OF “C”</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b="1"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AutoNum type="arabicPeriod"/>
            </a:pPr>
            <a:r>
              <a:rPr b="1" lang="en" sz="2000">
                <a:latin typeface="PT Sans Narrow"/>
                <a:ea typeface="PT Sans Narrow"/>
                <a:cs typeface="PT Sans Narrow"/>
                <a:sym typeface="PT Sans Narrow"/>
              </a:rPr>
              <a:t>“C” is the regularisation parameter in python sklearn library.</a:t>
            </a:r>
            <a:endParaRPr b="1" sz="2000">
              <a:latin typeface="PT Sans Narrow"/>
              <a:ea typeface="PT Sans Narrow"/>
              <a:cs typeface="PT Sans Narrow"/>
              <a:sym typeface="PT Sans Narrow"/>
            </a:endParaRPr>
          </a:p>
          <a:p>
            <a:pPr indent="0" lvl="0" marL="0" rtl="0" algn="l">
              <a:spcBef>
                <a:spcPts val="0"/>
              </a:spcBef>
              <a:spcAft>
                <a:spcPts val="0"/>
              </a:spcAft>
              <a:buNone/>
            </a:pPr>
            <a:r>
              <a:t/>
            </a:r>
            <a:endParaRPr b="1"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AutoNum type="arabicPeriod"/>
            </a:pPr>
            <a:r>
              <a:rPr b="1" lang="en" sz="2000">
                <a:latin typeface="PT Sans Narrow"/>
                <a:ea typeface="PT Sans Narrow"/>
                <a:cs typeface="PT Sans Narrow"/>
                <a:sym typeface="PT Sans Narrow"/>
              </a:rPr>
              <a:t>Larger “C” leads overfitting and smaller “C” leads to underfitting.</a:t>
            </a:r>
            <a:endParaRPr b="1" sz="2000">
              <a:latin typeface="PT Sans Narrow"/>
              <a:ea typeface="PT Sans Narrow"/>
              <a:cs typeface="PT Sans Narrow"/>
              <a:sym typeface="PT Sans Narrow"/>
            </a:endParaRPr>
          </a:p>
          <a:p>
            <a:pPr indent="0" lvl="0" marL="0" rtl="0" algn="l">
              <a:spcBef>
                <a:spcPts val="0"/>
              </a:spcBef>
              <a:spcAft>
                <a:spcPts val="0"/>
              </a:spcAft>
              <a:buNone/>
            </a:pPr>
            <a:r>
              <a:t/>
            </a:r>
            <a:endParaRPr b="1" sz="2000">
              <a:latin typeface="PT Sans Narrow"/>
              <a:ea typeface="PT Sans Narrow"/>
              <a:cs typeface="PT Sans Narrow"/>
              <a:sym typeface="PT Sans Narrow"/>
            </a:endParaRPr>
          </a:p>
          <a:p>
            <a:pPr indent="-381000" lvl="0" marL="457200" rtl="0" algn="l">
              <a:spcBef>
                <a:spcPts val="0"/>
              </a:spcBef>
              <a:spcAft>
                <a:spcPts val="0"/>
              </a:spcAft>
              <a:buSzPts val="2400"/>
              <a:buFont typeface="PT Sans Narrow"/>
              <a:buAutoNum type="arabicPeriod"/>
            </a:pPr>
            <a:r>
              <a:rPr b="1" lang="en" sz="2000">
                <a:solidFill>
                  <a:srgbClr val="292929"/>
                </a:solidFill>
                <a:highlight>
                  <a:srgbClr val="FFFFFF"/>
                </a:highlight>
                <a:latin typeface="PT Sans Narrow"/>
                <a:ea typeface="PT Sans Narrow"/>
                <a:cs typeface="PT Sans Narrow"/>
                <a:sym typeface="PT Sans Narrow"/>
              </a:rPr>
              <a:t>The images below are examples of two different regularization parameter. Left one has some misclassification due to lower regularization value. Higher value leads to results like right one.</a:t>
            </a:r>
            <a:endParaRPr b="1" sz="2000">
              <a:solidFill>
                <a:srgbClr val="292929"/>
              </a:solidFill>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t/>
            </a:r>
            <a:endParaRPr b="1" sz="2000">
              <a:solidFill>
                <a:srgbClr val="292929"/>
              </a:solidFill>
              <a:highlight>
                <a:srgbClr val="FFFFFF"/>
              </a:highlight>
              <a:latin typeface="PT Sans Narrow"/>
              <a:ea typeface="PT Sans Narrow"/>
              <a:cs typeface="PT Sans Narrow"/>
              <a:sym typeface="PT Sans Narrow"/>
            </a:endParaRPr>
          </a:p>
          <a:p>
            <a:pPr indent="0" lvl="0" marL="0" rtl="0" algn="l">
              <a:spcBef>
                <a:spcPts val="0"/>
              </a:spcBef>
              <a:spcAft>
                <a:spcPts val="0"/>
              </a:spcAft>
              <a:buNone/>
            </a:pPr>
            <a:r>
              <a:t/>
            </a:r>
            <a:endParaRPr b="1" sz="2000">
              <a:latin typeface="PT Sans Narrow"/>
              <a:ea typeface="PT Sans Narrow"/>
              <a:cs typeface="PT Sans Narrow"/>
              <a:sym typeface="PT Sans Narrow"/>
            </a:endParaRPr>
          </a:p>
        </p:txBody>
      </p:sp>
      <p:pic>
        <p:nvPicPr>
          <p:cNvPr id="391" name="Google Shape;391;p59"/>
          <p:cNvPicPr preferRelativeResize="0"/>
          <p:nvPr/>
        </p:nvPicPr>
        <p:blipFill>
          <a:blip r:embed="rId3">
            <a:alphaModFix/>
          </a:blip>
          <a:stretch>
            <a:fillRect/>
          </a:stretch>
        </p:blipFill>
        <p:spPr>
          <a:xfrm>
            <a:off x="306850" y="3331575"/>
            <a:ext cx="4865876" cy="1695025"/>
          </a:xfrm>
          <a:prstGeom prst="rect">
            <a:avLst/>
          </a:prstGeom>
          <a:noFill/>
          <a:ln>
            <a:noFill/>
          </a:ln>
        </p:spPr>
      </p:pic>
      <p:pic>
        <p:nvPicPr>
          <p:cNvPr id="392" name="Google Shape;392;p59"/>
          <p:cNvPicPr preferRelativeResize="0"/>
          <p:nvPr/>
        </p:nvPicPr>
        <p:blipFill>
          <a:blip r:embed="rId4">
            <a:alphaModFix/>
          </a:blip>
          <a:stretch>
            <a:fillRect/>
          </a:stretch>
        </p:blipFill>
        <p:spPr>
          <a:xfrm>
            <a:off x="3858200" y="3331575"/>
            <a:ext cx="5285801" cy="16950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nvSpPr>
        <p:spPr>
          <a:xfrm>
            <a:off x="154300" y="154300"/>
            <a:ext cx="89112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SIGNIFICANCE OF “Gamma/Sigma”</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b="1"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AutoNum type="arabicPeriod"/>
            </a:pPr>
            <a:r>
              <a:rPr b="1" lang="en" sz="2000">
                <a:latin typeface="PT Sans Narrow"/>
                <a:ea typeface="PT Sans Narrow"/>
                <a:cs typeface="PT Sans Narrow"/>
                <a:sym typeface="PT Sans Narrow"/>
              </a:rPr>
              <a:t>Lower “gamma” leads to consideration of the points that are far away from the possible decision boundary in the calculation of the actual decision boundary.</a:t>
            </a:r>
            <a:endParaRPr b="1" sz="2000">
              <a:latin typeface="PT Sans Narrow"/>
              <a:ea typeface="PT Sans Narrow"/>
              <a:cs typeface="PT Sans Narrow"/>
              <a:sym typeface="PT Sans Narrow"/>
            </a:endParaRPr>
          </a:p>
          <a:p>
            <a:pPr indent="-381000" lvl="0" marL="457200" rtl="0" algn="l">
              <a:spcBef>
                <a:spcPts val="0"/>
              </a:spcBef>
              <a:spcAft>
                <a:spcPts val="0"/>
              </a:spcAft>
              <a:buSzPts val="2400"/>
              <a:buFont typeface="PT Sans Narrow"/>
              <a:buAutoNum type="arabicPeriod"/>
            </a:pPr>
            <a:r>
              <a:rPr b="1" lang="en" sz="2000">
                <a:solidFill>
                  <a:srgbClr val="292929"/>
                </a:solidFill>
                <a:highlight>
                  <a:srgbClr val="FFFFFF"/>
                </a:highlight>
                <a:latin typeface="PT Sans Narrow"/>
                <a:ea typeface="PT Sans Narrow"/>
                <a:cs typeface="PT Sans Narrow"/>
                <a:sym typeface="PT Sans Narrow"/>
              </a:rPr>
              <a:t>Higher “gamma” leads to consideration of the points that are nearer to the possible decision boundary in the calculation of the actual decision boundary.</a:t>
            </a:r>
            <a:endParaRPr b="1" sz="2000">
              <a:solidFill>
                <a:srgbClr val="292929"/>
              </a:solidFill>
              <a:highlight>
                <a:srgbClr val="FFFFFF"/>
              </a:highlight>
              <a:latin typeface="PT Sans Narrow"/>
              <a:ea typeface="PT Sans Narrow"/>
              <a:cs typeface="PT Sans Narrow"/>
              <a:sym typeface="PT Sans Narrow"/>
            </a:endParaRPr>
          </a:p>
          <a:p>
            <a:pPr indent="0" lvl="0" marL="0" rtl="0" algn="l">
              <a:spcBef>
                <a:spcPts val="0"/>
              </a:spcBef>
              <a:spcAft>
                <a:spcPts val="0"/>
              </a:spcAft>
              <a:buNone/>
            </a:pPr>
            <a:r>
              <a:t/>
            </a:r>
            <a:endParaRPr b="1" sz="2000">
              <a:solidFill>
                <a:srgbClr val="292929"/>
              </a:solidFill>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t/>
            </a:r>
            <a:endParaRPr b="1" sz="2000">
              <a:solidFill>
                <a:srgbClr val="292929"/>
              </a:solidFill>
              <a:highlight>
                <a:srgbClr val="FFFFFF"/>
              </a:highlight>
              <a:latin typeface="PT Sans Narrow"/>
              <a:ea typeface="PT Sans Narrow"/>
              <a:cs typeface="PT Sans Narrow"/>
              <a:sym typeface="PT Sans Narrow"/>
            </a:endParaRPr>
          </a:p>
          <a:p>
            <a:pPr indent="0" lvl="0" marL="0" rtl="0" algn="l">
              <a:spcBef>
                <a:spcPts val="0"/>
              </a:spcBef>
              <a:spcAft>
                <a:spcPts val="0"/>
              </a:spcAft>
              <a:buNone/>
            </a:pPr>
            <a:r>
              <a:t/>
            </a:r>
            <a:endParaRPr b="1" sz="2000">
              <a:latin typeface="PT Sans Narrow"/>
              <a:ea typeface="PT Sans Narrow"/>
              <a:cs typeface="PT Sans Narrow"/>
              <a:sym typeface="PT Sans Narrow"/>
            </a:endParaRPr>
          </a:p>
        </p:txBody>
      </p:sp>
      <p:pic>
        <p:nvPicPr>
          <p:cNvPr id="398" name="Google Shape;398;p60"/>
          <p:cNvPicPr preferRelativeResize="0"/>
          <p:nvPr/>
        </p:nvPicPr>
        <p:blipFill>
          <a:blip r:embed="rId3">
            <a:alphaModFix/>
          </a:blip>
          <a:stretch>
            <a:fillRect/>
          </a:stretch>
        </p:blipFill>
        <p:spPr>
          <a:xfrm>
            <a:off x="154300" y="2834750"/>
            <a:ext cx="4417700" cy="1709625"/>
          </a:xfrm>
          <a:prstGeom prst="rect">
            <a:avLst/>
          </a:prstGeom>
          <a:noFill/>
          <a:ln>
            <a:noFill/>
          </a:ln>
        </p:spPr>
      </p:pic>
      <p:pic>
        <p:nvPicPr>
          <p:cNvPr id="399" name="Google Shape;399;p60"/>
          <p:cNvPicPr preferRelativeResize="0"/>
          <p:nvPr/>
        </p:nvPicPr>
        <p:blipFill>
          <a:blip r:embed="rId4">
            <a:alphaModFix/>
          </a:blip>
          <a:stretch>
            <a:fillRect/>
          </a:stretch>
        </p:blipFill>
        <p:spPr>
          <a:xfrm>
            <a:off x="4647800" y="2834750"/>
            <a:ext cx="4417700" cy="1782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Output </a:t>
            </a:r>
            <a:endParaRPr/>
          </a:p>
        </p:txBody>
      </p:sp>
      <p:pic>
        <p:nvPicPr>
          <p:cNvPr id="405" name="Google Shape;405;p61"/>
          <p:cNvPicPr preferRelativeResize="0"/>
          <p:nvPr/>
        </p:nvPicPr>
        <p:blipFill>
          <a:blip r:embed="rId3">
            <a:alphaModFix/>
          </a:blip>
          <a:stretch>
            <a:fillRect/>
          </a:stretch>
        </p:blipFill>
        <p:spPr>
          <a:xfrm>
            <a:off x="502275" y="1261125"/>
            <a:ext cx="8232724" cy="343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87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3" name="Google Shape;93;p17"/>
          <p:cNvSpPr txBox="1"/>
          <p:nvPr/>
        </p:nvSpPr>
        <p:spPr>
          <a:xfrm>
            <a:off x="183600" y="1043825"/>
            <a:ext cx="8776800" cy="3879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To begin with, use only the first </a:t>
            </a:r>
            <a:r>
              <a:rPr lang="en" sz="1600">
                <a:solidFill>
                  <a:schemeClr val="accent1"/>
                </a:solidFill>
                <a:latin typeface="Open Sans"/>
                <a:ea typeface="Open Sans"/>
                <a:cs typeface="Open Sans"/>
                <a:sym typeface="Open Sans"/>
              </a:rPr>
              <a:t>20 </a:t>
            </a:r>
            <a:r>
              <a:rPr lang="en" sz="1600">
                <a:solidFill>
                  <a:schemeClr val="dk2"/>
                </a:solidFill>
                <a:latin typeface="Open Sans"/>
                <a:ea typeface="Open Sans"/>
                <a:cs typeface="Open Sans"/>
                <a:sym typeface="Open Sans"/>
              </a:rPr>
              <a:t>data points in your file.</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Solve the polynomial curve fitting regression problem using error function minimisation.</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Define your own </a:t>
            </a:r>
            <a:r>
              <a:rPr lang="en" sz="1600">
                <a:solidFill>
                  <a:schemeClr val="accent1"/>
                </a:solidFill>
                <a:latin typeface="Open Sans"/>
                <a:ea typeface="Open Sans"/>
                <a:cs typeface="Open Sans"/>
                <a:sym typeface="Open Sans"/>
              </a:rPr>
              <a:t>error function</a:t>
            </a:r>
            <a:r>
              <a:rPr lang="en" sz="1600">
                <a:solidFill>
                  <a:schemeClr val="dk2"/>
                </a:solidFill>
                <a:latin typeface="Open Sans"/>
                <a:ea typeface="Open Sans"/>
                <a:cs typeface="Open Sans"/>
                <a:sym typeface="Open Sans"/>
              </a:rPr>
              <a:t> other than the sum-of-squares error. </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Try different error formulations and report the results.</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Use a </a:t>
            </a:r>
            <a:r>
              <a:rPr lang="en" sz="1600">
                <a:solidFill>
                  <a:schemeClr val="accent1"/>
                </a:solidFill>
                <a:latin typeface="Open Sans"/>
                <a:ea typeface="Open Sans"/>
                <a:cs typeface="Open Sans"/>
                <a:sym typeface="Open Sans"/>
              </a:rPr>
              <a:t>goodness-of-fit </a:t>
            </a:r>
            <a:r>
              <a:rPr lang="en" sz="1600">
                <a:solidFill>
                  <a:schemeClr val="dk2"/>
                </a:solidFill>
                <a:latin typeface="Open Sans"/>
                <a:ea typeface="Open Sans"/>
                <a:cs typeface="Open Sans"/>
                <a:sym typeface="Open Sans"/>
              </a:rPr>
              <a:t>measure for polynomials of different order.</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Can you distinguish </a:t>
            </a:r>
            <a:r>
              <a:rPr lang="en" sz="1600">
                <a:solidFill>
                  <a:schemeClr val="accent1"/>
                </a:solidFill>
                <a:latin typeface="Open Sans"/>
                <a:ea typeface="Open Sans"/>
                <a:cs typeface="Open Sans"/>
                <a:sym typeface="Open Sans"/>
              </a:rPr>
              <a:t>overfitting, underfitting, and the best fit</a:t>
            </a:r>
            <a:r>
              <a:rPr lang="en" sz="1600">
                <a:solidFill>
                  <a:schemeClr val="dk2"/>
                </a:solidFill>
                <a:latin typeface="Open Sans"/>
                <a:ea typeface="Open Sans"/>
                <a:cs typeface="Open Sans"/>
                <a:sym typeface="Open Sans"/>
              </a:rPr>
              <a:t>? </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Obtain an estimate for the </a:t>
            </a:r>
            <a:r>
              <a:rPr lang="en" sz="1600">
                <a:solidFill>
                  <a:schemeClr val="accent1"/>
                </a:solidFill>
                <a:latin typeface="Open Sans"/>
                <a:ea typeface="Open Sans"/>
                <a:cs typeface="Open Sans"/>
                <a:sym typeface="Open Sans"/>
              </a:rPr>
              <a:t>noise variance</a:t>
            </a:r>
            <a:r>
              <a:rPr lang="en" sz="1600">
                <a:solidFill>
                  <a:schemeClr val="dk2"/>
                </a:solidFill>
                <a:latin typeface="Open Sans"/>
                <a:ea typeface="Open Sans"/>
                <a:cs typeface="Open Sans"/>
                <a:sym typeface="Open Sans"/>
              </a:rPr>
              <a:t>.</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Introduce </a:t>
            </a:r>
            <a:r>
              <a:rPr lang="en" sz="1600">
                <a:solidFill>
                  <a:schemeClr val="accent1"/>
                </a:solidFill>
                <a:latin typeface="Open Sans"/>
                <a:ea typeface="Open Sans"/>
                <a:cs typeface="Open Sans"/>
                <a:sym typeface="Open Sans"/>
              </a:rPr>
              <a:t>regularisation </a:t>
            </a:r>
            <a:r>
              <a:rPr lang="en" sz="1600">
                <a:solidFill>
                  <a:schemeClr val="dk2"/>
                </a:solidFill>
                <a:latin typeface="Open Sans"/>
                <a:ea typeface="Open Sans"/>
                <a:cs typeface="Open Sans"/>
                <a:sym typeface="Open Sans"/>
              </a:rPr>
              <a:t>and observe the changes. For quadratic regularisation, can you obtain an estimate of the optimal value for the regularisation parameter lambda? What is your corresponding best guess for the underlying polynomial? And the noise variance?</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Now repeat all of the above using the full data set of </a:t>
            </a:r>
            <a:r>
              <a:rPr lang="en" sz="1600">
                <a:solidFill>
                  <a:schemeClr val="accent1"/>
                </a:solidFill>
                <a:latin typeface="Open Sans"/>
                <a:ea typeface="Open Sans"/>
                <a:cs typeface="Open Sans"/>
                <a:sym typeface="Open Sans"/>
              </a:rPr>
              <a:t>100</a:t>
            </a:r>
            <a:r>
              <a:rPr lang="en" sz="1600">
                <a:solidFill>
                  <a:schemeClr val="dk2"/>
                </a:solidFill>
                <a:latin typeface="Open Sans"/>
                <a:ea typeface="Open Sans"/>
                <a:cs typeface="Open Sans"/>
                <a:sym typeface="Open Sans"/>
              </a:rPr>
              <a:t> data points.</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How are your results affected by adding </a:t>
            </a:r>
            <a:r>
              <a:rPr lang="en" sz="1600">
                <a:solidFill>
                  <a:schemeClr val="accent1"/>
                </a:solidFill>
                <a:latin typeface="Open Sans"/>
                <a:ea typeface="Open Sans"/>
                <a:cs typeface="Open Sans"/>
                <a:sym typeface="Open Sans"/>
              </a:rPr>
              <a:t>more data</a:t>
            </a:r>
            <a:r>
              <a:rPr lang="en" sz="1600">
                <a:solidFill>
                  <a:schemeClr val="dk2"/>
                </a:solidFill>
                <a:latin typeface="Open Sans"/>
                <a:ea typeface="Open Sans"/>
                <a:cs typeface="Open Sans"/>
                <a:sym typeface="Open Sans"/>
              </a:rPr>
              <a:t>? Comment on the differences.</a:t>
            </a:r>
            <a:endParaRPr sz="1600">
              <a:solidFill>
                <a:schemeClr val="dk2"/>
              </a:solidFill>
              <a:latin typeface="Open Sans"/>
              <a:ea typeface="Open Sans"/>
              <a:cs typeface="Open Sans"/>
              <a:sym typeface="Open Sans"/>
            </a:endParaRPr>
          </a:p>
          <a:p>
            <a:pPr indent="-330200" lvl="0" marL="457200" marR="0" rtl="0" algn="l">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What is your final estimate of the underlying polynomial? Why?</a:t>
            </a:r>
            <a:endParaRPr sz="16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1000"/>
                                        <p:tgtEl>
                                          <p:spTgt spid="93">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1000"/>
                                        <p:tgtEl>
                                          <p:spTgt spid="93">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animEffect filter="fade" transition="in">
                                      <p:cBhvr>
                                        <p:cTn dur="1000"/>
                                        <p:tgtEl>
                                          <p:spTgt spid="93">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93">
                                            <p:txEl>
                                              <p:pRg end="10" st="10"/>
                                            </p:txEl>
                                          </p:spTgt>
                                        </p:tgtEl>
                                        <p:attrNameLst>
                                          <p:attrName>style.visibility</p:attrName>
                                        </p:attrNameLst>
                                      </p:cBhvr>
                                      <p:to>
                                        <p:strVal val="visible"/>
                                      </p:to>
                                    </p:set>
                                    <p:animEffect filter="fade" transition="in">
                                      <p:cBhvr>
                                        <p:cTn dur="1000"/>
                                        <p:tgtEl>
                                          <p:spTgt spid="9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72200" y="227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99" name="Google Shape;99;p18"/>
          <p:cNvSpPr txBox="1"/>
          <p:nvPr/>
        </p:nvSpPr>
        <p:spPr>
          <a:xfrm>
            <a:off x="311700" y="935225"/>
            <a:ext cx="8717400" cy="272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2"/>
                </a:solidFill>
                <a:latin typeface="Open Sans"/>
                <a:ea typeface="Open Sans"/>
                <a:cs typeface="Open Sans"/>
                <a:sym typeface="Open Sans"/>
              </a:rPr>
              <a:t>Dataset </a:t>
            </a:r>
            <a:r>
              <a:rPr lang="en" sz="1700">
                <a:solidFill>
                  <a:schemeClr val="dk2"/>
                </a:solidFill>
                <a:latin typeface="Open Sans"/>
                <a:ea typeface="Open Sans"/>
                <a:cs typeface="Open Sans"/>
                <a:sym typeface="Open Sans"/>
              </a:rPr>
              <a:t>- </a:t>
            </a:r>
            <a:r>
              <a:rPr lang="en" sz="1700" u="sng">
                <a:solidFill>
                  <a:schemeClr val="hlink"/>
                </a:solidFill>
                <a:latin typeface="Open Sans"/>
                <a:ea typeface="Open Sans"/>
                <a:cs typeface="Open Sans"/>
                <a:sym typeface="Open Sans"/>
                <a:hlinkClick r:id="rId3"/>
              </a:rPr>
              <a:t>https://www.cse.iitd.ac.in/~sumantra/courses/ml/a3/group01.txt</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b="1"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b="1"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b="1"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b="1"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700">
              <a:solidFill>
                <a:schemeClr val="dk2"/>
              </a:solidFill>
              <a:latin typeface="Open Sans"/>
              <a:ea typeface="Open Sans"/>
              <a:cs typeface="Open Sans"/>
              <a:sym typeface="Open Sans"/>
            </a:endParaRPr>
          </a:p>
        </p:txBody>
      </p:sp>
      <p:sp>
        <p:nvSpPr>
          <p:cNvPr id="100" name="Google Shape;100;p18"/>
          <p:cNvSpPr txBox="1"/>
          <p:nvPr/>
        </p:nvSpPr>
        <p:spPr>
          <a:xfrm>
            <a:off x="355400" y="1340250"/>
            <a:ext cx="7744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Open Sans"/>
                <a:ea typeface="Open Sans"/>
                <a:cs typeface="Open Sans"/>
                <a:sym typeface="Open Sans"/>
              </a:rPr>
              <a:t>D</a:t>
            </a:r>
            <a:r>
              <a:rPr lang="en" sz="1700">
                <a:solidFill>
                  <a:schemeClr val="dk2"/>
                </a:solidFill>
                <a:latin typeface="Open Sans"/>
                <a:ea typeface="Open Sans"/>
                <a:cs typeface="Open Sans"/>
                <a:sym typeface="Open Sans"/>
              </a:rPr>
              <a:t>ata of the form (x_i, y_i) for i = 1, ... 100. The relationship between x and y is of the form: y = w_0 + w_1 x + ... + w_M x^M + e. The error e is drawn from a Gaussian distribution with zero mean and unknown (but fixed, for a given input file) variance. M is also unknown.</a:t>
            </a:r>
            <a:endParaRPr sz="2100"/>
          </a:p>
        </p:txBody>
      </p:sp>
      <p:sp>
        <p:nvSpPr>
          <p:cNvPr id="101" name="Google Shape;101;p18"/>
          <p:cNvSpPr txBox="1"/>
          <p:nvPr/>
        </p:nvSpPr>
        <p:spPr>
          <a:xfrm>
            <a:off x="5717200" y="2275575"/>
            <a:ext cx="26352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a:solidFill>
                  <a:schemeClr val="dk2"/>
                </a:solidFill>
                <a:latin typeface="Open Sans"/>
                <a:ea typeface="Open Sans"/>
                <a:cs typeface="Open Sans"/>
                <a:sym typeface="Open Sans"/>
              </a:rPr>
              <a:t>Sample data(10 points)</a:t>
            </a:r>
            <a:r>
              <a:rPr b="1" lang="en" sz="1200"/>
              <a:t>:</a:t>
            </a:r>
            <a:r>
              <a:rPr b="1" lang="en" sz="1200">
                <a:solidFill>
                  <a:schemeClr val="dk2"/>
                </a:solidFill>
              </a:rPr>
              <a:t> </a:t>
            </a:r>
            <a:r>
              <a:rPr b="1" lang="en">
                <a:solidFill>
                  <a:schemeClr val="dk2"/>
                </a:solidFill>
                <a:latin typeface="Open Sans"/>
                <a:ea typeface="Open Sans"/>
                <a:cs typeface="Open Sans"/>
                <a:sym typeface="Open Sans"/>
              </a:rPr>
              <a:t> </a:t>
            </a:r>
            <a:endParaRPr b="1">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x  		y</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-4.94  1039755.18</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-4.89  953776.95</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-4.84  874074.10</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-4.73  718895.29</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-4.71  693432.09</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-4.33  338012.90</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-4.15  234701.23</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-4.09  207027.09</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-3.95  153242.63</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 -3.68  82835.16</a:t>
            </a:r>
            <a:endParaRPr>
              <a:solidFill>
                <a:schemeClr val="dk2"/>
              </a:solidFill>
              <a:latin typeface="Open Sans"/>
              <a:ea typeface="Open Sans"/>
              <a:cs typeface="Open Sans"/>
              <a:sym typeface="Open Sans"/>
            </a:endParaRPr>
          </a:p>
        </p:txBody>
      </p:sp>
      <p:sp>
        <p:nvSpPr>
          <p:cNvPr id="102" name="Google Shape;102;p18"/>
          <p:cNvSpPr txBox="1"/>
          <p:nvPr/>
        </p:nvSpPr>
        <p:spPr>
          <a:xfrm>
            <a:off x="355400" y="2571750"/>
            <a:ext cx="35838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a:solidFill>
                  <a:schemeClr val="dk2"/>
                </a:solidFill>
                <a:latin typeface="Open Sans"/>
                <a:ea typeface="Open Sans"/>
                <a:cs typeface="Open Sans"/>
                <a:sym typeface="Open Sans"/>
              </a:rPr>
              <a:t>Number of </a:t>
            </a:r>
            <a:r>
              <a:rPr b="1" lang="en">
                <a:solidFill>
                  <a:schemeClr val="dk2"/>
                </a:solidFill>
                <a:latin typeface="Open Sans"/>
                <a:ea typeface="Open Sans"/>
                <a:cs typeface="Open Sans"/>
                <a:sym typeface="Open Sans"/>
              </a:rPr>
              <a:t>data points:</a:t>
            </a:r>
            <a:r>
              <a:rPr lang="en">
                <a:solidFill>
                  <a:schemeClr val="dk2"/>
                </a:solidFill>
                <a:latin typeface="Open Sans"/>
                <a:ea typeface="Open Sans"/>
                <a:cs typeface="Open Sans"/>
                <a:sym typeface="Open Sans"/>
              </a:rPr>
              <a:t> </a:t>
            </a:r>
            <a:r>
              <a:rPr lang="en">
                <a:solidFill>
                  <a:schemeClr val="accent1"/>
                </a:solidFill>
                <a:latin typeface="Open Sans"/>
                <a:ea typeface="Open Sans"/>
                <a:cs typeface="Open Sans"/>
                <a:sym typeface="Open Sans"/>
              </a:rPr>
              <a:t>100</a:t>
            </a:r>
            <a:endParaRPr>
              <a:solidFill>
                <a:schemeClr val="accent1"/>
              </a:solidFill>
              <a:latin typeface="Open Sans"/>
              <a:ea typeface="Open Sans"/>
              <a:cs typeface="Open Sans"/>
              <a:sym typeface="Open Sans"/>
            </a:endParaRPr>
          </a:p>
          <a:p>
            <a:pPr indent="0" lvl="0" marL="0" marR="0" rtl="0" algn="l">
              <a:lnSpc>
                <a:spcPct val="150000"/>
              </a:lnSpc>
              <a:spcBef>
                <a:spcPts val="0"/>
              </a:spcBef>
              <a:spcAft>
                <a:spcPts val="0"/>
              </a:spcAft>
              <a:buNone/>
            </a:pPr>
            <a:r>
              <a:rPr b="1" lang="en">
                <a:solidFill>
                  <a:schemeClr val="dk2"/>
                </a:solidFill>
                <a:latin typeface="Open Sans"/>
                <a:ea typeface="Open Sans"/>
                <a:cs typeface="Open Sans"/>
                <a:sym typeface="Open Sans"/>
              </a:rPr>
              <a:t>X ranges from :</a:t>
            </a:r>
            <a:r>
              <a:rPr lang="en">
                <a:solidFill>
                  <a:schemeClr val="dk2"/>
                </a:solidFill>
                <a:latin typeface="Open Sans"/>
                <a:ea typeface="Open Sans"/>
                <a:cs typeface="Open Sans"/>
                <a:sym typeface="Open Sans"/>
              </a:rPr>
              <a:t> -4.94 to 4.92</a:t>
            </a:r>
            <a:endParaRPr>
              <a:solidFill>
                <a:schemeClr val="dk2"/>
              </a:solidFill>
              <a:latin typeface="Open Sans"/>
              <a:ea typeface="Open Sans"/>
              <a:cs typeface="Open Sans"/>
              <a:sym typeface="Open Sans"/>
            </a:endParaRPr>
          </a:p>
          <a:p>
            <a:pPr indent="0" lvl="0" marL="0" marR="0" rtl="0" algn="l">
              <a:lnSpc>
                <a:spcPct val="150000"/>
              </a:lnSpc>
              <a:spcBef>
                <a:spcPts val="0"/>
              </a:spcBef>
              <a:spcAft>
                <a:spcPts val="0"/>
              </a:spcAft>
              <a:buNone/>
            </a:pPr>
            <a:r>
              <a:rPr b="1" lang="en">
                <a:solidFill>
                  <a:schemeClr val="dk2"/>
                </a:solidFill>
                <a:latin typeface="Open Sans"/>
                <a:ea typeface="Open Sans"/>
                <a:cs typeface="Open Sans"/>
                <a:sym typeface="Open Sans"/>
              </a:rPr>
              <a:t>Y ranges from : </a:t>
            </a:r>
            <a:r>
              <a:rPr lang="en">
                <a:solidFill>
                  <a:schemeClr val="dk2"/>
                </a:solidFill>
                <a:latin typeface="Open Sans"/>
                <a:ea typeface="Open Sans"/>
                <a:cs typeface="Open Sans"/>
                <a:sym typeface="Open Sans"/>
              </a:rPr>
              <a:t>1.21 to 2254025.74</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a:t>
            </a:r>
            <a:endParaRPr/>
          </a:p>
        </p:txBody>
      </p:sp>
      <p:pic>
        <p:nvPicPr>
          <p:cNvPr id="108" name="Google Shape;108;p19"/>
          <p:cNvPicPr preferRelativeResize="0"/>
          <p:nvPr/>
        </p:nvPicPr>
        <p:blipFill rotWithShape="1">
          <a:blip r:embed="rId3">
            <a:alphaModFix/>
          </a:blip>
          <a:srcRect b="0" l="1596" r="2819" t="0"/>
          <a:stretch/>
        </p:blipFill>
        <p:spPr>
          <a:xfrm>
            <a:off x="89050" y="1083325"/>
            <a:ext cx="4284625" cy="3113074"/>
          </a:xfrm>
          <a:prstGeom prst="rect">
            <a:avLst/>
          </a:prstGeom>
          <a:noFill/>
          <a:ln>
            <a:noFill/>
          </a:ln>
        </p:spPr>
      </p:pic>
      <p:sp>
        <p:nvSpPr>
          <p:cNvPr id="109" name="Google Shape;109;p19"/>
          <p:cNvSpPr txBox="1"/>
          <p:nvPr/>
        </p:nvSpPr>
        <p:spPr>
          <a:xfrm>
            <a:off x="681425" y="4245775"/>
            <a:ext cx="3583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pen Sans"/>
                <a:ea typeface="Open Sans"/>
                <a:cs typeface="Open Sans"/>
                <a:sym typeface="Open Sans"/>
              </a:rPr>
              <a:t>100 data points</a:t>
            </a:r>
            <a:endParaRPr>
              <a:solidFill>
                <a:schemeClr val="accent1"/>
              </a:solidFill>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X range: </a:t>
            </a:r>
            <a:r>
              <a:rPr lang="en">
                <a:latin typeface="Open Sans"/>
                <a:ea typeface="Open Sans"/>
                <a:cs typeface="Open Sans"/>
                <a:sym typeface="Open Sans"/>
              </a:rPr>
              <a:t>-4.94 to 4.92</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Y range: </a:t>
            </a:r>
            <a:r>
              <a:rPr lang="en">
                <a:latin typeface="Open Sans"/>
                <a:ea typeface="Open Sans"/>
                <a:cs typeface="Open Sans"/>
                <a:sym typeface="Open Sans"/>
              </a:rPr>
              <a:t>1.21 to 2254025.74</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10" name="Google Shape;110;p19"/>
          <p:cNvPicPr preferRelativeResize="0"/>
          <p:nvPr/>
        </p:nvPicPr>
        <p:blipFill rotWithShape="1">
          <a:blip r:embed="rId4">
            <a:alphaModFix/>
          </a:blip>
          <a:srcRect b="1567" l="1791" r="9081" t="3457"/>
          <a:stretch/>
        </p:blipFill>
        <p:spPr>
          <a:xfrm>
            <a:off x="4508175" y="1152425"/>
            <a:ext cx="4466023" cy="2994601"/>
          </a:xfrm>
          <a:prstGeom prst="rect">
            <a:avLst/>
          </a:prstGeom>
          <a:noFill/>
          <a:ln>
            <a:noFill/>
          </a:ln>
        </p:spPr>
      </p:pic>
      <p:sp>
        <p:nvSpPr>
          <p:cNvPr id="111" name="Google Shape;111;p19"/>
          <p:cNvSpPr txBox="1"/>
          <p:nvPr/>
        </p:nvSpPr>
        <p:spPr>
          <a:xfrm>
            <a:off x="5025300" y="4196400"/>
            <a:ext cx="3948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pen Sans"/>
                <a:ea typeface="Open Sans"/>
                <a:cs typeface="Open Sans"/>
                <a:sym typeface="Open Sans"/>
              </a:rPr>
              <a:t>20 data points</a:t>
            </a:r>
            <a:endParaRPr>
              <a:solidFill>
                <a:schemeClr val="accent1"/>
              </a:solidFill>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X range: </a:t>
            </a:r>
            <a:r>
              <a:rPr lang="en">
                <a:latin typeface="Open Sans"/>
                <a:ea typeface="Open Sans"/>
                <a:cs typeface="Open Sans"/>
                <a:sym typeface="Open Sans"/>
              </a:rPr>
              <a:t>-4.94  to -2.83</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Y range: </a:t>
            </a:r>
            <a:r>
              <a:rPr lang="en">
                <a:latin typeface="Open Sans"/>
                <a:ea typeface="Open Sans"/>
                <a:cs typeface="Open Sans"/>
                <a:sym typeface="Open Sans"/>
              </a:rPr>
              <a:t> </a:t>
            </a:r>
            <a:r>
              <a:rPr lang="en">
                <a:latin typeface="Open Sans"/>
                <a:ea typeface="Open Sans"/>
                <a:cs typeface="Open Sans"/>
                <a:sym typeface="Open Sans"/>
              </a:rPr>
              <a:t>7990.54 to 1039755.18</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62325" y="287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Overview</a:t>
            </a:r>
            <a:endParaRPr/>
          </a:p>
        </p:txBody>
      </p:sp>
      <p:sp>
        <p:nvSpPr>
          <p:cNvPr id="117" name="Google Shape;117;p20"/>
          <p:cNvSpPr txBox="1"/>
          <p:nvPr>
            <p:ph idx="1" type="body"/>
          </p:nvPr>
        </p:nvSpPr>
        <p:spPr>
          <a:xfrm>
            <a:off x="311700" y="9204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Polynomial Degree Range : </a:t>
            </a:r>
            <a:r>
              <a:rPr lang="en" sz="1700"/>
              <a:t>0 to 10</a:t>
            </a:r>
            <a:endParaRPr sz="1700"/>
          </a:p>
          <a:p>
            <a:pPr indent="0" lvl="0" marL="0" rtl="0" algn="l">
              <a:spcBef>
                <a:spcPts val="1200"/>
              </a:spcBef>
              <a:spcAft>
                <a:spcPts val="0"/>
              </a:spcAft>
              <a:buNone/>
            </a:pPr>
            <a:r>
              <a:rPr b="1" lang="en" sz="1700"/>
              <a:t>Lambda Range ƛ: </a:t>
            </a:r>
            <a:r>
              <a:rPr lang="en" sz="1700"/>
              <a:t>1e-3 to 1e2</a:t>
            </a:r>
            <a:endParaRPr sz="1700"/>
          </a:p>
          <a:p>
            <a:pPr indent="0" lvl="0" marL="0" rtl="0" algn="l">
              <a:spcBef>
                <a:spcPts val="1200"/>
              </a:spcBef>
              <a:spcAft>
                <a:spcPts val="0"/>
              </a:spcAft>
              <a:buNone/>
            </a:pPr>
            <a:r>
              <a:rPr b="1" lang="en" sz="1700"/>
              <a:t>Cross Validation constant (k) : </a:t>
            </a:r>
            <a:r>
              <a:rPr lang="en" sz="1700"/>
              <a:t>5</a:t>
            </a:r>
            <a:endParaRPr sz="1700"/>
          </a:p>
          <a:p>
            <a:pPr indent="-336550" lvl="0" marL="457200" rtl="0" algn="l">
              <a:spcBef>
                <a:spcPts val="1200"/>
              </a:spcBef>
              <a:spcAft>
                <a:spcPts val="0"/>
              </a:spcAft>
              <a:buSzPts val="1700"/>
              <a:buAutoNum type="arabicPeriod"/>
            </a:pPr>
            <a:r>
              <a:rPr lang="en" sz="1700"/>
              <a:t>For each degree in degree range do:</a:t>
            </a:r>
            <a:endParaRPr sz="1700"/>
          </a:p>
          <a:p>
            <a:pPr indent="-336550" lvl="1" marL="914400" rtl="0" algn="l">
              <a:spcBef>
                <a:spcPts val="0"/>
              </a:spcBef>
              <a:spcAft>
                <a:spcPts val="0"/>
              </a:spcAft>
              <a:buSzPts val="1700"/>
              <a:buAutoNum type="alphaLcPeriod"/>
            </a:pPr>
            <a:r>
              <a:rPr lang="en" sz="1700"/>
              <a:t>Fit model</a:t>
            </a:r>
            <a:endParaRPr sz="1700"/>
          </a:p>
          <a:p>
            <a:pPr indent="-336550" lvl="1" marL="914400" rtl="0" algn="l">
              <a:spcBef>
                <a:spcPts val="0"/>
              </a:spcBef>
              <a:spcAft>
                <a:spcPts val="0"/>
              </a:spcAft>
              <a:buSzPts val="1700"/>
              <a:buAutoNum type="alphaLcPeriod"/>
            </a:pPr>
            <a:r>
              <a:rPr lang="en" sz="1700"/>
              <a:t>Calculate performance metrics over k-folds (and alpha, if regularized)</a:t>
            </a:r>
            <a:endParaRPr sz="1700"/>
          </a:p>
          <a:p>
            <a:pPr indent="-336550" lvl="0" marL="457200" rtl="0" algn="l">
              <a:spcBef>
                <a:spcPts val="0"/>
              </a:spcBef>
              <a:spcAft>
                <a:spcPts val="0"/>
              </a:spcAft>
              <a:buSzPts val="1700"/>
              <a:buAutoNum type="arabicPeriod"/>
            </a:pPr>
            <a:r>
              <a:rPr lang="en" sz="1700"/>
              <a:t>Select the degree(and alpha, if regularized) which yields best goodness of fit</a:t>
            </a:r>
            <a:endParaRPr sz="1700"/>
          </a:p>
        </p:txBody>
      </p:sp>
      <p:sp>
        <p:nvSpPr>
          <p:cNvPr id="118" name="Google Shape;118;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pic>
        <p:nvPicPr>
          <p:cNvPr id="124" name="Google Shape;124;p21"/>
          <p:cNvPicPr preferRelativeResize="0"/>
          <p:nvPr/>
        </p:nvPicPr>
        <p:blipFill>
          <a:blip r:embed="rId3">
            <a:alphaModFix/>
          </a:blip>
          <a:stretch>
            <a:fillRect/>
          </a:stretch>
        </p:blipFill>
        <p:spPr>
          <a:xfrm>
            <a:off x="596675" y="1386575"/>
            <a:ext cx="3556701" cy="1321875"/>
          </a:xfrm>
          <a:prstGeom prst="rect">
            <a:avLst/>
          </a:prstGeom>
          <a:noFill/>
          <a:ln>
            <a:noFill/>
          </a:ln>
        </p:spPr>
      </p:pic>
      <p:pic>
        <p:nvPicPr>
          <p:cNvPr id="125" name="Google Shape;125;p21"/>
          <p:cNvPicPr preferRelativeResize="0"/>
          <p:nvPr/>
        </p:nvPicPr>
        <p:blipFill>
          <a:blip r:embed="rId4">
            <a:alphaModFix/>
          </a:blip>
          <a:stretch>
            <a:fillRect/>
          </a:stretch>
        </p:blipFill>
        <p:spPr>
          <a:xfrm>
            <a:off x="596675" y="2984900"/>
            <a:ext cx="3205825" cy="1378700"/>
          </a:xfrm>
          <a:prstGeom prst="rect">
            <a:avLst/>
          </a:prstGeom>
          <a:noFill/>
          <a:ln>
            <a:noFill/>
          </a:ln>
        </p:spPr>
      </p:pic>
      <p:sp>
        <p:nvSpPr>
          <p:cNvPr id="126" name="Google Shape;126;p21"/>
          <p:cNvSpPr txBox="1"/>
          <p:nvPr/>
        </p:nvSpPr>
        <p:spPr>
          <a:xfrm>
            <a:off x="527575" y="4363600"/>
            <a:ext cx="3975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63555"/>
                </a:solidFill>
                <a:highlight>
                  <a:srgbClr val="FFFFFF"/>
                </a:highlight>
                <a:latin typeface="Open Sans"/>
                <a:ea typeface="Open Sans"/>
                <a:cs typeface="Open Sans"/>
                <a:sym typeface="Open Sans"/>
              </a:rPr>
              <a:t>L</a:t>
            </a:r>
            <a:r>
              <a:rPr lang="en" sz="1300">
                <a:solidFill>
                  <a:srgbClr val="263555"/>
                </a:solidFill>
                <a:highlight>
                  <a:srgbClr val="FFFFFF"/>
                </a:highlight>
                <a:latin typeface="Open Sans"/>
                <a:ea typeface="Open Sans"/>
                <a:cs typeface="Open Sans"/>
                <a:sym typeface="Open Sans"/>
              </a:rPr>
              <a:t>arge differences between actual and predicted are punished more in MSE than in MAE. </a:t>
            </a:r>
            <a:endParaRPr>
              <a:latin typeface="Open Sans"/>
              <a:ea typeface="Open Sans"/>
              <a:cs typeface="Open Sans"/>
              <a:sym typeface="Open Sans"/>
            </a:endParaRPr>
          </a:p>
        </p:txBody>
      </p:sp>
      <p:sp>
        <p:nvSpPr>
          <p:cNvPr id="127" name="Google Shape;127;p21"/>
          <p:cNvSpPr txBox="1"/>
          <p:nvPr/>
        </p:nvSpPr>
        <p:spPr>
          <a:xfrm>
            <a:off x="286525" y="1066850"/>
            <a:ext cx="3071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Open Sans"/>
              <a:buAutoNum type="arabicPeriod"/>
            </a:pPr>
            <a:r>
              <a:rPr lang="en">
                <a:solidFill>
                  <a:schemeClr val="accent3"/>
                </a:solidFill>
                <a:latin typeface="Open Sans"/>
                <a:ea typeface="Open Sans"/>
                <a:cs typeface="Open Sans"/>
                <a:sym typeface="Open Sans"/>
              </a:rPr>
              <a:t>Mean Absolute Error</a:t>
            </a:r>
            <a:endParaRPr>
              <a:solidFill>
                <a:schemeClr val="accent3"/>
              </a:solidFill>
              <a:latin typeface="Open Sans"/>
              <a:ea typeface="Open Sans"/>
              <a:cs typeface="Open Sans"/>
              <a:sym typeface="Open Sans"/>
            </a:endParaRPr>
          </a:p>
        </p:txBody>
      </p:sp>
      <p:sp>
        <p:nvSpPr>
          <p:cNvPr id="128" name="Google Shape;128;p21"/>
          <p:cNvSpPr txBox="1"/>
          <p:nvPr/>
        </p:nvSpPr>
        <p:spPr>
          <a:xfrm>
            <a:off x="286525" y="2715225"/>
            <a:ext cx="30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Open Sans"/>
                <a:ea typeface="Open Sans"/>
                <a:cs typeface="Open Sans"/>
                <a:sym typeface="Open Sans"/>
              </a:rPr>
              <a:t>2.  </a:t>
            </a:r>
            <a:r>
              <a:rPr lang="en">
                <a:latin typeface="Open Sans"/>
                <a:ea typeface="Open Sans"/>
                <a:cs typeface="Open Sans"/>
                <a:sym typeface="Open Sans"/>
              </a:rPr>
              <a:t>     </a:t>
            </a:r>
            <a:r>
              <a:rPr lang="en">
                <a:solidFill>
                  <a:schemeClr val="accent3"/>
                </a:solidFill>
                <a:latin typeface="Open Sans"/>
                <a:ea typeface="Open Sans"/>
                <a:cs typeface="Open Sans"/>
                <a:sym typeface="Open Sans"/>
              </a:rPr>
              <a:t>Mean Square Error</a:t>
            </a:r>
            <a:endParaRPr>
              <a:solidFill>
                <a:schemeClr val="accent3"/>
              </a:solidFill>
              <a:latin typeface="Open Sans"/>
              <a:ea typeface="Open Sans"/>
              <a:cs typeface="Open Sans"/>
              <a:sym typeface="Open Sans"/>
            </a:endParaRPr>
          </a:p>
        </p:txBody>
      </p:sp>
      <p:sp>
        <p:nvSpPr>
          <p:cNvPr id="129" name="Google Shape;129;p21"/>
          <p:cNvSpPr txBox="1"/>
          <p:nvPr/>
        </p:nvSpPr>
        <p:spPr>
          <a:xfrm>
            <a:off x="4572000" y="1066850"/>
            <a:ext cx="41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Open Sans"/>
                <a:ea typeface="Open Sans"/>
                <a:cs typeface="Open Sans"/>
                <a:sym typeface="Open Sans"/>
              </a:rPr>
              <a:t>3. 	Goodness of Fit ( R</a:t>
            </a:r>
            <a:r>
              <a:rPr baseline="30000" lang="en">
                <a:solidFill>
                  <a:schemeClr val="accent3"/>
                </a:solidFill>
                <a:latin typeface="Open Sans"/>
                <a:ea typeface="Open Sans"/>
                <a:cs typeface="Open Sans"/>
                <a:sym typeface="Open Sans"/>
              </a:rPr>
              <a:t>2 </a:t>
            </a:r>
            <a:r>
              <a:rPr lang="en">
                <a:solidFill>
                  <a:schemeClr val="accent3"/>
                </a:solidFill>
                <a:latin typeface="Open Sans"/>
                <a:ea typeface="Open Sans"/>
                <a:cs typeface="Open Sans"/>
                <a:sym typeface="Open Sans"/>
              </a:rPr>
              <a:t>)</a:t>
            </a:r>
            <a:endParaRPr>
              <a:solidFill>
                <a:schemeClr val="accent3"/>
              </a:solidFill>
              <a:latin typeface="Open Sans"/>
              <a:ea typeface="Open Sans"/>
              <a:cs typeface="Open Sans"/>
              <a:sym typeface="Open Sans"/>
            </a:endParaRPr>
          </a:p>
        </p:txBody>
      </p:sp>
      <p:sp>
        <p:nvSpPr>
          <p:cNvPr id="130" name="Google Shape;130;p21"/>
          <p:cNvSpPr txBox="1"/>
          <p:nvPr/>
        </p:nvSpPr>
        <p:spPr>
          <a:xfrm>
            <a:off x="5076415" y="2571750"/>
            <a:ext cx="27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0 ≤ R</a:t>
            </a:r>
            <a:r>
              <a:rPr baseline="30000" lang="en">
                <a:solidFill>
                  <a:schemeClr val="dk2"/>
                </a:solidFill>
              </a:rPr>
              <a:t>2</a:t>
            </a:r>
            <a:r>
              <a:rPr lang="en">
                <a:solidFill>
                  <a:schemeClr val="dk2"/>
                </a:solidFill>
              </a:rPr>
              <a:t> ≤ 1</a:t>
            </a:r>
            <a:r>
              <a:rPr lang="en" sz="1000"/>
              <a:t>[Generally]</a:t>
            </a:r>
            <a:endParaRPr sz="1000"/>
          </a:p>
        </p:txBody>
      </p:sp>
      <p:pic>
        <p:nvPicPr>
          <p:cNvPr id="131" name="Google Shape;131;p21"/>
          <p:cNvPicPr preferRelativeResize="0"/>
          <p:nvPr/>
        </p:nvPicPr>
        <p:blipFill>
          <a:blip r:embed="rId5">
            <a:alphaModFix/>
          </a:blip>
          <a:stretch>
            <a:fillRect/>
          </a:stretch>
        </p:blipFill>
        <p:spPr>
          <a:xfrm>
            <a:off x="5116182" y="1474475"/>
            <a:ext cx="2900376" cy="1146076"/>
          </a:xfrm>
          <a:prstGeom prst="rect">
            <a:avLst/>
          </a:prstGeom>
          <a:noFill/>
          <a:ln>
            <a:noFill/>
          </a:ln>
        </p:spPr>
      </p:pic>
      <p:sp>
        <p:nvSpPr>
          <p:cNvPr id="132" name="Google Shape;132;p21"/>
          <p:cNvSpPr txBox="1"/>
          <p:nvPr/>
        </p:nvSpPr>
        <p:spPr>
          <a:xfrm>
            <a:off x="5076425" y="2942600"/>
            <a:ext cx="3245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02124"/>
                </a:solidFill>
                <a:highlight>
                  <a:srgbClr val="FFFFFF"/>
                </a:highlight>
                <a:latin typeface="Open Sans"/>
                <a:ea typeface="Open Sans"/>
                <a:cs typeface="Open Sans"/>
                <a:sym typeface="Open Sans"/>
              </a:rPr>
              <a:t>R</a:t>
            </a:r>
            <a:r>
              <a:rPr baseline="30000" lang="en" sz="1300">
                <a:solidFill>
                  <a:srgbClr val="202124"/>
                </a:solidFill>
                <a:highlight>
                  <a:srgbClr val="FFFFFF"/>
                </a:highlight>
                <a:latin typeface="Open Sans"/>
                <a:ea typeface="Open Sans"/>
                <a:cs typeface="Open Sans"/>
                <a:sym typeface="Open Sans"/>
              </a:rPr>
              <a:t>2</a:t>
            </a:r>
            <a:r>
              <a:rPr lang="en" sz="1300">
                <a:solidFill>
                  <a:srgbClr val="202124"/>
                </a:solidFill>
                <a:highlight>
                  <a:srgbClr val="FFFFFF"/>
                </a:highlight>
                <a:latin typeface="Open Sans"/>
                <a:ea typeface="Open Sans"/>
                <a:cs typeface="Open Sans"/>
                <a:sym typeface="Open Sans"/>
              </a:rPr>
              <a:t> is used to quantify the amount of variability in the data that is explained by the model.</a:t>
            </a:r>
            <a:endParaRPr sz="15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