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169c45b20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169c45b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a8ba9ea5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a8ba9ea5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8639f2bf6_1_1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8639f2bf6_1_1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8639f2bf6_1_1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8639f2bf6_1_1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8639f2bf6_1_1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8639f2bf6_1_1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169c4595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b169c4595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169c4595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169c4595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169c4595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169c4595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169c4595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b169c4595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169c4595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169c4595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b169c4595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b169c4595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169c45b20_0_1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169c45b20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8639f2bf6_1_1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8639f2bf6_1_1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a8ba9ea5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a8ba9ea5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a8ba9ea5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a8ba9ea5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8639f2bf6_1_1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8639f2bf6_1_1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169c45b20_0_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169c45b20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8639f2bf6_1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8639f2bf6_1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8639f2bf6_1_1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8639f2bf6_1_1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22d81507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22d81507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a8ba9ea5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a8ba9ea5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22d81507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22d81507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8639f2bf6_1_1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8639f2bf6_1_1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a8ba9ea5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a8ba9ea5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lab.research.google.com/drive/1arzJctWMUTPCtZ1DS5LbRp7NjjkkqaFx?authuser=1#scrollTo=rMhC_D_LlbrM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hyperlink" Target="https://www.lawyerservices.in/M-Raja-Mohammed-Versus-Food-Inspector-Palghat-Municipality-1991-11-2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rxiv.org/abs/2010.02559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sbert.net/" TargetMode="External"/><Relationship Id="rId4" Type="http://schemas.openxmlformats.org/officeDocument/2006/relationships/hyperlink" Target="http://citeseerx.ist.psu.edu/viewdoc/download?doi=10.1.1.718.7667&amp;rep=rep1&amp;type=pdf" TargetMode="External"/><Relationship Id="rId5" Type="http://schemas.openxmlformats.org/officeDocument/2006/relationships/hyperlink" Target="http://cse.iitkgp.ac.in/~saptarshi/models/sent2vec.bin" TargetMode="External"/><Relationship Id="rId6" Type="http://schemas.openxmlformats.org/officeDocument/2006/relationships/hyperlink" Target="http://cse.iitkgp.ac.in/~saptarshi/models/sent2vec.bin" TargetMode="External"/><Relationship Id="rId7" Type="http://schemas.openxmlformats.org/officeDocument/2006/relationships/hyperlink" Target="https://github.com/Law-AI/semantic-segmentation" TargetMode="External"/><Relationship Id="rId8" Type="http://schemas.openxmlformats.org/officeDocument/2006/relationships/hyperlink" Target="https://www.researchgate.net/publication/227988510_Automatic_Keyword_Extraction_from_Individual_Document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lab.research.google.com/drive/1g_wy05atv4OpTXP1oxeMHq0bWjgrlMIB?authuser=1#scrollTo=e2th8gRMAjx9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Retrieval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(CS6370)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76051" y="2862150"/>
            <a:ext cx="34389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Identifying relevant prior cases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29450" y="3403350"/>
            <a:ext cx="32253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Shivangi Bithel: CS20MTECH12004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Sumitra Malagi: CS20MTECH14006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2338950" y="284275"/>
            <a:ext cx="446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</a:rPr>
              <a:t>  Best Match 25 (BM25)</a:t>
            </a:r>
            <a:endParaRPr b="1" sz="2800">
              <a:solidFill>
                <a:srgbClr val="000000"/>
              </a:solidFill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25" y="2018648"/>
            <a:ext cx="43815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 rotWithShape="1">
          <a:blip r:embed="rId4">
            <a:alphaModFix/>
          </a:blip>
          <a:srcRect b="2018" l="0" r="0" t="0"/>
          <a:stretch/>
        </p:blipFill>
        <p:spPr>
          <a:xfrm>
            <a:off x="4630925" y="1704700"/>
            <a:ext cx="4077251" cy="260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750" y="1301950"/>
            <a:ext cx="4009650" cy="25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500" y="1431525"/>
            <a:ext cx="3673620" cy="228045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2129850" y="277950"/>
            <a:ext cx="48843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Lato"/>
                <a:ea typeface="Lato"/>
                <a:cs typeface="Lato"/>
                <a:sym typeface="Lato"/>
              </a:rPr>
              <a:t>Precision and Recall for BM25</a:t>
            </a:r>
            <a:endParaRPr b="1" sz="2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/>
        </p:nvSpPr>
        <p:spPr>
          <a:xfrm>
            <a:off x="3770400" y="224200"/>
            <a:ext cx="16032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SBERT</a:t>
            </a:r>
            <a:endParaRPr b="1" sz="2800"/>
          </a:p>
        </p:txBody>
      </p:sp>
      <p:sp>
        <p:nvSpPr>
          <p:cNvPr id="217" name="Google Shape;217;p24"/>
          <p:cNvSpPr txBox="1"/>
          <p:nvPr/>
        </p:nvSpPr>
        <p:spPr>
          <a:xfrm>
            <a:off x="838000" y="994550"/>
            <a:ext cx="32124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Sentence Transformers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FE"/>
                </a:highlight>
              </a:rPr>
              <a:t>distilroberta-base-msmarco-v2</a:t>
            </a:r>
            <a:endParaRPr>
              <a:highlight>
                <a:srgbClr val="FFFFFE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code</a:t>
            </a:r>
            <a:endParaRPr/>
          </a:p>
        </p:txBody>
      </p:sp>
      <p:sp>
        <p:nvSpPr>
          <p:cNvPr id="218" name="Google Shape;21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375" y="2290450"/>
            <a:ext cx="3509774" cy="25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650" y="2380850"/>
            <a:ext cx="3587375" cy="22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4"/>
          <p:cNvSpPr txBox="1"/>
          <p:nvPr/>
        </p:nvSpPr>
        <p:spPr>
          <a:xfrm>
            <a:off x="1817963" y="1989100"/>
            <a:ext cx="130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Mean Pooling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5927788" y="1989100"/>
            <a:ext cx="118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Max Pooling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/>
        </p:nvSpPr>
        <p:spPr>
          <a:xfrm>
            <a:off x="5516150" y="2009925"/>
            <a:ext cx="17466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Blue- </a:t>
            </a:r>
            <a:r>
              <a:rPr lang="en"/>
              <a:t>BM25 Okapi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Red- BM25Plus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Green- BM25L</a:t>
            </a:r>
            <a:endParaRPr/>
          </a:p>
        </p:txBody>
      </p:sp>
      <p:sp>
        <p:nvSpPr>
          <p:cNvPr id="228" name="Google Shape;2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50" y="1011225"/>
            <a:ext cx="4198375" cy="288689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5"/>
          <p:cNvSpPr txBox="1"/>
          <p:nvPr/>
        </p:nvSpPr>
        <p:spPr>
          <a:xfrm>
            <a:off x="3290700" y="181675"/>
            <a:ext cx="20778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ANALYSIS</a:t>
            </a:r>
            <a:endParaRPr b="1" sz="3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50" y="1316575"/>
            <a:ext cx="4267199" cy="288475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6"/>
          <p:cNvSpPr txBox="1"/>
          <p:nvPr/>
        </p:nvSpPr>
        <p:spPr>
          <a:xfrm>
            <a:off x="4716050" y="2741775"/>
            <a:ext cx="44280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- no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Red- stopword removal and lowercasing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Green- stopword removal,stemming,lowercasing, punctuation removal</a:t>
            </a:r>
            <a:endParaRPr/>
          </a:p>
        </p:txBody>
      </p:sp>
      <p:sp>
        <p:nvSpPr>
          <p:cNvPr id="237" name="Google Shape;23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075" y="710450"/>
            <a:ext cx="4043533" cy="27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/>
          <p:nvPr/>
        </p:nvSpPr>
        <p:spPr>
          <a:xfrm>
            <a:off x="5120050" y="1096350"/>
            <a:ext cx="41925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in top 10: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Blue- Named entity recognition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Red-  Without named entity recognition </a:t>
            </a:r>
            <a:endParaRPr/>
          </a:p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975" y="614500"/>
            <a:ext cx="4876800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8"/>
          <p:cNvSpPr txBox="1"/>
          <p:nvPr/>
        </p:nvSpPr>
        <p:spPr>
          <a:xfrm>
            <a:off x="5567450" y="1139875"/>
            <a:ext cx="35766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Blue- Tf-idf cosine </a:t>
            </a:r>
            <a:r>
              <a:rPr lang="en"/>
              <a:t>similarity</a:t>
            </a:r>
            <a:r>
              <a:rPr lang="en"/>
              <a:t>*BM25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Red- BM25 only</a:t>
            </a:r>
            <a:endParaRPr/>
          </a:p>
        </p:txBody>
      </p:sp>
      <p:sp>
        <p:nvSpPr>
          <p:cNvPr id="251" name="Google Shape;25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35" y="788275"/>
            <a:ext cx="4896590" cy="315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9"/>
          <p:cNvSpPr txBox="1"/>
          <p:nvPr/>
        </p:nvSpPr>
        <p:spPr>
          <a:xfrm>
            <a:off x="5304250" y="1295925"/>
            <a:ext cx="3780600" cy="12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lue- BM25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- TF-IDF cosine similarity *BM25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Green-number of common word*BM25</a:t>
            </a:r>
            <a:endParaRPr/>
          </a:p>
        </p:txBody>
      </p:sp>
      <p:sp>
        <p:nvSpPr>
          <p:cNvPr id="258" name="Google Shape;25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00" y="1662200"/>
            <a:ext cx="8839199" cy="19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800" y="3004424"/>
            <a:ext cx="7831554" cy="17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0"/>
          <p:cNvSpPr txBox="1"/>
          <p:nvPr/>
        </p:nvSpPr>
        <p:spPr>
          <a:xfrm>
            <a:off x="2351850" y="433300"/>
            <a:ext cx="44403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Comparison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 of query and relevant document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00" y="1316000"/>
            <a:ext cx="8839199" cy="194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1"/>
          <p:cNvSpPr txBox="1"/>
          <p:nvPr/>
        </p:nvSpPr>
        <p:spPr>
          <a:xfrm>
            <a:off x="2351850" y="240400"/>
            <a:ext cx="44403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Comparison of query and relevant document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4" name="Google Shape;2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799" y="2390925"/>
            <a:ext cx="8744399" cy="209506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1"/>
          <p:cNvSpPr txBox="1"/>
          <p:nvPr/>
        </p:nvSpPr>
        <p:spPr>
          <a:xfrm>
            <a:off x="542500" y="47498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Link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925450" y="1617250"/>
            <a:ext cx="7453800" cy="28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938825" y="1758025"/>
            <a:ext cx="1135200" cy="41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Cases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065900" y="3322925"/>
            <a:ext cx="2370900" cy="4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Relevant Prior case 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5344400" y="1697775"/>
            <a:ext cx="1748100" cy="41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:Court Case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262625" y="2531575"/>
            <a:ext cx="2009100" cy="60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Model</a:t>
            </a:r>
            <a:endParaRPr/>
          </a:p>
        </p:txBody>
      </p:sp>
      <p:cxnSp>
        <p:nvCxnSpPr>
          <p:cNvPr id="67" name="Google Shape;67;p14"/>
          <p:cNvCxnSpPr>
            <a:stCxn id="63" idx="3"/>
          </p:cNvCxnSpPr>
          <p:nvPr/>
        </p:nvCxnSpPr>
        <p:spPr>
          <a:xfrm>
            <a:off x="3074025" y="1963975"/>
            <a:ext cx="743400" cy="567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>
            <a:stCxn id="65" idx="1"/>
          </p:cNvCxnSpPr>
          <p:nvPr/>
        </p:nvCxnSpPr>
        <p:spPr>
          <a:xfrm flipH="1">
            <a:off x="4571000" y="1903725"/>
            <a:ext cx="773400" cy="627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>
            <a:stCxn id="66" idx="2"/>
            <a:endCxn id="64" idx="0"/>
          </p:cNvCxnSpPr>
          <p:nvPr/>
        </p:nvCxnSpPr>
        <p:spPr>
          <a:xfrm flipH="1">
            <a:off x="4251275" y="3139375"/>
            <a:ext cx="159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Problem Statement: </a:t>
            </a:r>
            <a:r>
              <a:rPr b="1" lang="en" sz="2200">
                <a:solidFill>
                  <a:srgbClr val="00305F"/>
                </a:solidFill>
                <a:latin typeface="Arial"/>
                <a:ea typeface="Arial"/>
                <a:cs typeface="Arial"/>
                <a:sym typeface="Arial"/>
              </a:rPr>
              <a:t>Identifying relevant prior cases</a:t>
            </a:r>
            <a:endParaRPr sz="3600"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75" y="1395425"/>
            <a:ext cx="8486776" cy="25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2"/>
          <p:cNvSpPr txBox="1"/>
          <p:nvPr/>
        </p:nvSpPr>
        <p:spPr>
          <a:xfrm>
            <a:off x="3579898" y="300025"/>
            <a:ext cx="19842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RESULTS</a:t>
            </a:r>
            <a:endParaRPr b="1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8" name="Google Shape;2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100" y="1157288"/>
            <a:ext cx="51149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4" name="Google Shape;2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275" y="1491875"/>
            <a:ext cx="50101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5"/>
          <p:cNvSpPr txBox="1"/>
          <p:nvPr/>
        </p:nvSpPr>
        <p:spPr>
          <a:xfrm>
            <a:off x="3268275" y="278600"/>
            <a:ext cx="2368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Lato"/>
                <a:ea typeface="Lato"/>
                <a:cs typeface="Lato"/>
                <a:sym typeface="Lato"/>
              </a:rPr>
              <a:t>Future Work</a:t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35"/>
          <p:cNvSpPr txBox="1"/>
          <p:nvPr/>
        </p:nvSpPr>
        <p:spPr>
          <a:xfrm>
            <a:off x="1178725" y="1371600"/>
            <a:ext cx="6600900" cy="15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Using domain specific BERT to generate better embeddings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[2010.02559] LEGAL-BERT: The Muppets straight out of Law School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Fine tune or train from scratch BERT on Indian legal documents to capture semantic meaning of the documents.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6"/>
          <p:cNvSpPr txBox="1"/>
          <p:nvPr/>
        </p:nvSpPr>
        <p:spPr>
          <a:xfrm>
            <a:off x="3455850" y="417925"/>
            <a:ext cx="22323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Lato"/>
                <a:ea typeface="Lato"/>
                <a:cs typeface="Lato"/>
                <a:sym typeface="Lato"/>
              </a:rPr>
              <a:t>References</a:t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36"/>
          <p:cNvSpPr txBox="1"/>
          <p:nvPr/>
        </p:nvSpPr>
        <p:spPr>
          <a:xfrm>
            <a:off x="1668000" y="1564475"/>
            <a:ext cx="5808000" cy="29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u="sng">
                <a:latin typeface="Lato"/>
                <a:ea typeface="Lato"/>
                <a:cs typeface="Lato"/>
                <a:sym typeface="Lato"/>
                <a:hlinkClick r:id="rId3"/>
              </a:rPr>
              <a:t>SentenceTransformers Documentation — Sentence-Transformers documentation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u="sng">
                <a:latin typeface="Lato"/>
                <a:ea typeface="Lato"/>
                <a:cs typeface="Lato"/>
                <a:sym typeface="Lato"/>
                <a:hlinkClick r:id="rId4"/>
              </a:rPr>
              <a:t>Improvements to BM25 and Language Models Examined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u="sng">
                <a:latin typeface="Roboto"/>
                <a:ea typeface="Roboto"/>
                <a:cs typeface="Roboto"/>
                <a:sym typeface="Roboto"/>
                <a:hlinkClick r:id="rId5"/>
              </a:rPr>
              <a:t>S</a:t>
            </a:r>
            <a:r>
              <a:rPr lang="en" u="sng">
                <a:latin typeface="Roboto"/>
                <a:ea typeface="Roboto"/>
                <a:cs typeface="Roboto"/>
                <a:sym typeface="Roboto"/>
                <a:hlinkClick r:id="rId6"/>
              </a:rPr>
              <a:t>ent2vec.bin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u="sng">
                <a:latin typeface="Roboto"/>
                <a:ea typeface="Roboto"/>
                <a:cs typeface="Roboto"/>
                <a:sym typeface="Roboto"/>
                <a:hlinkClick r:id="rId7"/>
              </a:rPr>
              <a:t>Law-AI/semantic-segmentation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u="sng">
                <a:latin typeface="Lato"/>
                <a:ea typeface="Lato"/>
                <a:cs typeface="Lato"/>
                <a:sym typeface="Lato"/>
                <a:hlinkClick r:id="rId8"/>
              </a:rPr>
              <a:t>(RAKE) Automatic Keyword Extraction from Individual Documents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2006350" y="2384707"/>
            <a:ext cx="1625346" cy="2761657"/>
            <a:chOff x="0" y="2295575"/>
            <a:chExt cx="2286000" cy="2847950"/>
          </a:xfrm>
        </p:grpSpPr>
        <p:grpSp>
          <p:nvGrpSpPr>
            <p:cNvPr id="77" name="Google Shape;77;p15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78" name="Google Shape;78;p15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AC11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AC11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" name="Google Shape;80;p15"/>
            <p:cNvSpPr txBox="1"/>
            <p:nvPr/>
          </p:nvSpPr>
          <p:spPr>
            <a:xfrm>
              <a:off x="131500" y="2410036"/>
              <a:ext cx="12426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AC1145"/>
                  </a:solidFill>
                  <a:latin typeface="Roboto"/>
                  <a:ea typeface="Roboto"/>
                  <a:cs typeface="Roboto"/>
                  <a:sym typeface="Roboto"/>
                </a:rPr>
                <a:t>16th Oct</a:t>
              </a:r>
              <a:endParaRPr sz="1000">
                <a:solidFill>
                  <a:srgbClr val="AC114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Pre-Processing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2" name="Google Shape;82;p15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F48FB0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3" name="Google Shape;83;p15"/>
          <p:cNvGrpSpPr/>
          <p:nvPr/>
        </p:nvGrpSpPr>
        <p:grpSpPr>
          <a:xfrm>
            <a:off x="3766330" y="2384706"/>
            <a:ext cx="1625346" cy="2761657"/>
            <a:chOff x="0" y="2295575"/>
            <a:chExt cx="2286000" cy="2847950"/>
          </a:xfrm>
        </p:grpSpPr>
        <p:grpSp>
          <p:nvGrpSpPr>
            <p:cNvPr id="84" name="Google Shape;84;p15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85" name="Google Shape;85;p15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AC11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AC11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" name="Google Shape;87;p15"/>
            <p:cNvSpPr txBox="1"/>
            <p:nvPr/>
          </p:nvSpPr>
          <p:spPr>
            <a:xfrm>
              <a:off x="216312" y="2441103"/>
              <a:ext cx="11175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AC1145"/>
                  </a:solidFill>
                  <a:latin typeface="Roboto"/>
                  <a:ea typeface="Roboto"/>
                  <a:cs typeface="Roboto"/>
                  <a:sym typeface="Roboto"/>
                </a:rPr>
                <a:t>23rd Oct</a:t>
              </a:r>
              <a:endParaRPr sz="1000">
                <a:solidFill>
                  <a:srgbClr val="AC114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5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Vectorization Techniques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9" name="Google Shape;89;p15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F48FB0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90" name="Google Shape;90;p15"/>
          <p:cNvGrpSpPr/>
          <p:nvPr/>
        </p:nvGrpSpPr>
        <p:grpSpPr>
          <a:xfrm>
            <a:off x="7088690" y="2410683"/>
            <a:ext cx="1321308" cy="2758809"/>
            <a:chOff x="0" y="2295575"/>
            <a:chExt cx="2286000" cy="2847950"/>
          </a:xfrm>
        </p:grpSpPr>
        <p:grpSp>
          <p:nvGrpSpPr>
            <p:cNvPr id="91" name="Google Shape;91;p15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92" name="Google Shape;92;p15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AC11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AC11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" name="Google Shape;94;p15"/>
            <p:cNvSpPr txBox="1"/>
            <p:nvPr/>
          </p:nvSpPr>
          <p:spPr>
            <a:xfrm>
              <a:off x="216277" y="2441097"/>
              <a:ext cx="10923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AC1145"/>
                  </a:solidFill>
                  <a:latin typeface="Roboto"/>
                  <a:ea typeface="Roboto"/>
                  <a:cs typeface="Roboto"/>
                  <a:sym typeface="Roboto"/>
                </a:rPr>
                <a:t>9th Nov</a:t>
              </a:r>
              <a:endParaRPr sz="1000">
                <a:solidFill>
                  <a:srgbClr val="AC114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Best Match 25 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6" name="Google Shape;96;p15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F48FB0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97" name="Google Shape;97;p15"/>
          <p:cNvGrpSpPr/>
          <p:nvPr/>
        </p:nvGrpSpPr>
        <p:grpSpPr>
          <a:xfrm>
            <a:off x="5602500" y="2384683"/>
            <a:ext cx="1321308" cy="2758809"/>
            <a:chOff x="0" y="2295575"/>
            <a:chExt cx="2286000" cy="2847950"/>
          </a:xfrm>
        </p:grpSpPr>
        <p:grpSp>
          <p:nvGrpSpPr>
            <p:cNvPr id="98" name="Google Shape;98;p15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99" name="Google Shape;99;p15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AC11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AC11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" name="Google Shape;101;p15"/>
            <p:cNvSpPr txBox="1"/>
            <p:nvPr/>
          </p:nvSpPr>
          <p:spPr>
            <a:xfrm>
              <a:off x="216311" y="2441097"/>
              <a:ext cx="11538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AC1145"/>
                  </a:solidFill>
                  <a:latin typeface="Roboto"/>
                  <a:ea typeface="Roboto"/>
                  <a:cs typeface="Roboto"/>
                  <a:sym typeface="Roboto"/>
                </a:rPr>
                <a:t>30th Oct</a:t>
              </a:r>
              <a:endParaRPr sz="1000">
                <a:solidFill>
                  <a:srgbClr val="AC114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Similarity Score and Ranking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3" name="Google Shape;103;p15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F48FB0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15"/>
          <p:cNvGrpSpPr/>
          <p:nvPr/>
        </p:nvGrpSpPr>
        <p:grpSpPr>
          <a:xfrm>
            <a:off x="228600" y="2384707"/>
            <a:ext cx="1625346" cy="2761657"/>
            <a:chOff x="0" y="2295575"/>
            <a:chExt cx="2286000" cy="2847950"/>
          </a:xfrm>
        </p:grpSpPr>
        <p:grpSp>
          <p:nvGrpSpPr>
            <p:cNvPr id="106" name="Google Shape;106;p15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07" name="Google Shape;107;p15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AC11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AC11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" name="Google Shape;109;p15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AC1145"/>
                  </a:solidFill>
                  <a:latin typeface="Roboto"/>
                  <a:ea typeface="Roboto"/>
                  <a:cs typeface="Roboto"/>
                  <a:sym typeface="Roboto"/>
                </a:rPr>
                <a:t>9th Oct</a:t>
              </a:r>
              <a:endParaRPr sz="1000">
                <a:solidFill>
                  <a:srgbClr val="AC114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Exploratory data analysis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1" name="Google Shape;111;p15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F48FB0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112" name="Google Shape;112;p15"/>
          <p:cNvSpPr txBox="1"/>
          <p:nvPr/>
        </p:nvSpPr>
        <p:spPr>
          <a:xfrm>
            <a:off x="3591750" y="523800"/>
            <a:ext cx="1960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Timeline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6"/>
          <p:cNvGrpSpPr/>
          <p:nvPr/>
        </p:nvGrpSpPr>
        <p:grpSpPr>
          <a:xfrm>
            <a:off x="304800" y="2384707"/>
            <a:ext cx="1625346" cy="2761657"/>
            <a:chOff x="0" y="2295575"/>
            <a:chExt cx="2286000" cy="2847950"/>
          </a:xfrm>
        </p:grpSpPr>
        <p:grpSp>
          <p:nvGrpSpPr>
            <p:cNvPr id="118" name="Google Shape;118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19" name="Google Shape;119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AC11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AC11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" name="Google Shape;121;p16"/>
            <p:cNvSpPr txBox="1"/>
            <p:nvPr/>
          </p:nvSpPr>
          <p:spPr>
            <a:xfrm>
              <a:off x="216277" y="2441102"/>
              <a:ext cx="11259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AC1145"/>
                  </a:solidFill>
                  <a:latin typeface="Roboto"/>
                  <a:ea typeface="Roboto"/>
                  <a:cs typeface="Roboto"/>
                  <a:sym typeface="Roboto"/>
                </a:rPr>
                <a:t>16th Nov</a:t>
              </a:r>
              <a:endParaRPr sz="1000">
                <a:solidFill>
                  <a:srgbClr val="AC114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Sent2Vec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3" name="Google Shape;123;p16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F48FB0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24" name="Google Shape;124;p16"/>
          <p:cNvGrpSpPr/>
          <p:nvPr/>
        </p:nvGrpSpPr>
        <p:grpSpPr>
          <a:xfrm>
            <a:off x="3707980" y="2384706"/>
            <a:ext cx="1625346" cy="2761657"/>
            <a:chOff x="0" y="2295575"/>
            <a:chExt cx="2286000" cy="2847950"/>
          </a:xfrm>
        </p:grpSpPr>
        <p:grpSp>
          <p:nvGrpSpPr>
            <p:cNvPr id="125" name="Google Shape;125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26" name="Google Shape;126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AC11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AC11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" name="Google Shape;128;p16"/>
            <p:cNvSpPr txBox="1"/>
            <p:nvPr/>
          </p:nvSpPr>
          <p:spPr>
            <a:xfrm>
              <a:off x="216313" y="2441103"/>
              <a:ext cx="11601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AC1145"/>
                  </a:solidFill>
                  <a:latin typeface="Roboto"/>
                  <a:ea typeface="Roboto"/>
                  <a:cs typeface="Roboto"/>
                  <a:sym typeface="Roboto"/>
                </a:rPr>
                <a:t>30th Nov</a:t>
              </a:r>
              <a:endParaRPr sz="1000">
                <a:solidFill>
                  <a:srgbClr val="AC114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Elastic Search, Rake and re-read research papers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0" name="Google Shape;130;p16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F48FB0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131" name="Google Shape;131;p16"/>
          <p:cNvSpPr txBox="1"/>
          <p:nvPr/>
        </p:nvSpPr>
        <p:spPr>
          <a:xfrm>
            <a:off x="3591750" y="427350"/>
            <a:ext cx="1960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Timeline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grpSp>
        <p:nvGrpSpPr>
          <p:cNvPr id="132" name="Google Shape;132;p16"/>
          <p:cNvGrpSpPr/>
          <p:nvPr/>
        </p:nvGrpSpPr>
        <p:grpSpPr>
          <a:xfrm>
            <a:off x="7111075" y="2384687"/>
            <a:ext cx="1387831" cy="2758809"/>
            <a:chOff x="0" y="2295575"/>
            <a:chExt cx="2286000" cy="2847950"/>
          </a:xfrm>
        </p:grpSpPr>
        <p:grpSp>
          <p:nvGrpSpPr>
            <p:cNvPr id="133" name="Google Shape;133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34" name="Google Shape;134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AC11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AC11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" name="Google Shape;136;p16"/>
            <p:cNvSpPr txBox="1"/>
            <p:nvPr/>
          </p:nvSpPr>
          <p:spPr>
            <a:xfrm>
              <a:off x="216306" y="2441097"/>
              <a:ext cx="13101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AC1145"/>
                  </a:solidFill>
                  <a:latin typeface="Roboto"/>
                  <a:ea typeface="Roboto"/>
                  <a:cs typeface="Roboto"/>
                  <a:sym typeface="Roboto"/>
                </a:rPr>
                <a:t>14th Dec</a:t>
              </a:r>
              <a:endParaRPr sz="1000">
                <a:solidFill>
                  <a:srgbClr val="AC114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8" name="Google Shape;138;p16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F48FB0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39" name="Google Shape;139;p16"/>
          <p:cNvGrpSpPr/>
          <p:nvPr/>
        </p:nvGrpSpPr>
        <p:grpSpPr>
          <a:xfrm>
            <a:off x="5409530" y="2384706"/>
            <a:ext cx="1625346" cy="2761657"/>
            <a:chOff x="0" y="2295575"/>
            <a:chExt cx="2286000" cy="2847950"/>
          </a:xfrm>
        </p:grpSpPr>
        <p:grpSp>
          <p:nvGrpSpPr>
            <p:cNvPr id="140" name="Google Shape;140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41" name="Google Shape;141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AC11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AC11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3" name="Google Shape;143;p16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Bert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4" name="Google Shape;144;p16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F48FB0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45" name="Google Shape;145;p16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AC1145"/>
                  </a:solidFill>
                  <a:latin typeface="Roboto"/>
                  <a:ea typeface="Roboto"/>
                  <a:cs typeface="Roboto"/>
                  <a:sym typeface="Roboto"/>
                </a:rPr>
                <a:t>7th Dec</a:t>
              </a:r>
              <a:endParaRPr sz="1000">
                <a:solidFill>
                  <a:srgbClr val="AC114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p16"/>
          <p:cNvGrpSpPr/>
          <p:nvPr/>
        </p:nvGrpSpPr>
        <p:grpSpPr>
          <a:xfrm>
            <a:off x="2006350" y="2384707"/>
            <a:ext cx="1625346" cy="2761657"/>
            <a:chOff x="0" y="2295575"/>
            <a:chExt cx="2286000" cy="2847950"/>
          </a:xfrm>
        </p:grpSpPr>
        <p:grpSp>
          <p:nvGrpSpPr>
            <p:cNvPr id="147" name="Google Shape;147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48" name="Google Shape;148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AC11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AC11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0" name="Google Shape;150;p16"/>
            <p:cNvSpPr txBox="1"/>
            <p:nvPr/>
          </p:nvSpPr>
          <p:spPr>
            <a:xfrm>
              <a:off x="216277" y="2441102"/>
              <a:ext cx="11007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AC1145"/>
                  </a:solidFill>
                  <a:latin typeface="Roboto"/>
                  <a:ea typeface="Roboto"/>
                  <a:cs typeface="Roboto"/>
                  <a:sym typeface="Roboto"/>
                </a:rPr>
                <a:t>23rd Nov</a:t>
              </a:r>
              <a:endParaRPr sz="1000">
                <a:solidFill>
                  <a:srgbClr val="AC114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6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Sbert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2" name="Google Shape;152;p16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F48FB0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153" name="Google Shape;15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562575" y="3606475"/>
            <a:ext cx="1054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17"/>
          <p:cNvSpPr txBox="1"/>
          <p:nvPr>
            <p:ph idx="4294967295" type="title"/>
          </p:nvPr>
        </p:nvSpPr>
        <p:spPr>
          <a:xfrm>
            <a:off x="2151450" y="477175"/>
            <a:ext cx="484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Data Analysis</a:t>
            </a:r>
            <a:endParaRPr b="1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400" y="2106425"/>
            <a:ext cx="2963426" cy="19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25" y="2106425"/>
            <a:ext cx="3414424" cy="18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738200" y="477175"/>
            <a:ext cx="616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 Processing steps on Corpus</a:t>
            </a:r>
            <a:endParaRPr b="1"/>
          </a:p>
        </p:txBody>
      </p:sp>
      <p:sp>
        <p:nvSpPr>
          <p:cNvPr id="168" name="Google Shape;168;p18"/>
          <p:cNvSpPr txBox="1"/>
          <p:nvPr/>
        </p:nvSpPr>
        <p:spPr>
          <a:xfrm>
            <a:off x="1738200" y="1722900"/>
            <a:ext cx="3249300" cy="16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Lower Case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Stop word removal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Remove punctuation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Stemming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Remove numbers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Word Embeddings</a:t>
            </a:r>
            <a:endParaRPr b="1"/>
          </a:p>
        </p:txBody>
      </p:sp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2113225" y="1625375"/>
            <a:ext cx="5008200" cy="24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Word2vec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Doc2Vec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/>
        </p:nvSpPr>
        <p:spPr>
          <a:xfrm>
            <a:off x="2988000" y="299500"/>
            <a:ext cx="23055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SENT2VEC</a:t>
            </a:r>
            <a:endParaRPr b="1" sz="2800"/>
          </a:p>
        </p:txBody>
      </p:sp>
      <p:sp>
        <p:nvSpPr>
          <p:cNvPr id="182" name="Google Shape;182;p20"/>
          <p:cNvSpPr txBox="1"/>
          <p:nvPr/>
        </p:nvSpPr>
        <p:spPr>
          <a:xfrm>
            <a:off x="719300" y="1463350"/>
            <a:ext cx="30849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Publicly Available embedding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FastText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275" y="1165300"/>
            <a:ext cx="4102350" cy="25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912950" y="262850"/>
            <a:ext cx="531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TF-IDF and Cosine Similarity</a:t>
            </a:r>
            <a:endParaRPr b="1"/>
          </a:p>
        </p:txBody>
      </p:sp>
      <p:sp>
        <p:nvSpPr>
          <p:cNvPr id="190" name="Google Shape;1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1"/>
          <p:cNvSpPr txBox="1"/>
          <p:nvPr/>
        </p:nvSpPr>
        <p:spPr>
          <a:xfrm>
            <a:off x="1004575" y="1526975"/>
            <a:ext cx="6529800" cy="27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700" y="1526975"/>
            <a:ext cx="2028825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/>
        </p:nvSpPr>
        <p:spPr>
          <a:xfrm>
            <a:off x="1265775" y="1105050"/>
            <a:ext cx="2280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TF-IDF</a:t>
            </a: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1265775" y="2431100"/>
            <a:ext cx="23808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Cosine Similarity</a:t>
            </a: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2125" y="3005350"/>
            <a:ext cx="2531627" cy="5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