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2" r:id="rId4"/>
    <p:sldId id="273" r:id="rId5"/>
    <p:sldId id="260" r:id="rId6"/>
    <p:sldId id="262" r:id="rId7"/>
    <p:sldId id="263" r:id="rId8"/>
    <p:sldId id="264" r:id="rId9"/>
    <p:sldId id="265" r:id="rId10"/>
    <p:sldId id="266" r:id="rId11"/>
    <p:sldId id="268" r:id="rId12"/>
    <p:sldId id="267" r:id="rId13"/>
    <p:sldId id="269" r:id="rId14"/>
    <p:sldId id="271" r:id="rId15"/>
    <p:sldId id="270"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46723-8374-4685-87D4-B4C6BDBFE736}" v="7" dt="2023-11-27T14:04:53.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al chavan" userId="477731e1141894f7" providerId="LiveId" clId="{AA646723-8374-4685-87D4-B4C6BDBFE736}"/>
    <pc:docChg chg="custSel modSld sldOrd">
      <pc:chgData name="shamal chavan" userId="477731e1141894f7" providerId="LiveId" clId="{AA646723-8374-4685-87D4-B4C6BDBFE736}" dt="2023-11-27T16:18:33.719" v="722" actId="1076"/>
      <pc:docMkLst>
        <pc:docMk/>
      </pc:docMkLst>
      <pc:sldChg chg="modSp mod">
        <pc:chgData name="shamal chavan" userId="477731e1141894f7" providerId="LiveId" clId="{AA646723-8374-4685-87D4-B4C6BDBFE736}" dt="2023-11-27T16:18:33.719" v="722" actId="1076"/>
        <pc:sldMkLst>
          <pc:docMk/>
          <pc:sldMk cId="1836308507" sldId="257"/>
        </pc:sldMkLst>
        <pc:spChg chg="mod">
          <ac:chgData name="shamal chavan" userId="477731e1141894f7" providerId="LiveId" clId="{AA646723-8374-4685-87D4-B4C6BDBFE736}" dt="2023-11-27T16:18:33.719" v="722" actId="1076"/>
          <ac:spMkLst>
            <pc:docMk/>
            <pc:sldMk cId="1836308507" sldId="257"/>
            <ac:spMk id="2" creationId="{45C89AED-2443-70E1-3D9C-E9719B433F25}"/>
          </ac:spMkLst>
        </pc:spChg>
        <pc:spChg chg="mod">
          <ac:chgData name="shamal chavan" userId="477731e1141894f7" providerId="LiveId" clId="{AA646723-8374-4685-87D4-B4C6BDBFE736}" dt="2023-11-27T16:18:18.955" v="697" actId="27636"/>
          <ac:spMkLst>
            <pc:docMk/>
            <pc:sldMk cId="1836308507" sldId="257"/>
            <ac:spMk id="3" creationId="{CEA1EF29-8A4F-873C-C025-91299BD39A59}"/>
          </ac:spMkLst>
        </pc:spChg>
      </pc:sldChg>
      <pc:sldChg chg="addSp modSp mod">
        <pc:chgData name="shamal chavan" userId="477731e1141894f7" providerId="LiveId" clId="{AA646723-8374-4685-87D4-B4C6BDBFE736}" dt="2023-11-27T15:31:59.003" v="601" actId="20577"/>
        <pc:sldMkLst>
          <pc:docMk/>
          <pc:sldMk cId="3064633029" sldId="260"/>
        </pc:sldMkLst>
        <pc:spChg chg="mod">
          <ac:chgData name="shamal chavan" userId="477731e1141894f7" providerId="LiveId" clId="{AA646723-8374-4685-87D4-B4C6BDBFE736}" dt="2023-11-27T15:31:59.003" v="601" actId="20577"/>
          <ac:spMkLst>
            <pc:docMk/>
            <pc:sldMk cId="3064633029" sldId="260"/>
            <ac:spMk id="2" creationId="{DD0E3860-7E5E-4420-D342-4E6EC3E9A726}"/>
          </ac:spMkLst>
        </pc:spChg>
        <pc:picChg chg="add mod">
          <ac:chgData name="shamal chavan" userId="477731e1141894f7" providerId="LiveId" clId="{AA646723-8374-4685-87D4-B4C6BDBFE736}" dt="2023-11-27T15:25:29.763" v="577" actId="1035"/>
          <ac:picMkLst>
            <pc:docMk/>
            <pc:sldMk cId="3064633029" sldId="260"/>
            <ac:picMk id="5" creationId="{2CD1F975-274D-A799-EE63-45E32ED0FD76}"/>
          </ac:picMkLst>
        </pc:picChg>
      </pc:sldChg>
      <pc:sldChg chg="addSp delSp modSp mod">
        <pc:chgData name="shamal chavan" userId="477731e1141894f7" providerId="LiveId" clId="{AA646723-8374-4685-87D4-B4C6BDBFE736}" dt="2023-11-27T15:25:47.698" v="584" actId="20577"/>
        <pc:sldMkLst>
          <pc:docMk/>
          <pc:sldMk cId="495666781" sldId="262"/>
        </pc:sldMkLst>
        <pc:spChg chg="mod">
          <ac:chgData name="shamal chavan" userId="477731e1141894f7" providerId="LiveId" clId="{AA646723-8374-4685-87D4-B4C6BDBFE736}" dt="2023-11-27T15:25:47.698" v="584" actId="20577"/>
          <ac:spMkLst>
            <pc:docMk/>
            <pc:sldMk cId="495666781" sldId="262"/>
            <ac:spMk id="2" creationId="{0DAED5AB-D970-80F9-B6CF-D4A299DE171B}"/>
          </ac:spMkLst>
        </pc:spChg>
        <pc:picChg chg="add del mod">
          <ac:chgData name="shamal chavan" userId="477731e1141894f7" providerId="LiveId" clId="{AA646723-8374-4685-87D4-B4C6BDBFE736}" dt="2023-11-27T15:24:44.151" v="568" actId="478"/>
          <ac:picMkLst>
            <pc:docMk/>
            <pc:sldMk cId="495666781" sldId="262"/>
            <ac:picMk id="5" creationId="{E9A33DB8-FCEC-8EE5-8A17-8CF7AF57EF10}"/>
          </ac:picMkLst>
        </pc:picChg>
        <pc:picChg chg="add mod">
          <ac:chgData name="shamal chavan" userId="477731e1141894f7" providerId="LiveId" clId="{AA646723-8374-4685-87D4-B4C6BDBFE736}" dt="2023-11-27T15:25:17.543" v="574" actId="1582"/>
          <ac:picMkLst>
            <pc:docMk/>
            <pc:sldMk cId="495666781" sldId="262"/>
            <ac:picMk id="7" creationId="{740CAABC-13FB-13F2-B6DE-F64F2029A70B}"/>
          </ac:picMkLst>
        </pc:picChg>
      </pc:sldChg>
      <pc:sldChg chg="modSp mod">
        <pc:chgData name="shamal chavan" userId="477731e1141894f7" providerId="LiveId" clId="{AA646723-8374-4685-87D4-B4C6BDBFE736}" dt="2023-11-27T15:32:25.557" v="603" actId="20577"/>
        <pc:sldMkLst>
          <pc:docMk/>
          <pc:sldMk cId="1266635743" sldId="263"/>
        </pc:sldMkLst>
        <pc:spChg chg="mod">
          <ac:chgData name="shamal chavan" userId="477731e1141894f7" providerId="LiveId" clId="{AA646723-8374-4685-87D4-B4C6BDBFE736}" dt="2023-11-27T15:32:25.557" v="603" actId="20577"/>
          <ac:spMkLst>
            <pc:docMk/>
            <pc:sldMk cId="1266635743" sldId="263"/>
            <ac:spMk id="2" creationId="{D4BE801D-9C73-8247-71E1-AE408C100209}"/>
          </ac:spMkLst>
        </pc:spChg>
      </pc:sldChg>
      <pc:sldChg chg="modSp mod">
        <pc:chgData name="shamal chavan" userId="477731e1141894f7" providerId="LiveId" clId="{AA646723-8374-4685-87D4-B4C6BDBFE736}" dt="2023-11-27T15:26:03.999" v="590" actId="20577"/>
        <pc:sldMkLst>
          <pc:docMk/>
          <pc:sldMk cId="120261392" sldId="264"/>
        </pc:sldMkLst>
        <pc:spChg chg="mod">
          <ac:chgData name="shamal chavan" userId="477731e1141894f7" providerId="LiveId" clId="{AA646723-8374-4685-87D4-B4C6BDBFE736}" dt="2023-11-27T15:26:03.999" v="590" actId="20577"/>
          <ac:spMkLst>
            <pc:docMk/>
            <pc:sldMk cId="120261392" sldId="264"/>
            <ac:spMk id="2" creationId="{EBAA4F61-0B1A-6B2A-B4E2-93E4A98219EC}"/>
          </ac:spMkLst>
        </pc:spChg>
      </pc:sldChg>
      <pc:sldChg chg="addSp delSp modSp mod">
        <pc:chgData name="shamal chavan" userId="477731e1141894f7" providerId="LiveId" clId="{AA646723-8374-4685-87D4-B4C6BDBFE736}" dt="2023-11-27T15:27:02.898" v="600" actId="27636"/>
        <pc:sldMkLst>
          <pc:docMk/>
          <pc:sldMk cId="1756791594" sldId="265"/>
        </pc:sldMkLst>
        <pc:spChg chg="mod">
          <ac:chgData name="shamal chavan" userId="477731e1141894f7" providerId="LiveId" clId="{AA646723-8374-4685-87D4-B4C6BDBFE736}" dt="2023-11-27T15:26:08.472" v="593" actId="20577"/>
          <ac:spMkLst>
            <pc:docMk/>
            <pc:sldMk cId="1756791594" sldId="265"/>
            <ac:spMk id="2" creationId="{8F9FC758-82A9-7770-169C-A7FBB0450E8A}"/>
          </ac:spMkLst>
        </pc:spChg>
        <pc:spChg chg="mod">
          <ac:chgData name="shamal chavan" userId="477731e1141894f7" providerId="LiveId" clId="{AA646723-8374-4685-87D4-B4C6BDBFE736}" dt="2023-11-27T15:27:02.898" v="600" actId="27636"/>
          <ac:spMkLst>
            <pc:docMk/>
            <pc:sldMk cId="1756791594" sldId="265"/>
            <ac:spMk id="3" creationId="{8F43152B-9AF1-D20A-9DB1-F1FFF3E2F268}"/>
          </ac:spMkLst>
        </pc:spChg>
        <pc:picChg chg="add del mod">
          <ac:chgData name="shamal chavan" userId="477731e1141894f7" providerId="LiveId" clId="{AA646723-8374-4685-87D4-B4C6BDBFE736}" dt="2023-11-27T15:24:24.289" v="562" actId="21"/>
          <ac:picMkLst>
            <pc:docMk/>
            <pc:sldMk cId="1756791594" sldId="265"/>
            <ac:picMk id="5" creationId="{F63E3177-111E-295C-4BA3-4B80FDE0E9DD}"/>
          </ac:picMkLst>
        </pc:picChg>
        <pc:picChg chg="add mod">
          <ac:chgData name="shamal chavan" userId="477731e1141894f7" providerId="LiveId" clId="{AA646723-8374-4685-87D4-B4C6BDBFE736}" dt="2023-11-27T15:26:59.448" v="598" actId="1076"/>
          <ac:picMkLst>
            <pc:docMk/>
            <pc:sldMk cId="1756791594" sldId="265"/>
            <ac:picMk id="7" creationId="{7BA8F920-F53A-D25E-86A3-6A60AAB2C2FE}"/>
          </ac:picMkLst>
        </pc:picChg>
      </pc:sldChg>
      <pc:sldChg chg="addSp delSp modSp mod">
        <pc:chgData name="shamal chavan" userId="477731e1141894f7" providerId="LiveId" clId="{AA646723-8374-4685-87D4-B4C6BDBFE736}" dt="2023-11-27T13:44:12.973" v="78" actId="1582"/>
        <pc:sldMkLst>
          <pc:docMk/>
          <pc:sldMk cId="3836408693" sldId="266"/>
        </pc:sldMkLst>
        <pc:spChg chg="mod">
          <ac:chgData name="shamal chavan" userId="477731e1141894f7" providerId="LiveId" clId="{AA646723-8374-4685-87D4-B4C6BDBFE736}" dt="2023-11-27T13:43:45.428" v="48" actId="27636"/>
          <ac:spMkLst>
            <pc:docMk/>
            <pc:sldMk cId="3836408693" sldId="266"/>
            <ac:spMk id="2" creationId="{864E6923-1EAD-44BE-FE7C-AB3250A6BB84}"/>
          </ac:spMkLst>
        </pc:spChg>
        <pc:spChg chg="del">
          <ac:chgData name="shamal chavan" userId="477731e1141894f7" providerId="LiveId" clId="{AA646723-8374-4685-87D4-B4C6BDBFE736}" dt="2023-11-27T13:43:31.564" v="44" actId="22"/>
          <ac:spMkLst>
            <pc:docMk/>
            <pc:sldMk cId="3836408693" sldId="266"/>
            <ac:spMk id="3" creationId="{9DF7E714-A50F-61D8-4B13-D597210EB32D}"/>
          </ac:spMkLst>
        </pc:spChg>
        <pc:picChg chg="add mod ord">
          <ac:chgData name="shamal chavan" userId="477731e1141894f7" providerId="LiveId" clId="{AA646723-8374-4685-87D4-B4C6BDBFE736}" dt="2023-11-27T13:44:12.973" v="78" actId="1582"/>
          <ac:picMkLst>
            <pc:docMk/>
            <pc:sldMk cId="3836408693" sldId="266"/>
            <ac:picMk id="7" creationId="{56FED6CA-E1EF-021E-2463-F4D7248F0CE5}"/>
          </ac:picMkLst>
        </pc:picChg>
      </pc:sldChg>
      <pc:sldChg chg="ord">
        <pc:chgData name="shamal chavan" userId="477731e1141894f7" providerId="LiveId" clId="{AA646723-8374-4685-87D4-B4C6BDBFE736}" dt="2023-11-27T15:26:32.038" v="597"/>
        <pc:sldMkLst>
          <pc:docMk/>
          <pc:sldMk cId="1136688460" sldId="267"/>
        </pc:sldMkLst>
      </pc:sldChg>
      <pc:sldChg chg="addSp delSp modSp mod">
        <pc:chgData name="shamal chavan" userId="477731e1141894f7" providerId="LiveId" clId="{AA646723-8374-4685-87D4-B4C6BDBFE736}" dt="2023-11-27T16:07:21.025" v="662" actId="22"/>
        <pc:sldMkLst>
          <pc:docMk/>
          <pc:sldMk cId="2592454807" sldId="268"/>
        </pc:sldMkLst>
        <pc:spChg chg="del">
          <ac:chgData name="shamal chavan" userId="477731e1141894f7" providerId="LiveId" clId="{AA646723-8374-4685-87D4-B4C6BDBFE736}" dt="2023-11-27T16:07:21.025" v="662" actId="22"/>
          <ac:spMkLst>
            <pc:docMk/>
            <pc:sldMk cId="2592454807" sldId="268"/>
            <ac:spMk id="3" creationId="{1B60236A-80A1-8F84-09D6-5B84F19E8027}"/>
          </ac:spMkLst>
        </pc:spChg>
        <pc:picChg chg="add mod ord">
          <ac:chgData name="shamal chavan" userId="477731e1141894f7" providerId="LiveId" clId="{AA646723-8374-4685-87D4-B4C6BDBFE736}" dt="2023-11-27T16:07:21.025" v="662" actId="22"/>
          <ac:picMkLst>
            <pc:docMk/>
            <pc:sldMk cId="2592454807" sldId="268"/>
            <ac:picMk id="5" creationId="{795F7270-8037-EFF4-FE7B-659BDD81786F}"/>
          </ac:picMkLst>
        </pc:picChg>
      </pc:sldChg>
      <pc:sldChg chg="addSp delSp modSp mod">
        <pc:chgData name="shamal chavan" userId="477731e1141894f7" providerId="LiveId" clId="{AA646723-8374-4685-87D4-B4C6BDBFE736}" dt="2023-11-27T16:08:43" v="670" actId="478"/>
        <pc:sldMkLst>
          <pc:docMk/>
          <pc:sldMk cId="512125809" sldId="269"/>
        </pc:sldMkLst>
        <pc:spChg chg="mod">
          <ac:chgData name="shamal chavan" userId="477731e1141894f7" providerId="LiveId" clId="{AA646723-8374-4685-87D4-B4C6BDBFE736}" dt="2023-11-27T13:54:41.580" v="173" actId="1035"/>
          <ac:spMkLst>
            <pc:docMk/>
            <pc:sldMk cId="512125809" sldId="269"/>
            <ac:spMk id="2" creationId="{19C19B35-44BC-596D-8B9D-721826F3F64D}"/>
          </ac:spMkLst>
        </pc:spChg>
        <pc:spChg chg="add mod">
          <ac:chgData name="shamal chavan" userId="477731e1141894f7" providerId="LiveId" clId="{AA646723-8374-4685-87D4-B4C6BDBFE736}" dt="2023-11-27T13:56:37.124" v="267" actId="1035"/>
          <ac:spMkLst>
            <pc:docMk/>
            <pc:sldMk cId="512125809" sldId="269"/>
            <ac:spMk id="3" creationId="{5319534A-C52C-3F7A-7B80-A19B18001661}"/>
          </ac:spMkLst>
        </pc:spChg>
        <pc:spChg chg="add del mod">
          <ac:chgData name="shamal chavan" userId="477731e1141894f7" providerId="LiveId" clId="{AA646723-8374-4685-87D4-B4C6BDBFE736}" dt="2023-11-27T13:51:52.829" v="128"/>
          <ac:spMkLst>
            <pc:docMk/>
            <pc:sldMk cId="512125809" sldId="269"/>
            <ac:spMk id="4" creationId="{08E2C8B1-2CB7-2C93-6310-B108CCC366EF}"/>
          </ac:spMkLst>
        </pc:spChg>
        <pc:spChg chg="add mod">
          <ac:chgData name="shamal chavan" userId="477731e1141894f7" providerId="LiveId" clId="{AA646723-8374-4685-87D4-B4C6BDBFE736}" dt="2023-11-27T13:56:47.659" v="288" actId="1035"/>
          <ac:spMkLst>
            <pc:docMk/>
            <pc:sldMk cId="512125809" sldId="269"/>
            <ac:spMk id="7" creationId="{EBFEEF6B-95ED-88C2-205C-0A40B2C51690}"/>
          </ac:spMkLst>
        </pc:spChg>
        <pc:spChg chg="add mod">
          <ac:chgData name="shamal chavan" userId="477731e1141894f7" providerId="LiveId" clId="{AA646723-8374-4685-87D4-B4C6BDBFE736}" dt="2023-11-27T13:55:08.911" v="197" actId="207"/>
          <ac:spMkLst>
            <pc:docMk/>
            <pc:sldMk cId="512125809" sldId="269"/>
            <ac:spMk id="8" creationId="{69C5AEE1-D016-9862-7DBF-18F73F7D1DF3}"/>
          </ac:spMkLst>
        </pc:spChg>
        <pc:spChg chg="add mod">
          <ac:chgData name="shamal chavan" userId="477731e1141894f7" providerId="LiveId" clId="{AA646723-8374-4685-87D4-B4C6BDBFE736}" dt="2023-11-27T13:55:58.496" v="219" actId="1036"/>
          <ac:spMkLst>
            <pc:docMk/>
            <pc:sldMk cId="512125809" sldId="269"/>
            <ac:spMk id="9" creationId="{B76C5925-F7DE-BE85-9DA8-5822792CCCA7}"/>
          </ac:spMkLst>
        </pc:spChg>
        <pc:spChg chg="mod">
          <ac:chgData name="shamal chavan" userId="477731e1141894f7" providerId="LiveId" clId="{AA646723-8374-4685-87D4-B4C6BDBFE736}" dt="2023-11-27T13:56:33.789" v="252" actId="14100"/>
          <ac:spMkLst>
            <pc:docMk/>
            <pc:sldMk cId="512125809" sldId="269"/>
            <ac:spMk id="14" creationId="{9D40E5A5-89C4-B03E-FCE8-DE2AB42CCCC6}"/>
          </ac:spMkLst>
        </pc:spChg>
        <pc:spChg chg="mod">
          <ac:chgData name="shamal chavan" userId="477731e1141894f7" providerId="LiveId" clId="{AA646723-8374-4685-87D4-B4C6BDBFE736}" dt="2023-11-27T13:56:14.973" v="250" actId="1036"/>
          <ac:spMkLst>
            <pc:docMk/>
            <pc:sldMk cId="512125809" sldId="269"/>
            <ac:spMk id="16" creationId="{93B087E5-9227-9436-CB7B-BCBB8C84DE67}"/>
          </ac:spMkLst>
        </pc:spChg>
        <pc:spChg chg="add del mod">
          <ac:chgData name="shamal chavan" userId="477731e1141894f7" providerId="LiveId" clId="{AA646723-8374-4685-87D4-B4C6BDBFE736}" dt="2023-11-27T16:08:43" v="670" actId="478"/>
          <ac:spMkLst>
            <pc:docMk/>
            <pc:sldMk cId="512125809" sldId="269"/>
            <ac:spMk id="21" creationId="{BEC79B9A-017C-0ACD-FC24-A8C3BDFCDB5F}"/>
          </ac:spMkLst>
        </pc:spChg>
        <pc:graphicFrameChg chg="add del modGraphic">
          <ac:chgData name="shamal chavan" userId="477731e1141894f7" providerId="LiveId" clId="{AA646723-8374-4685-87D4-B4C6BDBFE736}" dt="2023-11-27T13:52:17.659" v="130" actId="478"/>
          <ac:graphicFrameMkLst>
            <pc:docMk/>
            <pc:sldMk cId="512125809" sldId="269"/>
            <ac:graphicFrameMk id="6" creationId="{FA325ABD-0DA1-0165-AA2C-16CBDB27A0FA}"/>
          </ac:graphicFrameMkLst>
        </pc:graphicFrameChg>
        <pc:picChg chg="del">
          <ac:chgData name="shamal chavan" userId="477731e1141894f7" providerId="LiveId" clId="{AA646723-8374-4685-87D4-B4C6BDBFE736}" dt="2023-11-27T16:08:16.770" v="665" actId="478"/>
          <ac:picMkLst>
            <pc:docMk/>
            <pc:sldMk cId="512125809" sldId="269"/>
            <ac:picMk id="11" creationId="{48DE54CB-709A-7819-D95A-0275D163C04F}"/>
          </ac:picMkLst>
        </pc:picChg>
        <pc:picChg chg="add mod">
          <ac:chgData name="shamal chavan" userId="477731e1141894f7" providerId="LiveId" clId="{AA646723-8374-4685-87D4-B4C6BDBFE736}" dt="2023-11-27T15:52:00.183" v="637" actId="14100"/>
          <ac:picMkLst>
            <pc:docMk/>
            <pc:sldMk cId="512125809" sldId="269"/>
            <ac:picMk id="12" creationId="{DFCB2675-5DD2-D73D-56B9-0657ED7B0495}"/>
          </ac:picMkLst>
        </pc:picChg>
        <pc:picChg chg="del mod">
          <ac:chgData name="shamal chavan" userId="477731e1141894f7" providerId="LiveId" clId="{AA646723-8374-4685-87D4-B4C6BDBFE736}" dt="2023-11-27T15:51:30.307" v="628" actId="478"/>
          <ac:picMkLst>
            <pc:docMk/>
            <pc:sldMk cId="512125809" sldId="269"/>
            <ac:picMk id="13" creationId="{6E4DB733-4165-07C8-0E04-72A8291DB191}"/>
          </ac:picMkLst>
        </pc:picChg>
        <pc:picChg chg="add mod">
          <ac:chgData name="shamal chavan" userId="477731e1141894f7" providerId="LiveId" clId="{AA646723-8374-4685-87D4-B4C6BDBFE736}" dt="2023-11-27T16:08:33.490" v="669" actId="14100"/>
          <ac:picMkLst>
            <pc:docMk/>
            <pc:sldMk cId="512125809" sldId="269"/>
            <ac:picMk id="19" creationId="{065C5A43-04E5-E242-6E94-29F72C48A566}"/>
          </ac:picMkLst>
        </pc:picChg>
      </pc:sldChg>
      <pc:sldChg chg="addSp delSp modSp mod">
        <pc:chgData name="shamal chavan" userId="477731e1141894f7" providerId="LiveId" clId="{AA646723-8374-4685-87D4-B4C6BDBFE736}" dt="2023-11-27T14:05:29.942" v="560" actId="255"/>
        <pc:sldMkLst>
          <pc:docMk/>
          <pc:sldMk cId="672646991" sldId="270"/>
        </pc:sldMkLst>
        <pc:spChg chg="add mod">
          <ac:chgData name="shamal chavan" userId="477731e1141894f7" providerId="LiveId" clId="{AA646723-8374-4685-87D4-B4C6BDBFE736}" dt="2023-11-27T14:04:15.583" v="538" actId="207"/>
          <ac:spMkLst>
            <pc:docMk/>
            <pc:sldMk cId="672646991" sldId="270"/>
            <ac:spMk id="2" creationId="{AB9225FB-F716-8D2C-2500-C62AF7DB9190}"/>
          </ac:spMkLst>
        </pc:spChg>
        <pc:spChg chg="add del mod">
          <ac:chgData name="shamal chavan" userId="477731e1141894f7" providerId="LiveId" clId="{AA646723-8374-4685-87D4-B4C6BDBFE736}" dt="2023-11-27T14:04:27.687" v="543"/>
          <ac:spMkLst>
            <pc:docMk/>
            <pc:sldMk cId="672646991" sldId="270"/>
            <ac:spMk id="3" creationId="{0988D195-65CF-186E-BBD5-ED140987C09A}"/>
          </ac:spMkLst>
        </pc:spChg>
        <pc:spChg chg="add mod">
          <ac:chgData name="shamal chavan" userId="477731e1141894f7" providerId="LiveId" clId="{AA646723-8374-4685-87D4-B4C6BDBFE736}" dt="2023-11-27T14:05:29.942" v="560" actId="255"/>
          <ac:spMkLst>
            <pc:docMk/>
            <pc:sldMk cId="672646991" sldId="270"/>
            <ac:spMk id="4" creationId="{2ED67AC5-FF19-FE1C-C7D3-857259FA8FA7}"/>
          </ac:spMkLst>
        </pc:spChg>
        <pc:spChg chg="mod">
          <ac:chgData name="shamal chavan" userId="477731e1141894f7" providerId="LiveId" clId="{AA646723-8374-4685-87D4-B4C6BDBFE736}" dt="2023-11-27T14:03:57.836" v="536" actId="14100"/>
          <ac:spMkLst>
            <pc:docMk/>
            <pc:sldMk cId="672646991" sldId="270"/>
            <ac:spMk id="8" creationId="{2B30AC57-FC30-F617-BF31-78FDB3A00C94}"/>
          </ac:spMkLst>
        </pc:spChg>
      </pc:sldChg>
      <pc:sldChg chg="addSp modSp mod">
        <pc:chgData name="shamal chavan" userId="477731e1141894f7" providerId="LiveId" clId="{AA646723-8374-4685-87D4-B4C6BDBFE736}" dt="2023-11-27T16:15:24.283" v="676" actId="1582"/>
        <pc:sldMkLst>
          <pc:docMk/>
          <pc:sldMk cId="3893218923" sldId="271"/>
        </pc:sldMkLst>
        <pc:spChg chg="add mod">
          <ac:chgData name="shamal chavan" userId="477731e1141894f7" providerId="LiveId" clId="{AA646723-8374-4685-87D4-B4C6BDBFE736}" dt="2023-11-27T13:58:01.440" v="336" actId="207"/>
          <ac:spMkLst>
            <pc:docMk/>
            <pc:sldMk cId="3893218923" sldId="271"/>
            <ac:spMk id="2" creationId="{21A87C5E-A264-4475-9DDA-43C71A352AAC}"/>
          </ac:spMkLst>
        </pc:spChg>
        <pc:spChg chg="add mod">
          <ac:chgData name="shamal chavan" userId="477731e1141894f7" providerId="LiveId" clId="{AA646723-8374-4685-87D4-B4C6BDBFE736}" dt="2023-11-27T13:59:30.516" v="357" actId="1035"/>
          <ac:spMkLst>
            <pc:docMk/>
            <pc:sldMk cId="3893218923" sldId="271"/>
            <ac:spMk id="3" creationId="{29AFD072-5990-1034-00A4-790F2E942207}"/>
          </ac:spMkLst>
        </pc:spChg>
        <pc:spChg chg="add mod">
          <ac:chgData name="shamal chavan" userId="477731e1141894f7" providerId="LiveId" clId="{AA646723-8374-4685-87D4-B4C6BDBFE736}" dt="2023-11-27T14:00:42.527" v="467" actId="207"/>
          <ac:spMkLst>
            <pc:docMk/>
            <pc:sldMk cId="3893218923" sldId="271"/>
            <ac:spMk id="4" creationId="{45A4BE09-A12F-6D9C-D94B-2FDFCEB42024}"/>
          </ac:spMkLst>
        </pc:spChg>
        <pc:spChg chg="add mod">
          <ac:chgData name="shamal chavan" userId="477731e1141894f7" providerId="LiveId" clId="{AA646723-8374-4685-87D4-B4C6BDBFE736}" dt="2023-11-27T14:02:01.351" v="491" actId="1035"/>
          <ac:spMkLst>
            <pc:docMk/>
            <pc:sldMk cId="3893218923" sldId="271"/>
            <ac:spMk id="5" creationId="{F3C69B12-F2E9-4D52-B73D-81768ED6673D}"/>
          </ac:spMkLst>
        </pc:spChg>
        <pc:spChg chg="mod">
          <ac:chgData name="shamal chavan" userId="477731e1141894f7" providerId="LiveId" clId="{AA646723-8374-4685-87D4-B4C6BDBFE736}" dt="2023-11-27T13:57:27.328" v="326" actId="14100"/>
          <ac:spMkLst>
            <pc:docMk/>
            <pc:sldMk cId="3893218923" sldId="271"/>
            <ac:spMk id="16" creationId="{428ACA4A-E5E4-7B54-6E47-02D775EC851D}"/>
          </ac:spMkLst>
        </pc:spChg>
        <pc:spChg chg="mod">
          <ac:chgData name="shamal chavan" userId="477731e1141894f7" providerId="LiveId" clId="{AA646723-8374-4685-87D4-B4C6BDBFE736}" dt="2023-11-27T13:57:41.782" v="333" actId="1038"/>
          <ac:spMkLst>
            <pc:docMk/>
            <pc:sldMk cId="3893218923" sldId="271"/>
            <ac:spMk id="17" creationId="{E078E5C4-3C50-F3BE-FD5E-69BF0DE2A95E}"/>
          </ac:spMkLst>
        </pc:spChg>
        <pc:spChg chg="mod">
          <ac:chgData name="shamal chavan" userId="477731e1141894f7" providerId="LiveId" clId="{AA646723-8374-4685-87D4-B4C6BDBFE736}" dt="2023-11-27T14:03:39.812" v="535" actId="1036"/>
          <ac:spMkLst>
            <pc:docMk/>
            <pc:sldMk cId="3893218923" sldId="271"/>
            <ac:spMk id="18" creationId="{57CB4CE4-45F3-282B-6853-531B983B5000}"/>
          </ac:spMkLst>
        </pc:spChg>
        <pc:spChg chg="mod">
          <ac:chgData name="shamal chavan" userId="477731e1141894f7" providerId="LiveId" clId="{AA646723-8374-4685-87D4-B4C6BDBFE736}" dt="2023-11-27T14:03:34.924" v="519" actId="1035"/>
          <ac:spMkLst>
            <pc:docMk/>
            <pc:sldMk cId="3893218923" sldId="271"/>
            <ac:spMk id="19" creationId="{75CFDE02-985D-485B-9931-4F6A520E6E22}"/>
          </ac:spMkLst>
        </pc:spChg>
        <pc:spChg chg="mod">
          <ac:chgData name="shamal chavan" userId="477731e1141894f7" providerId="LiveId" clId="{AA646723-8374-4685-87D4-B4C6BDBFE736}" dt="2023-11-27T16:15:24.283" v="676" actId="1582"/>
          <ac:spMkLst>
            <pc:docMk/>
            <pc:sldMk cId="3893218923" sldId="271"/>
            <ac:spMk id="20" creationId="{43A087CA-E6DD-77EF-0397-3A2706F0C4BB}"/>
          </ac:spMkLst>
        </pc:spChg>
        <pc:picChg chg="add mod">
          <ac:chgData name="shamal chavan" userId="477731e1141894f7" providerId="LiveId" clId="{AA646723-8374-4685-87D4-B4C6BDBFE736}" dt="2023-11-27T16:15:11.982" v="675" actId="1582"/>
          <ac:picMkLst>
            <pc:docMk/>
            <pc:sldMk cId="3893218923" sldId="271"/>
            <ac:picMk id="7" creationId="{1C866C11-3E51-D891-394C-D7511CB38FDA}"/>
          </ac:picMkLst>
        </pc:picChg>
        <pc:picChg chg="mod">
          <ac:chgData name="shamal chavan" userId="477731e1141894f7" providerId="LiveId" clId="{AA646723-8374-4685-87D4-B4C6BDBFE736}" dt="2023-11-27T13:57:03.441" v="304" actId="1037"/>
          <ac:picMkLst>
            <pc:docMk/>
            <pc:sldMk cId="3893218923" sldId="271"/>
            <ac:picMk id="15" creationId="{F15DAE46-AB8D-60DB-561A-BC11BBCBE6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3C43-A845-33B5-F688-0C9327E10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2D93CC-4139-F1FF-6991-EA3795320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A43FC6-EA8C-83D5-74BC-14A3BEEB95EA}"/>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5" name="Footer Placeholder 4">
            <a:extLst>
              <a:ext uri="{FF2B5EF4-FFF2-40B4-BE49-F238E27FC236}">
                <a16:creationId xmlns:a16="http://schemas.microsoft.com/office/drawing/2014/main" id="{B595DBAE-CBBD-E523-F177-DD7D12B17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592CA-91EA-272E-49E6-BE03D2E7F9C7}"/>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71019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E874-DA98-A5E7-DD83-F817FF8A8F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36E027-8A01-0FF9-B4DD-F1ED8DBC1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119FB-F38E-5B4D-80EA-CD5BA3EF9A0C}"/>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5" name="Footer Placeholder 4">
            <a:extLst>
              <a:ext uri="{FF2B5EF4-FFF2-40B4-BE49-F238E27FC236}">
                <a16:creationId xmlns:a16="http://schemas.microsoft.com/office/drawing/2014/main" id="{7AAB6AA9-A0F6-7354-7516-4756876FA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3A8C1-0209-51F2-23EB-8A38AB360FBC}"/>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67301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88150-53B5-120D-1B40-5AA8B44E22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5AACC8-0C0B-E3AC-708A-68EA9015A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A4A93-5B7C-BC14-DB64-6C12F00D6D1D}"/>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5" name="Footer Placeholder 4">
            <a:extLst>
              <a:ext uri="{FF2B5EF4-FFF2-40B4-BE49-F238E27FC236}">
                <a16:creationId xmlns:a16="http://schemas.microsoft.com/office/drawing/2014/main" id="{A452D7B9-2B7F-4287-3EA8-27C48DB04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36422-C159-D557-537F-7C13043108AA}"/>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76339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B18A-F4B3-181E-B63B-4FFA98563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E6C75-6C83-5FCE-EF0F-F305E69DBF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0CA8E-B6D2-4099-69C6-6D7F7386E1F7}"/>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5" name="Footer Placeholder 4">
            <a:extLst>
              <a:ext uri="{FF2B5EF4-FFF2-40B4-BE49-F238E27FC236}">
                <a16:creationId xmlns:a16="http://schemas.microsoft.com/office/drawing/2014/main" id="{B255E233-8E4C-D218-5F21-6D90EC9FB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3CFB8-5149-9D71-B384-0A7B9E3B9173}"/>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177861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F9AA-697C-F96D-54EC-3D133D23C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D207DF-90EF-335A-4CF5-40ED56789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F5E12-8063-AFE2-A7AD-EBEBE8B79A1C}"/>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5" name="Footer Placeholder 4">
            <a:extLst>
              <a:ext uri="{FF2B5EF4-FFF2-40B4-BE49-F238E27FC236}">
                <a16:creationId xmlns:a16="http://schemas.microsoft.com/office/drawing/2014/main" id="{6E2DD57C-CE40-6689-308C-E177F55FA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47A3C-A41B-DA6B-D486-903DE001D4AB}"/>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69532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66F9-9D42-D23A-54A1-5357CA7A1A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2E8BF-CE47-F7FD-BC6A-895567328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4650F5-3785-B4DB-604B-C1390DEF6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1EA526-0702-0C12-751A-9E386C865E71}"/>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6" name="Footer Placeholder 5">
            <a:extLst>
              <a:ext uri="{FF2B5EF4-FFF2-40B4-BE49-F238E27FC236}">
                <a16:creationId xmlns:a16="http://schemas.microsoft.com/office/drawing/2014/main" id="{05E8C253-5748-E195-FE29-F49795475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27B6F8-DF73-1454-5D7B-819274D46405}"/>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386538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1FF7-CA04-0D35-996F-7EACDA9BE1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837A38-C73E-47DC-5BC1-1A52736AF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D7986-EBF1-CEBD-4FD2-F2AE54BEF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6D7489-0A38-079B-95F3-5F0698E51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657B4-2F73-1914-67F1-D3A442DD5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583C87-865B-3C0E-AB68-78A18B7F1BAC}"/>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8" name="Footer Placeholder 7">
            <a:extLst>
              <a:ext uri="{FF2B5EF4-FFF2-40B4-BE49-F238E27FC236}">
                <a16:creationId xmlns:a16="http://schemas.microsoft.com/office/drawing/2014/main" id="{B276DF99-3AE6-66FB-885C-68CD28BD3C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AC4DB1-249A-2DDD-C375-48A6B0BCF633}"/>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424941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D4E8-BABA-4E41-E6C4-A884CCE7EA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2ABA73-A479-E7DB-F44C-067540A78738}"/>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4" name="Footer Placeholder 3">
            <a:extLst>
              <a:ext uri="{FF2B5EF4-FFF2-40B4-BE49-F238E27FC236}">
                <a16:creationId xmlns:a16="http://schemas.microsoft.com/office/drawing/2014/main" id="{D67968A0-A629-EA17-518C-A0B693EDC8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112452-CBD3-293D-96F8-EA9D020DE982}"/>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90959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3A1999-E774-EE67-E5CA-64D35B3D1016}"/>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3" name="Footer Placeholder 2">
            <a:extLst>
              <a:ext uri="{FF2B5EF4-FFF2-40B4-BE49-F238E27FC236}">
                <a16:creationId xmlns:a16="http://schemas.microsoft.com/office/drawing/2014/main" id="{BA531576-D48B-EAB2-D1F9-36BF6C7831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BDBEB7-9A76-2FB8-2214-13B8630A5DEC}"/>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99475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2627-1A0E-D380-F981-02F881D73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82C89A-DD21-D0D5-BDD5-4FF96CFD9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5E41B8-8267-034C-4843-AB0AD655B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BFD52-C658-7536-186A-0F4785B18841}"/>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6" name="Footer Placeholder 5">
            <a:extLst>
              <a:ext uri="{FF2B5EF4-FFF2-40B4-BE49-F238E27FC236}">
                <a16:creationId xmlns:a16="http://schemas.microsoft.com/office/drawing/2014/main" id="{36CF113E-DED9-57DD-3068-90308AE35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4798B-BB33-D48E-3A6F-5FAC9B4BB633}"/>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17548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87E4-1A20-3224-ADE4-5A72F234A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5328C2-69F4-2D9F-4BB8-C40217525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BC859-F9E6-7EAE-0CDF-CC424B66C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BF222-4077-CE02-BB4D-DBBA3C0636D6}"/>
              </a:ext>
            </a:extLst>
          </p:cNvPr>
          <p:cNvSpPr>
            <a:spLocks noGrp="1"/>
          </p:cNvSpPr>
          <p:nvPr>
            <p:ph type="dt" sz="half" idx="10"/>
          </p:nvPr>
        </p:nvSpPr>
        <p:spPr/>
        <p:txBody>
          <a:bodyPr/>
          <a:lstStyle/>
          <a:p>
            <a:fld id="{99D96C07-3917-42DC-8AD1-E2D7F7115141}" type="datetimeFigureOut">
              <a:rPr lang="en-IN" smtClean="0"/>
              <a:t>21-06-2024</a:t>
            </a:fld>
            <a:endParaRPr lang="en-IN"/>
          </a:p>
        </p:txBody>
      </p:sp>
      <p:sp>
        <p:nvSpPr>
          <p:cNvPr id="6" name="Footer Placeholder 5">
            <a:extLst>
              <a:ext uri="{FF2B5EF4-FFF2-40B4-BE49-F238E27FC236}">
                <a16:creationId xmlns:a16="http://schemas.microsoft.com/office/drawing/2014/main" id="{DD88F878-99F6-33B7-9620-CEED5BCCF4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D1F83-B825-5CA0-D340-C8C328858C77}"/>
              </a:ext>
            </a:extLst>
          </p:cNvPr>
          <p:cNvSpPr>
            <a:spLocks noGrp="1"/>
          </p:cNvSpPr>
          <p:nvPr>
            <p:ph type="sldNum" sz="quarter" idx="12"/>
          </p:nvPr>
        </p:nvSpPr>
        <p:spPr/>
        <p:txBody>
          <a:bodyPr/>
          <a:lstStyle/>
          <a:p>
            <a:fld id="{D9458B39-CB0C-4B8A-A89B-3F0B8BA7DE20}" type="slidenum">
              <a:rPr lang="en-IN" smtClean="0"/>
              <a:t>‹#›</a:t>
            </a:fld>
            <a:endParaRPr lang="en-IN"/>
          </a:p>
        </p:txBody>
      </p:sp>
    </p:spTree>
    <p:extLst>
      <p:ext uri="{BB962C8B-B14F-4D97-AF65-F5344CB8AC3E}">
        <p14:creationId xmlns:p14="http://schemas.microsoft.com/office/powerpoint/2010/main" val="264685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930A6-DF18-5C4A-6D16-6A6FB214D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6C8DD7-AC80-9431-F88A-7BB2BDA70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31184-A9AF-8482-7C11-8444D3FB7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96C07-3917-42DC-8AD1-E2D7F7115141}" type="datetimeFigureOut">
              <a:rPr lang="en-IN" smtClean="0"/>
              <a:t>21-06-2024</a:t>
            </a:fld>
            <a:endParaRPr lang="en-IN"/>
          </a:p>
        </p:txBody>
      </p:sp>
      <p:sp>
        <p:nvSpPr>
          <p:cNvPr id="5" name="Footer Placeholder 4">
            <a:extLst>
              <a:ext uri="{FF2B5EF4-FFF2-40B4-BE49-F238E27FC236}">
                <a16:creationId xmlns:a16="http://schemas.microsoft.com/office/drawing/2014/main" id="{2E3F3300-B800-A71F-FC1C-B98CAE03C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F6AFE3-79FA-BE6D-F872-B7D394C0C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58B39-CB0C-4B8A-A89B-3F0B8BA7DE20}" type="slidenum">
              <a:rPr lang="en-IN" smtClean="0"/>
              <a:t>‹#›</a:t>
            </a:fld>
            <a:endParaRPr lang="en-IN"/>
          </a:p>
        </p:txBody>
      </p:sp>
    </p:spTree>
    <p:extLst>
      <p:ext uri="{BB962C8B-B14F-4D97-AF65-F5344CB8AC3E}">
        <p14:creationId xmlns:p14="http://schemas.microsoft.com/office/powerpoint/2010/main" val="418423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C59E-C9E4-5F4A-B3AF-23790C3A4ECD}"/>
              </a:ext>
            </a:extLst>
          </p:cNvPr>
          <p:cNvSpPr>
            <a:spLocks noGrp="1"/>
          </p:cNvSpPr>
          <p:nvPr>
            <p:ph type="ctrTitle"/>
          </p:nvPr>
        </p:nvSpPr>
        <p:spPr/>
        <p:txBody>
          <a:bodyPr/>
          <a:lstStyle/>
          <a:p>
            <a:r>
              <a:rPr lang="en-IN" dirty="0"/>
              <a:t>OLIST STORE ANALYSIS </a:t>
            </a:r>
          </a:p>
        </p:txBody>
      </p:sp>
      <p:sp>
        <p:nvSpPr>
          <p:cNvPr id="4" name="Subtitle 3">
            <a:extLst>
              <a:ext uri="{FF2B5EF4-FFF2-40B4-BE49-F238E27FC236}">
                <a16:creationId xmlns:a16="http://schemas.microsoft.com/office/drawing/2014/main" id="{144E3D0A-8582-49BD-3DC9-973E2F14C194}"/>
              </a:ext>
            </a:extLst>
          </p:cNvPr>
          <p:cNvSpPr>
            <a:spLocks noGrp="1"/>
          </p:cNvSpPr>
          <p:nvPr>
            <p:ph type="subTitle" idx="1"/>
          </p:nvPr>
        </p:nvSpPr>
        <p:spPr/>
        <p:txBody>
          <a:bodyPr/>
          <a:lstStyle/>
          <a:p>
            <a:r>
              <a:rPr lang="en-IN" b="0" i="0" dirty="0">
                <a:solidFill>
                  <a:srgbClr val="222222"/>
                </a:solidFill>
                <a:effectLst/>
                <a:latin typeface="Arial" panose="020B0604020202020204" pitchFamily="34" charset="0"/>
              </a:rPr>
              <a:t>Analysing Key Performance Indicators</a:t>
            </a:r>
            <a:endParaRPr lang="en-IN" dirty="0"/>
          </a:p>
        </p:txBody>
      </p:sp>
    </p:spTree>
    <p:extLst>
      <p:ext uri="{BB962C8B-B14F-4D97-AF65-F5344CB8AC3E}">
        <p14:creationId xmlns:p14="http://schemas.microsoft.com/office/powerpoint/2010/main" val="4161894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6923-1EAD-44BE-FE7C-AB3250A6BB84}"/>
              </a:ext>
            </a:extLst>
          </p:cNvPr>
          <p:cNvSpPr>
            <a:spLocks noGrp="1"/>
          </p:cNvSpPr>
          <p:nvPr>
            <p:ph type="title"/>
          </p:nvPr>
        </p:nvSpPr>
        <p:spPr>
          <a:xfrm>
            <a:off x="838199" y="365126"/>
            <a:ext cx="10582469" cy="316010"/>
          </a:xfrm>
        </p:spPr>
        <p:txBody>
          <a:bodyPr>
            <a:normAutofit fontScale="90000"/>
          </a:bodyPr>
          <a:lstStyle/>
          <a:p>
            <a:endParaRPr lang="en-IN" dirty="0"/>
          </a:p>
        </p:txBody>
      </p:sp>
      <p:pic>
        <p:nvPicPr>
          <p:cNvPr id="7" name="Content Placeholder 6">
            <a:extLst>
              <a:ext uri="{FF2B5EF4-FFF2-40B4-BE49-F238E27FC236}">
                <a16:creationId xmlns:a16="http://schemas.microsoft.com/office/drawing/2014/main" id="{56FED6CA-E1EF-021E-2463-F4D7248F0CE5}"/>
              </a:ext>
            </a:extLst>
          </p:cNvPr>
          <p:cNvPicPr>
            <a:picLocks noGrp="1" noChangeAspect="1"/>
          </p:cNvPicPr>
          <p:nvPr>
            <p:ph idx="1"/>
          </p:nvPr>
        </p:nvPicPr>
        <p:blipFill>
          <a:blip r:embed="rId2"/>
          <a:stretch>
            <a:fillRect/>
          </a:stretch>
        </p:blipFill>
        <p:spPr>
          <a:xfrm>
            <a:off x="271153" y="988996"/>
            <a:ext cx="11759788" cy="5503878"/>
          </a:xfrm>
          <a:ln w="38100">
            <a:solidFill>
              <a:schemeClr val="tx1"/>
            </a:solidFill>
          </a:ln>
        </p:spPr>
      </p:pic>
    </p:spTree>
    <p:extLst>
      <p:ext uri="{BB962C8B-B14F-4D97-AF65-F5344CB8AC3E}">
        <p14:creationId xmlns:p14="http://schemas.microsoft.com/office/powerpoint/2010/main" val="383640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6C08-6DE2-FB79-6FCD-C669614DADD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5F7270-8037-EFF4-FE7B-659BDD81786F}"/>
              </a:ext>
            </a:extLst>
          </p:cNvPr>
          <p:cNvPicPr>
            <a:picLocks noGrp="1" noChangeAspect="1"/>
          </p:cNvPicPr>
          <p:nvPr>
            <p:ph idx="1"/>
          </p:nvPr>
        </p:nvPicPr>
        <p:blipFill>
          <a:blip r:embed="rId2"/>
          <a:stretch>
            <a:fillRect/>
          </a:stretch>
        </p:blipFill>
        <p:spPr>
          <a:xfrm>
            <a:off x="2196270" y="1825625"/>
            <a:ext cx="7799460" cy="4351338"/>
          </a:xfrm>
        </p:spPr>
      </p:pic>
    </p:spTree>
    <p:extLst>
      <p:ext uri="{BB962C8B-B14F-4D97-AF65-F5344CB8AC3E}">
        <p14:creationId xmlns:p14="http://schemas.microsoft.com/office/powerpoint/2010/main" val="259245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DCF8-EEF6-0F4B-3946-C76DEF20BCF7}"/>
              </a:ext>
            </a:extLst>
          </p:cNvPr>
          <p:cNvSpPr>
            <a:spLocks noGrp="1"/>
          </p:cNvSpPr>
          <p:nvPr>
            <p:ph type="title"/>
          </p:nvPr>
        </p:nvSpPr>
        <p:spPr>
          <a:xfrm>
            <a:off x="2444620" y="182562"/>
            <a:ext cx="9571653" cy="365125"/>
          </a:xfrm>
        </p:spPr>
        <p:txBody>
          <a:bodyPr>
            <a:normAutofit fontScale="90000"/>
          </a:bodyPr>
          <a:lstStyle/>
          <a:p>
            <a:r>
              <a:rPr lang="en-IN" dirty="0"/>
              <a:t>TABLEAU</a:t>
            </a:r>
          </a:p>
        </p:txBody>
      </p:sp>
      <p:pic>
        <p:nvPicPr>
          <p:cNvPr id="5" name="Content Placeholder 4">
            <a:extLst>
              <a:ext uri="{FF2B5EF4-FFF2-40B4-BE49-F238E27FC236}">
                <a16:creationId xmlns:a16="http://schemas.microsoft.com/office/drawing/2014/main" id="{210680DE-FE9C-8355-261F-7FEACFB70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908" y="886408"/>
            <a:ext cx="10369382" cy="5606467"/>
          </a:xfrm>
        </p:spPr>
      </p:pic>
    </p:spTree>
    <p:extLst>
      <p:ext uri="{BB962C8B-B14F-4D97-AF65-F5344CB8AC3E}">
        <p14:creationId xmlns:p14="http://schemas.microsoft.com/office/powerpoint/2010/main" val="113668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9B35-44BC-596D-8B9D-721826F3F64D}"/>
              </a:ext>
            </a:extLst>
          </p:cNvPr>
          <p:cNvSpPr>
            <a:spLocks noGrp="1"/>
          </p:cNvSpPr>
          <p:nvPr>
            <p:ph type="title"/>
          </p:nvPr>
        </p:nvSpPr>
        <p:spPr>
          <a:xfrm>
            <a:off x="923730" y="111656"/>
            <a:ext cx="10356979" cy="420187"/>
          </a:xfrm>
        </p:spPr>
        <p:txBody>
          <a:bodyPr>
            <a:normAutofit fontScale="90000"/>
          </a:bodyPr>
          <a:lstStyle/>
          <a:p>
            <a:pPr algn="ctr"/>
            <a:r>
              <a:rPr lang="en-IN" dirty="0"/>
              <a:t>SQL </a:t>
            </a:r>
          </a:p>
        </p:txBody>
      </p:sp>
      <p:sp>
        <p:nvSpPr>
          <p:cNvPr id="14" name="Rectangle 13">
            <a:extLst>
              <a:ext uri="{FF2B5EF4-FFF2-40B4-BE49-F238E27FC236}">
                <a16:creationId xmlns:a16="http://schemas.microsoft.com/office/drawing/2014/main" id="{9D40E5A5-89C4-B03E-FCE8-DE2AB42CCCC6}"/>
              </a:ext>
            </a:extLst>
          </p:cNvPr>
          <p:cNvSpPr/>
          <p:nvPr/>
        </p:nvSpPr>
        <p:spPr>
          <a:xfrm>
            <a:off x="6662058" y="1175657"/>
            <a:ext cx="4618651" cy="574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a:p>
            <a:pPr algn="ctr"/>
            <a:r>
              <a:rPr lang="en-IN" b="1" dirty="0">
                <a:solidFill>
                  <a:schemeClr val="tx1"/>
                </a:solidFill>
              </a:rPr>
              <a:t>KPI 1- </a:t>
            </a:r>
            <a:r>
              <a:rPr lang="en-IN" dirty="0">
                <a:solidFill>
                  <a:schemeClr val="tx1"/>
                </a:solidFill>
                <a:latin typeface="+mj-lt"/>
              </a:rPr>
              <a:t>Weekday Vs Weekend Payment Statistics</a:t>
            </a:r>
          </a:p>
          <a:p>
            <a:pPr algn="ctr"/>
            <a:endParaRPr lang="en-IN" dirty="0">
              <a:solidFill>
                <a:schemeClr val="tx1"/>
              </a:solidFill>
            </a:endParaRPr>
          </a:p>
        </p:txBody>
      </p:sp>
      <p:sp>
        <p:nvSpPr>
          <p:cNvPr id="16" name="Rectangle 15">
            <a:extLst>
              <a:ext uri="{FF2B5EF4-FFF2-40B4-BE49-F238E27FC236}">
                <a16:creationId xmlns:a16="http://schemas.microsoft.com/office/drawing/2014/main" id="{93B087E5-9227-9436-CB7B-BCBB8C84DE67}"/>
              </a:ext>
            </a:extLst>
          </p:cNvPr>
          <p:cNvSpPr/>
          <p:nvPr/>
        </p:nvSpPr>
        <p:spPr>
          <a:xfrm>
            <a:off x="562944" y="4780001"/>
            <a:ext cx="5091405" cy="6317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a:p>
            <a:pPr algn="ctr"/>
            <a:r>
              <a:rPr lang="en-IN" b="1" dirty="0">
                <a:solidFill>
                  <a:schemeClr val="tx1"/>
                </a:solidFill>
              </a:rPr>
              <a:t>KPI 2- </a:t>
            </a:r>
            <a:r>
              <a:rPr lang="en-IN" dirty="0">
                <a:solidFill>
                  <a:schemeClr val="tx1"/>
                </a:solidFill>
                <a:latin typeface="+mj-lt"/>
              </a:rPr>
              <a:t>Number of Orders with review score 5 and payment type as credit card.</a:t>
            </a:r>
          </a:p>
          <a:p>
            <a:pPr algn="ctr"/>
            <a:endParaRPr lang="en-IN" dirty="0">
              <a:solidFill>
                <a:schemeClr val="tx1"/>
              </a:solidFill>
            </a:endParaRPr>
          </a:p>
        </p:txBody>
      </p:sp>
      <p:sp>
        <p:nvSpPr>
          <p:cNvPr id="17" name="Rectangle 16">
            <a:extLst>
              <a:ext uri="{FF2B5EF4-FFF2-40B4-BE49-F238E27FC236}">
                <a16:creationId xmlns:a16="http://schemas.microsoft.com/office/drawing/2014/main" id="{3B254357-DB3D-F10A-5107-FF08D8769F06}"/>
              </a:ext>
            </a:extLst>
          </p:cNvPr>
          <p:cNvSpPr/>
          <p:nvPr/>
        </p:nvSpPr>
        <p:spPr>
          <a:xfrm>
            <a:off x="427161" y="755780"/>
            <a:ext cx="5570703" cy="36296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E84F2D62-3857-D9BE-9C92-EC399C4B899C}"/>
              </a:ext>
            </a:extLst>
          </p:cNvPr>
          <p:cNvSpPr/>
          <p:nvPr/>
        </p:nvSpPr>
        <p:spPr>
          <a:xfrm>
            <a:off x="6193811" y="4069505"/>
            <a:ext cx="5570703" cy="24233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319534A-C52C-3F7A-7B80-A19B18001661}"/>
              </a:ext>
            </a:extLst>
          </p:cNvPr>
          <p:cNvSpPr/>
          <p:nvPr/>
        </p:nvSpPr>
        <p:spPr>
          <a:xfrm>
            <a:off x="6193811" y="2006075"/>
            <a:ext cx="5570703" cy="75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BFEEF6B-95ED-88C2-205C-0A40B2C51690}"/>
              </a:ext>
            </a:extLst>
          </p:cNvPr>
          <p:cNvSpPr txBox="1"/>
          <p:nvPr/>
        </p:nvSpPr>
        <p:spPr>
          <a:xfrm>
            <a:off x="6267451" y="2178111"/>
            <a:ext cx="5353050" cy="461665"/>
          </a:xfrm>
          <a:prstGeom prst="rect">
            <a:avLst/>
          </a:prstGeom>
          <a:noFill/>
        </p:spPr>
        <p:txBody>
          <a:bodyPr wrap="square" rtlCol="0">
            <a:spAutoFit/>
          </a:bodyPr>
          <a:lstStyle/>
          <a:p>
            <a:r>
              <a:rPr lang="en-US" sz="1200" b="1" dirty="0">
                <a:solidFill>
                  <a:srgbClr val="202124"/>
                </a:solidFill>
                <a:latin typeface="Roboto" panose="02000000000000000000" pitchFamily="2" charset="0"/>
              </a:rPr>
              <a:t>INSIGHTS: </a:t>
            </a:r>
            <a:r>
              <a:rPr lang="en-US" sz="1200" dirty="0">
                <a:solidFill>
                  <a:srgbClr val="202124"/>
                </a:solidFill>
                <a:latin typeface="Roboto" panose="02000000000000000000" pitchFamily="2" charset="0"/>
              </a:rPr>
              <a:t>Weekdays have more orders than weekends, so businesses should staff up and offer special promotions during the week</a:t>
            </a:r>
            <a:endParaRPr lang="en-IN" sz="1200" dirty="0"/>
          </a:p>
        </p:txBody>
      </p:sp>
      <p:sp>
        <p:nvSpPr>
          <p:cNvPr id="8" name="Rectangle 7">
            <a:extLst>
              <a:ext uri="{FF2B5EF4-FFF2-40B4-BE49-F238E27FC236}">
                <a16:creationId xmlns:a16="http://schemas.microsoft.com/office/drawing/2014/main" id="{69C5AEE1-D016-9862-7DBF-18F73F7D1DF3}"/>
              </a:ext>
            </a:extLst>
          </p:cNvPr>
          <p:cNvSpPr/>
          <p:nvPr/>
        </p:nvSpPr>
        <p:spPr>
          <a:xfrm>
            <a:off x="233265" y="5710335"/>
            <a:ext cx="5764599" cy="886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76C5925-F7DE-BE85-9DA8-5822792CCCA7}"/>
              </a:ext>
            </a:extLst>
          </p:cNvPr>
          <p:cNvSpPr txBox="1"/>
          <p:nvPr/>
        </p:nvSpPr>
        <p:spPr>
          <a:xfrm>
            <a:off x="345234" y="5906280"/>
            <a:ext cx="5561044" cy="461665"/>
          </a:xfrm>
          <a:prstGeom prst="rect">
            <a:avLst/>
          </a:prstGeom>
          <a:noFill/>
        </p:spPr>
        <p:txBody>
          <a:bodyPr wrap="square" rtlCol="0">
            <a:spAutoFit/>
          </a:bodyPr>
          <a:lstStyle/>
          <a:p>
            <a:r>
              <a:rPr lang="en-US" sz="1200" b="1" dirty="0">
                <a:solidFill>
                  <a:srgbClr val="202124"/>
                </a:solidFill>
                <a:latin typeface="Roboto" panose="02000000000000000000" pitchFamily="2" charset="0"/>
              </a:rPr>
              <a:t>INSIGHTS</a:t>
            </a:r>
            <a:r>
              <a:rPr lang="en-US" sz="1200" dirty="0">
                <a:solidFill>
                  <a:srgbClr val="202124"/>
                </a:solidFill>
                <a:latin typeface="Roboto" panose="02000000000000000000" pitchFamily="2" charset="0"/>
              </a:rPr>
              <a:t>: Most orders with 5-star reviews were paid for with credit card, so businesses should offer special promotions for credit card payments</a:t>
            </a:r>
            <a:endParaRPr lang="en-IN" sz="1200" dirty="0"/>
          </a:p>
        </p:txBody>
      </p:sp>
      <p:pic>
        <p:nvPicPr>
          <p:cNvPr id="12" name="Picture 11">
            <a:extLst>
              <a:ext uri="{FF2B5EF4-FFF2-40B4-BE49-F238E27FC236}">
                <a16:creationId xmlns:a16="http://schemas.microsoft.com/office/drawing/2014/main" id="{DFCB2675-5DD2-D73D-56B9-0657ED7B0495}"/>
              </a:ext>
            </a:extLst>
          </p:cNvPr>
          <p:cNvPicPr>
            <a:picLocks noChangeAspect="1"/>
          </p:cNvPicPr>
          <p:nvPr/>
        </p:nvPicPr>
        <p:blipFill>
          <a:blip r:embed="rId2"/>
          <a:stretch>
            <a:fillRect/>
          </a:stretch>
        </p:blipFill>
        <p:spPr>
          <a:xfrm>
            <a:off x="427161" y="755780"/>
            <a:ext cx="5570703" cy="3629607"/>
          </a:xfrm>
          <a:prstGeom prst="rect">
            <a:avLst/>
          </a:prstGeom>
        </p:spPr>
      </p:pic>
      <p:pic>
        <p:nvPicPr>
          <p:cNvPr id="19" name="Picture 18">
            <a:extLst>
              <a:ext uri="{FF2B5EF4-FFF2-40B4-BE49-F238E27FC236}">
                <a16:creationId xmlns:a16="http://schemas.microsoft.com/office/drawing/2014/main" id="{065C5A43-04E5-E242-6E94-29F72C48A566}"/>
              </a:ext>
            </a:extLst>
          </p:cNvPr>
          <p:cNvPicPr>
            <a:picLocks noChangeAspect="1"/>
          </p:cNvPicPr>
          <p:nvPr/>
        </p:nvPicPr>
        <p:blipFill>
          <a:blip r:embed="rId3"/>
          <a:stretch>
            <a:fillRect/>
          </a:stretch>
        </p:blipFill>
        <p:spPr>
          <a:xfrm>
            <a:off x="6181534" y="4062695"/>
            <a:ext cx="5582979" cy="2430180"/>
          </a:xfrm>
          <a:prstGeom prst="rect">
            <a:avLst/>
          </a:prstGeom>
        </p:spPr>
      </p:pic>
    </p:spTree>
    <p:extLst>
      <p:ext uri="{BB962C8B-B14F-4D97-AF65-F5344CB8AC3E}">
        <p14:creationId xmlns:p14="http://schemas.microsoft.com/office/powerpoint/2010/main" val="51212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F15DAE46-AB8D-60DB-561A-BC11BBCBE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353" y="408653"/>
            <a:ext cx="6931108" cy="2866392"/>
          </a:xfrm>
        </p:spPr>
      </p:pic>
      <p:sp>
        <p:nvSpPr>
          <p:cNvPr id="16" name="Rectangle 15">
            <a:extLst>
              <a:ext uri="{FF2B5EF4-FFF2-40B4-BE49-F238E27FC236}">
                <a16:creationId xmlns:a16="http://schemas.microsoft.com/office/drawing/2014/main" id="{428ACA4A-E5E4-7B54-6E47-02D775EC851D}"/>
              </a:ext>
            </a:extLst>
          </p:cNvPr>
          <p:cNvSpPr/>
          <p:nvPr/>
        </p:nvSpPr>
        <p:spPr>
          <a:xfrm>
            <a:off x="7483152" y="408653"/>
            <a:ext cx="4226767" cy="12708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078E5C4-3C50-F3BE-FD5E-69BF0DE2A95E}"/>
              </a:ext>
            </a:extLst>
          </p:cNvPr>
          <p:cNvSpPr txBox="1"/>
          <p:nvPr/>
        </p:nvSpPr>
        <p:spPr>
          <a:xfrm>
            <a:off x="7529807" y="582416"/>
            <a:ext cx="4114799" cy="923330"/>
          </a:xfrm>
          <a:prstGeom prst="rect">
            <a:avLst/>
          </a:prstGeom>
          <a:noFill/>
        </p:spPr>
        <p:txBody>
          <a:bodyPr wrap="square" rtlCol="0">
            <a:spAutoFit/>
          </a:bodyPr>
          <a:lstStyle/>
          <a:p>
            <a:pPr algn="ctr"/>
            <a:r>
              <a:rPr lang="en-IN" b="1" dirty="0">
                <a:latin typeface="+mj-lt"/>
              </a:rPr>
              <a:t>KPI 3 -  </a:t>
            </a:r>
            <a:r>
              <a:rPr lang="en-IN" dirty="0">
                <a:latin typeface="+mj-lt"/>
              </a:rPr>
              <a:t>Average number of days taken for </a:t>
            </a:r>
            <a:r>
              <a:rPr lang="en-IN" dirty="0" err="1">
                <a:latin typeface="+mj-lt"/>
              </a:rPr>
              <a:t>order_delivered_customer_date</a:t>
            </a:r>
            <a:r>
              <a:rPr lang="en-IN" dirty="0">
                <a:latin typeface="+mj-lt"/>
              </a:rPr>
              <a:t> for </a:t>
            </a:r>
            <a:r>
              <a:rPr lang="en-IN" dirty="0" err="1">
                <a:latin typeface="+mj-lt"/>
              </a:rPr>
              <a:t>pet_shop</a:t>
            </a:r>
            <a:endParaRPr lang="en-IN" dirty="0">
              <a:latin typeface="+mj-lt"/>
            </a:endParaRPr>
          </a:p>
        </p:txBody>
      </p:sp>
      <p:sp>
        <p:nvSpPr>
          <p:cNvPr id="18" name="Rectangle 17">
            <a:extLst>
              <a:ext uri="{FF2B5EF4-FFF2-40B4-BE49-F238E27FC236}">
                <a16:creationId xmlns:a16="http://schemas.microsoft.com/office/drawing/2014/main" id="{57CB4CE4-45F3-282B-6853-531B983B5000}"/>
              </a:ext>
            </a:extLst>
          </p:cNvPr>
          <p:cNvSpPr/>
          <p:nvPr/>
        </p:nvSpPr>
        <p:spPr>
          <a:xfrm>
            <a:off x="289250" y="4077481"/>
            <a:ext cx="4842588" cy="923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75CFDE02-985D-485B-9931-4F6A520E6E22}"/>
              </a:ext>
            </a:extLst>
          </p:cNvPr>
          <p:cNvSpPr txBox="1"/>
          <p:nvPr/>
        </p:nvSpPr>
        <p:spPr>
          <a:xfrm>
            <a:off x="810204" y="4245428"/>
            <a:ext cx="4060374" cy="923330"/>
          </a:xfrm>
          <a:prstGeom prst="rect">
            <a:avLst/>
          </a:prstGeom>
          <a:noFill/>
        </p:spPr>
        <p:txBody>
          <a:bodyPr wrap="square" rtlCol="0">
            <a:spAutoFit/>
          </a:bodyPr>
          <a:lstStyle/>
          <a:p>
            <a:pPr algn="ctr"/>
            <a:r>
              <a:rPr lang="en-IN" b="1" dirty="0">
                <a:latin typeface="+mj-lt"/>
              </a:rPr>
              <a:t>KPI 4 - </a:t>
            </a:r>
            <a:r>
              <a:rPr lang="en-IN" dirty="0">
                <a:latin typeface="+mj-lt"/>
              </a:rPr>
              <a:t>Average price and payment values from customers of </a:t>
            </a:r>
            <a:r>
              <a:rPr lang="en-IN" dirty="0" err="1">
                <a:latin typeface="+mj-lt"/>
              </a:rPr>
              <a:t>sao</a:t>
            </a:r>
            <a:r>
              <a:rPr lang="en-IN" dirty="0">
                <a:latin typeface="+mj-lt"/>
              </a:rPr>
              <a:t> </a:t>
            </a:r>
            <a:r>
              <a:rPr lang="en-IN" dirty="0" err="1">
                <a:latin typeface="+mj-lt"/>
              </a:rPr>
              <a:t>paulo</a:t>
            </a:r>
            <a:r>
              <a:rPr lang="en-IN" dirty="0">
                <a:latin typeface="+mj-lt"/>
              </a:rPr>
              <a:t> city</a:t>
            </a:r>
          </a:p>
          <a:p>
            <a:endParaRPr lang="en-IN" dirty="0"/>
          </a:p>
        </p:txBody>
      </p:sp>
      <p:sp>
        <p:nvSpPr>
          <p:cNvPr id="20" name="Rectangle 19">
            <a:extLst>
              <a:ext uri="{FF2B5EF4-FFF2-40B4-BE49-F238E27FC236}">
                <a16:creationId xmlns:a16="http://schemas.microsoft.com/office/drawing/2014/main" id="{43A087CA-E6DD-77EF-0397-3A2706F0C4BB}"/>
              </a:ext>
            </a:extLst>
          </p:cNvPr>
          <p:cNvSpPr/>
          <p:nvPr/>
        </p:nvSpPr>
        <p:spPr>
          <a:xfrm>
            <a:off x="259698" y="408653"/>
            <a:ext cx="7018176" cy="29317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12700">
                <a:solidFill>
                  <a:schemeClr val="tx1"/>
                </a:solidFill>
              </a:ln>
            </a:endParaRPr>
          </a:p>
        </p:txBody>
      </p:sp>
      <p:sp>
        <p:nvSpPr>
          <p:cNvPr id="2" name="Rectangle 1">
            <a:extLst>
              <a:ext uri="{FF2B5EF4-FFF2-40B4-BE49-F238E27FC236}">
                <a16:creationId xmlns:a16="http://schemas.microsoft.com/office/drawing/2014/main" id="{21A87C5E-A264-4475-9DDA-43C71A352AAC}"/>
              </a:ext>
            </a:extLst>
          </p:cNvPr>
          <p:cNvSpPr/>
          <p:nvPr/>
        </p:nvSpPr>
        <p:spPr>
          <a:xfrm>
            <a:off x="7371184" y="1981607"/>
            <a:ext cx="4561118" cy="8864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9AFD072-5990-1034-00A4-790F2E942207}"/>
              </a:ext>
            </a:extLst>
          </p:cNvPr>
          <p:cNvSpPr txBox="1"/>
          <p:nvPr/>
        </p:nvSpPr>
        <p:spPr>
          <a:xfrm>
            <a:off x="7529807" y="2108717"/>
            <a:ext cx="4310741" cy="646331"/>
          </a:xfrm>
          <a:prstGeom prst="rect">
            <a:avLst/>
          </a:prstGeom>
          <a:noFill/>
        </p:spPr>
        <p:txBody>
          <a:bodyPr wrap="square" rtlCol="0">
            <a:spAutoFit/>
          </a:bodyPr>
          <a:lstStyle/>
          <a:p>
            <a:r>
              <a:rPr lang="en-IN" sz="1200" b="1" dirty="0"/>
              <a:t>INSIGHTS: </a:t>
            </a:r>
            <a:r>
              <a:rPr lang="en-US" sz="1200" dirty="0">
                <a:solidFill>
                  <a:srgbClr val="202124"/>
                </a:solidFill>
                <a:latin typeface="Roboto" panose="02000000000000000000" pitchFamily="2" charset="0"/>
              </a:rPr>
              <a:t>Pet shop orders take longer days to deliver, so businesses should set realistic delivery expectations and partner with faster shipping carriers</a:t>
            </a:r>
            <a:endParaRPr lang="en-IN" sz="1200" b="1" dirty="0"/>
          </a:p>
        </p:txBody>
      </p:sp>
      <p:sp>
        <p:nvSpPr>
          <p:cNvPr id="4" name="Rectangle 3">
            <a:extLst>
              <a:ext uri="{FF2B5EF4-FFF2-40B4-BE49-F238E27FC236}">
                <a16:creationId xmlns:a16="http://schemas.microsoft.com/office/drawing/2014/main" id="{45A4BE09-A12F-6D9C-D94B-2FDFCEB42024}"/>
              </a:ext>
            </a:extLst>
          </p:cNvPr>
          <p:cNvSpPr/>
          <p:nvPr/>
        </p:nvSpPr>
        <p:spPr>
          <a:xfrm>
            <a:off x="259698" y="5374433"/>
            <a:ext cx="5273355" cy="923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3C69B12-F2E9-4D52-B73D-81768ED6673D}"/>
              </a:ext>
            </a:extLst>
          </p:cNvPr>
          <p:cNvSpPr txBox="1"/>
          <p:nvPr/>
        </p:nvSpPr>
        <p:spPr>
          <a:xfrm>
            <a:off x="382555" y="5477067"/>
            <a:ext cx="5001208" cy="738664"/>
          </a:xfrm>
          <a:prstGeom prst="rect">
            <a:avLst/>
          </a:prstGeom>
          <a:noFill/>
        </p:spPr>
        <p:txBody>
          <a:bodyPr wrap="square" rtlCol="0">
            <a:spAutoFit/>
          </a:bodyPr>
          <a:lstStyle/>
          <a:p>
            <a:r>
              <a:rPr lang="en-IN" sz="1200" b="1" dirty="0"/>
              <a:t>INSIGHTS</a:t>
            </a:r>
            <a:r>
              <a:rPr lang="en-IN" dirty="0"/>
              <a:t>: </a:t>
            </a:r>
            <a:r>
              <a:rPr lang="en-US" sz="1200" dirty="0">
                <a:solidFill>
                  <a:srgbClr val="202124"/>
                </a:solidFill>
                <a:latin typeface="Roboto" panose="02000000000000000000" pitchFamily="2" charset="0"/>
              </a:rPr>
              <a:t>São Paulo customers spend money on online orders, so businesses should offer a wider selection of products and services with attractive discounts</a:t>
            </a:r>
            <a:endParaRPr lang="en-IN" sz="1200" dirty="0"/>
          </a:p>
        </p:txBody>
      </p:sp>
      <p:pic>
        <p:nvPicPr>
          <p:cNvPr id="7" name="Picture 6">
            <a:extLst>
              <a:ext uri="{FF2B5EF4-FFF2-40B4-BE49-F238E27FC236}">
                <a16:creationId xmlns:a16="http://schemas.microsoft.com/office/drawing/2014/main" id="{1C866C11-3E51-D891-394C-D7511CB38FDA}"/>
              </a:ext>
            </a:extLst>
          </p:cNvPr>
          <p:cNvPicPr>
            <a:picLocks noChangeAspect="1"/>
          </p:cNvPicPr>
          <p:nvPr/>
        </p:nvPicPr>
        <p:blipFill>
          <a:blip r:embed="rId3"/>
          <a:stretch>
            <a:fillRect/>
          </a:stretch>
        </p:blipFill>
        <p:spPr>
          <a:xfrm>
            <a:off x="6354147" y="3608704"/>
            <a:ext cx="5455298" cy="2840643"/>
          </a:xfrm>
          <a:prstGeom prst="rect">
            <a:avLst/>
          </a:prstGeom>
          <a:ln w="12700">
            <a:solidFill>
              <a:schemeClr val="tx1"/>
            </a:solidFill>
          </a:ln>
        </p:spPr>
      </p:pic>
    </p:spTree>
    <p:extLst>
      <p:ext uri="{BB962C8B-B14F-4D97-AF65-F5344CB8AC3E}">
        <p14:creationId xmlns:p14="http://schemas.microsoft.com/office/powerpoint/2010/main" val="389321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3FF55B-F7AA-CCA1-EAEF-25E3FA973EB3}"/>
              </a:ext>
            </a:extLst>
          </p:cNvPr>
          <p:cNvPicPr>
            <a:picLocks noGrp="1" noChangeAspect="1"/>
          </p:cNvPicPr>
          <p:nvPr>
            <p:ph idx="1"/>
          </p:nvPr>
        </p:nvPicPr>
        <p:blipFill>
          <a:blip r:embed="rId2"/>
          <a:stretch>
            <a:fillRect/>
          </a:stretch>
        </p:blipFill>
        <p:spPr>
          <a:xfrm>
            <a:off x="861006" y="1021640"/>
            <a:ext cx="6607113" cy="3589331"/>
          </a:xfrm>
        </p:spPr>
      </p:pic>
      <p:sp>
        <p:nvSpPr>
          <p:cNvPr id="6" name="Rectangle 5">
            <a:extLst>
              <a:ext uri="{FF2B5EF4-FFF2-40B4-BE49-F238E27FC236}">
                <a16:creationId xmlns:a16="http://schemas.microsoft.com/office/drawing/2014/main" id="{77F8C422-1E5F-405F-325F-68E2C5E8FDBC}"/>
              </a:ext>
            </a:extLst>
          </p:cNvPr>
          <p:cNvSpPr/>
          <p:nvPr/>
        </p:nvSpPr>
        <p:spPr>
          <a:xfrm>
            <a:off x="849086" y="979714"/>
            <a:ext cx="6606073" cy="36109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1402915-D774-1B40-F8EF-9D7F4F9D37F3}"/>
              </a:ext>
            </a:extLst>
          </p:cNvPr>
          <p:cNvSpPr/>
          <p:nvPr/>
        </p:nvSpPr>
        <p:spPr>
          <a:xfrm>
            <a:off x="7669763" y="1520890"/>
            <a:ext cx="4180115" cy="14773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B30AC57-FC30-F617-BF31-78FDB3A00C94}"/>
              </a:ext>
            </a:extLst>
          </p:cNvPr>
          <p:cNvSpPr txBox="1"/>
          <p:nvPr/>
        </p:nvSpPr>
        <p:spPr>
          <a:xfrm>
            <a:off x="7852877" y="1520890"/>
            <a:ext cx="3847712" cy="1477328"/>
          </a:xfrm>
          <a:prstGeom prst="rect">
            <a:avLst/>
          </a:prstGeom>
          <a:noFill/>
        </p:spPr>
        <p:txBody>
          <a:bodyPr wrap="square" rtlCol="0">
            <a:spAutoFit/>
          </a:bodyPr>
          <a:lstStyle/>
          <a:p>
            <a:pPr algn="ctr"/>
            <a:r>
              <a:rPr lang="en-IN" dirty="0"/>
              <a:t>KPI 5 - </a:t>
            </a:r>
            <a:r>
              <a:rPr lang="en-IN" dirty="0">
                <a:latin typeface="+mj-lt"/>
              </a:rPr>
              <a:t>Relationship between shipping days (</a:t>
            </a:r>
            <a:r>
              <a:rPr lang="en-IN" dirty="0" err="1">
                <a:latin typeface="+mj-lt"/>
              </a:rPr>
              <a:t>order_delivered_customer_date</a:t>
            </a:r>
            <a:r>
              <a:rPr lang="en-IN" dirty="0">
                <a:latin typeface="+mj-lt"/>
              </a:rPr>
              <a:t> - </a:t>
            </a:r>
            <a:r>
              <a:rPr lang="en-IN" dirty="0" err="1">
                <a:latin typeface="+mj-lt"/>
              </a:rPr>
              <a:t>order_purchase_timestamp</a:t>
            </a:r>
            <a:r>
              <a:rPr lang="en-IN" dirty="0">
                <a:latin typeface="+mj-lt"/>
              </a:rPr>
              <a:t>) Vs review scores.</a:t>
            </a:r>
          </a:p>
          <a:p>
            <a:endParaRPr lang="en-IN" dirty="0"/>
          </a:p>
        </p:txBody>
      </p:sp>
      <p:sp>
        <p:nvSpPr>
          <p:cNvPr id="2" name="Rectangle 1">
            <a:extLst>
              <a:ext uri="{FF2B5EF4-FFF2-40B4-BE49-F238E27FC236}">
                <a16:creationId xmlns:a16="http://schemas.microsoft.com/office/drawing/2014/main" id="{AB9225FB-F716-8D2C-2500-C62AF7DB9190}"/>
              </a:ext>
            </a:extLst>
          </p:cNvPr>
          <p:cNvSpPr/>
          <p:nvPr/>
        </p:nvSpPr>
        <p:spPr>
          <a:xfrm>
            <a:off x="1147665" y="5243804"/>
            <a:ext cx="10347649" cy="9890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ED67AC5-FF19-FE1C-C7D3-857259FA8FA7}"/>
              </a:ext>
            </a:extLst>
          </p:cNvPr>
          <p:cNvSpPr txBox="1"/>
          <p:nvPr/>
        </p:nvSpPr>
        <p:spPr>
          <a:xfrm>
            <a:off x="1287624" y="5553660"/>
            <a:ext cx="9937103" cy="523220"/>
          </a:xfrm>
          <a:prstGeom prst="rect">
            <a:avLst/>
          </a:prstGeom>
          <a:noFill/>
        </p:spPr>
        <p:txBody>
          <a:bodyPr wrap="square" rtlCol="0">
            <a:spAutoFit/>
          </a:bodyPr>
          <a:lstStyle/>
          <a:p>
            <a:r>
              <a:rPr lang="en-US" sz="1400" b="1" dirty="0">
                <a:solidFill>
                  <a:srgbClr val="202124"/>
                </a:solidFill>
                <a:latin typeface="Roboto" panose="02000000000000000000" pitchFamily="2" charset="0"/>
              </a:rPr>
              <a:t>INSIGHT </a:t>
            </a:r>
            <a:r>
              <a:rPr lang="en-US" sz="1400" dirty="0">
                <a:solidFill>
                  <a:srgbClr val="202124"/>
                </a:solidFill>
                <a:latin typeface="Roboto" panose="02000000000000000000" pitchFamily="2" charset="0"/>
              </a:rPr>
              <a:t>:Customers give higher review scores for faster shipping, so businesses should focus on improving their shipping times</a:t>
            </a:r>
            <a:endParaRPr lang="en-IN" sz="1400" dirty="0"/>
          </a:p>
        </p:txBody>
      </p:sp>
    </p:spTree>
    <p:extLst>
      <p:ext uri="{BB962C8B-B14F-4D97-AF65-F5344CB8AC3E}">
        <p14:creationId xmlns:p14="http://schemas.microsoft.com/office/powerpoint/2010/main" val="67264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9AED-2443-70E1-3D9C-E9719B433F25}"/>
              </a:ext>
            </a:extLst>
          </p:cNvPr>
          <p:cNvSpPr>
            <a:spLocks noGrp="1"/>
          </p:cNvSpPr>
          <p:nvPr>
            <p:ph type="title"/>
          </p:nvPr>
        </p:nvSpPr>
        <p:spPr>
          <a:xfrm>
            <a:off x="595604" y="141191"/>
            <a:ext cx="10515600" cy="1325563"/>
          </a:xfrm>
        </p:spPr>
        <p:txBody>
          <a:bodyPr/>
          <a:lstStyle/>
          <a:p>
            <a:pPr algn="ctr"/>
            <a:r>
              <a:rPr lang="en-IN" dirty="0"/>
              <a:t>CONCLUSION </a:t>
            </a:r>
          </a:p>
        </p:txBody>
      </p:sp>
      <p:sp>
        <p:nvSpPr>
          <p:cNvPr id="3" name="Content Placeholder 2">
            <a:extLst>
              <a:ext uri="{FF2B5EF4-FFF2-40B4-BE49-F238E27FC236}">
                <a16:creationId xmlns:a16="http://schemas.microsoft.com/office/drawing/2014/main" id="{CEA1EF29-8A4F-873C-C025-91299BD39A59}"/>
              </a:ext>
            </a:extLst>
          </p:cNvPr>
          <p:cNvSpPr>
            <a:spLocks noGrp="1"/>
          </p:cNvSpPr>
          <p:nvPr>
            <p:ph idx="1"/>
          </p:nvPr>
        </p:nvSpPr>
        <p:spPr/>
        <p:txBody>
          <a:bodyPr>
            <a:normAutofit/>
          </a:bodyPr>
          <a:lstStyle/>
          <a:p>
            <a:r>
              <a:rPr lang="en-IN" dirty="0"/>
              <a:t>Total order = 99442</a:t>
            </a:r>
          </a:p>
          <a:p>
            <a:r>
              <a:rPr lang="en-IN" dirty="0"/>
              <a:t>Total revenue = 16.01M</a:t>
            </a:r>
          </a:p>
          <a:p>
            <a:r>
              <a:rPr lang="en-IN" dirty="0"/>
              <a:t>Total number of seller =3095</a:t>
            </a:r>
          </a:p>
          <a:p>
            <a:r>
              <a:rPr lang="en-IN" dirty="0"/>
              <a:t>Total number of  product = 71</a:t>
            </a:r>
          </a:p>
          <a:p>
            <a:r>
              <a:rPr lang="en-IN" dirty="0"/>
              <a:t>TOP 5 purchased product </a:t>
            </a:r>
          </a:p>
          <a:p>
            <a:pPr marL="514350" indent="-514350">
              <a:buFont typeface="+mj-lt"/>
              <a:buAutoNum type="arabicPeriod"/>
            </a:pPr>
            <a:r>
              <a:rPr lang="en-IN" sz="1700" dirty="0" err="1"/>
              <a:t>health_beauty</a:t>
            </a:r>
            <a:endParaRPr lang="en-IN" sz="1700" dirty="0"/>
          </a:p>
          <a:p>
            <a:pPr marL="514350" indent="-514350">
              <a:buFont typeface="+mj-lt"/>
              <a:buAutoNum type="arabicPeriod"/>
            </a:pPr>
            <a:r>
              <a:rPr lang="en-IN" sz="1700" dirty="0" err="1"/>
              <a:t>bed_bath_table</a:t>
            </a:r>
            <a:endParaRPr lang="en-IN" sz="1700" dirty="0"/>
          </a:p>
          <a:p>
            <a:pPr marL="514350" indent="-514350">
              <a:buFont typeface="+mj-lt"/>
              <a:buAutoNum type="arabicPeriod"/>
            </a:pPr>
            <a:r>
              <a:rPr lang="en-IN" sz="1700" dirty="0" err="1"/>
              <a:t>sports_leisure</a:t>
            </a:r>
            <a:endParaRPr lang="en-IN" sz="1700" dirty="0"/>
          </a:p>
          <a:p>
            <a:pPr marL="514350" indent="-514350">
              <a:buFont typeface="+mj-lt"/>
              <a:buAutoNum type="arabicPeriod"/>
            </a:pPr>
            <a:r>
              <a:rPr lang="en-IN" sz="1700" dirty="0" err="1"/>
              <a:t>computers_accessories</a:t>
            </a:r>
            <a:endParaRPr lang="en-IN" sz="1700" dirty="0"/>
          </a:p>
          <a:p>
            <a:pPr marL="514350" indent="-514350">
              <a:buFont typeface="+mj-lt"/>
              <a:buAutoNum type="arabicPeriod"/>
            </a:pPr>
            <a:r>
              <a:rPr lang="en-IN" sz="1700" dirty="0" err="1"/>
              <a:t>watches_gifts</a:t>
            </a:r>
            <a:endParaRPr lang="en-IN" sz="1700" dirty="0"/>
          </a:p>
          <a:p>
            <a:endParaRPr lang="en-IN" dirty="0"/>
          </a:p>
          <a:p>
            <a:endParaRPr lang="en-IN" dirty="0"/>
          </a:p>
        </p:txBody>
      </p:sp>
    </p:spTree>
    <p:extLst>
      <p:ext uri="{BB962C8B-B14F-4D97-AF65-F5344CB8AC3E}">
        <p14:creationId xmlns:p14="http://schemas.microsoft.com/office/powerpoint/2010/main" val="183630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3860-7E5E-4420-D342-4E6EC3E9A726}"/>
              </a:ext>
            </a:extLst>
          </p:cNvPr>
          <p:cNvSpPr>
            <a:spLocks noGrp="1"/>
          </p:cNvSpPr>
          <p:nvPr>
            <p:ph type="title"/>
          </p:nvPr>
        </p:nvSpPr>
        <p:spPr>
          <a:xfrm>
            <a:off x="446314" y="141191"/>
            <a:ext cx="10515600" cy="1325563"/>
          </a:xfrm>
        </p:spPr>
        <p:txBody>
          <a:bodyPr/>
          <a:lstStyle/>
          <a:p>
            <a:pPr algn="ctr"/>
            <a:r>
              <a:rPr lang="en-US" sz="4400" b="0" i="0" dirty="0">
                <a:solidFill>
                  <a:srgbClr val="222222"/>
                </a:solidFill>
                <a:effectLst/>
                <a:latin typeface="Arial" panose="020B0604020202020204" pitchFamily="34" charset="0"/>
              </a:rPr>
              <a:t>Overview of the project</a:t>
            </a:r>
            <a:r>
              <a:rPr lang="en-IN" dirty="0"/>
              <a:t> </a:t>
            </a:r>
          </a:p>
        </p:txBody>
      </p:sp>
      <p:sp>
        <p:nvSpPr>
          <p:cNvPr id="3" name="Content Placeholder 2">
            <a:extLst>
              <a:ext uri="{FF2B5EF4-FFF2-40B4-BE49-F238E27FC236}">
                <a16:creationId xmlns:a16="http://schemas.microsoft.com/office/drawing/2014/main" id="{516ADE7B-629D-8BE6-0C7D-296E49C20935}"/>
              </a:ext>
            </a:extLst>
          </p:cNvPr>
          <p:cNvSpPr>
            <a:spLocks noGrp="1"/>
          </p:cNvSpPr>
          <p:nvPr>
            <p:ph idx="1"/>
          </p:nvPr>
        </p:nvSpPr>
        <p:spPr>
          <a:xfrm>
            <a:off x="446314" y="1466754"/>
            <a:ext cx="10515600" cy="4906054"/>
          </a:xfrm>
        </p:spPr>
        <p:txBody>
          <a:bodyPr>
            <a:normAutofit/>
          </a:bodyPr>
          <a:lstStyle/>
          <a:p>
            <a:pPr marL="0" indent="0">
              <a:lnSpc>
                <a:spcPct val="200000"/>
              </a:lnSpc>
              <a:buNone/>
            </a:pPr>
            <a:br>
              <a:rPr lang="en-US" sz="1200" dirty="0"/>
            </a:br>
            <a:r>
              <a:rPr lang="en-US" sz="1800" b="0" i="0" dirty="0">
                <a:solidFill>
                  <a:srgbClr val="222222"/>
                </a:solidFill>
                <a:effectLst/>
                <a:latin typeface="Arial" panose="020B0604020202020204" pitchFamily="34" charset="0"/>
              </a:rPr>
              <a:t>- Data sources</a:t>
            </a:r>
            <a:br>
              <a:rPr lang="en-US" sz="1800" dirty="0"/>
            </a:br>
            <a:r>
              <a:rPr lang="en-US" sz="1800" b="0" i="0" dirty="0">
                <a:solidFill>
                  <a:srgbClr val="222222"/>
                </a:solidFill>
                <a:effectLst/>
                <a:latin typeface="Arial" panose="020B0604020202020204" pitchFamily="34" charset="0"/>
              </a:rPr>
              <a:t>- Key Performance Indicators (KPIs)</a:t>
            </a:r>
            <a:br>
              <a:rPr lang="en-US" sz="1800" dirty="0"/>
            </a:br>
            <a:r>
              <a:rPr lang="en-US" sz="1800" b="0" i="0" dirty="0">
                <a:solidFill>
                  <a:srgbClr val="222222"/>
                </a:solidFill>
                <a:effectLst/>
                <a:latin typeface="Arial" panose="020B0604020202020204" pitchFamily="34" charset="0"/>
              </a:rPr>
              <a:t>- Tools used (Excel, MySQL, Tableau, </a:t>
            </a:r>
            <a:r>
              <a:rPr lang="en-US" sz="1800" b="0" i="0" dirty="0" err="1">
                <a:solidFill>
                  <a:srgbClr val="222222"/>
                </a:solidFill>
                <a:effectLst/>
                <a:latin typeface="Arial" panose="020B0604020202020204" pitchFamily="34" charset="0"/>
              </a:rPr>
              <a:t>PowerBI</a:t>
            </a:r>
            <a:r>
              <a:rPr lang="en-US" sz="1800" b="0" i="0" dirty="0">
                <a:solidFill>
                  <a:srgbClr val="222222"/>
                </a:solidFill>
                <a:effectLst/>
                <a:latin typeface="Arial" panose="020B0604020202020204" pitchFamily="34" charset="0"/>
              </a:rPr>
              <a:t>)</a:t>
            </a:r>
            <a:br>
              <a:rPr lang="en-US" sz="1800" dirty="0"/>
            </a:br>
            <a:r>
              <a:rPr lang="en-US" sz="1800" b="0" i="0" dirty="0">
                <a:solidFill>
                  <a:srgbClr val="222222"/>
                </a:solidFill>
                <a:effectLst/>
                <a:latin typeface="Arial" panose="020B0604020202020204" pitchFamily="34" charset="0"/>
              </a:rPr>
              <a:t>- Analysis Steps</a:t>
            </a:r>
            <a:br>
              <a:rPr lang="en-US" sz="1800" dirty="0"/>
            </a:br>
            <a:r>
              <a:rPr lang="en-US" sz="1800" b="0" i="0" dirty="0">
                <a:solidFill>
                  <a:srgbClr val="222222"/>
                </a:solidFill>
                <a:effectLst/>
                <a:latin typeface="Arial" panose="020B0604020202020204" pitchFamily="34" charset="0"/>
              </a:rPr>
              <a:t>- Dashboards</a:t>
            </a:r>
            <a:br>
              <a:rPr lang="en-US" sz="1800" dirty="0"/>
            </a:br>
            <a:r>
              <a:rPr lang="en-US" sz="1800" b="0" i="0" dirty="0">
                <a:solidFill>
                  <a:srgbClr val="222222"/>
                </a:solidFill>
                <a:effectLst/>
                <a:latin typeface="Arial" panose="020B0604020202020204" pitchFamily="34" charset="0"/>
              </a:rPr>
              <a:t>- Conclusion</a:t>
            </a:r>
            <a:endParaRPr lang="en-IN" sz="1800" dirty="0"/>
          </a:p>
        </p:txBody>
      </p:sp>
    </p:spTree>
    <p:extLst>
      <p:ext uri="{BB962C8B-B14F-4D97-AF65-F5344CB8AC3E}">
        <p14:creationId xmlns:p14="http://schemas.microsoft.com/office/powerpoint/2010/main" val="338195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9555-46DA-DB14-43CD-E94F6C6739E6}"/>
              </a:ext>
            </a:extLst>
          </p:cNvPr>
          <p:cNvSpPr>
            <a:spLocks noGrp="1"/>
          </p:cNvSpPr>
          <p:nvPr>
            <p:ph type="title"/>
          </p:nvPr>
        </p:nvSpPr>
        <p:spPr/>
        <p:txBody>
          <a:bodyPr/>
          <a:lstStyle/>
          <a:p>
            <a:r>
              <a:rPr lang="en-IN" dirty="0"/>
              <a:t>SUMMARY </a:t>
            </a:r>
          </a:p>
        </p:txBody>
      </p:sp>
      <p:sp>
        <p:nvSpPr>
          <p:cNvPr id="3" name="Content Placeholder 2">
            <a:extLst>
              <a:ext uri="{FF2B5EF4-FFF2-40B4-BE49-F238E27FC236}">
                <a16:creationId xmlns:a16="http://schemas.microsoft.com/office/drawing/2014/main" id="{0947B5BA-D0DE-AE36-00D2-B7E447498D7C}"/>
              </a:ext>
            </a:extLst>
          </p:cNvPr>
          <p:cNvSpPr>
            <a:spLocks noGrp="1"/>
          </p:cNvSpPr>
          <p:nvPr>
            <p:ph idx="1"/>
          </p:nvPr>
        </p:nvSpPr>
        <p:spPr/>
        <p:txBody>
          <a:bodyPr/>
          <a:lstStyle/>
          <a:p>
            <a:pPr marL="0" indent="0">
              <a:buNone/>
            </a:pPr>
            <a:r>
              <a:rPr lang="en-US" b="0" i="0" dirty="0" err="1">
                <a:solidFill>
                  <a:srgbClr val="0F0F0F"/>
                </a:solidFill>
                <a:effectLst/>
                <a:latin typeface="Söhne"/>
              </a:rPr>
              <a:t>Olist</a:t>
            </a:r>
            <a:r>
              <a:rPr lang="en-US" b="0" i="0" dirty="0">
                <a:solidFill>
                  <a:srgbClr val="0F0F0F"/>
                </a:solidFill>
                <a:effectLst/>
                <a:latin typeface="Söhne"/>
              </a:rPr>
              <a:t> is an intermediary a Brazilian e-commerce platform that streamlines the e-commerce process for sellers and provides a convenient marketplace for buyers. It offers services ranging from product listing to order fulfillment and leverages data to enhance the overall selling experience on its platform.</a:t>
            </a:r>
            <a:endParaRPr lang="en-IN" dirty="0"/>
          </a:p>
          <a:p>
            <a:pPr marL="0" indent="0">
              <a:buNone/>
            </a:pPr>
            <a:endParaRPr lang="en-IN" dirty="0"/>
          </a:p>
        </p:txBody>
      </p:sp>
    </p:spTree>
    <p:extLst>
      <p:ext uri="{BB962C8B-B14F-4D97-AF65-F5344CB8AC3E}">
        <p14:creationId xmlns:p14="http://schemas.microsoft.com/office/powerpoint/2010/main" val="423367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BD82-9D86-2239-C135-A8C9178DDA2B}"/>
              </a:ext>
            </a:extLst>
          </p:cNvPr>
          <p:cNvSpPr>
            <a:spLocks noGrp="1"/>
          </p:cNvSpPr>
          <p:nvPr>
            <p:ph type="title"/>
          </p:nvPr>
        </p:nvSpPr>
        <p:spPr>
          <a:xfrm>
            <a:off x="688910" y="253158"/>
            <a:ext cx="10619792" cy="1071789"/>
          </a:xfrm>
        </p:spPr>
        <p:txBody>
          <a:bodyPr/>
          <a:lstStyle/>
          <a:p>
            <a:pPr algn="ctr"/>
            <a:r>
              <a:rPr lang="en-IN" dirty="0"/>
              <a:t>DATA SET DETAILS </a:t>
            </a:r>
          </a:p>
        </p:txBody>
      </p:sp>
      <p:sp>
        <p:nvSpPr>
          <p:cNvPr id="3" name="Content Placeholder 2">
            <a:extLst>
              <a:ext uri="{FF2B5EF4-FFF2-40B4-BE49-F238E27FC236}">
                <a16:creationId xmlns:a16="http://schemas.microsoft.com/office/drawing/2014/main" id="{A77B1962-8FF3-73A8-8319-43E7486CC5B5}"/>
              </a:ext>
            </a:extLst>
          </p:cNvPr>
          <p:cNvSpPr>
            <a:spLocks noGrp="1"/>
          </p:cNvSpPr>
          <p:nvPr>
            <p:ph idx="1"/>
          </p:nvPr>
        </p:nvSpPr>
        <p:spPr>
          <a:xfrm>
            <a:off x="455644" y="1881607"/>
            <a:ext cx="10515600" cy="4611267"/>
          </a:xfrm>
        </p:spPr>
        <p:txBody>
          <a:bodyPr>
            <a:normAutofit fontScale="92500" lnSpcReduction="10000"/>
          </a:bodyPr>
          <a:lstStyle/>
          <a:p>
            <a:r>
              <a:rPr lang="en-IN" dirty="0"/>
              <a:t>DATA SET CONTAINS INFORMATION ABOUT OLIST STORE .</a:t>
            </a:r>
          </a:p>
          <a:p>
            <a:endParaRPr lang="en-IN" dirty="0"/>
          </a:p>
          <a:p>
            <a:r>
              <a:rPr lang="en-IN" dirty="0"/>
              <a:t>DATA SET HAS TOTAL 9 SHEETS AS FOLLOWS  </a:t>
            </a:r>
          </a:p>
          <a:p>
            <a:pPr marL="0" indent="0">
              <a:buNone/>
            </a:pPr>
            <a:r>
              <a:rPr lang="en-IN" dirty="0"/>
              <a:t>  </a:t>
            </a:r>
          </a:p>
          <a:p>
            <a:pPr>
              <a:buFont typeface="Wingdings" panose="05000000000000000000" pitchFamily="2" charset="2"/>
              <a:buChar char="q"/>
            </a:pPr>
            <a:r>
              <a:rPr lang="en-IN" sz="1600" dirty="0"/>
              <a:t> </a:t>
            </a:r>
            <a:r>
              <a:rPr lang="en-IN" sz="1600" dirty="0" err="1"/>
              <a:t>olist_order_items_dataset</a:t>
            </a:r>
            <a:endParaRPr lang="en-IN" sz="1600" dirty="0"/>
          </a:p>
          <a:p>
            <a:pPr>
              <a:buFont typeface="Wingdings" panose="05000000000000000000" pitchFamily="2" charset="2"/>
              <a:buChar char="q"/>
            </a:pPr>
            <a:r>
              <a:rPr lang="en-IN" sz="1600" dirty="0" err="1"/>
              <a:t>olist_order_payments_dataset</a:t>
            </a:r>
            <a:endParaRPr lang="en-IN" sz="1600" dirty="0"/>
          </a:p>
          <a:p>
            <a:pPr>
              <a:buFont typeface="Wingdings" panose="05000000000000000000" pitchFamily="2" charset="2"/>
              <a:buChar char="q"/>
            </a:pPr>
            <a:r>
              <a:rPr lang="en-IN" sz="1600" dirty="0" err="1"/>
              <a:t>olist_order_reviews_dataset</a:t>
            </a:r>
            <a:endParaRPr lang="en-IN" sz="1600" dirty="0"/>
          </a:p>
          <a:p>
            <a:pPr>
              <a:buFont typeface="Wingdings" panose="05000000000000000000" pitchFamily="2" charset="2"/>
              <a:buChar char="q"/>
            </a:pPr>
            <a:r>
              <a:rPr lang="en-IN" sz="1600" dirty="0" err="1"/>
              <a:t>olist_orders_dataset</a:t>
            </a:r>
            <a:endParaRPr lang="en-IN" sz="1600" dirty="0"/>
          </a:p>
          <a:p>
            <a:pPr>
              <a:buFont typeface="Wingdings" panose="05000000000000000000" pitchFamily="2" charset="2"/>
              <a:buChar char="q"/>
            </a:pPr>
            <a:r>
              <a:rPr lang="en-IN" sz="1600" dirty="0" err="1"/>
              <a:t>olist_products_dataset</a:t>
            </a:r>
            <a:endParaRPr lang="en-IN" sz="1600" dirty="0"/>
          </a:p>
          <a:p>
            <a:pPr>
              <a:buFont typeface="Wingdings" panose="05000000000000000000" pitchFamily="2" charset="2"/>
              <a:buChar char="q"/>
            </a:pPr>
            <a:r>
              <a:rPr lang="en-IN" sz="1600" dirty="0" err="1"/>
              <a:t>olist_sellers_dataset</a:t>
            </a:r>
            <a:endParaRPr lang="en-IN" sz="1600" dirty="0"/>
          </a:p>
          <a:p>
            <a:pPr>
              <a:buFont typeface="Wingdings" panose="05000000000000000000" pitchFamily="2" charset="2"/>
              <a:buChar char="q"/>
            </a:pPr>
            <a:r>
              <a:rPr lang="en-IN" sz="1600" dirty="0" err="1"/>
              <a:t>product_category_name_translation</a:t>
            </a:r>
            <a:endParaRPr lang="en-IN" sz="1600" dirty="0"/>
          </a:p>
          <a:p>
            <a:pPr>
              <a:buFont typeface="Wingdings" panose="05000000000000000000" pitchFamily="2" charset="2"/>
              <a:buChar char="q"/>
            </a:pPr>
            <a:r>
              <a:rPr lang="en-IN" sz="1600" dirty="0" err="1"/>
              <a:t>olist_customers_dataset</a:t>
            </a:r>
            <a:endParaRPr lang="en-IN" sz="1600" dirty="0"/>
          </a:p>
          <a:p>
            <a:pPr>
              <a:buFont typeface="Wingdings" panose="05000000000000000000" pitchFamily="2" charset="2"/>
              <a:buChar char="q"/>
            </a:pPr>
            <a:r>
              <a:rPr lang="en-IN" sz="1600" dirty="0" err="1"/>
              <a:t>olist_geolocation_dataset</a:t>
            </a:r>
            <a:endParaRPr lang="en-IN" sz="1600" dirty="0"/>
          </a:p>
        </p:txBody>
      </p:sp>
    </p:spTree>
    <p:extLst>
      <p:ext uri="{BB962C8B-B14F-4D97-AF65-F5344CB8AC3E}">
        <p14:creationId xmlns:p14="http://schemas.microsoft.com/office/powerpoint/2010/main" val="426866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3860-7E5E-4420-D342-4E6EC3E9A726}"/>
              </a:ext>
            </a:extLst>
          </p:cNvPr>
          <p:cNvSpPr>
            <a:spLocks noGrp="1"/>
          </p:cNvSpPr>
          <p:nvPr>
            <p:ph type="title"/>
          </p:nvPr>
        </p:nvSpPr>
        <p:spPr>
          <a:xfrm>
            <a:off x="838200" y="365125"/>
            <a:ext cx="10515600" cy="642581"/>
          </a:xfrm>
        </p:spPr>
        <p:txBody>
          <a:bodyPr>
            <a:normAutofit fontScale="90000"/>
          </a:bodyPr>
          <a:lstStyle/>
          <a:p>
            <a:r>
              <a:rPr lang="en-US" sz="2200" dirty="0">
                <a:solidFill>
                  <a:srgbClr val="202124"/>
                </a:solidFill>
                <a:latin typeface="Roboto" panose="02000000000000000000" pitchFamily="2" charset="0"/>
              </a:rPr>
              <a:t>KPI 1 : Weekday Vs Weekend (</a:t>
            </a:r>
            <a:r>
              <a:rPr lang="en-US" sz="2200" dirty="0" err="1">
                <a:solidFill>
                  <a:srgbClr val="202124"/>
                </a:solidFill>
                <a:latin typeface="Roboto" panose="02000000000000000000" pitchFamily="2" charset="0"/>
              </a:rPr>
              <a:t>order_purchase_timestamp</a:t>
            </a:r>
            <a:r>
              <a:rPr lang="en-US" sz="2200" dirty="0">
                <a:solidFill>
                  <a:srgbClr val="202124"/>
                </a:solidFill>
                <a:latin typeface="Roboto" panose="02000000000000000000" pitchFamily="2" charset="0"/>
              </a:rPr>
              <a:t>)</a:t>
            </a:r>
            <a:r>
              <a:rPr lang="en-US" dirty="0">
                <a:solidFill>
                  <a:srgbClr val="202124"/>
                </a:solidFill>
                <a:latin typeface="Roboto" panose="02000000000000000000" pitchFamily="2" charset="0"/>
              </a:rPr>
              <a:t>	</a:t>
            </a:r>
            <a:br>
              <a:rPr lang="en-US" dirty="0">
                <a:solidFill>
                  <a:srgbClr val="202124"/>
                </a:solidFill>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16ADE7B-629D-8BE6-0C7D-296E49C20935}"/>
              </a:ext>
            </a:extLst>
          </p:cNvPr>
          <p:cNvSpPr>
            <a:spLocks noGrp="1"/>
          </p:cNvSpPr>
          <p:nvPr>
            <p:ph idx="1"/>
          </p:nvPr>
        </p:nvSpPr>
        <p:spPr>
          <a:xfrm>
            <a:off x="838200" y="1007706"/>
            <a:ext cx="10515600" cy="5663682"/>
          </a:xfrm>
        </p:spPr>
        <p:txBody>
          <a:bodyPr>
            <a:normAutofit/>
          </a:bodyPr>
          <a:lstStyle/>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sz="2600" b="1" dirty="0">
              <a:solidFill>
                <a:srgbClr val="202124"/>
              </a:solidFill>
              <a:latin typeface="Roboto" panose="02000000000000000000" pitchFamily="2" charset="0"/>
            </a:endParaRPr>
          </a:p>
          <a:p>
            <a:r>
              <a:rPr lang="en-US" sz="2600" b="1" dirty="0">
                <a:solidFill>
                  <a:srgbClr val="202124"/>
                </a:solidFill>
                <a:latin typeface="Roboto" panose="02000000000000000000" pitchFamily="2" charset="0"/>
              </a:rPr>
              <a:t>Question: </a:t>
            </a:r>
            <a:r>
              <a:rPr lang="en-US" sz="1800" dirty="0">
                <a:solidFill>
                  <a:srgbClr val="202124"/>
                </a:solidFill>
                <a:latin typeface="Roboto" panose="02000000000000000000" pitchFamily="2" charset="0"/>
              </a:rPr>
              <a:t>What are the differences in order volume between weekdays and weekends, and which promotions have proven to be most effective in balancing staff workload and maximizing sales on weekdays?</a:t>
            </a:r>
          </a:p>
          <a:p>
            <a:r>
              <a:rPr lang="en-US" sz="2600" b="1" dirty="0">
                <a:solidFill>
                  <a:srgbClr val="202124"/>
                </a:solidFill>
                <a:latin typeface="Roboto" panose="02000000000000000000" pitchFamily="2" charset="0"/>
              </a:rPr>
              <a:t>Insight</a:t>
            </a:r>
            <a:r>
              <a:rPr lang="en-US" dirty="0">
                <a:solidFill>
                  <a:srgbClr val="202124"/>
                </a:solidFill>
                <a:latin typeface="Roboto" panose="02000000000000000000" pitchFamily="2" charset="0"/>
              </a:rPr>
              <a:t>: </a:t>
            </a:r>
            <a:r>
              <a:rPr lang="en-US" sz="1800" dirty="0">
                <a:solidFill>
                  <a:srgbClr val="202124"/>
                </a:solidFill>
                <a:latin typeface="Roboto" panose="02000000000000000000" pitchFamily="2" charset="0"/>
              </a:rPr>
              <a:t>Weekdays have more orders than weekends, so businesses should staff up and offer special promotions during the week</a:t>
            </a:r>
          </a:p>
        </p:txBody>
      </p:sp>
      <p:pic>
        <p:nvPicPr>
          <p:cNvPr id="5" name="Picture 4">
            <a:extLst>
              <a:ext uri="{FF2B5EF4-FFF2-40B4-BE49-F238E27FC236}">
                <a16:creationId xmlns:a16="http://schemas.microsoft.com/office/drawing/2014/main" id="{2CD1F975-274D-A799-EE63-45E32ED0FD76}"/>
              </a:ext>
            </a:extLst>
          </p:cNvPr>
          <p:cNvPicPr>
            <a:picLocks noChangeAspect="1"/>
          </p:cNvPicPr>
          <p:nvPr/>
        </p:nvPicPr>
        <p:blipFill>
          <a:blip r:embed="rId2"/>
          <a:stretch>
            <a:fillRect/>
          </a:stretch>
        </p:blipFill>
        <p:spPr>
          <a:xfrm>
            <a:off x="4137732" y="1141166"/>
            <a:ext cx="3905256" cy="2870803"/>
          </a:xfrm>
          <a:prstGeom prst="rect">
            <a:avLst/>
          </a:prstGeom>
          <a:ln w="9525">
            <a:solidFill>
              <a:schemeClr val="tx1"/>
            </a:solidFill>
          </a:ln>
        </p:spPr>
      </p:pic>
    </p:spTree>
    <p:extLst>
      <p:ext uri="{BB962C8B-B14F-4D97-AF65-F5344CB8AC3E}">
        <p14:creationId xmlns:p14="http://schemas.microsoft.com/office/powerpoint/2010/main" val="306463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D5AB-D970-80F9-B6CF-D4A299DE171B}"/>
              </a:ext>
            </a:extLst>
          </p:cNvPr>
          <p:cNvSpPr>
            <a:spLocks noGrp="1"/>
          </p:cNvSpPr>
          <p:nvPr>
            <p:ph type="title"/>
          </p:nvPr>
        </p:nvSpPr>
        <p:spPr>
          <a:xfrm>
            <a:off x="325017" y="18256"/>
            <a:ext cx="10515600" cy="1250708"/>
          </a:xfrm>
        </p:spPr>
        <p:txBody>
          <a:bodyPr>
            <a:normAutofit/>
          </a:bodyPr>
          <a:lstStyle/>
          <a:p>
            <a:r>
              <a:rPr lang="en-US" sz="2400" dirty="0">
                <a:solidFill>
                  <a:srgbClr val="202124"/>
                </a:solidFill>
                <a:latin typeface="Roboto" panose="02000000000000000000" pitchFamily="2" charset="0"/>
              </a:rPr>
              <a:t>KPI 2 : Number of Orders with review score 5 and payment type as credit card</a:t>
            </a:r>
            <a:endParaRPr lang="en-IN" sz="2400" dirty="0"/>
          </a:p>
        </p:txBody>
      </p:sp>
      <p:sp>
        <p:nvSpPr>
          <p:cNvPr id="3" name="Content Placeholder 2">
            <a:extLst>
              <a:ext uri="{FF2B5EF4-FFF2-40B4-BE49-F238E27FC236}">
                <a16:creationId xmlns:a16="http://schemas.microsoft.com/office/drawing/2014/main" id="{E82C91F3-78D0-1813-5D00-81E4C5943C66}"/>
              </a:ext>
            </a:extLst>
          </p:cNvPr>
          <p:cNvSpPr>
            <a:spLocks noGrp="1"/>
          </p:cNvSpPr>
          <p:nvPr>
            <p:ph idx="1"/>
          </p:nvPr>
        </p:nvSpPr>
        <p:spPr>
          <a:xfrm>
            <a:off x="838200" y="1825624"/>
            <a:ext cx="10515600" cy="4696473"/>
          </a:xfrm>
        </p:spPr>
        <p:txBody>
          <a:bodyPr>
            <a:normAutofit lnSpcReduction="10000"/>
          </a:bodyPr>
          <a:lstStyle/>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pPr marL="0" indent="0">
              <a:buNone/>
            </a:pPr>
            <a:endParaRPr lang="en-US" sz="2600" b="1" dirty="0">
              <a:solidFill>
                <a:srgbClr val="202124"/>
              </a:solidFill>
              <a:latin typeface="Roboto" panose="02000000000000000000" pitchFamily="2" charset="0"/>
            </a:endParaRPr>
          </a:p>
          <a:p>
            <a:endParaRPr lang="en-US" sz="2600" b="1" dirty="0">
              <a:solidFill>
                <a:srgbClr val="202124"/>
              </a:solidFill>
              <a:latin typeface="Roboto" panose="02000000000000000000" pitchFamily="2" charset="0"/>
            </a:endParaRPr>
          </a:p>
          <a:p>
            <a:endParaRPr lang="en-US" sz="2600" b="1" dirty="0">
              <a:solidFill>
                <a:srgbClr val="202124"/>
              </a:solidFill>
              <a:latin typeface="Roboto" panose="02000000000000000000" pitchFamily="2" charset="0"/>
            </a:endParaRPr>
          </a:p>
          <a:p>
            <a:r>
              <a:rPr lang="en-US" sz="2600" b="1" dirty="0">
                <a:solidFill>
                  <a:srgbClr val="202124"/>
                </a:solidFill>
                <a:latin typeface="Roboto" panose="02000000000000000000" pitchFamily="2" charset="0"/>
              </a:rPr>
              <a:t>Question</a:t>
            </a:r>
            <a:r>
              <a:rPr lang="en-US" dirty="0">
                <a:solidFill>
                  <a:srgbClr val="202124"/>
                </a:solidFill>
                <a:latin typeface="Roboto" panose="02000000000000000000" pitchFamily="2" charset="0"/>
              </a:rPr>
              <a:t>: </a:t>
            </a:r>
            <a:r>
              <a:rPr lang="en-US" sz="1900" dirty="0">
                <a:solidFill>
                  <a:srgbClr val="202124"/>
                </a:solidFill>
                <a:latin typeface="Roboto" panose="02000000000000000000" pitchFamily="2" charset="0"/>
              </a:rPr>
              <a:t>How do the number of 5-star reviews compare when payment is made with a credit card versus other payment methods, and which credit card promotions have the strongest positive impact on customer satisfaction?</a:t>
            </a:r>
            <a:r>
              <a:rPr lang="en-US" dirty="0">
                <a:solidFill>
                  <a:srgbClr val="202124"/>
                </a:solidFill>
                <a:latin typeface="Roboto" panose="02000000000000000000" pitchFamily="2" charset="0"/>
              </a:rPr>
              <a:t>	</a:t>
            </a:r>
          </a:p>
          <a:p>
            <a:r>
              <a:rPr lang="en-US" sz="2600" b="1" dirty="0">
                <a:solidFill>
                  <a:srgbClr val="202124"/>
                </a:solidFill>
                <a:latin typeface="Roboto" panose="02000000000000000000" pitchFamily="2" charset="0"/>
              </a:rPr>
              <a:t>Insight:</a:t>
            </a:r>
            <a:r>
              <a:rPr lang="en-US" dirty="0">
                <a:solidFill>
                  <a:srgbClr val="202124"/>
                </a:solidFill>
                <a:latin typeface="Roboto" panose="02000000000000000000" pitchFamily="2" charset="0"/>
              </a:rPr>
              <a:t> </a:t>
            </a:r>
            <a:r>
              <a:rPr lang="en-US" sz="1800" dirty="0">
                <a:solidFill>
                  <a:srgbClr val="202124"/>
                </a:solidFill>
                <a:latin typeface="Roboto" panose="02000000000000000000" pitchFamily="2" charset="0"/>
              </a:rPr>
              <a:t>Most orders with 5-star reviews were paid for with credit card, so businesses should offer special promotions for credit card payments</a:t>
            </a:r>
            <a:endParaRPr lang="en-IN" sz="1800" dirty="0"/>
          </a:p>
        </p:txBody>
      </p:sp>
      <p:pic>
        <p:nvPicPr>
          <p:cNvPr id="7" name="Picture 6">
            <a:extLst>
              <a:ext uri="{FF2B5EF4-FFF2-40B4-BE49-F238E27FC236}">
                <a16:creationId xmlns:a16="http://schemas.microsoft.com/office/drawing/2014/main" id="{740CAABC-13FB-13F2-B6DE-F64F2029A70B}"/>
              </a:ext>
            </a:extLst>
          </p:cNvPr>
          <p:cNvPicPr>
            <a:picLocks noChangeAspect="1"/>
          </p:cNvPicPr>
          <p:nvPr/>
        </p:nvPicPr>
        <p:blipFill>
          <a:blip r:embed="rId2"/>
          <a:stretch>
            <a:fillRect/>
          </a:stretch>
        </p:blipFill>
        <p:spPr>
          <a:xfrm>
            <a:off x="3876825" y="1212574"/>
            <a:ext cx="3897867" cy="3185632"/>
          </a:xfrm>
          <a:prstGeom prst="rect">
            <a:avLst/>
          </a:prstGeom>
          <a:ln w="19050">
            <a:solidFill>
              <a:schemeClr val="tx1"/>
            </a:solidFill>
          </a:ln>
        </p:spPr>
      </p:pic>
    </p:spTree>
    <p:extLst>
      <p:ext uri="{BB962C8B-B14F-4D97-AF65-F5344CB8AC3E}">
        <p14:creationId xmlns:p14="http://schemas.microsoft.com/office/powerpoint/2010/main" val="49566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801D-9C73-8247-71E1-AE408C100209}"/>
              </a:ext>
            </a:extLst>
          </p:cNvPr>
          <p:cNvSpPr>
            <a:spLocks noGrp="1"/>
          </p:cNvSpPr>
          <p:nvPr>
            <p:ph type="title"/>
          </p:nvPr>
        </p:nvSpPr>
        <p:spPr>
          <a:xfrm>
            <a:off x="838200" y="131860"/>
            <a:ext cx="10515600" cy="1325563"/>
          </a:xfrm>
        </p:spPr>
        <p:txBody>
          <a:bodyPr>
            <a:normAutofit/>
          </a:bodyPr>
          <a:lstStyle/>
          <a:p>
            <a:r>
              <a:rPr lang="en-US" sz="2400" dirty="0">
                <a:solidFill>
                  <a:srgbClr val="202124"/>
                </a:solidFill>
                <a:latin typeface="Roboto" panose="02000000000000000000" pitchFamily="2" charset="0"/>
              </a:rPr>
              <a:t>KPI 3 : Average number of days taken for </a:t>
            </a:r>
            <a:r>
              <a:rPr lang="en-US" sz="2400" dirty="0" err="1">
                <a:solidFill>
                  <a:srgbClr val="202124"/>
                </a:solidFill>
                <a:latin typeface="Roboto" panose="02000000000000000000" pitchFamily="2" charset="0"/>
              </a:rPr>
              <a:t>order_delivered_customer_date</a:t>
            </a:r>
            <a:r>
              <a:rPr lang="en-US" sz="2400" dirty="0">
                <a:solidFill>
                  <a:srgbClr val="202124"/>
                </a:solidFill>
                <a:latin typeface="Roboto" panose="02000000000000000000" pitchFamily="2" charset="0"/>
              </a:rPr>
              <a:t> for </a:t>
            </a:r>
            <a:r>
              <a:rPr lang="en-US" sz="2400" dirty="0" err="1">
                <a:solidFill>
                  <a:srgbClr val="202124"/>
                </a:solidFill>
                <a:latin typeface="Roboto" panose="02000000000000000000" pitchFamily="2" charset="0"/>
              </a:rPr>
              <a:t>pet_shop</a:t>
            </a:r>
            <a:r>
              <a:rPr lang="en-US" sz="2400" dirty="0">
                <a:solidFill>
                  <a:srgbClr val="202124"/>
                </a:solidFill>
                <a:latin typeface="Roboto" panose="02000000000000000000" pitchFamily="2" charset="0"/>
              </a:rPr>
              <a:t>.</a:t>
            </a:r>
            <a:endParaRPr lang="en-IN" sz="2400" dirty="0"/>
          </a:p>
        </p:txBody>
      </p:sp>
      <p:sp>
        <p:nvSpPr>
          <p:cNvPr id="3" name="Content Placeholder 2">
            <a:extLst>
              <a:ext uri="{FF2B5EF4-FFF2-40B4-BE49-F238E27FC236}">
                <a16:creationId xmlns:a16="http://schemas.microsoft.com/office/drawing/2014/main" id="{84D43F69-1705-4707-6DDF-A7D61525C4D6}"/>
              </a:ext>
            </a:extLst>
          </p:cNvPr>
          <p:cNvSpPr>
            <a:spLocks noGrp="1"/>
          </p:cNvSpPr>
          <p:nvPr>
            <p:ph idx="1"/>
          </p:nvPr>
        </p:nvSpPr>
        <p:spPr>
          <a:xfrm>
            <a:off x="838200" y="1825624"/>
            <a:ext cx="10515600" cy="4900515"/>
          </a:xfrm>
        </p:spPr>
        <p:txBody>
          <a:bodyPr>
            <a:normAutofit fontScale="92500" lnSpcReduction="10000"/>
          </a:bodyPr>
          <a:lstStyle/>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r>
              <a:rPr lang="en-US" b="1" dirty="0">
                <a:solidFill>
                  <a:srgbClr val="202124"/>
                </a:solidFill>
                <a:latin typeface="Roboto" panose="02000000000000000000" pitchFamily="2" charset="0"/>
              </a:rPr>
              <a:t>Question: </a:t>
            </a:r>
            <a:r>
              <a:rPr lang="en-US" sz="2100" dirty="0">
                <a:solidFill>
                  <a:srgbClr val="202124"/>
                </a:solidFill>
                <a:latin typeface="Roboto" panose="02000000000000000000" pitchFamily="2" charset="0"/>
              </a:rPr>
              <a:t>What is the current average delivery time for pet shop orders, and how does this compare to the delivery time improvements seen when partnering with faster shipping carriers?</a:t>
            </a:r>
          </a:p>
          <a:p>
            <a:r>
              <a:rPr lang="en-US" b="1" dirty="0">
                <a:solidFill>
                  <a:srgbClr val="202124"/>
                </a:solidFill>
                <a:latin typeface="Roboto" panose="02000000000000000000" pitchFamily="2" charset="0"/>
              </a:rPr>
              <a:t>Insight: </a:t>
            </a:r>
            <a:r>
              <a:rPr lang="en-US" sz="2100" dirty="0">
                <a:solidFill>
                  <a:srgbClr val="202124"/>
                </a:solidFill>
                <a:latin typeface="Roboto" panose="02000000000000000000" pitchFamily="2" charset="0"/>
              </a:rPr>
              <a:t>Pet shop orders take longer days to deliver, so businesses should set realistic delivery expectations and partner with faster shipping carriers</a:t>
            </a:r>
            <a:endParaRPr lang="en-IN" sz="2100" dirty="0"/>
          </a:p>
        </p:txBody>
      </p:sp>
      <p:pic>
        <p:nvPicPr>
          <p:cNvPr id="5" name="Picture 4">
            <a:extLst>
              <a:ext uri="{FF2B5EF4-FFF2-40B4-BE49-F238E27FC236}">
                <a16:creationId xmlns:a16="http://schemas.microsoft.com/office/drawing/2014/main" id="{5C69A504-42FE-E70A-6F7D-A43B156F5523}"/>
              </a:ext>
            </a:extLst>
          </p:cNvPr>
          <p:cNvPicPr>
            <a:picLocks noChangeAspect="1"/>
          </p:cNvPicPr>
          <p:nvPr/>
        </p:nvPicPr>
        <p:blipFill>
          <a:blip r:embed="rId2"/>
          <a:stretch>
            <a:fillRect/>
          </a:stretch>
        </p:blipFill>
        <p:spPr>
          <a:xfrm>
            <a:off x="3508731" y="1627293"/>
            <a:ext cx="4633362" cy="2819644"/>
          </a:xfrm>
          <a:prstGeom prst="rect">
            <a:avLst/>
          </a:prstGeom>
        </p:spPr>
      </p:pic>
    </p:spTree>
    <p:extLst>
      <p:ext uri="{BB962C8B-B14F-4D97-AF65-F5344CB8AC3E}">
        <p14:creationId xmlns:p14="http://schemas.microsoft.com/office/powerpoint/2010/main" val="126663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4F61-0B1A-6B2A-B4E2-93E4A98219EC}"/>
              </a:ext>
            </a:extLst>
          </p:cNvPr>
          <p:cNvSpPr>
            <a:spLocks noGrp="1"/>
          </p:cNvSpPr>
          <p:nvPr>
            <p:ph type="title"/>
          </p:nvPr>
        </p:nvSpPr>
        <p:spPr>
          <a:xfrm>
            <a:off x="530289" y="111839"/>
            <a:ext cx="10515600" cy="1054569"/>
          </a:xfrm>
        </p:spPr>
        <p:txBody>
          <a:bodyPr>
            <a:normAutofit/>
          </a:bodyPr>
          <a:lstStyle/>
          <a:p>
            <a:r>
              <a:rPr lang="en-US" sz="2400" dirty="0">
                <a:solidFill>
                  <a:srgbClr val="202124"/>
                </a:solidFill>
                <a:latin typeface="Roboto" panose="02000000000000000000" pitchFamily="2" charset="0"/>
              </a:rPr>
              <a:t>KPI 4 : Average price and payment values from customers of Sao Paulo city</a:t>
            </a:r>
            <a:endParaRPr lang="en-IN" sz="2400" dirty="0"/>
          </a:p>
        </p:txBody>
      </p:sp>
      <p:sp>
        <p:nvSpPr>
          <p:cNvPr id="3" name="Content Placeholder 2">
            <a:extLst>
              <a:ext uri="{FF2B5EF4-FFF2-40B4-BE49-F238E27FC236}">
                <a16:creationId xmlns:a16="http://schemas.microsoft.com/office/drawing/2014/main" id="{C279E07C-C322-2725-F779-2CE1E4C9A20A}"/>
              </a:ext>
            </a:extLst>
          </p:cNvPr>
          <p:cNvSpPr>
            <a:spLocks noGrp="1"/>
          </p:cNvSpPr>
          <p:nvPr>
            <p:ph idx="1"/>
          </p:nvPr>
        </p:nvSpPr>
        <p:spPr>
          <a:xfrm>
            <a:off x="838200" y="1825625"/>
            <a:ext cx="10515600" cy="4565844"/>
          </a:xfrm>
        </p:spPr>
        <p:txBody>
          <a:bodyPr>
            <a:normAutofit fontScale="92500" lnSpcReduction="10000"/>
          </a:bodyPr>
          <a:lstStyle/>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r>
              <a:rPr lang="en-US" b="1" dirty="0">
                <a:solidFill>
                  <a:srgbClr val="202124"/>
                </a:solidFill>
                <a:latin typeface="Roboto" panose="02000000000000000000" pitchFamily="2" charset="0"/>
              </a:rPr>
              <a:t>Question:</a:t>
            </a:r>
            <a:r>
              <a:rPr lang="en-US" dirty="0">
                <a:solidFill>
                  <a:srgbClr val="202124"/>
                </a:solidFill>
                <a:latin typeface="Roboto" panose="02000000000000000000" pitchFamily="2" charset="0"/>
              </a:rPr>
              <a:t> </a:t>
            </a:r>
            <a:r>
              <a:rPr lang="en-US" sz="1900" dirty="0">
                <a:solidFill>
                  <a:srgbClr val="202124"/>
                </a:solidFill>
                <a:latin typeface="Roboto" panose="02000000000000000000" pitchFamily="2" charset="0"/>
              </a:rPr>
              <a:t>What are the spending patterns of customers from São Paulo in terms of average order value, and which product categories and discount strategies have led to increased sales in this region?</a:t>
            </a:r>
            <a:r>
              <a:rPr lang="en-US" dirty="0">
                <a:solidFill>
                  <a:srgbClr val="202124"/>
                </a:solidFill>
                <a:latin typeface="Roboto" panose="02000000000000000000" pitchFamily="2" charset="0"/>
              </a:rPr>
              <a:t>	</a:t>
            </a:r>
          </a:p>
          <a:p>
            <a:r>
              <a:rPr lang="en-US" b="1" dirty="0">
                <a:solidFill>
                  <a:srgbClr val="202124"/>
                </a:solidFill>
                <a:latin typeface="Roboto" panose="02000000000000000000" pitchFamily="2" charset="0"/>
              </a:rPr>
              <a:t>Insight:</a:t>
            </a:r>
            <a:r>
              <a:rPr lang="en-US" dirty="0">
                <a:solidFill>
                  <a:srgbClr val="202124"/>
                </a:solidFill>
                <a:latin typeface="Roboto" panose="02000000000000000000" pitchFamily="2" charset="0"/>
              </a:rPr>
              <a:t> </a:t>
            </a:r>
            <a:r>
              <a:rPr lang="en-US" sz="1900" dirty="0">
                <a:solidFill>
                  <a:srgbClr val="202124"/>
                </a:solidFill>
                <a:latin typeface="Roboto" panose="02000000000000000000" pitchFamily="2" charset="0"/>
              </a:rPr>
              <a:t>São Paulo customers spend money on online orders, so businesses should offer a wider selection of products and services with attractive discounts</a:t>
            </a:r>
            <a:endParaRPr lang="en-IN" sz="1900" dirty="0"/>
          </a:p>
        </p:txBody>
      </p:sp>
      <p:pic>
        <p:nvPicPr>
          <p:cNvPr id="5" name="Picture 4">
            <a:extLst>
              <a:ext uri="{FF2B5EF4-FFF2-40B4-BE49-F238E27FC236}">
                <a16:creationId xmlns:a16="http://schemas.microsoft.com/office/drawing/2014/main" id="{020DD4F8-723A-5056-65F7-89079F0C8ED0}"/>
              </a:ext>
            </a:extLst>
          </p:cNvPr>
          <p:cNvPicPr>
            <a:picLocks noChangeAspect="1"/>
          </p:cNvPicPr>
          <p:nvPr/>
        </p:nvPicPr>
        <p:blipFill>
          <a:blip r:embed="rId2"/>
          <a:stretch>
            <a:fillRect/>
          </a:stretch>
        </p:blipFill>
        <p:spPr>
          <a:xfrm>
            <a:off x="3379812" y="1166408"/>
            <a:ext cx="4648603" cy="2834886"/>
          </a:xfrm>
          <a:prstGeom prst="rect">
            <a:avLst/>
          </a:prstGeom>
        </p:spPr>
      </p:pic>
    </p:spTree>
    <p:extLst>
      <p:ext uri="{BB962C8B-B14F-4D97-AF65-F5344CB8AC3E}">
        <p14:creationId xmlns:p14="http://schemas.microsoft.com/office/powerpoint/2010/main" val="1202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C758-82A9-7770-169C-A7FBB0450E8A}"/>
              </a:ext>
            </a:extLst>
          </p:cNvPr>
          <p:cNvSpPr>
            <a:spLocks noGrp="1"/>
          </p:cNvSpPr>
          <p:nvPr>
            <p:ph type="title"/>
          </p:nvPr>
        </p:nvSpPr>
        <p:spPr>
          <a:xfrm>
            <a:off x="679579" y="18255"/>
            <a:ext cx="10515600" cy="1325563"/>
          </a:xfrm>
        </p:spPr>
        <p:txBody>
          <a:bodyPr>
            <a:normAutofit/>
          </a:bodyPr>
          <a:lstStyle/>
          <a:p>
            <a:r>
              <a:rPr lang="en-US" sz="2400" dirty="0">
                <a:solidFill>
                  <a:srgbClr val="202124"/>
                </a:solidFill>
                <a:latin typeface="Roboto" panose="02000000000000000000" pitchFamily="2" charset="0"/>
              </a:rPr>
              <a:t>KPI 5 : Relationship between shipping days (</a:t>
            </a:r>
            <a:r>
              <a:rPr lang="en-US" sz="2400" dirty="0" err="1">
                <a:solidFill>
                  <a:srgbClr val="202124"/>
                </a:solidFill>
                <a:latin typeface="Roboto" panose="02000000000000000000" pitchFamily="2" charset="0"/>
              </a:rPr>
              <a:t>order_delivered_customer_date</a:t>
            </a:r>
            <a:r>
              <a:rPr lang="en-US" sz="2400" dirty="0">
                <a:solidFill>
                  <a:srgbClr val="202124"/>
                </a:solidFill>
                <a:latin typeface="Roboto" panose="02000000000000000000" pitchFamily="2" charset="0"/>
              </a:rPr>
              <a:t> - </a:t>
            </a:r>
            <a:r>
              <a:rPr lang="en-US" sz="2400" dirty="0" err="1">
                <a:solidFill>
                  <a:srgbClr val="202124"/>
                </a:solidFill>
                <a:latin typeface="Roboto" panose="02000000000000000000" pitchFamily="2" charset="0"/>
              </a:rPr>
              <a:t>order_purchase_timestamp</a:t>
            </a:r>
            <a:r>
              <a:rPr lang="en-US" sz="2400" dirty="0">
                <a:solidFill>
                  <a:srgbClr val="202124"/>
                </a:solidFill>
                <a:latin typeface="Roboto" panose="02000000000000000000" pitchFamily="2" charset="0"/>
              </a:rPr>
              <a:t>) Vs review scores</a:t>
            </a:r>
            <a:endParaRPr lang="en-IN" sz="2400" dirty="0"/>
          </a:p>
        </p:txBody>
      </p:sp>
      <p:sp>
        <p:nvSpPr>
          <p:cNvPr id="3" name="Content Placeholder 2">
            <a:extLst>
              <a:ext uri="{FF2B5EF4-FFF2-40B4-BE49-F238E27FC236}">
                <a16:creationId xmlns:a16="http://schemas.microsoft.com/office/drawing/2014/main" id="{8F43152B-9AF1-D20A-9DB1-F1FFF3E2F268}"/>
              </a:ext>
            </a:extLst>
          </p:cNvPr>
          <p:cNvSpPr>
            <a:spLocks noGrp="1"/>
          </p:cNvSpPr>
          <p:nvPr>
            <p:ph idx="1"/>
          </p:nvPr>
        </p:nvSpPr>
        <p:spPr>
          <a:xfrm>
            <a:off x="838200" y="1825624"/>
            <a:ext cx="10515600" cy="4864425"/>
          </a:xfrm>
        </p:spPr>
        <p:txBody>
          <a:bodyPr>
            <a:normAutofit fontScale="92500" lnSpcReduction="10000"/>
          </a:bodyPr>
          <a:lstStyle/>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endParaRPr lang="en-US" dirty="0">
              <a:solidFill>
                <a:srgbClr val="202124"/>
              </a:solidFill>
              <a:latin typeface="Roboto" panose="02000000000000000000" pitchFamily="2" charset="0"/>
            </a:endParaRPr>
          </a:p>
          <a:p>
            <a:r>
              <a:rPr lang="en-US" b="1" dirty="0">
                <a:solidFill>
                  <a:srgbClr val="202124"/>
                </a:solidFill>
                <a:latin typeface="Roboto" panose="02000000000000000000" pitchFamily="2" charset="0"/>
              </a:rPr>
              <a:t>Question: </a:t>
            </a:r>
            <a:r>
              <a:rPr lang="en-US" sz="2300" dirty="0">
                <a:solidFill>
                  <a:srgbClr val="202124"/>
                </a:solidFill>
                <a:latin typeface="Roboto" panose="02000000000000000000" pitchFamily="2" charset="0"/>
              </a:rPr>
              <a:t>How does the length of shipping time correlate with customer review scores, and what improvements in the shipping process can most effectively decrease shipping days and enhance overall customer satisfaction?</a:t>
            </a:r>
            <a:r>
              <a:rPr lang="en-US" dirty="0">
                <a:solidFill>
                  <a:srgbClr val="202124"/>
                </a:solidFill>
                <a:latin typeface="Roboto" panose="02000000000000000000" pitchFamily="2" charset="0"/>
              </a:rPr>
              <a:t>	</a:t>
            </a:r>
          </a:p>
          <a:p>
            <a:r>
              <a:rPr lang="en-US" b="1" dirty="0">
                <a:solidFill>
                  <a:srgbClr val="202124"/>
                </a:solidFill>
                <a:latin typeface="Roboto" panose="02000000000000000000" pitchFamily="2" charset="0"/>
              </a:rPr>
              <a:t>Insight: </a:t>
            </a:r>
            <a:r>
              <a:rPr lang="en-US" sz="2100" dirty="0">
                <a:solidFill>
                  <a:srgbClr val="202124"/>
                </a:solidFill>
                <a:latin typeface="Roboto" panose="02000000000000000000" pitchFamily="2" charset="0"/>
              </a:rPr>
              <a:t>Customers give higher review scores for faster shipping, so businesses should focus on improving their shipping times</a:t>
            </a:r>
            <a:endParaRPr lang="en-IN" sz="2100" dirty="0"/>
          </a:p>
        </p:txBody>
      </p:sp>
      <p:pic>
        <p:nvPicPr>
          <p:cNvPr id="7" name="Picture 6">
            <a:extLst>
              <a:ext uri="{FF2B5EF4-FFF2-40B4-BE49-F238E27FC236}">
                <a16:creationId xmlns:a16="http://schemas.microsoft.com/office/drawing/2014/main" id="{7BA8F920-F53A-D25E-86A3-6A60AAB2C2FE}"/>
              </a:ext>
            </a:extLst>
          </p:cNvPr>
          <p:cNvPicPr>
            <a:picLocks noChangeAspect="1"/>
          </p:cNvPicPr>
          <p:nvPr/>
        </p:nvPicPr>
        <p:blipFill>
          <a:blip r:embed="rId2"/>
          <a:stretch>
            <a:fillRect/>
          </a:stretch>
        </p:blipFill>
        <p:spPr>
          <a:xfrm>
            <a:off x="2424254" y="1263530"/>
            <a:ext cx="7026249" cy="3101609"/>
          </a:xfrm>
          <a:prstGeom prst="rect">
            <a:avLst/>
          </a:prstGeom>
          <a:ln w="12700">
            <a:solidFill>
              <a:schemeClr val="tx1"/>
            </a:solidFill>
          </a:ln>
        </p:spPr>
      </p:pic>
    </p:spTree>
    <p:extLst>
      <p:ext uri="{BB962C8B-B14F-4D97-AF65-F5344CB8AC3E}">
        <p14:creationId xmlns:p14="http://schemas.microsoft.com/office/powerpoint/2010/main" val="1756791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787</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Roboto</vt:lpstr>
      <vt:lpstr>Söhne</vt:lpstr>
      <vt:lpstr>Wingdings</vt:lpstr>
      <vt:lpstr>Office Theme</vt:lpstr>
      <vt:lpstr>OLIST STORE ANALYSIS </vt:lpstr>
      <vt:lpstr>Overview of the project </vt:lpstr>
      <vt:lpstr>SUMMARY </vt:lpstr>
      <vt:lpstr>DATA SET DETAILS </vt:lpstr>
      <vt:lpstr>KPI 1 : Weekday Vs Weekend (order_purchase_timestamp)  </vt:lpstr>
      <vt:lpstr>KPI 2 : Number of Orders with review score 5 and payment type as credit card</vt:lpstr>
      <vt:lpstr>KPI 3 : Average number of days taken for order_delivered_customer_date for pet_shop.</vt:lpstr>
      <vt:lpstr>KPI 4 : Average price and payment values from customers of Sao Paulo city</vt:lpstr>
      <vt:lpstr>KPI 5 : Relationship between shipping days (order_delivered_customer_date - order_purchase_timestamp) Vs review scores</vt:lpstr>
      <vt:lpstr>PowerPoint Presentation</vt:lpstr>
      <vt:lpstr>PowerPoint Presentation</vt:lpstr>
      <vt:lpstr>TABLEAU</vt:lpstr>
      <vt:lpstr>SQL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shamal chavan</dc:creator>
  <cp:lastModifiedBy>Ankit Akash</cp:lastModifiedBy>
  <cp:revision>3</cp:revision>
  <dcterms:created xsi:type="dcterms:W3CDTF">2023-11-24T14:33:58Z</dcterms:created>
  <dcterms:modified xsi:type="dcterms:W3CDTF">2024-06-21T09:53:10Z</dcterms:modified>
</cp:coreProperties>
</file>