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60" r:id="rId5"/>
    <p:sldId id="261" r:id="rId6"/>
    <p:sldId id="266" r:id="rId7"/>
    <p:sldId id="262" r:id="rId8"/>
    <p:sldId id="265" r:id="rId9"/>
    <p:sldId id="268" r:id="rId10"/>
    <p:sldId id="272" r:id="rId11"/>
    <p:sldId id="273" r:id="rId12"/>
    <p:sldId id="274" r:id="rId13"/>
    <p:sldId id="275" r:id="rId14"/>
    <p:sldId id="263" r:id="rId15"/>
    <p:sldId id="264" r:id="rId16"/>
    <p:sldId id="269" r:id="rId17"/>
    <p:sldId id="270" r:id="rId18"/>
    <p:sldId id="271"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8" autoAdjust="0"/>
    <p:restoredTop sz="93861" autoAdjust="0"/>
  </p:normalViewPr>
  <p:slideViewPr>
    <p:cSldViewPr snapToGrid="0">
      <p:cViewPr varScale="1">
        <p:scale>
          <a:sx n="65" d="100"/>
          <a:sy n="65" d="100"/>
        </p:scale>
        <p:origin x="1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870C6-08B6-4CAC-8025-FAFB34744D11}" type="datetimeFigureOut">
              <a:rPr lang="en-US" smtClean="0"/>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32483-E964-46DB-A249-4698EC7972A8}" type="slidenum">
              <a:rPr lang="en-US" smtClean="0"/>
              <a:t>‹#›</a:t>
            </a:fld>
            <a:endParaRPr lang="en-US" dirty="0"/>
          </a:p>
        </p:txBody>
      </p:sp>
    </p:spTree>
    <p:extLst>
      <p:ext uri="{BB962C8B-B14F-4D97-AF65-F5344CB8AC3E}">
        <p14:creationId xmlns:p14="http://schemas.microsoft.com/office/powerpoint/2010/main" val="401364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D32483-E964-46DB-A249-4698EC7972A8}" type="slidenum">
              <a:rPr lang="en-US" smtClean="0"/>
              <a:t>9</a:t>
            </a:fld>
            <a:endParaRPr lang="en-US" dirty="0"/>
          </a:p>
        </p:txBody>
      </p:sp>
    </p:spTree>
    <p:extLst>
      <p:ext uri="{BB962C8B-B14F-4D97-AF65-F5344CB8AC3E}">
        <p14:creationId xmlns:p14="http://schemas.microsoft.com/office/powerpoint/2010/main" val="332276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199252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171710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350653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11460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203287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354982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228959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183985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360097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45767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3A2D3C-D516-4685-9F3C-3768D5715EEC}" type="datetimeFigureOut">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5CDA2D-C7AB-4325-9720-4846A4EA0C6F}" type="slidenum">
              <a:rPr lang="en-US" smtClean="0"/>
              <a:t>‹#›</a:t>
            </a:fld>
            <a:endParaRPr lang="en-US" dirty="0"/>
          </a:p>
        </p:txBody>
      </p:sp>
    </p:spTree>
    <p:extLst>
      <p:ext uri="{BB962C8B-B14F-4D97-AF65-F5344CB8AC3E}">
        <p14:creationId xmlns:p14="http://schemas.microsoft.com/office/powerpoint/2010/main" val="301045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A2D3C-D516-4685-9F3C-3768D5715EEC}" type="datetimeFigureOut">
              <a:rPr lang="en-US" smtClean="0"/>
              <a:t>8/11/2023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CDA2D-C7AB-4325-9720-4846A4EA0C6F}" type="slidenum">
              <a:rPr lang="en-US" smtClean="0"/>
              <a:t>‹#›</a:t>
            </a:fld>
            <a:endParaRPr lang="en-US" dirty="0"/>
          </a:p>
        </p:txBody>
      </p:sp>
    </p:spTree>
    <p:extLst>
      <p:ext uri="{BB962C8B-B14F-4D97-AF65-F5344CB8AC3E}">
        <p14:creationId xmlns:p14="http://schemas.microsoft.com/office/powerpoint/2010/main" val="326107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8.xml"/><Relationship Id="rId5" Type="http://schemas.openxmlformats.org/officeDocument/2006/relationships/slide" Target="slide5.xml"/><Relationship Id="rId10" Type="http://schemas.openxmlformats.org/officeDocument/2006/relationships/slide" Target="slide16.xml"/><Relationship Id="rId4" Type="http://schemas.openxmlformats.org/officeDocument/2006/relationships/slide" Target="slide4.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376237" y="2813833"/>
            <a:ext cx="12072938" cy="2308324"/>
          </a:xfrm>
          <a:prstGeom prst="rect">
            <a:avLst/>
          </a:prstGeom>
          <a:noFill/>
        </p:spPr>
        <p:txBody>
          <a:bodyPr wrap="square" rtlCol="0">
            <a:spAutoFit/>
          </a:bodyPr>
          <a:lstStyle/>
          <a:p>
            <a:pPr algn="ctr"/>
            <a:r>
              <a:rPr lang="en-US" sz="5400" b="1" u="sng" dirty="0">
                <a:solidFill>
                  <a:schemeClr val="bg1"/>
                </a:solidFill>
                <a:latin typeface="Times New Roman" panose="02020603050405020304" pitchFamily="18" charset="0"/>
                <a:cs typeface="Times New Roman" panose="02020603050405020304" pitchFamily="18" charset="0"/>
              </a:rPr>
              <a:t>PREDICTING EMPLOYEE </a:t>
            </a:r>
            <a:r>
              <a:rPr lang="en-US" sz="5400" b="1" u="sng" dirty="0" smtClean="0">
                <a:solidFill>
                  <a:schemeClr val="bg1"/>
                </a:solidFill>
                <a:latin typeface="Times New Roman" panose="02020603050405020304" pitchFamily="18" charset="0"/>
                <a:cs typeface="Times New Roman" panose="02020603050405020304" pitchFamily="18" charset="0"/>
              </a:rPr>
              <a:t>PROMOTION: </a:t>
            </a:r>
            <a:endParaRPr lang="en-US" sz="5400" b="1" u="sng" dirty="0">
              <a:solidFill>
                <a:schemeClr val="bg1"/>
              </a:solidFill>
              <a:latin typeface="Times New Roman" panose="02020603050405020304" pitchFamily="18" charset="0"/>
              <a:cs typeface="Times New Roman" panose="02020603050405020304" pitchFamily="18" charset="0"/>
            </a:endParaRPr>
          </a:p>
          <a:p>
            <a:pPr algn="ct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14688" y="353977"/>
            <a:ext cx="6157912" cy="1200329"/>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A DATA DRIVEN ANALYSIS AND OPTIMIZATION </a:t>
            </a:r>
          </a:p>
          <a:p>
            <a:pPr algn="ctr"/>
            <a:r>
              <a:rPr lang="en-US" dirty="0">
                <a:solidFill>
                  <a:schemeClr val="bg1"/>
                </a:solidFill>
                <a:latin typeface="Times New Roman" panose="02020603050405020304" pitchFamily="18" charset="0"/>
                <a:cs typeface="Times New Roman" panose="02020603050405020304" pitchFamily="18" charset="0"/>
              </a:rPr>
              <a:t>APPROACH FOR ENHANCING ORGANIZATIONS </a:t>
            </a:r>
          </a:p>
          <a:p>
            <a:pPr algn="ctr"/>
            <a:r>
              <a:rPr lang="en-US" dirty="0">
                <a:solidFill>
                  <a:schemeClr val="bg1"/>
                </a:solidFill>
                <a:latin typeface="Times New Roman" panose="02020603050405020304" pitchFamily="18" charset="0"/>
                <a:cs typeface="Times New Roman" panose="02020603050405020304" pitchFamily="18" charset="0"/>
              </a:rPr>
              <a:t>PERFORMANCE </a:t>
            </a:r>
          </a:p>
          <a:p>
            <a:pPr algn="ctr"/>
            <a:endParaRPr lang="en-US" dirty="0">
              <a:solidFill>
                <a:schemeClr val="bg1"/>
              </a:solidFill>
            </a:endParaRPr>
          </a:p>
        </p:txBody>
      </p:sp>
      <p:sp>
        <p:nvSpPr>
          <p:cNvPr id="6" name="Rectangle 5"/>
          <p:cNvSpPr/>
          <p:nvPr/>
        </p:nvSpPr>
        <p:spPr>
          <a:xfrm>
            <a:off x="0" y="5495734"/>
            <a:ext cx="3043238" cy="510852"/>
          </a:xfrm>
          <a:prstGeom prst="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SHIVANGI GUPTA</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0" y="6143919"/>
            <a:ext cx="4700588" cy="510852"/>
          </a:xfrm>
          <a:prstGeom prst="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PG DIPLOMA IN DATA SCIENCE</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9134474" y="6118842"/>
            <a:ext cx="3043238" cy="510852"/>
          </a:xfrm>
          <a:prstGeom prst="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AASHIMA BANGIA</a:t>
            </a:r>
            <a:endParaRPr lang="en-US"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515350" y="5495734"/>
            <a:ext cx="3662362" cy="510852"/>
          </a:xfrm>
          <a:prstGeom prst="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ASSISTANT PROFESSOR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latin typeface="Times New Roman" panose="02020603050405020304" pitchFamily="18" charset="0"/>
                <a:cs typeface="Times New Roman" panose="02020603050405020304" pitchFamily="18" charset="0"/>
              </a:rPr>
              <a:t>MACHINE LEARNING MODELS</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Adaboost</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AdaBoost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It's a machine learning ensemble algorithm that combines multiple weak learners (usually decision trees) to create a strong learner. It assigns higher weight to misclassified instances, allowing subsequent models to focus on correcting those errors</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Adaboost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AdaBoost</a:t>
            </a:r>
            <a:r>
              <a:rPr lang="en-US" sz="2400" dirty="0">
                <a:latin typeface="Times New Roman" panose="02020603050405020304" pitchFamily="18" charset="0"/>
                <a:cs typeface="Times New Roman" panose="02020603050405020304" pitchFamily="18" charset="0"/>
              </a:rPr>
              <a:t>): It's a machine learning ensemble algorithm that combines multiple weak learners (usually decision trees) to create a strong learner. It assigns higher weight to misclassified instances, allowing subsequent models to focus on correcting those errors</a:t>
            </a:r>
            <a:r>
              <a:rPr lang="en-US" sz="2400" dirty="0" smtClean="0">
                <a:latin typeface="Times New Roman" panose="02020603050405020304" pitchFamily="18" charset="0"/>
                <a:cs typeface="Times New Roman" panose="02020603050405020304" pitchFamily="18" charset="0"/>
              </a:rPr>
              <a:t>. </a:t>
            </a:r>
          </a:p>
          <a:p>
            <a:pPr algn="just"/>
            <a:r>
              <a:rPr lang="en-US" sz="2400" b="1" dirty="0" smtClean="0">
                <a:latin typeface="Times New Roman" panose="02020603050405020304" pitchFamily="18" charset="0"/>
                <a:cs typeface="Times New Roman" panose="02020603050405020304" pitchFamily="18" charset="0"/>
              </a:rPr>
              <a:t>XGBoost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Short for "Extreme Gradient Boosting," </a:t>
            </a:r>
            <a:r>
              <a:rPr lang="en-US" sz="2400" dirty="0">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is another ensemble learning algorithm that's particularly effective for tabular data. It uses gradient boosting and is designed for speed and performance. It's an extended version of the Gradient Boosting algorithm.</a:t>
            </a:r>
          </a:p>
        </p:txBody>
      </p:sp>
    </p:spTree>
    <p:extLst>
      <p:ext uri="{BB962C8B-B14F-4D97-AF65-F5344CB8AC3E}">
        <p14:creationId xmlns:p14="http://schemas.microsoft.com/office/powerpoint/2010/main" val="2711200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913" y="714375"/>
            <a:ext cx="10515600" cy="6400800"/>
          </a:xfrm>
        </p:spPr>
        <p:txBody>
          <a:bodyPr>
            <a:noAutofit/>
          </a:bodyPr>
          <a:lstStyle/>
          <a:p>
            <a:pPr algn="just"/>
            <a:r>
              <a:rPr lang="en-US" sz="2000" b="1" dirty="0">
                <a:latin typeface="Times New Roman" panose="02020603050405020304" pitchFamily="18" charset="0"/>
                <a:cs typeface="Times New Roman" panose="02020603050405020304" pitchFamily="18" charset="0"/>
              </a:rPr>
              <a:t>SVC (Support Vector Classifier)</a:t>
            </a:r>
            <a:r>
              <a:rPr lang="en-US" sz="2000" dirty="0">
                <a:latin typeface="Times New Roman" panose="02020603050405020304" pitchFamily="18" charset="0"/>
                <a:cs typeface="Times New Roman" panose="02020603050405020304" pitchFamily="18" charset="0"/>
              </a:rPr>
              <a:t>: A type of supervised machine learning algorithm used for classification tasks. It attempts to find a hyperplane that best separates the classes in the feature space. It works well for both linearly and non-linearly separable data</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RFC </a:t>
            </a:r>
            <a:r>
              <a:rPr lang="en-US" sz="2000" b="1" dirty="0">
                <a:latin typeface="Times New Roman" panose="02020603050405020304" pitchFamily="18" charset="0"/>
                <a:cs typeface="Times New Roman" panose="02020603050405020304" pitchFamily="18" charset="0"/>
              </a:rPr>
              <a:t>(Random Forest Classifier)</a:t>
            </a:r>
            <a:r>
              <a:rPr lang="en-US" sz="2000" dirty="0">
                <a:latin typeface="Times New Roman" panose="02020603050405020304" pitchFamily="18" charset="0"/>
                <a:cs typeface="Times New Roman" panose="02020603050405020304" pitchFamily="18" charset="0"/>
              </a:rPr>
              <a:t>: A type of ensemble learning algorithm that combines multiple decision trees to create a more accurate and robust model. Each tree is trained on a different subset of the data and makes independent predictions, which are then aggregated to produce the final prediction</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Naive </a:t>
            </a:r>
            <a:r>
              <a:rPr lang="en-US" sz="2000" b="1" dirty="0">
                <a:latin typeface="Times New Roman" panose="02020603050405020304" pitchFamily="18" charset="0"/>
                <a:cs typeface="Times New Roman" panose="02020603050405020304" pitchFamily="18" charset="0"/>
              </a:rPr>
              <a:t>Bayes</a:t>
            </a:r>
            <a:r>
              <a:rPr lang="en-US" sz="2000" dirty="0">
                <a:latin typeface="Times New Roman" panose="02020603050405020304" pitchFamily="18" charset="0"/>
                <a:cs typeface="Times New Roman" panose="02020603050405020304" pitchFamily="18" charset="0"/>
              </a:rPr>
              <a:t>: A family of probabilistic algorithms based on the Bayes theorem. It assumes that features are conditionally independent, which might not be entirely accurate in real-world scenarios, but it's computationally efficient and works well for text classification and spam filtering</a:t>
            </a:r>
            <a:r>
              <a:rPr lang="en-US" sz="2000" dirty="0" smtClean="0">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KNN (K-Nearest Neighbors): </a:t>
            </a:r>
            <a:r>
              <a:rPr lang="en-US" sz="2000" dirty="0">
                <a:latin typeface="Times New Roman" panose="02020603050405020304" pitchFamily="18" charset="0"/>
                <a:cs typeface="Times New Roman" panose="02020603050405020304" pitchFamily="18" charset="0"/>
              </a:rPr>
              <a:t>A simple supervised learning algorithm used for both classification and regression tasks. It classifies data points based on the majority class among their 'k' nearest neighbors. It's non-parametric and doesn't make strong assumptions about the data distribution</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Decision </a:t>
            </a:r>
            <a:r>
              <a:rPr lang="en-US" sz="2000" b="1" dirty="0">
                <a:latin typeface="Times New Roman" panose="02020603050405020304" pitchFamily="18" charset="0"/>
                <a:cs typeface="Times New Roman" panose="02020603050405020304" pitchFamily="18" charset="0"/>
              </a:rPr>
              <a:t>Tree Classifier</a:t>
            </a:r>
            <a:r>
              <a:rPr lang="en-US" sz="2000" dirty="0">
                <a:latin typeface="Times New Roman" panose="02020603050405020304" pitchFamily="18" charset="0"/>
                <a:cs typeface="Times New Roman" panose="02020603050405020304" pitchFamily="18" charset="0"/>
              </a:rPr>
              <a:t>: A classification algorithm that partitions the feature space into regions and assigns a class label to each region. It works by repeatedly splitting the data based on the most informative feature, aiming to create distinct groups that are as pure as possible in terms of class labels.</a:t>
            </a:r>
          </a:p>
        </p:txBody>
      </p:sp>
    </p:spTree>
    <p:extLst>
      <p:ext uri="{BB962C8B-B14F-4D97-AF65-F5344CB8AC3E}">
        <p14:creationId xmlns:p14="http://schemas.microsoft.com/office/powerpoint/2010/main" val="2813718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algn="ctr"/>
            <a:r>
              <a:rPr lang="en-US" sz="5400" dirty="0" smtClean="0">
                <a:latin typeface="Times New Roman" panose="02020603050405020304" pitchFamily="18" charset="0"/>
                <a:cs typeface="Times New Roman" panose="02020603050405020304" pitchFamily="18" charset="0"/>
              </a:rPr>
              <a:t>SUM METRICS</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82775"/>
            <a:ext cx="10515600" cy="4789488"/>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Precision:</a:t>
            </a:r>
            <a:r>
              <a:rPr lang="en-US" sz="2400" dirty="0">
                <a:latin typeface="Times New Roman" panose="02020603050405020304" pitchFamily="18" charset="0"/>
                <a:cs typeface="Times New Roman" panose="02020603050405020304" pitchFamily="18" charset="0"/>
              </a:rPr>
              <a:t> Precision is the ratio of correctly predicted positive observations (true positives) to the total predicted positive observations (true positives + false positives). In other words, it measures the accuracy of positive predictions. High precision indicates that when the model predicts a positive outcome, it is more likely to be correct</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Precision </a:t>
            </a:r>
            <a:r>
              <a:rPr lang="en-US" sz="2400" dirty="0">
                <a:latin typeface="Times New Roman" panose="02020603050405020304" pitchFamily="18" charset="0"/>
                <a:cs typeface="Times New Roman" panose="02020603050405020304" pitchFamily="18" charset="0"/>
              </a:rPr>
              <a:t>= True Positives / (True Positives + False Positives</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Recall </a:t>
            </a:r>
            <a:r>
              <a:rPr lang="en-US" sz="2400" b="1" dirty="0">
                <a:latin typeface="Times New Roman" panose="02020603050405020304" pitchFamily="18" charset="0"/>
                <a:cs typeface="Times New Roman" panose="02020603050405020304" pitchFamily="18" charset="0"/>
              </a:rPr>
              <a:t>(Sensitivity or True Positive Rate)</a:t>
            </a:r>
            <a:r>
              <a:rPr lang="en-US" sz="2400" dirty="0">
                <a:latin typeface="Times New Roman" panose="02020603050405020304" pitchFamily="18" charset="0"/>
                <a:cs typeface="Times New Roman" panose="02020603050405020304" pitchFamily="18" charset="0"/>
              </a:rPr>
              <a:t>: Recall is the ratio of correctly predicted positive observations (true positives) to the total actual positive observations (true positives + false negatives). It measures the model's ability to identify all positive instances. High recall indicates that the model is good at capturing positive cases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Recall </a:t>
            </a:r>
            <a:r>
              <a:rPr lang="en-US" sz="2400" dirty="0">
                <a:latin typeface="Times New Roman" panose="02020603050405020304" pitchFamily="18" charset="0"/>
                <a:cs typeface="Times New Roman" panose="02020603050405020304" pitchFamily="18" charset="0"/>
              </a:rPr>
              <a:t>= True Positives / (True Positives + False Negatives)</a:t>
            </a:r>
          </a:p>
        </p:txBody>
      </p:sp>
    </p:spTree>
    <p:extLst>
      <p:ext uri="{BB962C8B-B14F-4D97-AF65-F5344CB8AC3E}">
        <p14:creationId xmlns:p14="http://schemas.microsoft.com/office/powerpoint/2010/main" val="3106236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213" y="682625"/>
            <a:ext cx="10515600" cy="6175375"/>
          </a:xfrm>
        </p:spPr>
        <p:txBody>
          <a:bodyPr>
            <a:normAutofit/>
          </a:bodyPr>
          <a:lstStyle/>
          <a:p>
            <a:pPr algn="just"/>
            <a:r>
              <a:rPr lang="en-US" sz="2400" b="1" dirty="0">
                <a:latin typeface="Times New Roman" panose="02020603050405020304" pitchFamily="18" charset="0"/>
                <a:cs typeface="Times New Roman" panose="02020603050405020304" pitchFamily="18" charset="0"/>
              </a:rPr>
              <a:t>Accuracy: </a:t>
            </a:r>
            <a:r>
              <a:rPr lang="en-US" sz="2400" dirty="0">
                <a:latin typeface="Times New Roman" panose="02020603050405020304" pitchFamily="18" charset="0"/>
                <a:cs typeface="Times New Roman" panose="02020603050405020304" pitchFamily="18" charset="0"/>
              </a:rPr>
              <a:t>Accuracy is a metric that measures the proportion of correctly predicted instances (both true positives and true negatives) out of the total number of instances. While accuracy is a commonly used metric, it might not be suitable for imbalanced datasets, where one class is much more frequent than the other</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Accuracy </a:t>
            </a:r>
            <a:r>
              <a:rPr lang="en-US" sz="2400" dirty="0">
                <a:latin typeface="Times New Roman" panose="02020603050405020304" pitchFamily="18" charset="0"/>
                <a:cs typeface="Times New Roman" panose="02020603050405020304" pitchFamily="18" charset="0"/>
              </a:rPr>
              <a:t>= (True Positives + True Negatives) / Total </a:t>
            </a:r>
            <a:r>
              <a:rPr lang="en-US" sz="2400" dirty="0" smtClean="0">
                <a:latin typeface="Times New Roman" panose="02020603050405020304" pitchFamily="18" charset="0"/>
                <a:cs typeface="Times New Roman" panose="02020603050405020304" pitchFamily="18" charset="0"/>
              </a:rPr>
              <a:t>Instances</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F1 </a:t>
            </a:r>
            <a:r>
              <a:rPr lang="en-US" sz="2400" b="1" dirty="0">
                <a:latin typeface="Times New Roman" panose="02020603050405020304" pitchFamily="18" charset="0"/>
                <a:cs typeface="Times New Roman" panose="02020603050405020304" pitchFamily="18" charset="0"/>
              </a:rPr>
              <a:t>Score: </a:t>
            </a:r>
            <a:r>
              <a:rPr lang="en-US" sz="2400" dirty="0">
                <a:latin typeface="Times New Roman" panose="02020603050405020304" pitchFamily="18" charset="0"/>
                <a:cs typeface="Times New Roman" panose="02020603050405020304" pitchFamily="18" charset="0"/>
              </a:rPr>
              <a:t>The F1 Score is the harmonic mean of precision and recall. It provides a balanced measure of the model's ability to make accurate positive predictions (precision) and its ability to identify all positive instances (recall). The F1 Score is particularly useful when there is a trade-off between precision and recall, as it takes both metrics into account</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F1 </a:t>
            </a:r>
            <a:r>
              <a:rPr lang="en-US" sz="2400" dirty="0">
                <a:latin typeface="Times New Roman" panose="02020603050405020304" pitchFamily="18" charset="0"/>
                <a:cs typeface="Times New Roman" panose="02020603050405020304" pitchFamily="18" charset="0"/>
              </a:rPr>
              <a:t>Score = 2 * (Precision * Recall) / (Precision + Recall</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metrics help you understand different aspects of a model's performance.</a:t>
            </a:r>
          </a:p>
        </p:txBody>
      </p:sp>
    </p:spTree>
    <p:extLst>
      <p:ext uri="{BB962C8B-B14F-4D97-AF65-F5344CB8AC3E}">
        <p14:creationId xmlns:p14="http://schemas.microsoft.com/office/powerpoint/2010/main" val="2691202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57150"/>
            <a:ext cx="12192000" cy="691515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4402" t="36780" r="7541" b="13644"/>
          <a:stretch/>
        </p:blipFill>
        <p:spPr>
          <a:xfrm>
            <a:off x="0" y="-57150"/>
            <a:ext cx="12192000" cy="2313818"/>
          </a:xfrm>
          <a:prstGeom prst="rect">
            <a:avLst/>
          </a:prstGeom>
        </p:spPr>
      </p:pic>
      <p:sp>
        <p:nvSpPr>
          <p:cNvPr id="2" name="Title 1"/>
          <p:cNvSpPr>
            <a:spLocks noGrp="1"/>
          </p:cNvSpPr>
          <p:nvPr>
            <p:ph type="title"/>
          </p:nvPr>
        </p:nvSpPr>
        <p:spPr>
          <a:xfrm>
            <a:off x="200064" y="-169370"/>
            <a:ext cx="10515600" cy="1325563"/>
          </a:xfrm>
        </p:spPr>
        <p:txBody>
          <a:bodyPr>
            <a:normAutofit/>
          </a:bodyPr>
          <a:lstStyle/>
          <a:p>
            <a:pPr algn="ctr"/>
            <a:r>
              <a:rPr lang="en-US" sz="5400" dirty="0" smtClean="0">
                <a:latin typeface="Times New Roman" panose="02020603050405020304" pitchFamily="18" charset="0"/>
                <a:cs typeface="Times New Roman" panose="02020603050405020304" pitchFamily="18" charset="0"/>
              </a:rPr>
              <a:t>MODEL SELECTION</a:t>
            </a:r>
            <a:endParaRPr lang="en-US" sz="5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45783" y="1099759"/>
            <a:ext cx="3073197" cy="1810003"/>
          </a:xfrm>
          <a:prstGeom prst="rect">
            <a:avLst/>
          </a:prstGeom>
          <a:ln>
            <a:solidFill>
              <a:schemeClr val="tx1"/>
            </a:solidFill>
          </a:ln>
        </p:spPr>
      </p:pic>
      <p:sp>
        <p:nvSpPr>
          <p:cNvPr id="12" name="Rectangle 11"/>
          <p:cNvSpPr/>
          <p:nvPr/>
        </p:nvSpPr>
        <p:spPr>
          <a:xfrm>
            <a:off x="200064" y="257175"/>
            <a:ext cx="45719" cy="5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4"/>
          <a:stretch>
            <a:fillRect/>
          </a:stretch>
        </p:blipFill>
        <p:spPr>
          <a:xfrm>
            <a:off x="200065" y="5627153"/>
            <a:ext cx="3118916" cy="1062393"/>
          </a:xfrm>
          <a:prstGeom prst="rect">
            <a:avLst/>
          </a:prstGeom>
          <a:ln>
            <a:solidFill>
              <a:schemeClr val="tx1"/>
            </a:solidFill>
          </a:ln>
        </p:spPr>
      </p:pic>
      <p:pic>
        <p:nvPicPr>
          <p:cNvPr id="5" name="Picture 4"/>
          <p:cNvPicPr>
            <a:picLocks noChangeAspect="1"/>
          </p:cNvPicPr>
          <p:nvPr/>
        </p:nvPicPr>
        <p:blipFill>
          <a:blip r:embed="rId5"/>
          <a:stretch>
            <a:fillRect/>
          </a:stretch>
        </p:blipFill>
        <p:spPr>
          <a:xfrm>
            <a:off x="222923" y="3101482"/>
            <a:ext cx="3096057" cy="2333951"/>
          </a:xfrm>
          <a:prstGeom prst="rect">
            <a:avLst/>
          </a:prstGeom>
          <a:ln>
            <a:solidFill>
              <a:schemeClr val="tx1"/>
            </a:solidFill>
          </a:ln>
        </p:spPr>
      </p:pic>
      <p:pic>
        <p:nvPicPr>
          <p:cNvPr id="14" name="Picture 13"/>
          <p:cNvPicPr>
            <a:picLocks noChangeAspect="1"/>
          </p:cNvPicPr>
          <p:nvPr/>
        </p:nvPicPr>
        <p:blipFill>
          <a:blip r:embed="rId6"/>
          <a:stretch>
            <a:fillRect/>
          </a:stretch>
        </p:blipFill>
        <p:spPr>
          <a:xfrm>
            <a:off x="3587586" y="1013796"/>
            <a:ext cx="3807076" cy="3439005"/>
          </a:xfrm>
          <a:prstGeom prst="rect">
            <a:avLst/>
          </a:prstGeom>
          <a:ln>
            <a:solidFill>
              <a:schemeClr val="tx1"/>
            </a:solidFill>
          </a:ln>
        </p:spPr>
      </p:pic>
      <p:pic>
        <p:nvPicPr>
          <p:cNvPr id="15" name="Picture 14"/>
          <p:cNvPicPr>
            <a:picLocks noChangeAspect="1"/>
          </p:cNvPicPr>
          <p:nvPr/>
        </p:nvPicPr>
        <p:blipFill>
          <a:blip r:embed="rId7"/>
          <a:stretch>
            <a:fillRect/>
          </a:stretch>
        </p:blipFill>
        <p:spPr>
          <a:xfrm>
            <a:off x="3587586" y="4621255"/>
            <a:ext cx="3807076" cy="2068291"/>
          </a:xfrm>
          <a:prstGeom prst="rect">
            <a:avLst/>
          </a:prstGeom>
          <a:ln>
            <a:solidFill>
              <a:schemeClr val="tx1"/>
            </a:solidFill>
          </a:ln>
        </p:spPr>
      </p:pic>
      <p:pic>
        <p:nvPicPr>
          <p:cNvPr id="16" name="Picture 15"/>
          <p:cNvPicPr>
            <a:picLocks noChangeAspect="1"/>
          </p:cNvPicPr>
          <p:nvPr/>
        </p:nvPicPr>
        <p:blipFill>
          <a:blip r:embed="rId8"/>
          <a:stretch>
            <a:fillRect/>
          </a:stretch>
        </p:blipFill>
        <p:spPr>
          <a:xfrm>
            <a:off x="7663268" y="4887787"/>
            <a:ext cx="4191585" cy="1801759"/>
          </a:xfrm>
          <a:prstGeom prst="rect">
            <a:avLst/>
          </a:prstGeom>
          <a:ln>
            <a:solidFill>
              <a:schemeClr val="tx1"/>
            </a:solidFill>
          </a:ln>
        </p:spPr>
      </p:pic>
      <p:pic>
        <p:nvPicPr>
          <p:cNvPr id="17" name="Picture 16"/>
          <p:cNvPicPr>
            <a:picLocks noChangeAspect="1"/>
          </p:cNvPicPr>
          <p:nvPr/>
        </p:nvPicPr>
        <p:blipFill>
          <a:blip r:embed="rId9"/>
          <a:stretch>
            <a:fillRect/>
          </a:stretch>
        </p:blipFill>
        <p:spPr>
          <a:xfrm>
            <a:off x="7663268" y="1013796"/>
            <a:ext cx="4191585" cy="3758229"/>
          </a:xfrm>
          <a:prstGeom prst="rect">
            <a:avLst/>
          </a:prstGeom>
          <a:ln>
            <a:solidFill>
              <a:schemeClr val="tx1"/>
            </a:solidFill>
          </a:ln>
        </p:spPr>
      </p:pic>
    </p:spTree>
    <p:extLst>
      <p:ext uri="{BB962C8B-B14F-4D97-AF65-F5344CB8AC3E}">
        <p14:creationId xmlns:p14="http://schemas.microsoft.com/office/powerpoint/2010/main" val="8897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9167"/>
          <a:stretch/>
        </p:blipFill>
        <p:spPr>
          <a:xfrm>
            <a:off x="0" y="0"/>
            <a:ext cx="12192000" cy="6858000"/>
          </a:xfrm>
          <a:prstGeom prst="rect">
            <a:avLst/>
          </a:prstGeom>
        </p:spPr>
      </p:pic>
      <p:sp>
        <p:nvSpPr>
          <p:cNvPr id="8" name="TextBox 7"/>
          <p:cNvSpPr txBox="1"/>
          <p:nvPr/>
        </p:nvSpPr>
        <p:spPr>
          <a:xfrm>
            <a:off x="2967037" y="304953"/>
            <a:ext cx="6257925" cy="923330"/>
          </a:xfrm>
          <a:prstGeom prst="rect">
            <a:avLst/>
          </a:prstGeom>
          <a:solidFill>
            <a:schemeClr val="accent5">
              <a:lumMod val="20000"/>
              <a:lumOff val="80000"/>
            </a:schemeClr>
          </a:solidFill>
        </p:spPr>
        <p:txBody>
          <a:bodyPr wrap="square" rtlCol="0">
            <a:spAutoFit/>
          </a:bodyPr>
          <a:lstStyle/>
          <a:p>
            <a:pPr algn="ctr"/>
            <a:r>
              <a:rPr lang="en-US" sz="5400" dirty="0" smtClean="0">
                <a:latin typeface="Times New Roman" panose="02020603050405020304" pitchFamily="18" charset="0"/>
                <a:cs typeface="Times New Roman" panose="02020603050405020304" pitchFamily="18" charset="0"/>
              </a:rPr>
              <a:t>PREDICTION</a:t>
            </a:r>
            <a:endParaRPr lang="en-US" sz="5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641119" y="1228283"/>
            <a:ext cx="5077997" cy="2591162"/>
          </a:xfrm>
          <a:prstGeom prst="rect">
            <a:avLst/>
          </a:prstGeom>
          <a:solidFill>
            <a:schemeClr val="accent2"/>
          </a:solidFill>
          <a:ln>
            <a:solidFill>
              <a:schemeClr val="tx1"/>
            </a:solidFill>
          </a:ln>
        </p:spPr>
      </p:pic>
      <p:pic>
        <p:nvPicPr>
          <p:cNvPr id="3" name="Picture 2"/>
          <p:cNvPicPr>
            <a:picLocks noChangeAspect="1"/>
          </p:cNvPicPr>
          <p:nvPr/>
        </p:nvPicPr>
        <p:blipFill>
          <a:blip r:embed="rId4"/>
          <a:stretch>
            <a:fillRect/>
          </a:stretch>
        </p:blipFill>
        <p:spPr>
          <a:xfrm>
            <a:off x="510982" y="1228283"/>
            <a:ext cx="5744377" cy="2591162"/>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510982" y="4000499"/>
            <a:ext cx="5744377" cy="2486026"/>
          </a:xfrm>
          <a:prstGeom prst="rect">
            <a:avLst/>
          </a:prstGeom>
          <a:ln>
            <a:solidFill>
              <a:schemeClr val="tx1"/>
            </a:solidFill>
          </a:ln>
        </p:spPr>
      </p:pic>
      <p:pic>
        <p:nvPicPr>
          <p:cNvPr id="11" name="Picture 10"/>
          <p:cNvPicPr>
            <a:picLocks noChangeAspect="1"/>
          </p:cNvPicPr>
          <p:nvPr/>
        </p:nvPicPr>
        <p:blipFill>
          <a:blip r:embed="rId6"/>
          <a:stretch>
            <a:fillRect/>
          </a:stretch>
        </p:blipFill>
        <p:spPr>
          <a:xfrm>
            <a:off x="6641118" y="4000499"/>
            <a:ext cx="5077997" cy="2486026"/>
          </a:xfrm>
          <a:prstGeom prst="rect">
            <a:avLst/>
          </a:prstGeom>
          <a:ln>
            <a:solidFill>
              <a:schemeClr val="tx1"/>
            </a:solidFill>
          </a:ln>
        </p:spPr>
      </p:pic>
    </p:spTree>
    <p:extLst>
      <p:ext uri="{BB962C8B-B14F-4D97-AF65-F5344CB8AC3E}">
        <p14:creationId xmlns:p14="http://schemas.microsoft.com/office/powerpoint/2010/main" val="194686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latin typeface="Times New Roman" panose="02020603050405020304" pitchFamily="18" charset="0"/>
                <a:cs typeface="Times New Roman" panose="02020603050405020304" pitchFamily="18" charset="0"/>
              </a:rPr>
              <a:t>KEY FINDINGS</a:t>
            </a:r>
            <a:endParaRPr lang="en-US" sz="5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are the most important features and the influence these features have in predicting employee promotion with a particular row of data? </a:t>
            </a:r>
            <a:endParaRPr lang="en-US" sz="24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914400" lvl="2" indent="0" algn="just">
              <a:buNone/>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answer this, we use the force plot and the waterfall plot. For the first row of the sample, the most important features were </a:t>
            </a:r>
            <a:r>
              <a:rPr lang="en-US" sz="2400" dirty="0" smtClean="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which increased predicted probability by 0.42. This was followed by </a:t>
            </a:r>
            <a:r>
              <a:rPr lang="en-US" sz="2400" dirty="0" smtClean="0">
                <a:latin typeface="Times New Roman" panose="02020603050405020304" pitchFamily="18" charset="0"/>
                <a:cs typeface="Times New Roman" panose="02020603050405020304" pitchFamily="18" charset="0"/>
              </a:rPr>
              <a:t>Training score </a:t>
            </a:r>
            <a:r>
              <a:rPr lang="en-US" sz="2400" dirty="0">
                <a:latin typeface="Times New Roman" panose="02020603050405020304" pitchFamily="18" charset="0"/>
                <a:cs typeface="Times New Roman" panose="02020603050405020304" pitchFamily="18" charset="0"/>
              </a:rPr>
              <a:t>which affected the predicted probability by 0.14. The third most important features were </a:t>
            </a:r>
            <a:r>
              <a:rPr lang="en-US" sz="2400" dirty="0">
                <a:latin typeface="Times New Roman" panose="02020603050405020304" pitchFamily="18" charset="0"/>
                <a:cs typeface="Times New Roman" panose="02020603050405020304" pitchFamily="18" charset="0"/>
              </a:rPr>
              <a:t>sum_metric</a:t>
            </a:r>
            <a:r>
              <a:rPr lang="en-US" sz="2400" dirty="0">
                <a:latin typeface="Times New Roman" panose="02020603050405020304" pitchFamily="18" charset="0"/>
                <a:cs typeface="Times New Roman" panose="02020603050405020304" pitchFamily="18" charset="0"/>
              </a:rPr>
              <a:t> and </a:t>
            </a:r>
            <a:r>
              <a:rPr lang="en-US" sz="2400" dirty="0" smtClean="0">
                <a:latin typeface="Times New Roman" panose="02020603050405020304" pitchFamily="18" charset="0"/>
                <a:cs typeface="Times New Roman" panose="02020603050405020304" pitchFamily="18" charset="0"/>
              </a:rPr>
              <a:t>Service Length </a:t>
            </a:r>
            <a:r>
              <a:rPr lang="en-US" sz="2400" dirty="0">
                <a:latin typeface="Times New Roman" panose="02020603050405020304" pitchFamily="18" charset="0"/>
                <a:cs typeface="Times New Roman" panose="02020603050405020304" pitchFamily="18" charset="0"/>
              </a:rPr>
              <a:t>which has a negative SHAP value of 0.05. That is, if this particular sample wants to improve the probability of being promoted, </a:t>
            </a:r>
            <a:r>
              <a:rPr lang="en-US" sz="2400" dirty="0" smtClean="0">
                <a:latin typeface="Times New Roman" panose="02020603050405020304" pitchFamily="18" charset="0"/>
                <a:cs typeface="Times New Roman" panose="02020603050405020304" pitchFamily="18" charset="0"/>
              </a:rPr>
              <a:t>effort </a:t>
            </a:r>
            <a:r>
              <a:rPr lang="en-US" sz="2400" dirty="0">
                <a:latin typeface="Times New Roman" panose="02020603050405020304" pitchFamily="18" charset="0"/>
                <a:cs typeface="Times New Roman" panose="02020603050405020304" pitchFamily="18" charset="0"/>
              </a:rPr>
              <a:t>should be made to switch department, increase preparation for training test and increase visibility.</a:t>
            </a:r>
          </a:p>
        </p:txBody>
      </p:sp>
    </p:spTree>
    <p:extLst>
      <p:ext uri="{BB962C8B-B14F-4D97-AF65-F5344CB8AC3E}">
        <p14:creationId xmlns:p14="http://schemas.microsoft.com/office/powerpoint/2010/main" val="348799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1138" y="1997076"/>
            <a:ext cx="10515600" cy="4351338"/>
          </a:xfrm>
        </p:spPr>
        <p:txBody>
          <a:bodyPr/>
          <a:lstStyle/>
          <a:p>
            <a:pPr marL="0" indent="0">
              <a:buNone/>
            </a:pPr>
            <a:r>
              <a:rPr lang="en-US" dirty="0"/>
              <a:t>2</a:t>
            </a:r>
            <a:r>
              <a:rPr lang="en-US" sz="2400" dirty="0">
                <a:latin typeface="Times New Roman" panose="02020603050405020304" pitchFamily="18" charset="0"/>
                <a:cs typeface="Times New Roman" panose="02020603050405020304" pitchFamily="18" charset="0"/>
              </a:rPr>
              <a:t>. Which features are the strongest in predicting employee promotion?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answer this, we use the global bar plot</a:t>
            </a:r>
            <a:r>
              <a:rPr lang="en-US" dirty="0" smtClean="0">
                <a:latin typeface="Times New Roman" panose="02020603050405020304" pitchFamily="18" charset="0"/>
                <a:cs typeface="Times New Roman" panose="02020603050405020304" pitchFamily="18" charset="0"/>
              </a:rPr>
              <a:t>.</a:t>
            </a:r>
          </a:p>
          <a:p>
            <a:pPr lvl="1"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top 5 important features in predicting employee promotion are: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Training_score</a:t>
            </a:r>
            <a:r>
              <a:rPr lang="en-US" dirty="0">
                <a:latin typeface="Times New Roman" panose="02020603050405020304" pitchFamily="18" charset="0"/>
                <a:cs typeface="Times New Roman" panose="02020603050405020304" pitchFamily="18" charset="0"/>
              </a:rPr>
              <a:t>, department, </a:t>
            </a:r>
            <a:r>
              <a:rPr lang="en-US" dirty="0">
                <a:latin typeface="Times New Roman" panose="02020603050405020304" pitchFamily="18" charset="0"/>
                <a:cs typeface="Times New Roman" panose="02020603050405020304" pitchFamily="18" charset="0"/>
              </a:rPr>
              <a:t>total_score</a:t>
            </a:r>
            <a:r>
              <a:rPr lang="en-US" dirty="0">
                <a:latin typeface="Times New Roman" panose="02020603050405020304" pitchFamily="18" charset="0"/>
                <a:cs typeface="Times New Roman" panose="02020603050405020304" pitchFamily="18" charset="0"/>
              </a:rPr>
              <a:t>, age, and </a:t>
            </a:r>
            <a:r>
              <a:rPr lang="en-US" dirty="0">
                <a:latin typeface="Times New Roman" panose="02020603050405020304" pitchFamily="18" charset="0"/>
                <a:cs typeface="Times New Roman" panose="02020603050405020304" pitchFamily="18" charset="0"/>
              </a:rPr>
              <a:t>sum_metric</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contribute to predicting employee promotion in that order.</a:t>
            </a:r>
          </a:p>
        </p:txBody>
      </p:sp>
    </p:spTree>
    <p:extLst>
      <p:ext uri="{BB962C8B-B14F-4D97-AF65-F5344CB8AC3E}">
        <p14:creationId xmlns:p14="http://schemas.microsoft.com/office/powerpoint/2010/main" val="2804854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latin typeface="Times New Roman" panose="02020603050405020304" pitchFamily="18" charset="0"/>
                <a:cs typeface="Times New Roman" panose="02020603050405020304" pitchFamily="18" charset="0"/>
              </a:rPr>
              <a:t>CONCLUSION</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analysis covers from data cleaning to exploration to model training and evaluation before going to the most important part </a:t>
            </a:r>
            <a:r>
              <a:rPr lang="en-US" sz="2400" dirty="0" smtClean="0">
                <a:latin typeface="Times New Roman" panose="02020603050405020304" pitchFamily="18" charset="0"/>
                <a:cs typeface="Times New Roman" panose="02020603050405020304" pitchFamily="18" charset="0"/>
              </a:rPr>
              <a:t>necessary </a:t>
            </a:r>
            <a:r>
              <a:rPr lang="en-US" sz="2400" dirty="0">
                <a:latin typeface="Times New Roman" panose="02020603050405020304" pitchFamily="18" charset="0"/>
                <a:cs typeface="Times New Roman" panose="02020603050405020304" pitchFamily="18" charset="0"/>
              </a:rPr>
              <a:t>for answering the questions introduced at the beginning, model </a:t>
            </a:r>
            <a:r>
              <a:rPr lang="en-US" sz="2400" dirty="0" smtClean="0">
                <a:latin typeface="Times New Roman" panose="02020603050405020304" pitchFamily="18" charset="0"/>
                <a:cs typeface="Times New Roman" panose="02020603050405020304" pitchFamily="18" charset="0"/>
              </a:rPr>
              <a:t>explain ability/interpretation</a:t>
            </a:r>
            <a:r>
              <a:rPr lang="en-US" sz="2400" dirty="0">
                <a:latin typeface="Times New Roman" panose="02020603050405020304" pitchFamily="18" charset="0"/>
                <a:cs typeface="Times New Roman" panose="02020603050405020304" pitchFamily="18" charset="0"/>
              </a:rPr>
              <a:t>. The result </a:t>
            </a:r>
            <a:r>
              <a:rPr lang="en-US" sz="2400" dirty="0" smtClean="0">
                <a:latin typeface="Times New Roman" panose="02020603050405020304" pitchFamily="18" charset="0"/>
                <a:cs typeface="Times New Roman" panose="02020603050405020304" pitchFamily="18" charset="0"/>
              </a:rPr>
              <a:t>reveled </a:t>
            </a:r>
            <a:r>
              <a:rPr lang="en-US" sz="2400" dirty="0">
                <a:latin typeface="Times New Roman" panose="02020603050405020304" pitchFamily="18" charset="0"/>
                <a:cs typeface="Times New Roman" panose="02020603050405020304" pitchFamily="18" charset="0"/>
              </a:rPr>
              <a:t>that </a:t>
            </a:r>
            <a:r>
              <a:rPr lang="en-US" sz="2400" dirty="0">
                <a:latin typeface="Times New Roman" panose="02020603050405020304" pitchFamily="18" charset="0"/>
                <a:cs typeface="Times New Roman" panose="02020603050405020304" pitchFamily="18" charset="0"/>
              </a:rPr>
              <a:t>avg_training_score</a:t>
            </a:r>
            <a:r>
              <a:rPr lang="en-US" sz="2400" dirty="0">
                <a:latin typeface="Times New Roman" panose="02020603050405020304" pitchFamily="18" charset="0"/>
                <a:cs typeface="Times New Roman" panose="02020603050405020304" pitchFamily="18" charset="0"/>
              </a:rPr>
              <a:t>, department, </a:t>
            </a:r>
            <a:r>
              <a:rPr lang="en-US" sz="2400" dirty="0" smtClean="0">
                <a:latin typeface="Times New Roman" panose="02020603050405020304" pitchFamily="18" charset="0"/>
                <a:cs typeface="Times New Roman" panose="02020603050405020304" pitchFamily="18" charset="0"/>
              </a:rPr>
              <a:t>total score, </a:t>
            </a:r>
            <a:r>
              <a:rPr lang="en-US" sz="2400" dirty="0">
                <a:latin typeface="Times New Roman" panose="02020603050405020304" pitchFamily="18" charset="0"/>
                <a:cs typeface="Times New Roman" panose="02020603050405020304" pitchFamily="18" charset="0"/>
              </a:rPr>
              <a:t>age and </a:t>
            </a:r>
            <a:r>
              <a:rPr lang="en-US" sz="2400" dirty="0" smtClean="0">
                <a:latin typeface="Times New Roman" panose="02020603050405020304" pitchFamily="18" charset="0"/>
                <a:cs typeface="Times New Roman" panose="02020603050405020304" pitchFamily="18" charset="0"/>
              </a:rPr>
              <a:t>sum metric </a:t>
            </a:r>
            <a:r>
              <a:rPr lang="en-US" sz="2400" dirty="0">
                <a:latin typeface="Times New Roman" panose="02020603050405020304" pitchFamily="18" charset="0"/>
                <a:cs typeface="Times New Roman" panose="02020603050405020304" pitchFamily="18" charset="0"/>
              </a:rPr>
              <a:t>has the highest impact on predicting employee promotion. The result also showed that the </a:t>
            </a:r>
            <a:r>
              <a:rPr lang="en-US" sz="2400" dirty="0" smtClean="0">
                <a:latin typeface="Times New Roman" panose="02020603050405020304" pitchFamily="18" charset="0"/>
                <a:cs typeface="Times New Roman" panose="02020603050405020304" pitchFamily="18" charset="0"/>
              </a:rPr>
              <a:t>effect </a:t>
            </a:r>
            <a:r>
              <a:rPr lang="en-US" sz="2400" dirty="0">
                <a:latin typeface="Times New Roman" panose="02020603050405020304" pitchFamily="18" charset="0"/>
                <a:cs typeface="Times New Roman" panose="02020603050405020304" pitchFamily="18" charset="0"/>
              </a:rPr>
              <a:t>of the prediction varies with </a:t>
            </a:r>
            <a:r>
              <a:rPr lang="en-US" sz="2400" dirty="0" smtClean="0">
                <a:latin typeface="Times New Roman" panose="02020603050405020304" pitchFamily="18" charset="0"/>
                <a:cs typeface="Times New Roman" panose="02020603050405020304" pitchFamily="18" charset="0"/>
              </a:rPr>
              <a:t>Sex.</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340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4313"/>
            <a:ext cx="12058650" cy="6400800"/>
          </a:xfrm>
        </p:spPr>
      </p:pic>
      <p:sp>
        <p:nvSpPr>
          <p:cNvPr id="5" name="TextBox 4"/>
          <p:cNvSpPr txBox="1"/>
          <p:nvPr/>
        </p:nvSpPr>
        <p:spPr>
          <a:xfrm>
            <a:off x="3057525" y="3691235"/>
            <a:ext cx="5414963" cy="923330"/>
          </a:xfrm>
          <a:prstGeom prst="rect">
            <a:avLst/>
          </a:prstGeom>
          <a:noFill/>
        </p:spPr>
        <p:txBody>
          <a:bodyPr wrap="square" rtlCol="0">
            <a:spAutoFit/>
          </a:bodyPr>
          <a:lstStyle/>
          <a:p>
            <a:pPr algn="ctr"/>
            <a:r>
              <a:rPr lang="en-US" sz="5400" dirty="0" smtClean="0">
                <a:latin typeface="Times New Roman" panose="02020603050405020304" pitchFamily="18" charset="0"/>
                <a:cs typeface="Times New Roman" panose="02020603050405020304" pitchFamily="18" charset="0"/>
              </a:rPr>
              <a:t>THANKYOU</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375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 y="0"/>
            <a:ext cx="12182475" cy="6858000"/>
          </a:xfrm>
          <a:prstGeom prst="rect">
            <a:avLst/>
          </a:prstGeom>
        </p:spPr>
      </p:pic>
      <p:sp>
        <p:nvSpPr>
          <p:cNvPr id="6" name="Rounded Rectangle 5"/>
          <p:cNvSpPr/>
          <p:nvPr/>
        </p:nvSpPr>
        <p:spPr>
          <a:xfrm>
            <a:off x="4569619" y="419976"/>
            <a:ext cx="7146132" cy="806203"/>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smtClean="0">
                <a:solidFill>
                  <a:schemeClr val="tx1"/>
                </a:solidFill>
                <a:latin typeface="Times New Roman" panose="02020603050405020304" pitchFamily="18" charset="0"/>
                <a:cs typeface="Times New Roman" panose="02020603050405020304" pitchFamily="18" charset="0"/>
              </a:rPr>
              <a:t>CONTENT</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014913" y="1371808"/>
            <a:ext cx="5557838" cy="3970318"/>
          </a:xfrm>
          <a:prstGeom prst="rect">
            <a:avLst/>
          </a:prstGeom>
          <a:solidFill>
            <a:schemeClr val="accent5">
              <a:lumMod val="20000"/>
              <a:lumOff val="80000"/>
            </a:schemeClr>
          </a:solidFill>
        </p:spPr>
        <p:txBody>
          <a:bodyPr wrap="square" rtlCol="0">
            <a:spAutoFit/>
          </a:bodyPr>
          <a:lstStyle/>
          <a:p>
            <a:pPr marL="457200" indent="-457200">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hlinkClick r:id="rId3" action="ppaction://hlinksldjump"/>
              </a:rPr>
              <a:t>Introduction</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hlinkClick r:id="rId4" action="ppaction://hlinksldjump"/>
              </a:rPr>
              <a:t>Defining the question</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hlinkClick r:id="rId5" action="ppaction://hlinksldjump"/>
              </a:rPr>
              <a:t>Collecting the dataset</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hlinkClick r:id="rId6" action="ppaction://hlinksldjump"/>
              </a:rPr>
              <a:t>EDA</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hlinkClick r:id="rId7" action="ppaction://hlinksldjump"/>
              </a:rPr>
              <a:t>Machine learning models</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hlinkClick r:id="rId8" action="ppaction://hlinksldjump"/>
              </a:rPr>
              <a:t>Model selection</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hlinkClick r:id="rId9" action="ppaction://hlinksldjump"/>
              </a:rPr>
              <a:t>Prediction</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hlinkClick r:id="rId10" action="ppaction://hlinksldjump"/>
              </a:rPr>
              <a:t>Key Findings</a:t>
            </a:r>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hlinkClick r:id="rId11" action="ppaction://hlinksldjump"/>
              </a:rPr>
              <a:t>Conclusion</a:t>
            </a:r>
            <a:endParaRPr lang="en-US" sz="2800" dirty="0" smtClean="0">
              <a:solidFill>
                <a:schemeClr val="bg1"/>
              </a:solidFill>
              <a:latin typeface="Times New Roman" panose="02020603050405020304" pitchFamily="18" charset="0"/>
              <a:cs typeface="Times New Roman" panose="02020603050405020304" pitchFamily="18" charset="0"/>
            </a:endParaRPr>
          </a:p>
        </p:txBody>
      </p:sp>
      <p:pic>
        <p:nvPicPr>
          <p:cNvPr id="12" name="Picture 11" descr="Recherche Inscrivez Vous Symbole · Images vectorielles gratuites sur ..."/>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944229" y="453105"/>
            <a:ext cx="700086" cy="769441"/>
          </a:xfrm>
          <a:prstGeom prst="rect">
            <a:avLst/>
          </a:prstGeom>
          <a:ln>
            <a:noFill/>
          </a:ln>
        </p:spPr>
      </p:pic>
    </p:spTree>
    <p:extLst>
      <p:ext uri="{BB962C8B-B14F-4D97-AF65-F5344CB8AC3E}">
        <p14:creationId xmlns:p14="http://schemas.microsoft.com/office/powerpoint/2010/main" val="338527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28576" y="0"/>
            <a:ext cx="6329363" cy="2128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83409" y="88900"/>
            <a:ext cx="5462588" cy="1325563"/>
          </a:xfrm>
        </p:spPr>
        <p:txBody>
          <a:bodyPr>
            <a:normAutofit/>
          </a:bodyPr>
          <a:lstStyle/>
          <a:p>
            <a:r>
              <a:rPr lang="en-US" sz="5400" dirty="0" smtClean="0">
                <a:latin typeface="Times New Roman" panose="02020603050405020304" pitchFamily="18" charset="0"/>
                <a:cs typeface="Times New Roman" panose="02020603050405020304" pitchFamily="18" charset="0"/>
              </a:rPr>
              <a:t>INTRODUCTION</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00150"/>
            <a:ext cx="7172323" cy="5254625"/>
          </a:xfrm>
        </p:spPr>
        <p:txBody>
          <a:bodyPr>
            <a:noAutofit/>
          </a:bodyPr>
          <a:lstStyle/>
          <a:p>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many advantages that comes with promotion in the workplace. It comes with increase in prestige, respect and wages/salary. Promotion in a business environment also comes with increase freedom and agency. It is because of this that many employees at different levels in an </a:t>
            </a:r>
            <a:r>
              <a:rPr lang="en-US" sz="2400" dirty="0" smtClean="0">
                <a:latin typeface="Times New Roman" panose="02020603050405020304" pitchFamily="18" charset="0"/>
                <a:cs typeface="Times New Roman" panose="02020603050405020304" pitchFamily="18" charset="0"/>
              </a:rPr>
              <a:t>organization </a:t>
            </a:r>
            <a:r>
              <a:rPr lang="en-US" sz="2400" dirty="0">
                <a:latin typeface="Times New Roman" panose="02020603050405020304" pitchFamily="18" charset="0"/>
                <a:cs typeface="Times New Roman" panose="02020603050405020304" pitchFamily="18" charset="0"/>
              </a:rPr>
              <a:t>tries to climb the corporate ladder in order to enjoy the various advantages that comes with it.</a:t>
            </a: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project is important for both employers looking to start training in arears to promotion of employees. It is also important to employees to determine their strength and weaknesses, </a:t>
            </a:r>
            <a:r>
              <a:rPr lang="en-US" sz="2400" dirty="0" smtClean="0">
                <a:latin typeface="Times New Roman" panose="02020603050405020304" pitchFamily="18" charset="0"/>
                <a:cs typeface="Times New Roman" panose="02020603050405020304" pitchFamily="18" charset="0"/>
              </a:rPr>
              <a:t>opportunities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threats, </a:t>
            </a:r>
            <a:r>
              <a:rPr lang="en-US" sz="2400" dirty="0">
                <a:latin typeface="Times New Roman" panose="02020603050405020304" pitchFamily="18" charset="0"/>
                <a:cs typeface="Times New Roman" panose="02020603050405020304" pitchFamily="18" charset="0"/>
              </a:rPr>
              <a:t>as well as, key factors to work on in order to get promoted. Although this is a case study of a given firm, the findings of this study can be applied to various firms.</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265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74" t="4584" r="5664" b="13750"/>
          <a:stretch/>
        </p:blipFill>
        <p:spPr>
          <a:xfrm>
            <a:off x="0" y="0"/>
            <a:ext cx="12192000" cy="6857999"/>
          </a:xfrm>
          <a:prstGeom prst="rect">
            <a:avLst/>
          </a:prstGeom>
        </p:spPr>
      </p:pic>
      <p:sp>
        <p:nvSpPr>
          <p:cNvPr id="2" name="Title 1"/>
          <p:cNvSpPr>
            <a:spLocks noGrp="1"/>
          </p:cNvSpPr>
          <p:nvPr>
            <p:ph type="title"/>
          </p:nvPr>
        </p:nvSpPr>
        <p:spPr/>
        <p:txBody>
          <a:bodyPr>
            <a:normAutofit/>
          </a:bodyPr>
          <a:lstStyle/>
          <a:p>
            <a:pPr algn="ctr"/>
            <a:r>
              <a:rPr lang="en-US" sz="5400" dirty="0" smtClean="0">
                <a:latin typeface="Times New Roman" panose="02020603050405020304" pitchFamily="18" charset="0"/>
                <a:cs typeface="Times New Roman" panose="02020603050405020304" pitchFamily="18" charset="0"/>
              </a:rPr>
              <a:t>DEFINING THE PROBLEM</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28913" y="1690688"/>
            <a:ext cx="7962900" cy="1674812"/>
          </a:xfrm>
          <a:solidFill>
            <a:schemeClr val="bg1"/>
          </a:solidFill>
        </p:spPr>
        <p:txBody>
          <a:bodyPr>
            <a:noAutofit/>
          </a:bodyPr>
          <a:lstStyle/>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are the most important features and the influence these features have in predicting employee promotion with a particular row of data?</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features are the strongest in predicting employee promotion?</a:t>
            </a:r>
          </a:p>
        </p:txBody>
      </p:sp>
    </p:spTree>
    <p:extLst>
      <p:ext uri="{BB962C8B-B14F-4D97-AF65-F5344CB8AC3E}">
        <p14:creationId xmlns:p14="http://schemas.microsoft.com/office/powerpoint/2010/main" val="2792125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16163" y="3879758"/>
            <a:ext cx="11026323" cy="2755507"/>
          </a:xfrm>
          <a:prstGeom prst="rect">
            <a:avLst/>
          </a:prstGeom>
          <a:solidFill>
            <a:schemeClr val="accent4">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57188" y="350043"/>
            <a:ext cx="11344275" cy="6022182"/>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9068" t="5872" r="9320" b="11121"/>
          <a:stretch/>
        </p:blipFill>
        <p:spPr>
          <a:xfrm>
            <a:off x="88730" y="0"/>
            <a:ext cx="3086100" cy="3098005"/>
          </a:xfrm>
          <a:prstGeom prst="rect">
            <a:avLst/>
          </a:prstGeom>
        </p:spPr>
      </p:pic>
      <p:sp>
        <p:nvSpPr>
          <p:cNvPr id="3" name="Content Placeholder 2"/>
          <p:cNvSpPr>
            <a:spLocks noGrp="1"/>
          </p:cNvSpPr>
          <p:nvPr>
            <p:ph idx="1"/>
          </p:nvPr>
        </p:nvSpPr>
        <p:spPr>
          <a:xfrm>
            <a:off x="2678584" y="1185311"/>
            <a:ext cx="9102368" cy="4351338"/>
          </a:xfrm>
        </p:spPr>
        <p:txBody>
          <a:bodyPr>
            <a:normAutofit/>
          </a:bodyPr>
          <a:lstStyle/>
          <a:p>
            <a:r>
              <a:rPr lang="en-US" sz="1800" dirty="0">
                <a:latin typeface="Times New Roman" panose="02020603050405020304" pitchFamily="18" charset="0"/>
                <a:cs typeface="Times New Roman" panose="02020603050405020304" pitchFamily="18" charset="0"/>
              </a:rPr>
              <a:t>Following Data is collected from </a:t>
            </a:r>
            <a:r>
              <a:rPr lang="en-US" sz="1800" dirty="0" smtClean="0">
                <a:latin typeface="Times New Roman" panose="02020603050405020304" pitchFamily="18" charset="0"/>
                <a:cs typeface="Times New Roman" panose="02020603050405020304" pitchFamily="18" charset="0"/>
              </a:rPr>
              <a:t>the IEEE Website.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contains </a:t>
            </a:r>
            <a:r>
              <a:rPr lang="en-US" sz="1800" dirty="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54808</a:t>
            </a:r>
            <a:r>
              <a:rPr lang="en-US" sz="1800" dirty="0" smtClean="0">
                <a:latin typeface="Times New Roman" panose="02020603050405020304" pitchFamily="18" charset="0"/>
                <a:cs typeface="Times New Roman" panose="02020603050405020304" pitchFamily="18" charset="0"/>
              </a:rPr>
              <a:t> records </a:t>
            </a:r>
            <a:r>
              <a:rPr lang="en-US" sz="1800" dirty="0">
                <a:latin typeface="Times New Roman" panose="02020603050405020304" pitchFamily="18" charset="0"/>
                <a:cs typeface="Times New Roman" panose="02020603050405020304" pitchFamily="18" charset="0"/>
              </a:rPr>
              <a:t>with </a:t>
            </a:r>
            <a:r>
              <a:rPr lang="en-US" sz="1800" dirty="0" smtClean="0">
                <a:latin typeface="Times New Roman" panose="02020603050405020304" pitchFamily="18" charset="0"/>
                <a:cs typeface="Times New Roman" panose="02020603050405020304" pitchFamily="18" charset="0"/>
              </a:rPr>
              <a:t>13 </a:t>
            </a:r>
            <a:r>
              <a:rPr lang="en-US" sz="1800" dirty="0" smtClean="0">
                <a:latin typeface="Times New Roman" panose="02020603050405020304" pitchFamily="18" charset="0"/>
                <a:cs typeface="Times New Roman" panose="02020603050405020304" pitchFamily="18" charset="0"/>
              </a:rPr>
              <a:t>attributes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 large MNC have 9 broad verticals across the </a:t>
            </a:r>
            <a:r>
              <a:rPr lang="en-US" sz="1800" dirty="0" smtClean="0">
                <a:latin typeface="Times New Roman" panose="02020603050405020304" pitchFamily="18" charset="0"/>
                <a:cs typeface="Times New Roman" panose="02020603050405020304" pitchFamily="18" charset="0"/>
              </a:rPr>
              <a:t>organization. </a:t>
            </a:r>
            <a:r>
              <a:rPr lang="en-US" sz="1800" dirty="0">
                <a:latin typeface="Times New Roman" panose="02020603050405020304" pitchFamily="18" charset="0"/>
                <a:cs typeface="Times New Roman" panose="02020603050405020304" pitchFamily="18" charset="0"/>
              </a:rPr>
              <a:t>One of the problem is identifying the right people for promotion (only for manager position and below) and prepare them in time.</a:t>
            </a:r>
          </a:p>
          <a:p>
            <a:r>
              <a:rPr lang="en-US" sz="1800" dirty="0">
                <a:latin typeface="Times New Roman" panose="02020603050405020304" pitchFamily="18" charset="0"/>
                <a:cs typeface="Times New Roman" panose="02020603050405020304" pitchFamily="18" charset="0"/>
              </a:rPr>
              <a:t>The final promotions are only announced after the evaluation and this leads to delay in transition to new roles. Hence, company needs help in identifying the eligible candidates at a particular checkpoint so that they can expedite the entire promotion cycle.</a:t>
            </a: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678584" y="95096"/>
            <a:ext cx="8353425" cy="915194"/>
          </a:xfrm>
          <a:solidFill>
            <a:schemeClr val="bg1"/>
          </a:solidFill>
        </p:spPr>
        <p:txBody>
          <a:bodyPr>
            <a:normAutofit/>
          </a:bodyPr>
          <a:lstStyle/>
          <a:p>
            <a:pPr algn="ctr"/>
            <a:r>
              <a:rPr lang="en-US" sz="5400" dirty="0" smtClean="0">
                <a:latin typeface="Times New Roman" panose="02020603050405020304" pitchFamily="18" charset="0"/>
                <a:cs typeface="Times New Roman" panose="02020603050405020304" pitchFamily="18" charset="0"/>
              </a:rPr>
              <a:t>COLLECTING THE DATA</a:t>
            </a:r>
            <a:endParaRPr lang="en-US" sz="5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62181" y="4070427"/>
            <a:ext cx="2783345" cy="230149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3204504" y="4070427"/>
            <a:ext cx="2510439" cy="2301490"/>
          </a:xfrm>
          <a:prstGeom prst="rect">
            <a:avLst/>
          </a:prstGeom>
          <a:ln>
            <a:solidFill>
              <a:schemeClr val="tx1"/>
            </a:solidFill>
          </a:ln>
        </p:spPr>
      </p:pic>
      <p:pic>
        <p:nvPicPr>
          <p:cNvPr id="12" name="Picture 11"/>
          <p:cNvPicPr>
            <a:picLocks noChangeAspect="1"/>
          </p:cNvPicPr>
          <p:nvPr/>
        </p:nvPicPr>
        <p:blipFill>
          <a:blip r:embed="rId5"/>
          <a:stretch>
            <a:fillRect/>
          </a:stretch>
        </p:blipFill>
        <p:spPr>
          <a:xfrm>
            <a:off x="5947811" y="4121199"/>
            <a:ext cx="2434356" cy="2272623"/>
          </a:xfrm>
          <a:prstGeom prst="rect">
            <a:avLst/>
          </a:prstGeom>
          <a:ln>
            <a:solidFill>
              <a:schemeClr val="tx1"/>
            </a:solidFill>
          </a:ln>
        </p:spPr>
      </p:pic>
      <p:pic>
        <p:nvPicPr>
          <p:cNvPr id="15" name="Picture 14"/>
          <p:cNvPicPr>
            <a:picLocks noChangeAspect="1"/>
          </p:cNvPicPr>
          <p:nvPr/>
        </p:nvPicPr>
        <p:blipFill>
          <a:blip r:embed="rId6"/>
          <a:stretch>
            <a:fillRect/>
          </a:stretch>
        </p:blipFill>
        <p:spPr>
          <a:xfrm>
            <a:off x="8636148" y="4121199"/>
            <a:ext cx="3139206" cy="2272623"/>
          </a:xfrm>
          <a:prstGeom prst="rect">
            <a:avLst/>
          </a:prstGeom>
          <a:ln>
            <a:solidFill>
              <a:schemeClr val="tx1"/>
            </a:solidFill>
          </a:ln>
        </p:spPr>
      </p:pic>
    </p:spTree>
    <p:extLst>
      <p:ext uri="{BB962C8B-B14F-4D97-AF65-F5344CB8AC3E}">
        <p14:creationId xmlns:p14="http://schemas.microsoft.com/office/powerpoint/2010/main" val="2808892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014"/>
            <a:ext cx="12192000" cy="6958013"/>
          </a:xfrm>
          <a:prstGeom prst="rect">
            <a:avLst/>
          </a:prstGeom>
        </p:spPr>
      </p:pic>
      <p:pic>
        <p:nvPicPr>
          <p:cNvPr id="5" name="Picture 4"/>
          <p:cNvPicPr>
            <a:picLocks noChangeAspect="1"/>
          </p:cNvPicPr>
          <p:nvPr/>
        </p:nvPicPr>
        <p:blipFill>
          <a:blip r:embed="rId3"/>
          <a:stretch>
            <a:fillRect/>
          </a:stretch>
        </p:blipFill>
        <p:spPr>
          <a:xfrm>
            <a:off x="1038032" y="838100"/>
            <a:ext cx="2772162" cy="1438476"/>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1038032" y="2443057"/>
            <a:ext cx="2772162" cy="2071793"/>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7295881" y="838100"/>
            <a:ext cx="3858163" cy="3839111"/>
          </a:xfrm>
          <a:prstGeom prst="rect">
            <a:avLst/>
          </a:prstGeom>
          <a:ln>
            <a:solidFill>
              <a:schemeClr val="tx1"/>
            </a:solidFill>
          </a:ln>
        </p:spPr>
      </p:pic>
      <p:pic>
        <p:nvPicPr>
          <p:cNvPr id="11" name="Picture 10"/>
          <p:cNvPicPr>
            <a:picLocks noChangeAspect="1"/>
          </p:cNvPicPr>
          <p:nvPr/>
        </p:nvPicPr>
        <p:blipFill>
          <a:blip r:embed="rId6"/>
          <a:stretch>
            <a:fillRect/>
          </a:stretch>
        </p:blipFill>
        <p:spPr>
          <a:xfrm>
            <a:off x="3971925" y="838101"/>
            <a:ext cx="3186113" cy="3676750"/>
          </a:xfrm>
          <a:prstGeom prst="rect">
            <a:avLst/>
          </a:prstGeom>
          <a:ln>
            <a:solidFill>
              <a:schemeClr val="tx1"/>
            </a:solidFill>
          </a:ln>
        </p:spPr>
      </p:pic>
      <p:pic>
        <p:nvPicPr>
          <p:cNvPr id="12" name="Picture 11"/>
          <p:cNvPicPr>
            <a:picLocks noChangeAspect="1"/>
          </p:cNvPicPr>
          <p:nvPr/>
        </p:nvPicPr>
        <p:blipFill>
          <a:blip r:embed="rId7"/>
          <a:stretch>
            <a:fillRect/>
          </a:stretch>
        </p:blipFill>
        <p:spPr>
          <a:xfrm>
            <a:off x="1014220" y="4677211"/>
            <a:ext cx="6125430" cy="1295581"/>
          </a:xfrm>
          <a:prstGeom prst="rect">
            <a:avLst/>
          </a:prstGeom>
          <a:ln>
            <a:solidFill>
              <a:schemeClr val="tx1"/>
            </a:solidFill>
          </a:ln>
        </p:spPr>
      </p:pic>
      <p:pic>
        <p:nvPicPr>
          <p:cNvPr id="13" name="Picture 12"/>
          <p:cNvPicPr>
            <a:picLocks noChangeAspect="1"/>
          </p:cNvPicPr>
          <p:nvPr/>
        </p:nvPicPr>
        <p:blipFill>
          <a:blip r:embed="rId8"/>
          <a:stretch>
            <a:fillRect/>
          </a:stretch>
        </p:blipFill>
        <p:spPr>
          <a:xfrm>
            <a:off x="7295881" y="4772474"/>
            <a:ext cx="3858163" cy="1200318"/>
          </a:xfrm>
          <a:prstGeom prst="rect">
            <a:avLst/>
          </a:prstGeom>
          <a:ln>
            <a:solidFill>
              <a:schemeClr val="tx1"/>
            </a:solidFill>
          </a:ln>
        </p:spPr>
      </p:pic>
    </p:spTree>
    <p:extLst>
      <p:ext uri="{BB962C8B-B14F-4D97-AF65-F5344CB8AC3E}">
        <p14:creationId xmlns:p14="http://schemas.microsoft.com/office/powerpoint/2010/main" val="1054710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1"/>
            <a:ext cx="12192000" cy="8601075"/>
          </a:xfrm>
          <a:prstGeom prst="rect">
            <a:avLst/>
          </a:prstGeom>
        </p:spPr>
      </p:pic>
      <p:sp>
        <p:nvSpPr>
          <p:cNvPr id="2" name="Title 1"/>
          <p:cNvSpPr>
            <a:spLocks noGrp="1"/>
          </p:cNvSpPr>
          <p:nvPr>
            <p:ph type="title"/>
          </p:nvPr>
        </p:nvSpPr>
        <p:spPr>
          <a:xfrm>
            <a:off x="838200" y="212778"/>
            <a:ext cx="10515600" cy="1325563"/>
          </a:xfrm>
          <a:solidFill>
            <a:schemeClr val="bg1"/>
          </a:solidFill>
        </p:spPr>
        <p:txBody>
          <a:bodyPr>
            <a:normAutofit/>
          </a:bodyPr>
          <a:lstStyle/>
          <a:p>
            <a:pPr algn="ctr"/>
            <a:r>
              <a:rPr lang="en-US" sz="5400" dirty="0" smtClean="0">
                <a:latin typeface="Times New Roman" panose="02020603050405020304" pitchFamily="18" charset="0"/>
                <a:cs typeface="Times New Roman" panose="02020603050405020304" pitchFamily="18" charset="0"/>
              </a:rPr>
              <a:t>EXPLORATORY DATA ANALYSIS</a:t>
            </a:r>
            <a:endParaRPr lang="en-US" sz="5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300414" y="2014537"/>
            <a:ext cx="5543550" cy="3771901"/>
          </a:xfrm>
          <a:prstGeom prst="rect">
            <a:avLst/>
          </a:prstGeom>
          <a:ln>
            <a:solidFill>
              <a:schemeClr val="tx1"/>
            </a:solidFill>
          </a:ln>
        </p:spPr>
      </p:pic>
    </p:spTree>
    <p:extLst>
      <p:ext uri="{BB962C8B-B14F-4D97-AF65-F5344CB8AC3E}">
        <p14:creationId xmlns:p14="http://schemas.microsoft.com/office/powerpoint/2010/main" val="1893926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4616" y="225877"/>
            <a:ext cx="4043378" cy="1910109"/>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194617" y="4829176"/>
            <a:ext cx="4043378" cy="1873554"/>
          </a:xfrm>
          <a:prstGeom prst="rect">
            <a:avLst/>
          </a:prstGeom>
          <a:ln>
            <a:solidFill>
              <a:schemeClr val="tx1"/>
            </a:solidFill>
          </a:ln>
        </p:spPr>
      </p:pic>
      <p:pic>
        <p:nvPicPr>
          <p:cNvPr id="6" name="Picture 5"/>
          <p:cNvPicPr>
            <a:picLocks noChangeAspect="1"/>
          </p:cNvPicPr>
          <p:nvPr/>
        </p:nvPicPr>
        <p:blipFill rotWithShape="1">
          <a:blip r:embed="rId5"/>
          <a:srcRect l="16287" t="25781" r="11911" b="6445"/>
          <a:stretch/>
        </p:blipFill>
        <p:spPr>
          <a:xfrm>
            <a:off x="194616" y="2282428"/>
            <a:ext cx="4043378" cy="2400300"/>
          </a:xfrm>
          <a:prstGeom prst="rect">
            <a:avLst/>
          </a:prstGeom>
          <a:ln>
            <a:solidFill>
              <a:schemeClr val="tx1"/>
            </a:solidFill>
          </a:ln>
        </p:spPr>
      </p:pic>
      <p:pic>
        <p:nvPicPr>
          <p:cNvPr id="7" name="Picture 6"/>
          <p:cNvPicPr>
            <a:picLocks noChangeAspect="1"/>
          </p:cNvPicPr>
          <p:nvPr/>
        </p:nvPicPr>
        <p:blipFill rotWithShape="1">
          <a:blip r:embed="rId6"/>
          <a:srcRect l="16838" t="25391" r="11470" b="7226"/>
          <a:stretch/>
        </p:blipFill>
        <p:spPr>
          <a:xfrm>
            <a:off x="4409432" y="197299"/>
            <a:ext cx="7534917" cy="3560314"/>
          </a:xfrm>
          <a:prstGeom prst="rect">
            <a:avLst/>
          </a:prstGeom>
          <a:ln>
            <a:solidFill>
              <a:schemeClr val="tx1"/>
            </a:solidFill>
          </a:ln>
        </p:spPr>
      </p:pic>
      <p:pic>
        <p:nvPicPr>
          <p:cNvPr id="9" name="Picture 8"/>
          <p:cNvPicPr>
            <a:picLocks noChangeAspect="1"/>
          </p:cNvPicPr>
          <p:nvPr/>
        </p:nvPicPr>
        <p:blipFill>
          <a:blip r:embed="rId7"/>
          <a:stretch>
            <a:fillRect/>
          </a:stretch>
        </p:blipFill>
        <p:spPr>
          <a:xfrm>
            <a:off x="4409432" y="3900486"/>
            <a:ext cx="4077343" cy="2802243"/>
          </a:xfrm>
          <a:prstGeom prst="rect">
            <a:avLst/>
          </a:prstGeom>
          <a:ln>
            <a:solidFill>
              <a:schemeClr val="tx1"/>
            </a:solidFill>
          </a:ln>
        </p:spPr>
      </p:pic>
      <p:pic>
        <p:nvPicPr>
          <p:cNvPr id="15" name="Picture 14"/>
          <p:cNvPicPr>
            <a:picLocks noChangeAspect="1"/>
          </p:cNvPicPr>
          <p:nvPr/>
        </p:nvPicPr>
        <p:blipFill>
          <a:blip r:embed="rId8"/>
          <a:stretch>
            <a:fillRect/>
          </a:stretch>
        </p:blipFill>
        <p:spPr>
          <a:xfrm>
            <a:off x="8658212" y="3900486"/>
            <a:ext cx="3286137" cy="2802243"/>
          </a:xfrm>
          <a:prstGeom prst="rect">
            <a:avLst/>
          </a:prstGeom>
          <a:ln>
            <a:solidFill>
              <a:schemeClr val="tx1"/>
            </a:solidFill>
          </a:ln>
        </p:spPr>
      </p:pic>
    </p:spTree>
    <p:extLst>
      <p:ext uri="{BB962C8B-B14F-4D97-AF65-F5344CB8AC3E}">
        <p14:creationId xmlns:p14="http://schemas.microsoft.com/office/powerpoint/2010/main" val="1679855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03" t="832" r="1976" b="23629"/>
          <a:stretch/>
        </p:blipFill>
        <p:spPr>
          <a:xfrm>
            <a:off x="6186489" y="93663"/>
            <a:ext cx="5614988" cy="6521449"/>
          </a:xfrm>
          <a:prstGeom prst="rect">
            <a:avLst/>
          </a:prstGeom>
        </p:spPr>
      </p:pic>
      <p:sp>
        <p:nvSpPr>
          <p:cNvPr id="5" name="Rectangle 4"/>
          <p:cNvSpPr/>
          <p:nvPr/>
        </p:nvSpPr>
        <p:spPr>
          <a:xfrm>
            <a:off x="385763" y="150813"/>
            <a:ext cx="5572126"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Times New Roman" panose="02020603050405020304" pitchFamily="18" charset="0"/>
                <a:cs typeface="Times New Roman" panose="02020603050405020304" pitchFamily="18" charset="0"/>
              </a:rPr>
              <a:t>MACHINE LEARNING</a:t>
            </a:r>
          </a:p>
          <a:p>
            <a:pPr algn="ctr"/>
            <a:r>
              <a:rPr lang="en-US" sz="3600" dirty="0" smtClean="0">
                <a:latin typeface="Times New Roman" panose="02020603050405020304" pitchFamily="18" charset="0"/>
                <a:cs typeface="Times New Roman" panose="02020603050405020304" pitchFamily="18" charset="0"/>
              </a:rPr>
              <a:t> MODELS</a:t>
            </a:r>
            <a:endParaRPr lang="en-US" sz="3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7570" t="17291" r="50972" b="7709"/>
          <a:stretch/>
        </p:blipFill>
        <p:spPr>
          <a:xfrm>
            <a:off x="1807370" y="1714499"/>
            <a:ext cx="2843213" cy="5143501"/>
          </a:xfrm>
          <a:prstGeom prst="rect">
            <a:avLst/>
          </a:prstGeom>
        </p:spPr>
      </p:pic>
    </p:spTree>
    <p:extLst>
      <p:ext uri="{BB962C8B-B14F-4D97-AF65-F5344CB8AC3E}">
        <p14:creationId xmlns:p14="http://schemas.microsoft.com/office/powerpoint/2010/main" val="3868314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1189</TotalTime>
  <Words>1147</Words>
  <Application>Microsoft Office PowerPoint</Application>
  <PresentationFormat>Widescreen</PresentationFormat>
  <Paragraphs>69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PowerPoint Presentation</vt:lpstr>
      <vt:lpstr>INTRODUCTION</vt:lpstr>
      <vt:lpstr>DEFINING THE PROBLEM</vt:lpstr>
      <vt:lpstr>COLLECTING THE DATA</vt:lpstr>
      <vt:lpstr>PowerPoint Presentation</vt:lpstr>
      <vt:lpstr>EXPLORATORY DATA ANALYSIS</vt:lpstr>
      <vt:lpstr>PowerPoint Presentation</vt:lpstr>
      <vt:lpstr>PowerPoint Presentation</vt:lpstr>
      <vt:lpstr>MACHINE LEARNING MODELS</vt:lpstr>
      <vt:lpstr>PowerPoint Presentation</vt:lpstr>
      <vt:lpstr>SUM METRICS</vt:lpstr>
      <vt:lpstr>PowerPoint Presentation</vt:lpstr>
      <vt:lpstr>MODEL SELECTION</vt:lpstr>
      <vt:lpstr>PowerPoint Presentation</vt:lpstr>
      <vt:lpstr>KEY FINDINGS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shivangigupta0478@gmail.com</dc:creator>
  <cp:lastModifiedBy>shivangigupta0478@gmail.com</cp:lastModifiedBy>
  <cp:revision>35</cp:revision>
  <dcterms:created xsi:type="dcterms:W3CDTF">2023-08-06T10:43:58Z</dcterms:created>
  <dcterms:modified xsi:type="dcterms:W3CDTF">2023-08-11T04:53:17Z</dcterms:modified>
</cp:coreProperties>
</file>