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86" r:id="rId4"/>
  </p:sldMasterIdLst>
  <p:notesMasterIdLst>
    <p:notesMasterId r:id="rId62"/>
  </p:notesMasterIdLst>
  <p:handoutMasterIdLst>
    <p:handoutMasterId r:id="rId63"/>
  </p:handoutMasterIdLst>
  <p:sldIdLst>
    <p:sldId id="256" r:id="rId5"/>
    <p:sldId id="258" r:id="rId6"/>
    <p:sldId id="260" r:id="rId7"/>
    <p:sldId id="264" r:id="rId8"/>
    <p:sldId id="274" r:id="rId9"/>
    <p:sldId id="287" r:id="rId10"/>
    <p:sldId id="286" r:id="rId11"/>
    <p:sldId id="276" r:id="rId12"/>
    <p:sldId id="275" r:id="rId13"/>
    <p:sldId id="277" r:id="rId14"/>
    <p:sldId id="278" r:id="rId15"/>
    <p:sldId id="280" r:id="rId16"/>
    <p:sldId id="279" r:id="rId17"/>
    <p:sldId id="282" r:id="rId18"/>
    <p:sldId id="296" r:id="rId19"/>
    <p:sldId id="284" r:id="rId20"/>
    <p:sldId id="285" r:id="rId21"/>
    <p:sldId id="288" r:id="rId22"/>
    <p:sldId id="289" r:id="rId23"/>
    <p:sldId id="290" r:id="rId24"/>
    <p:sldId id="291" r:id="rId25"/>
    <p:sldId id="292" r:id="rId26"/>
    <p:sldId id="293" r:id="rId27"/>
    <p:sldId id="294" r:id="rId28"/>
    <p:sldId id="323" r:id="rId29"/>
    <p:sldId id="326" r:id="rId30"/>
    <p:sldId id="327" r:id="rId31"/>
    <p:sldId id="281" r:id="rId32"/>
    <p:sldId id="297" r:id="rId33"/>
    <p:sldId id="307" r:id="rId34"/>
    <p:sldId id="301" r:id="rId35"/>
    <p:sldId id="298" r:id="rId36"/>
    <p:sldId id="308" r:id="rId37"/>
    <p:sldId id="305" r:id="rId38"/>
    <p:sldId id="311" r:id="rId39"/>
    <p:sldId id="306" r:id="rId40"/>
    <p:sldId id="310" r:id="rId41"/>
    <p:sldId id="309" r:id="rId42"/>
    <p:sldId id="320" r:id="rId43"/>
    <p:sldId id="321" r:id="rId44"/>
    <p:sldId id="324" r:id="rId45"/>
    <p:sldId id="322" r:id="rId46"/>
    <p:sldId id="299" r:id="rId47"/>
    <p:sldId id="304" r:id="rId48"/>
    <p:sldId id="303" r:id="rId49"/>
    <p:sldId id="300" r:id="rId50"/>
    <p:sldId id="302" r:id="rId51"/>
    <p:sldId id="312" r:id="rId52"/>
    <p:sldId id="313" r:id="rId53"/>
    <p:sldId id="314" r:id="rId54"/>
    <p:sldId id="315" r:id="rId55"/>
    <p:sldId id="316" r:id="rId56"/>
    <p:sldId id="317" r:id="rId57"/>
    <p:sldId id="318" r:id="rId58"/>
    <p:sldId id="319" r:id="rId59"/>
    <p:sldId id="328" r:id="rId60"/>
    <p:sldId id="29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0" autoAdjust="0"/>
    <p:restoredTop sz="95033" autoAdjust="0"/>
  </p:normalViewPr>
  <p:slideViewPr>
    <p:cSldViewPr snapToGrid="0" snapToObjects="1">
      <p:cViewPr varScale="1">
        <p:scale>
          <a:sx n="67" d="100"/>
          <a:sy n="67" d="100"/>
        </p:scale>
        <p:origin x="186"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65000"/>
                    <a:shade val="85000"/>
                    <a:satMod val="130000"/>
                  </a:schemeClr>
                </a:gs>
                <a:gs pos="34000">
                  <a:schemeClr val="accent1">
                    <a:shade val="65000"/>
                    <a:shade val="87000"/>
                    <a:satMod val="125000"/>
                  </a:schemeClr>
                </a:gs>
                <a:gs pos="70000">
                  <a:schemeClr val="accent1">
                    <a:shade val="65000"/>
                    <a:tint val="100000"/>
                    <a:shade val="90000"/>
                    <a:satMod val="130000"/>
                  </a:schemeClr>
                </a:gs>
                <a:gs pos="100000">
                  <a:schemeClr val="accent1">
                    <a:shade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4D8-4777-91C5-F6C42EBC7670}"/>
            </c:ext>
          </c:extLst>
        </c:ser>
        <c:ser>
          <c:idx val="1"/>
          <c:order val="1"/>
          <c:tx>
            <c:strRef>
              <c:f>Sheet1!$C$1</c:f>
              <c:strCache>
                <c:ptCount val="1"/>
                <c:pt idx="0">
                  <c:v>Series 2</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4D8-4777-91C5-F6C42EBC7670}"/>
            </c:ext>
          </c:extLst>
        </c:ser>
        <c:ser>
          <c:idx val="2"/>
          <c:order val="2"/>
          <c:tx>
            <c:strRef>
              <c:f>Sheet1!$D$1</c:f>
              <c:strCache>
                <c:ptCount val="1"/>
                <c:pt idx="0">
                  <c:v>Series 3</c:v>
                </c:pt>
              </c:strCache>
            </c:strRef>
          </c:tx>
          <c:spPr>
            <a:gradFill rotWithShape="1">
              <a:gsLst>
                <a:gs pos="0">
                  <a:schemeClr val="accent1">
                    <a:tint val="65000"/>
                    <a:shade val="85000"/>
                    <a:satMod val="130000"/>
                  </a:schemeClr>
                </a:gs>
                <a:gs pos="34000">
                  <a:schemeClr val="accent1">
                    <a:tint val="65000"/>
                    <a:shade val="87000"/>
                    <a:satMod val="125000"/>
                  </a:schemeClr>
                </a:gs>
                <a:gs pos="70000">
                  <a:schemeClr val="accent1">
                    <a:tint val="65000"/>
                    <a:tint val="100000"/>
                    <a:shade val="90000"/>
                    <a:satMod val="130000"/>
                  </a:schemeClr>
                </a:gs>
                <a:gs pos="100000">
                  <a:schemeClr val="accent1">
                    <a:tint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4D8-4777-91C5-F6C42EBC7670}"/>
            </c:ext>
          </c:extLst>
        </c:ser>
        <c:dLbls>
          <c:showLegendKey val="0"/>
          <c:showVal val="0"/>
          <c:showCatName val="0"/>
          <c:showSerName val="0"/>
          <c:showPercent val="0"/>
          <c:showBubbleSize val="0"/>
        </c:dLbls>
        <c:gapWidth val="100"/>
        <c:overlap val="-24"/>
        <c:axId val="58714856"/>
        <c:axId val="58715240"/>
      </c:barChart>
      <c:catAx>
        <c:axId val="58714856"/>
        <c:scaling>
          <c:orientation val="minMax"/>
        </c:scaling>
        <c:delete val="1"/>
        <c:axPos val="b"/>
        <c:numFmt formatCode="General" sourceLinked="1"/>
        <c:majorTickMark val="none"/>
        <c:minorTickMark val="none"/>
        <c:tickLblPos val="nextTo"/>
        <c:crossAx val="58715240"/>
        <c:crosses val="autoZero"/>
        <c:auto val="1"/>
        <c:lblAlgn val="ctr"/>
        <c:lblOffset val="100"/>
        <c:noMultiLvlLbl val="0"/>
      </c:catAx>
      <c:valAx>
        <c:axId val="58715240"/>
        <c:scaling>
          <c:orientation val="minMax"/>
        </c:scaling>
        <c:delete val="1"/>
        <c:axPos val="l"/>
        <c:numFmt formatCode="General" sourceLinked="1"/>
        <c:majorTickMark val="none"/>
        <c:minorTickMark val="none"/>
        <c:tickLblPos val="nextTo"/>
        <c:crossAx val="58714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dk1">
                    <a:tint val="88500"/>
                    <a:tint val="65000"/>
                    <a:shade val="92000"/>
                    <a:satMod val="130000"/>
                  </a:schemeClr>
                </a:gs>
                <a:gs pos="45000">
                  <a:schemeClr val="dk1">
                    <a:tint val="88500"/>
                    <a:tint val="60000"/>
                    <a:shade val="99000"/>
                    <a:satMod val="120000"/>
                  </a:schemeClr>
                </a:gs>
                <a:gs pos="100000">
                  <a:schemeClr val="dk1">
                    <a:tint val="88500"/>
                    <a:tint val="55000"/>
                    <a:satMod val="140000"/>
                  </a:schemeClr>
                </a:gs>
              </a:gsLst>
              <a:path path="circle">
                <a:fillToRect l="100000" t="100000" r="100000" b="100000"/>
              </a:path>
            </a:gradFill>
            <a:ln w="9525" cap="flat" cmpd="sng" algn="ctr">
              <a:solidFill>
                <a:schemeClr val="dk1">
                  <a:tint val="88500"/>
                  <a:shade val="95000"/>
                </a:schemeClr>
              </a:solidFill>
              <a:round/>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67C-4672-AD7A-AF109E0DD19A}"/>
            </c:ext>
          </c:extLst>
        </c:ser>
        <c:ser>
          <c:idx val="1"/>
          <c:order val="1"/>
          <c:tx>
            <c:strRef>
              <c:f>Sheet1!$C$1</c:f>
              <c:strCache>
                <c:ptCount val="1"/>
                <c:pt idx="0">
                  <c:v>Series 2</c:v>
                </c:pt>
              </c:strCache>
            </c:strRef>
          </c:tx>
          <c:spPr>
            <a:gradFill rotWithShape="1">
              <a:gsLst>
                <a:gs pos="0">
                  <a:schemeClr val="dk1">
                    <a:tint val="55000"/>
                    <a:tint val="65000"/>
                    <a:shade val="92000"/>
                    <a:satMod val="130000"/>
                  </a:schemeClr>
                </a:gs>
                <a:gs pos="45000">
                  <a:schemeClr val="dk1">
                    <a:tint val="55000"/>
                    <a:tint val="60000"/>
                    <a:shade val="99000"/>
                    <a:satMod val="120000"/>
                  </a:schemeClr>
                </a:gs>
                <a:gs pos="100000">
                  <a:schemeClr val="dk1">
                    <a:tint val="55000"/>
                    <a:tint val="55000"/>
                    <a:satMod val="140000"/>
                  </a:schemeClr>
                </a:gs>
              </a:gsLst>
              <a:path path="circle">
                <a:fillToRect l="100000" t="100000" r="100000" b="100000"/>
              </a:path>
            </a:gradFill>
            <a:ln w="9525" cap="flat" cmpd="sng" algn="ctr">
              <a:solidFill>
                <a:schemeClr val="dk1">
                  <a:tint val="55000"/>
                  <a:shade val="95000"/>
                </a:schemeClr>
              </a:solidFill>
              <a:round/>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67C-4672-AD7A-AF109E0DD19A}"/>
            </c:ext>
          </c:extLst>
        </c:ser>
        <c:dLbls>
          <c:showLegendKey val="0"/>
          <c:showVal val="0"/>
          <c:showCatName val="0"/>
          <c:showSerName val="0"/>
          <c:showPercent val="0"/>
          <c:showBubbleSize val="0"/>
        </c:dLbls>
        <c:gapWidth val="219"/>
        <c:overlap val="-27"/>
        <c:axId val="606762896"/>
        <c:axId val="606763728"/>
      </c:barChart>
      <c:lineChart>
        <c:grouping val="standard"/>
        <c:varyColors val="0"/>
        <c:ser>
          <c:idx val="2"/>
          <c:order val="2"/>
          <c:tx>
            <c:strRef>
              <c:f>Sheet1!$D$1</c:f>
              <c:strCache>
                <c:ptCount val="1"/>
                <c:pt idx="0">
                  <c:v>Series 3</c:v>
                </c:pt>
              </c:strCache>
            </c:strRef>
          </c:tx>
          <c:spPr>
            <a:ln w="15875" cap="rnd">
              <a:solidFill>
                <a:schemeClr val="dk1">
                  <a:tint val="7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67C-4672-AD7A-AF109E0DD19A}"/>
            </c:ext>
          </c:extLst>
        </c:ser>
        <c:dLbls>
          <c:showLegendKey val="0"/>
          <c:showVal val="0"/>
          <c:showCatName val="0"/>
          <c:showSerName val="0"/>
          <c:showPercent val="0"/>
          <c:showBubbleSize val="0"/>
        </c:dLbls>
        <c:marker val="1"/>
        <c:smooth val="0"/>
        <c:axId val="855296800"/>
        <c:axId val="855296384"/>
      </c:lineChart>
      <c:catAx>
        <c:axId val="606762896"/>
        <c:scaling>
          <c:orientation val="minMax"/>
        </c:scaling>
        <c:delete val="1"/>
        <c:axPos val="b"/>
        <c:numFmt formatCode="General" sourceLinked="1"/>
        <c:majorTickMark val="none"/>
        <c:minorTickMark val="none"/>
        <c:tickLblPos val="nextTo"/>
        <c:crossAx val="606763728"/>
        <c:crosses val="autoZero"/>
        <c:auto val="1"/>
        <c:lblAlgn val="ctr"/>
        <c:lblOffset val="100"/>
        <c:noMultiLvlLbl val="0"/>
      </c:catAx>
      <c:valAx>
        <c:axId val="606763728"/>
        <c:scaling>
          <c:orientation val="minMax"/>
        </c:scaling>
        <c:delete val="1"/>
        <c:axPos val="l"/>
        <c:numFmt formatCode="General" sourceLinked="1"/>
        <c:majorTickMark val="none"/>
        <c:minorTickMark val="none"/>
        <c:tickLblPos val="nextTo"/>
        <c:crossAx val="606762896"/>
        <c:crosses val="autoZero"/>
        <c:crossBetween val="between"/>
      </c:valAx>
      <c:valAx>
        <c:axId val="855296384"/>
        <c:scaling>
          <c:orientation val="minMax"/>
        </c:scaling>
        <c:delete val="1"/>
        <c:axPos val="r"/>
        <c:numFmt formatCode="General" sourceLinked="1"/>
        <c:majorTickMark val="none"/>
        <c:minorTickMark val="none"/>
        <c:tickLblPos val="nextTo"/>
        <c:crossAx val="855296800"/>
        <c:crosses val="max"/>
        <c:crossBetween val="between"/>
      </c:valAx>
      <c:catAx>
        <c:axId val="855296800"/>
        <c:scaling>
          <c:orientation val="minMax"/>
        </c:scaling>
        <c:delete val="1"/>
        <c:axPos val="b"/>
        <c:numFmt formatCode="General" sourceLinked="1"/>
        <c:majorTickMark val="none"/>
        <c:minorTickMark val="none"/>
        <c:tickLblPos val="nextTo"/>
        <c:crossAx val="8552963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spc="1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5079C-7FC7-4F46-895D-77F54AF94A43}" type="doc">
      <dgm:prSet loTypeId="urn:microsoft.com/office/officeart/2005/8/layout/vProcess5" loCatId="process" qsTypeId="urn:microsoft.com/office/officeart/2005/8/quickstyle/simple5" qsCatId="simple" csTypeId="urn:microsoft.com/office/officeart/2005/8/colors/accent2_4" csCatId="accent2" phldr="1"/>
      <dgm:spPr/>
      <dgm:t>
        <a:bodyPr/>
        <a:lstStyle/>
        <a:p>
          <a:endParaRPr lang="en-US"/>
        </a:p>
      </dgm:t>
    </dgm:pt>
    <dgm:pt modelId="{BD13EF57-0AC6-4381-ACB3-7A183900E661}">
      <dgm:prSet phldrT="[Text]"/>
      <dgm:spPr/>
      <dgm:t>
        <a:bodyPr/>
        <a:lstStyle/>
        <a:p>
          <a:r>
            <a:rPr lang="en-US" dirty="0" smtClean="0"/>
            <a:t>T TEST </a:t>
          </a:r>
          <a:endParaRPr lang="en-US" dirty="0"/>
        </a:p>
      </dgm:t>
    </dgm:pt>
    <dgm:pt modelId="{470DDA04-7687-4CA8-A148-F14EB3598AAE}" type="parTrans" cxnId="{E07B3667-A68A-4A12-82D2-16078E99AAE5}">
      <dgm:prSet/>
      <dgm:spPr/>
      <dgm:t>
        <a:bodyPr/>
        <a:lstStyle/>
        <a:p>
          <a:endParaRPr lang="en-US"/>
        </a:p>
      </dgm:t>
    </dgm:pt>
    <dgm:pt modelId="{48B0E84B-5828-4E7A-817D-EE56C08A1D92}" type="sibTrans" cxnId="{E07B3667-A68A-4A12-82D2-16078E99AAE5}">
      <dgm:prSet/>
      <dgm:spPr/>
      <dgm:t>
        <a:bodyPr/>
        <a:lstStyle/>
        <a:p>
          <a:endParaRPr lang="en-US" dirty="0"/>
        </a:p>
      </dgm:t>
    </dgm:pt>
    <dgm:pt modelId="{390DB253-D498-4A29-88FE-094B9AE27EF1}">
      <dgm:prSet phldrT="[Text]"/>
      <dgm:spPr/>
      <dgm:t>
        <a:bodyPr/>
        <a:lstStyle/>
        <a:p>
          <a:r>
            <a:rPr lang="en-US" dirty="0" smtClean="0"/>
            <a:t>F TEST</a:t>
          </a:r>
          <a:endParaRPr lang="en-US" dirty="0"/>
        </a:p>
      </dgm:t>
    </dgm:pt>
    <dgm:pt modelId="{0CAFDD5C-1396-499D-AFD5-083D55C430E1}" type="parTrans" cxnId="{C86BD75E-3FFD-4081-8172-DBCD48065FF1}">
      <dgm:prSet/>
      <dgm:spPr/>
      <dgm:t>
        <a:bodyPr/>
        <a:lstStyle/>
        <a:p>
          <a:endParaRPr lang="en-US"/>
        </a:p>
      </dgm:t>
    </dgm:pt>
    <dgm:pt modelId="{459E5CF5-E437-4B3D-825B-986BDFE8907F}" type="sibTrans" cxnId="{C86BD75E-3FFD-4081-8172-DBCD48065FF1}">
      <dgm:prSet/>
      <dgm:spPr/>
      <dgm:t>
        <a:bodyPr/>
        <a:lstStyle/>
        <a:p>
          <a:endParaRPr lang="en-US" dirty="0"/>
        </a:p>
      </dgm:t>
    </dgm:pt>
    <dgm:pt modelId="{A435BCAC-8679-412E-A920-4753DFCEE9D9}">
      <dgm:prSet phldrT="[Text]"/>
      <dgm:spPr/>
      <dgm:t>
        <a:bodyPr/>
        <a:lstStyle/>
        <a:p>
          <a:r>
            <a:rPr lang="en-US" dirty="0" smtClean="0"/>
            <a:t>ANOVA</a:t>
          </a:r>
          <a:endParaRPr lang="en-US" dirty="0"/>
        </a:p>
      </dgm:t>
    </dgm:pt>
    <dgm:pt modelId="{62AE1D45-E850-486B-A9B1-812BAF61928F}" type="parTrans" cxnId="{2E193457-793D-4722-A09A-BEA1C43E5A1C}">
      <dgm:prSet/>
      <dgm:spPr/>
      <dgm:t>
        <a:bodyPr/>
        <a:lstStyle/>
        <a:p>
          <a:endParaRPr lang="en-US"/>
        </a:p>
      </dgm:t>
    </dgm:pt>
    <dgm:pt modelId="{53BFBD91-4890-4ED5-8A82-C63214300135}" type="sibTrans" cxnId="{2E193457-793D-4722-A09A-BEA1C43E5A1C}">
      <dgm:prSet/>
      <dgm:spPr/>
      <dgm:t>
        <a:bodyPr/>
        <a:lstStyle/>
        <a:p>
          <a:endParaRPr lang="en-US" dirty="0"/>
        </a:p>
      </dgm:t>
    </dgm:pt>
    <dgm:pt modelId="{1623DA57-4603-4269-92F4-09DFC6B1D153}">
      <dgm:prSet phldrT="[Text]"/>
      <dgm:spPr/>
      <dgm:t>
        <a:bodyPr/>
        <a:lstStyle/>
        <a:p>
          <a:r>
            <a:rPr lang="en-US" dirty="0" smtClean="0"/>
            <a:t>Z TEST</a:t>
          </a:r>
          <a:endParaRPr lang="en-US" dirty="0"/>
        </a:p>
      </dgm:t>
    </dgm:pt>
    <dgm:pt modelId="{64A67786-2F73-423F-9DD4-C0F0A7642750}" type="parTrans" cxnId="{838B4612-C435-4BD3-A1EE-02E2622CD992}">
      <dgm:prSet/>
      <dgm:spPr/>
      <dgm:t>
        <a:bodyPr/>
        <a:lstStyle/>
        <a:p>
          <a:endParaRPr lang="en-US"/>
        </a:p>
      </dgm:t>
    </dgm:pt>
    <dgm:pt modelId="{94970B05-8C81-433C-944D-C63F03944D18}" type="sibTrans" cxnId="{838B4612-C435-4BD3-A1EE-02E2622CD992}">
      <dgm:prSet/>
      <dgm:spPr/>
      <dgm:t>
        <a:bodyPr/>
        <a:lstStyle/>
        <a:p>
          <a:endParaRPr lang="en-US" dirty="0"/>
        </a:p>
      </dgm:t>
    </dgm:pt>
    <dgm:pt modelId="{1FC615CC-26E8-4D5E-B73F-47048E9E071E}">
      <dgm:prSet phldrT="[Text]"/>
      <dgm:spPr/>
      <dgm:t>
        <a:bodyPr/>
        <a:lstStyle/>
        <a:p>
          <a:r>
            <a:rPr lang="en-US" dirty="0" smtClean="0"/>
            <a:t>CHI SQUARE</a:t>
          </a:r>
          <a:endParaRPr lang="en-US" dirty="0"/>
        </a:p>
      </dgm:t>
    </dgm:pt>
    <dgm:pt modelId="{A71B3E51-37BE-4886-98F8-EDFFE6777F79}" type="parTrans" cxnId="{D663DAEF-C61D-422D-B34F-A7DDDD480F14}">
      <dgm:prSet/>
      <dgm:spPr/>
      <dgm:t>
        <a:bodyPr/>
        <a:lstStyle/>
        <a:p>
          <a:endParaRPr lang="en-US"/>
        </a:p>
      </dgm:t>
    </dgm:pt>
    <dgm:pt modelId="{98579180-7B2B-4C82-8B70-0C67AA18CCD8}" type="sibTrans" cxnId="{D663DAEF-C61D-422D-B34F-A7DDDD480F14}">
      <dgm:prSet/>
      <dgm:spPr/>
      <dgm:t>
        <a:bodyPr/>
        <a:lstStyle/>
        <a:p>
          <a:endParaRPr lang="en-US"/>
        </a:p>
      </dgm:t>
    </dgm:pt>
    <dgm:pt modelId="{FD0DD586-1B09-43F9-92D0-1FABA800E016}">
      <dgm:prSet phldrT="[Text]"/>
      <dgm:spPr/>
      <dgm:t>
        <a:bodyPr/>
        <a:lstStyle/>
        <a:p>
          <a:endParaRPr lang="en-US" dirty="0"/>
        </a:p>
      </dgm:t>
    </dgm:pt>
    <dgm:pt modelId="{78A4767C-C3AB-40AD-A301-1B934C5A9EE5}" type="parTrans" cxnId="{9DB85188-3674-4A76-80F5-A12CF8129A7F}">
      <dgm:prSet/>
      <dgm:spPr/>
      <dgm:t>
        <a:bodyPr/>
        <a:lstStyle/>
        <a:p>
          <a:endParaRPr lang="en-US"/>
        </a:p>
      </dgm:t>
    </dgm:pt>
    <dgm:pt modelId="{6041D52D-7DD6-48F8-8C4E-866DF8263B66}" type="sibTrans" cxnId="{9DB85188-3674-4A76-80F5-A12CF8129A7F}">
      <dgm:prSet/>
      <dgm:spPr/>
      <dgm:t>
        <a:bodyPr/>
        <a:lstStyle/>
        <a:p>
          <a:endParaRPr lang="en-US"/>
        </a:p>
      </dgm:t>
    </dgm:pt>
    <dgm:pt modelId="{E4EAA57A-7925-46B1-A4EA-FE557C7CC1E6}" type="pres">
      <dgm:prSet presAssocID="{CD15079C-7FC7-4F46-895D-77F54AF94A43}" presName="outerComposite" presStyleCnt="0">
        <dgm:presLayoutVars>
          <dgm:chMax val="5"/>
          <dgm:dir/>
          <dgm:resizeHandles val="exact"/>
        </dgm:presLayoutVars>
      </dgm:prSet>
      <dgm:spPr/>
      <dgm:t>
        <a:bodyPr/>
        <a:lstStyle/>
        <a:p>
          <a:endParaRPr lang="en-US"/>
        </a:p>
      </dgm:t>
    </dgm:pt>
    <dgm:pt modelId="{CF27EEF0-FC97-45A2-ADF6-3D69A618F4FB}" type="pres">
      <dgm:prSet presAssocID="{CD15079C-7FC7-4F46-895D-77F54AF94A43}" presName="dummyMaxCanvas" presStyleCnt="0">
        <dgm:presLayoutVars/>
      </dgm:prSet>
      <dgm:spPr/>
    </dgm:pt>
    <dgm:pt modelId="{66318A77-9F7C-4FED-BEA7-C3BDD3DA19B3}" type="pres">
      <dgm:prSet presAssocID="{CD15079C-7FC7-4F46-895D-77F54AF94A43}" presName="FiveNodes_1" presStyleLbl="node1" presStyleIdx="0" presStyleCnt="5">
        <dgm:presLayoutVars>
          <dgm:bulletEnabled val="1"/>
        </dgm:presLayoutVars>
      </dgm:prSet>
      <dgm:spPr/>
      <dgm:t>
        <a:bodyPr/>
        <a:lstStyle/>
        <a:p>
          <a:endParaRPr lang="en-US"/>
        </a:p>
      </dgm:t>
    </dgm:pt>
    <dgm:pt modelId="{D3A8E0D2-0B8B-4089-A8D5-E24DF49269FD}" type="pres">
      <dgm:prSet presAssocID="{CD15079C-7FC7-4F46-895D-77F54AF94A43}" presName="FiveNodes_2" presStyleLbl="node1" presStyleIdx="1" presStyleCnt="5">
        <dgm:presLayoutVars>
          <dgm:bulletEnabled val="1"/>
        </dgm:presLayoutVars>
      </dgm:prSet>
      <dgm:spPr/>
      <dgm:t>
        <a:bodyPr/>
        <a:lstStyle/>
        <a:p>
          <a:endParaRPr lang="en-US"/>
        </a:p>
      </dgm:t>
    </dgm:pt>
    <dgm:pt modelId="{D0A89873-F300-48FC-B58E-BD0D0305EDC5}" type="pres">
      <dgm:prSet presAssocID="{CD15079C-7FC7-4F46-895D-77F54AF94A43}" presName="FiveNodes_3" presStyleLbl="node1" presStyleIdx="2" presStyleCnt="5">
        <dgm:presLayoutVars>
          <dgm:bulletEnabled val="1"/>
        </dgm:presLayoutVars>
      </dgm:prSet>
      <dgm:spPr/>
      <dgm:t>
        <a:bodyPr/>
        <a:lstStyle/>
        <a:p>
          <a:endParaRPr lang="en-US"/>
        </a:p>
      </dgm:t>
    </dgm:pt>
    <dgm:pt modelId="{8770B1E0-1755-4BFF-9B02-A9849A4F8F4B}" type="pres">
      <dgm:prSet presAssocID="{CD15079C-7FC7-4F46-895D-77F54AF94A43}" presName="FiveNodes_4" presStyleLbl="node1" presStyleIdx="3" presStyleCnt="5">
        <dgm:presLayoutVars>
          <dgm:bulletEnabled val="1"/>
        </dgm:presLayoutVars>
      </dgm:prSet>
      <dgm:spPr/>
      <dgm:t>
        <a:bodyPr/>
        <a:lstStyle/>
        <a:p>
          <a:endParaRPr lang="en-US"/>
        </a:p>
      </dgm:t>
    </dgm:pt>
    <dgm:pt modelId="{FD319588-C62B-49D5-8165-47EB30CC987E}" type="pres">
      <dgm:prSet presAssocID="{CD15079C-7FC7-4F46-895D-77F54AF94A43}" presName="FiveNodes_5" presStyleLbl="node1" presStyleIdx="4" presStyleCnt="5">
        <dgm:presLayoutVars>
          <dgm:bulletEnabled val="1"/>
        </dgm:presLayoutVars>
      </dgm:prSet>
      <dgm:spPr/>
      <dgm:t>
        <a:bodyPr/>
        <a:lstStyle/>
        <a:p>
          <a:endParaRPr lang="en-US"/>
        </a:p>
      </dgm:t>
    </dgm:pt>
    <dgm:pt modelId="{33366BBE-5AD0-4ECD-B6FC-9056F2E7468E}" type="pres">
      <dgm:prSet presAssocID="{CD15079C-7FC7-4F46-895D-77F54AF94A43}" presName="FiveConn_1-2" presStyleLbl="fgAccFollowNode1" presStyleIdx="0" presStyleCnt="4">
        <dgm:presLayoutVars>
          <dgm:bulletEnabled val="1"/>
        </dgm:presLayoutVars>
      </dgm:prSet>
      <dgm:spPr/>
      <dgm:t>
        <a:bodyPr/>
        <a:lstStyle/>
        <a:p>
          <a:endParaRPr lang="en-US"/>
        </a:p>
      </dgm:t>
    </dgm:pt>
    <dgm:pt modelId="{3DF364AF-258F-471C-A893-B9EE73BD561F}" type="pres">
      <dgm:prSet presAssocID="{CD15079C-7FC7-4F46-895D-77F54AF94A43}" presName="FiveConn_2-3" presStyleLbl="fgAccFollowNode1" presStyleIdx="1" presStyleCnt="4">
        <dgm:presLayoutVars>
          <dgm:bulletEnabled val="1"/>
        </dgm:presLayoutVars>
      </dgm:prSet>
      <dgm:spPr/>
      <dgm:t>
        <a:bodyPr/>
        <a:lstStyle/>
        <a:p>
          <a:endParaRPr lang="en-US"/>
        </a:p>
      </dgm:t>
    </dgm:pt>
    <dgm:pt modelId="{F229DE1F-8FF8-4DAE-88B5-956CBB121BFE}" type="pres">
      <dgm:prSet presAssocID="{CD15079C-7FC7-4F46-895D-77F54AF94A43}" presName="FiveConn_3-4" presStyleLbl="fgAccFollowNode1" presStyleIdx="2" presStyleCnt="4">
        <dgm:presLayoutVars>
          <dgm:bulletEnabled val="1"/>
        </dgm:presLayoutVars>
      </dgm:prSet>
      <dgm:spPr/>
      <dgm:t>
        <a:bodyPr/>
        <a:lstStyle/>
        <a:p>
          <a:endParaRPr lang="en-US"/>
        </a:p>
      </dgm:t>
    </dgm:pt>
    <dgm:pt modelId="{61D5C807-D796-408E-9EC0-76D37DABA0E9}" type="pres">
      <dgm:prSet presAssocID="{CD15079C-7FC7-4F46-895D-77F54AF94A43}" presName="FiveConn_4-5" presStyleLbl="fgAccFollowNode1" presStyleIdx="3" presStyleCnt="4">
        <dgm:presLayoutVars>
          <dgm:bulletEnabled val="1"/>
        </dgm:presLayoutVars>
      </dgm:prSet>
      <dgm:spPr/>
      <dgm:t>
        <a:bodyPr/>
        <a:lstStyle/>
        <a:p>
          <a:endParaRPr lang="en-US"/>
        </a:p>
      </dgm:t>
    </dgm:pt>
    <dgm:pt modelId="{C61856C6-88A5-4B51-BFBA-19DBA2C0544F}" type="pres">
      <dgm:prSet presAssocID="{CD15079C-7FC7-4F46-895D-77F54AF94A43}" presName="FiveNodes_1_text" presStyleLbl="node1" presStyleIdx="4" presStyleCnt="5">
        <dgm:presLayoutVars>
          <dgm:bulletEnabled val="1"/>
        </dgm:presLayoutVars>
      </dgm:prSet>
      <dgm:spPr/>
      <dgm:t>
        <a:bodyPr/>
        <a:lstStyle/>
        <a:p>
          <a:endParaRPr lang="en-US"/>
        </a:p>
      </dgm:t>
    </dgm:pt>
    <dgm:pt modelId="{17BF1321-B4B6-4C03-9F7F-E87472A81AC3}" type="pres">
      <dgm:prSet presAssocID="{CD15079C-7FC7-4F46-895D-77F54AF94A43}" presName="FiveNodes_2_text" presStyleLbl="node1" presStyleIdx="4" presStyleCnt="5">
        <dgm:presLayoutVars>
          <dgm:bulletEnabled val="1"/>
        </dgm:presLayoutVars>
      </dgm:prSet>
      <dgm:spPr/>
      <dgm:t>
        <a:bodyPr/>
        <a:lstStyle/>
        <a:p>
          <a:endParaRPr lang="en-US"/>
        </a:p>
      </dgm:t>
    </dgm:pt>
    <dgm:pt modelId="{2A7C8611-FA88-4434-9FA5-233E45A4BF4F}" type="pres">
      <dgm:prSet presAssocID="{CD15079C-7FC7-4F46-895D-77F54AF94A43}" presName="FiveNodes_3_text" presStyleLbl="node1" presStyleIdx="4" presStyleCnt="5">
        <dgm:presLayoutVars>
          <dgm:bulletEnabled val="1"/>
        </dgm:presLayoutVars>
      </dgm:prSet>
      <dgm:spPr/>
      <dgm:t>
        <a:bodyPr/>
        <a:lstStyle/>
        <a:p>
          <a:endParaRPr lang="en-US"/>
        </a:p>
      </dgm:t>
    </dgm:pt>
    <dgm:pt modelId="{FB34ADD5-AE06-4B63-A73A-DE0702556449}" type="pres">
      <dgm:prSet presAssocID="{CD15079C-7FC7-4F46-895D-77F54AF94A43}" presName="FiveNodes_4_text" presStyleLbl="node1" presStyleIdx="4" presStyleCnt="5">
        <dgm:presLayoutVars>
          <dgm:bulletEnabled val="1"/>
        </dgm:presLayoutVars>
      </dgm:prSet>
      <dgm:spPr/>
      <dgm:t>
        <a:bodyPr/>
        <a:lstStyle/>
        <a:p>
          <a:endParaRPr lang="en-US"/>
        </a:p>
      </dgm:t>
    </dgm:pt>
    <dgm:pt modelId="{8BC86C7D-185E-482A-B028-22BD8816E865}" type="pres">
      <dgm:prSet presAssocID="{CD15079C-7FC7-4F46-895D-77F54AF94A43}" presName="FiveNodes_5_text" presStyleLbl="node1" presStyleIdx="4" presStyleCnt="5">
        <dgm:presLayoutVars>
          <dgm:bulletEnabled val="1"/>
        </dgm:presLayoutVars>
      </dgm:prSet>
      <dgm:spPr/>
      <dgm:t>
        <a:bodyPr/>
        <a:lstStyle/>
        <a:p>
          <a:endParaRPr lang="en-US"/>
        </a:p>
      </dgm:t>
    </dgm:pt>
  </dgm:ptLst>
  <dgm:cxnLst>
    <dgm:cxn modelId="{6B9E046B-FC7A-48D2-AAE3-4FF016557A96}" type="presOf" srcId="{A435BCAC-8679-412E-A920-4753DFCEE9D9}" destId="{2A7C8611-FA88-4434-9FA5-233E45A4BF4F}" srcOrd="1" destOrd="0" presId="urn:microsoft.com/office/officeart/2005/8/layout/vProcess5"/>
    <dgm:cxn modelId="{E71A6161-BD1A-45B1-A53B-EBAF10DAE39E}" type="presOf" srcId="{94970B05-8C81-433C-944D-C63F03944D18}" destId="{61D5C807-D796-408E-9EC0-76D37DABA0E9}" srcOrd="0" destOrd="0" presId="urn:microsoft.com/office/officeart/2005/8/layout/vProcess5"/>
    <dgm:cxn modelId="{54B7325D-51E8-4EF4-9A7D-55CE7B82AD58}" type="presOf" srcId="{1FC615CC-26E8-4D5E-B73F-47048E9E071E}" destId="{FD319588-C62B-49D5-8165-47EB30CC987E}" srcOrd="0" destOrd="0" presId="urn:microsoft.com/office/officeart/2005/8/layout/vProcess5"/>
    <dgm:cxn modelId="{011D6640-8F3A-472F-AB36-AF15A141831A}" type="presOf" srcId="{459E5CF5-E437-4B3D-825B-986BDFE8907F}" destId="{3DF364AF-258F-471C-A893-B9EE73BD561F}" srcOrd="0" destOrd="0" presId="urn:microsoft.com/office/officeart/2005/8/layout/vProcess5"/>
    <dgm:cxn modelId="{2DFD1FC4-4A5A-478A-B5B8-73A524274B81}" type="presOf" srcId="{1FC615CC-26E8-4D5E-B73F-47048E9E071E}" destId="{8BC86C7D-185E-482A-B028-22BD8816E865}" srcOrd="1" destOrd="0" presId="urn:microsoft.com/office/officeart/2005/8/layout/vProcess5"/>
    <dgm:cxn modelId="{9DB85188-3674-4A76-80F5-A12CF8129A7F}" srcId="{CD15079C-7FC7-4F46-895D-77F54AF94A43}" destId="{FD0DD586-1B09-43F9-92D0-1FABA800E016}" srcOrd="5" destOrd="0" parTransId="{78A4767C-C3AB-40AD-A301-1B934C5A9EE5}" sibTransId="{6041D52D-7DD6-48F8-8C4E-866DF8263B66}"/>
    <dgm:cxn modelId="{00B3009E-4374-47A6-A3A3-7C101D0CB254}" type="presOf" srcId="{48B0E84B-5828-4E7A-817D-EE56C08A1D92}" destId="{33366BBE-5AD0-4ECD-B6FC-9056F2E7468E}" srcOrd="0" destOrd="0" presId="urn:microsoft.com/office/officeart/2005/8/layout/vProcess5"/>
    <dgm:cxn modelId="{2E193457-793D-4722-A09A-BEA1C43E5A1C}" srcId="{CD15079C-7FC7-4F46-895D-77F54AF94A43}" destId="{A435BCAC-8679-412E-A920-4753DFCEE9D9}" srcOrd="2" destOrd="0" parTransId="{62AE1D45-E850-486B-A9B1-812BAF61928F}" sibTransId="{53BFBD91-4890-4ED5-8A82-C63214300135}"/>
    <dgm:cxn modelId="{1B388B4C-C7F7-4804-89BC-2E7C6965AD81}" type="presOf" srcId="{BD13EF57-0AC6-4381-ACB3-7A183900E661}" destId="{C61856C6-88A5-4B51-BFBA-19DBA2C0544F}" srcOrd="1" destOrd="0" presId="urn:microsoft.com/office/officeart/2005/8/layout/vProcess5"/>
    <dgm:cxn modelId="{1D0C0B90-B0D9-4F38-A1F6-F6ADF4216B52}" type="presOf" srcId="{1623DA57-4603-4269-92F4-09DFC6B1D153}" destId="{FB34ADD5-AE06-4B63-A73A-DE0702556449}" srcOrd="1" destOrd="0" presId="urn:microsoft.com/office/officeart/2005/8/layout/vProcess5"/>
    <dgm:cxn modelId="{532D916E-655B-4A39-9295-2DE1238704F1}" type="presOf" srcId="{CD15079C-7FC7-4F46-895D-77F54AF94A43}" destId="{E4EAA57A-7925-46B1-A4EA-FE557C7CC1E6}" srcOrd="0" destOrd="0" presId="urn:microsoft.com/office/officeart/2005/8/layout/vProcess5"/>
    <dgm:cxn modelId="{E07B3667-A68A-4A12-82D2-16078E99AAE5}" srcId="{CD15079C-7FC7-4F46-895D-77F54AF94A43}" destId="{BD13EF57-0AC6-4381-ACB3-7A183900E661}" srcOrd="0" destOrd="0" parTransId="{470DDA04-7687-4CA8-A148-F14EB3598AAE}" sibTransId="{48B0E84B-5828-4E7A-817D-EE56C08A1D92}"/>
    <dgm:cxn modelId="{03DE6084-0E2F-4240-BDFD-D5E61D1B2B65}" type="presOf" srcId="{1623DA57-4603-4269-92F4-09DFC6B1D153}" destId="{8770B1E0-1755-4BFF-9B02-A9849A4F8F4B}" srcOrd="0" destOrd="0" presId="urn:microsoft.com/office/officeart/2005/8/layout/vProcess5"/>
    <dgm:cxn modelId="{10BF9E8D-B523-4797-AB97-1A0BE146ACA6}" type="presOf" srcId="{A435BCAC-8679-412E-A920-4753DFCEE9D9}" destId="{D0A89873-F300-48FC-B58E-BD0D0305EDC5}" srcOrd="0" destOrd="0" presId="urn:microsoft.com/office/officeart/2005/8/layout/vProcess5"/>
    <dgm:cxn modelId="{838B4612-C435-4BD3-A1EE-02E2622CD992}" srcId="{CD15079C-7FC7-4F46-895D-77F54AF94A43}" destId="{1623DA57-4603-4269-92F4-09DFC6B1D153}" srcOrd="3" destOrd="0" parTransId="{64A67786-2F73-423F-9DD4-C0F0A7642750}" sibTransId="{94970B05-8C81-433C-944D-C63F03944D18}"/>
    <dgm:cxn modelId="{6C1BD5B7-909A-492D-9264-9CEFE1736E26}" type="presOf" srcId="{390DB253-D498-4A29-88FE-094B9AE27EF1}" destId="{17BF1321-B4B6-4C03-9F7F-E87472A81AC3}" srcOrd="1" destOrd="0" presId="urn:microsoft.com/office/officeart/2005/8/layout/vProcess5"/>
    <dgm:cxn modelId="{F8987F1F-42E6-4449-A043-8AFB1618DD01}" type="presOf" srcId="{BD13EF57-0AC6-4381-ACB3-7A183900E661}" destId="{66318A77-9F7C-4FED-BEA7-C3BDD3DA19B3}" srcOrd="0" destOrd="0" presId="urn:microsoft.com/office/officeart/2005/8/layout/vProcess5"/>
    <dgm:cxn modelId="{D663DAEF-C61D-422D-B34F-A7DDDD480F14}" srcId="{CD15079C-7FC7-4F46-895D-77F54AF94A43}" destId="{1FC615CC-26E8-4D5E-B73F-47048E9E071E}" srcOrd="4" destOrd="0" parTransId="{A71B3E51-37BE-4886-98F8-EDFFE6777F79}" sibTransId="{98579180-7B2B-4C82-8B70-0C67AA18CCD8}"/>
    <dgm:cxn modelId="{B2375D34-3411-4058-A9BE-418C80659972}" type="presOf" srcId="{390DB253-D498-4A29-88FE-094B9AE27EF1}" destId="{D3A8E0D2-0B8B-4089-A8D5-E24DF49269FD}" srcOrd="0" destOrd="0" presId="urn:microsoft.com/office/officeart/2005/8/layout/vProcess5"/>
    <dgm:cxn modelId="{C86BD75E-3FFD-4081-8172-DBCD48065FF1}" srcId="{CD15079C-7FC7-4F46-895D-77F54AF94A43}" destId="{390DB253-D498-4A29-88FE-094B9AE27EF1}" srcOrd="1" destOrd="0" parTransId="{0CAFDD5C-1396-499D-AFD5-083D55C430E1}" sibTransId="{459E5CF5-E437-4B3D-825B-986BDFE8907F}"/>
    <dgm:cxn modelId="{6B87AC63-D5B1-4D84-ABCF-4D9CC260C452}" type="presOf" srcId="{53BFBD91-4890-4ED5-8A82-C63214300135}" destId="{F229DE1F-8FF8-4DAE-88B5-956CBB121BFE}" srcOrd="0" destOrd="0" presId="urn:microsoft.com/office/officeart/2005/8/layout/vProcess5"/>
    <dgm:cxn modelId="{83FDE164-B714-460E-BF8D-950314DD341A}" type="presParOf" srcId="{E4EAA57A-7925-46B1-A4EA-FE557C7CC1E6}" destId="{CF27EEF0-FC97-45A2-ADF6-3D69A618F4FB}" srcOrd="0" destOrd="0" presId="urn:microsoft.com/office/officeart/2005/8/layout/vProcess5"/>
    <dgm:cxn modelId="{CC36997F-4306-4A6C-B841-37E3B8C9577B}" type="presParOf" srcId="{E4EAA57A-7925-46B1-A4EA-FE557C7CC1E6}" destId="{66318A77-9F7C-4FED-BEA7-C3BDD3DA19B3}" srcOrd="1" destOrd="0" presId="urn:microsoft.com/office/officeart/2005/8/layout/vProcess5"/>
    <dgm:cxn modelId="{DBAE1279-274C-433F-BBC5-F8D019CBBD10}" type="presParOf" srcId="{E4EAA57A-7925-46B1-A4EA-FE557C7CC1E6}" destId="{D3A8E0D2-0B8B-4089-A8D5-E24DF49269FD}" srcOrd="2" destOrd="0" presId="urn:microsoft.com/office/officeart/2005/8/layout/vProcess5"/>
    <dgm:cxn modelId="{BA4F023A-350F-4321-8375-DD880089FB84}" type="presParOf" srcId="{E4EAA57A-7925-46B1-A4EA-FE557C7CC1E6}" destId="{D0A89873-F300-48FC-B58E-BD0D0305EDC5}" srcOrd="3" destOrd="0" presId="urn:microsoft.com/office/officeart/2005/8/layout/vProcess5"/>
    <dgm:cxn modelId="{DE13A943-2DBE-428B-870C-1EDBE9F87930}" type="presParOf" srcId="{E4EAA57A-7925-46B1-A4EA-FE557C7CC1E6}" destId="{8770B1E0-1755-4BFF-9B02-A9849A4F8F4B}" srcOrd="4" destOrd="0" presId="urn:microsoft.com/office/officeart/2005/8/layout/vProcess5"/>
    <dgm:cxn modelId="{5C80F811-F724-4708-9451-C5F81CF4A6F3}" type="presParOf" srcId="{E4EAA57A-7925-46B1-A4EA-FE557C7CC1E6}" destId="{FD319588-C62B-49D5-8165-47EB30CC987E}" srcOrd="5" destOrd="0" presId="urn:microsoft.com/office/officeart/2005/8/layout/vProcess5"/>
    <dgm:cxn modelId="{5455AF38-B09E-4645-AA78-6581F438E756}" type="presParOf" srcId="{E4EAA57A-7925-46B1-A4EA-FE557C7CC1E6}" destId="{33366BBE-5AD0-4ECD-B6FC-9056F2E7468E}" srcOrd="6" destOrd="0" presId="urn:microsoft.com/office/officeart/2005/8/layout/vProcess5"/>
    <dgm:cxn modelId="{66884C8E-7A06-4287-BC0A-7AB3E7E4DB8E}" type="presParOf" srcId="{E4EAA57A-7925-46B1-A4EA-FE557C7CC1E6}" destId="{3DF364AF-258F-471C-A893-B9EE73BD561F}" srcOrd="7" destOrd="0" presId="urn:microsoft.com/office/officeart/2005/8/layout/vProcess5"/>
    <dgm:cxn modelId="{71817ED2-5FC3-4C22-92DE-9A0022BA4398}" type="presParOf" srcId="{E4EAA57A-7925-46B1-A4EA-FE557C7CC1E6}" destId="{F229DE1F-8FF8-4DAE-88B5-956CBB121BFE}" srcOrd="8" destOrd="0" presId="urn:microsoft.com/office/officeart/2005/8/layout/vProcess5"/>
    <dgm:cxn modelId="{E561B098-D3AF-4153-A094-59E5EA7CF99E}" type="presParOf" srcId="{E4EAA57A-7925-46B1-A4EA-FE557C7CC1E6}" destId="{61D5C807-D796-408E-9EC0-76D37DABA0E9}" srcOrd="9" destOrd="0" presId="urn:microsoft.com/office/officeart/2005/8/layout/vProcess5"/>
    <dgm:cxn modelId="{67949B0E-B850-40B9-8AD5-CB14DC9C6273}" type="presParOf" srcId="{E4EAA57A-7925-46B1-A4EA-FE557C7CC1E6}" destId="{C61856C6-88A5-4B51-BFBA-19DBA2C0544F}" srcOrd="10" destOrd="0" presId="urn:microsoft.com/office/officeart/2005/8/layout/vProcess5"/>
    <dgm:cxn modelId="{C69B20D1-8065-4BFF-A5B7-5A9E173E35F6}" type="presParOf" srcId="{E4EAA57A-7925-46B1-A4EA-FE557C7CC1E6}" destId="{17BF1321-B4B6-4C03-9F7F-E87472A81AC3}" srcOrd="11" destOrd="0" presId="urn:microsoft.com/office/officeart/2005/8/layout/vProcess5"/>
    <dgm:cxn modelId="{2DF4E89A-4A2B-4FA4-9196-F970416D89AD}" type="presParOf" srcId="{E4EAA57A-7925-46B1-A4EA-FE557C7CC1E6}" destId="{2A7C8611-FA88-4434-9FA5-233E45A4BF4F}" srcOrd="12" destOrd="0" presId="urn:microsoft.com/office/officeart/2005/8/layout/vProcess5"/>
    <dgm:cxn modelId="{50C3331F-24C6-40FA-B533-6C5EE34AC1DF}" type="presParOf" srcId="{E4EAA57A-7925-46B1-A4EA-FE557C7CC1E6}" destId="{FB34ADD5-AE06-4B63-A73A-DE0702556449}" srcOrd="13" destOrd="0" presId="urn:microsoft.com/office/officeart/2005/8/layout/vProcess5"/>
    <dgm:cxn modelId="{99BA38C8-7B73-4665-8C1D-7D2DDFD06106}" type="presParOf" srcId="{E4EAA57A-7925-46B1-A4EA-FE557C7CC1E6}" destId="{8BC86C7D-185E-482A-B028-22BD8816E86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8A77-9F7C-4FED-BEA7-C3BDD3DA19B3}">
      <dsp:nvSpPr>
        <dsp:cNvPr id="0" name=""/>
        <dsp:cNvSpPr/>
      </dsp:nvSpPr>
      <dsp:spPr>
        <a:xfrm>
          <a:off x="0" y="0"/>
          <a:ext cx="7510272" cy="753938"/>
        </a:xfrm>
        <a:prstGeom prst="roundRect">
          <a:avLst>
            <a:gd name="adj" fmla="val 10000"/>
          </a:avLst>
        </a:prstGeom>
        <a:gradFill rotWithShape="0">
          <a:gsLst>
            <a:gs pos="0">
              <a:schemeClr val="accent2">
                <a:shade val="50000"/>
                <a:hueOff val="0"/>
                <a:satOff val="0"/>
                <a:lumOff val="0"/>
                <a:alphaOff val="0"/>
                <a:shade val="85000"/>
                <a:satMod val="130000"/>
              </a:schemeClr>
            </a:gs>
            <a:gs pos="34000">
              <a:schemeClr val="accent2">
                <a:shade val="50000"/>
                <a:hueOff val="0"/>
                <a:satOff val="0"/>
                <a:lumOff val="0"/>
                <a:alphaOff val="0"/>
                <a:shade val="87000"/>
                <a:satMod val="125000"/>
              </a:schemeClr>
            </a:gs>
            <a:gs pos="70000">
              <a:schemeClr val="accent2">
                <a:shade val="50000"/>
                <a:hueOff val="0"/>
                <a:satOff val="0"/>
                <a:lumOff val="0"/>
                <a:alphaOff val="0"/>
                <a:tint val="100000"/>
                <a:shade val="90000"/>
                <a:satMod val="130000"/>
              </a:schemeClr>
            </a:gs>
            <a:gs pos="100000">
              <a:schemeClr val="accent2">
                <a:shade val="5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T TEST </a:t>
          </a:r>
          <a:endParaRPr lang="en-US" sz="3200" kern="1200" dirty="0"/>
        </a:p>
      </dsp:txBody>
      <dsp:txXfrm>
        <a:off x="22082" y="22082"/>
        <a:ext cx="6608503" cy="709774"/>
      </dsp:txXfrm>
    </dsp:sp>
    <dsp:sp modelId="{D3A8E0D2-0B8B-4089-A8D5-E24DF49269FD}">
      <dsp:nvSpPr>
        <dsp:cNvPr id="0" name=""/>
        <dsp:cNvSpPr/>
      </dsp:nvSpPr>
      <dsp:spPr>
        <a:xfrm>
          <a:off x="560832" y="858651"/>
          <a:ext cx="7510272" cy="753938"/>
        </a:xfrm>
        <a:prstGeom prst="roundRect">
          <a:avLst>
            <a:gd name="adj" fmla="val 10000"/>
          </a:avLst>
        </a:prstGeom>
        <a:gradFill rotWithShape="0">
          <a:gsLst>
            <a:gs pos="0">
              <a:schemeClr val="accent2">
                <a:shade val="50000"/>
                <a:hueOff val="-202852"/>
                <a:satOff val="-11227"/>
                <a:lumOff val="20265"/>
                <a:alphaOff val="0"/>
                <a:shade val="85000"/>
                <a:satMod val="130000"/>
              </a:schemeClr>
            </a:gs>
            <a:gs pos="34000">
              <a:schemeClr val="accent2">
                <a:shade val="50000"/>
                <a:hueOff val="-202852"/>
                <a:satOff val="-11227"/>
                <a:lumOff val="20265"/>
                <a:alphaOff val="0"/>
                <a:shade val="87000"/>
                <a:satMod val="125000"/>
              </a:schemeClr>
            </a:gs>
            <a:gs pos="70000">
              <a:schemeClr val="accent2">
                <a:shade val="50000"/>
                <a:hueOff val="-202852"/>
                <a:satOff val="-11227"/>
                <a:lumOff val="20265"/>
                <a:alphaOff val="0"/>
                <a:tint val="100000"/>
                <a:shade val="90000"/>
                <a:satMod val="130000"/>
              </a:schemeClr>
            </a:gs>
            <a:gs pos="100000">
              <a:schemeClr val="accent2">
                <a:shade val="50000"/>
                <a:hueOff val="-202852"/>
                <a:satOff val="-11227"/>
                <a:lumOff val="20265"/>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F TEST</a:t>
          </a:r>
          <a:endParaRPr lang="en-US" sz="3200" kern="1200" dirty="0"/>
        </a:p>
      </dsp:txBody>
      <dsp:txXfrm>
        <a:off x="582914" y="880733"/>
        <a:ext cx="6415216" cy="709774"/>
      </dsp:txXfrm>
    </dsp:sp>
    <dsp:sp modelId="{D0A89873-F300-48FC-B58E-BD0D0305EDC5}">
      <dsp:nvSpPr>
        <dsp:cNvPr id="0" name=""/>
        <dsp:cNvSpPr/>
      </dsp:nvSpPr>
      <dsp:spPr>
        <a:xfrm>
          <a:off x="1121663" y="1717303"/>
          <a:ext cx="7510272" cy="753938"/>
        </a:xfrm>
        <a:prstGeom prst="roundRect">
          <a:avLst>
            <a:gd name="adj" fmla="val 10000"/>
          </a:avLst>
        </a:prstGeom>
        <a:gradFill rotWithShape="0">
          <a:gsLst>
            <a:gs pos="0">
              <a:schemeClr val="accent2">
                <a:shade val="50000"/>
                <a:hueOff val="-405705"/>
                <a:satOff val="-22454"/>
                <a:lumOff val="40530"/>
                <a:alphaOff val="0"/>
                <a:shade val="85000"/>
                <a:satMod val="130000"/>
              </a:schemeClr>
            </a:gs>
            <a:gs pos="34000">
              <a:schemeClr val="accent2">
                <a:shade val="50000"/>
                <a:hueOff val="-405705"/>
                <a:satOff val="-22454"/>
                <a:lumOff val="40530"/>
                <a:alphaOff val="0"/>
                <a:shade val="87000"/>
                <a:satMod val="125000"/>
              </a:schemeClr>
            </a:gs>
            <a:gs pos="70000">
              <a:schemeClr val="accent2">
                <a:shade val="50000"/>
                <a:hueOff val="-405705"/>
                <a:satOff val="-22454"/>
                <a:lumOff val="40530"/>
                <a:alphaOff val="0"/>
                <a:tint val="100000"/>
                <a:shade val="90000"/>
                <a:satMod val="130000"/>
              </a:schemeClr>
            </a:gs>
            <a:gs pos="100000">
              <a:schemeClr val="accent2">
                <a:shade val="50000"/>
                <a:hueOff val="-405705"/>
                <a:satOff val="-22454"/>
                <a:lumOff val="4053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ANOVA</a:t>
          </a:r>
          <a:endParaRPr lang="en-US" sz="3200" kern="1200" dirty="0"/>
        </a:p>
      </dsp:txBody>
      <dsp:txXfrm>
        <a:off x="1143745" y="1739385"/>
        <a:ext cx="6415216" cy="709774"/>
      </dsp:txXfrm>
    </dsp:sp>
    <dsp:sp modelId="{8770B1E0-1755-4BFF-9B02-A9849A4F8F4B}">
      <dsp:nvSpPr>
        <dsp:cNvPr id="0" name=""/>
        <dsp:cNvSpPr/>
      </dsp:nvSpPr>
      <dsp:spPr>
        <a:xfrm>
          <a:off x="1682495" y="2575955"/>
          <a:ext cx="7510272" cy="753938"/>
        </a:xfrm>
        <a:prstGeom prst="roundRect">
          <a:avLst>
            <a:gd name="adj" fmla="val 10000"/>
          </a:avLst>
        </a:prstGeom>
        <a:gradFill rotWithShape="0">
          <a:gsLst>
            <a:gs pos="0">
              <a:schemeClr val="accent2">
                <a:shade val="50000"/>
                <a:hueOff val="-405705"/>
                <a:satOff val="-22454"/>
                <a:lumOff val="40530"/>
                <a:alphaOff val="0"/>
                <a:shade val="85000"/>
                <a:satMod val="130000"/>
              </a:schemeClr>
            </a:gs>
            <a:gs pos="34000">
              <a:schemeClr val="accent2">
                <a:shade val="50000"/>
                <a:hueOff val="-405705"/>
                <a:satOff val="-22454"/>
                <a:lumOff val="40530"/>
                <a:alphaOff val="0"/>
                <a:shade val="87000"/>
                <a:satMod val="125000"/>
              </a:schemeClr>
            </a:gs>
            <a:gs pos="70000">
              <a:schemeClr val="accent2">
                <a:shade val="50000"/>
                <a:hueOff val="-405705"/>
                <a:satOff val="-22454"/>
                <a:lumOff val="40530"/>
                <a:alphaOff val="0"/>
                <a:tint val="100000"/>
                <a:shade val="90000"/>
                <a:satMod val="130000"/>
              </a:schemeClr>
            </a:gs>
            <a:gs pos="100000">
              <a:schemeClr val="accent2">
                <a:shade val="50000"/>
                <a:hueOff val="-405705"/>
                <a:satOff val="-22454"/>
                <a:lumOff val="4053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Z TEST</a:t>
          </a:r>
          <a:endParaRPr lang="en-US" sz="3200" kern="1200" dirty="0"/>
        </a:p>
      </dsp:txBody>
      <dsp:txXfrm>
        <a:off x="1704577" y="2598037"/>
        <a:ext cx="6415216" cy="709774"/>
      </dsp:txXfrm>
    </dsp:sp>
    <dsp:sp modelId="{FD319588-C62B-49D5-8165-47EB30CC987E}">
      <dsp:nvSpPr>
        <dsp:cNvPr id="0" name=""/>
        <dsp:cNvSpPr/>
      </dsp:nvSpPr>
      <dsp:spPr>
        <a:xfrm>
          <a:off x="2243327" y="3434606"/>
          <a:ext cx="7510272" cy="753938"/>
        </a:xfrm>
        <a:prstGeom prst="roundRect">
          <a:avLst>
            <a:gd name="adj" fmla="val 10000"/>
          </a:avLst>
        </a:prstGeom>
        <a:gradFill rotWithShape="0">
          <a:gsLst>
            <a:gs pos="0">
              <a:schemeClr val="accent2">
                <a:shade val="50000"/>
                <a:hueOff val="-202852"/>
                <a:satOff val="-11227"/>
                <a:lumOff val="20265"/>
                <a:alphaOff val="0"/>
                <a:shade val="85000"/>
                <a:satMod val="130000"/>
              </a:schemeClr>
            </a:gs>
            <a:gs pos="34000">
              <a:schemeClr val="accent2">
                <a:shade val="50000"/>
                <a:hueOff val="-202852"/>
                <a:satOff val="-11227"/>
                <a:lumOff val="20265"/>
                <a:alphaOff val="0"/>
                <a:shade val="87000"/>
                <a:satMod val="125000"/>
              </a:schemeClr>
            </a:gs>
            <a:gs pos="70000">
              <a:schemeClr val="accent2">
                <a:shade val="50000"/>
                <a:hueOff val="-202852"/>
                <a:satOff val="-11227"/>
                <a:lumOff val="20265"/>
                <a:alphaOff val="0"/>
                <a:tint val="100000"/>
                <a:shade val="90000"/>
                <a:satMod val="130000"/>
              </a:schemeClr>
            </a:gs>
            <a:gs pos="100000">
              <a:schemeClr val="accent2">
                <a:shade val="50000"/>
                <a:hueOff val="-202852"/>
                <a:satOff val="-11227"/>
                <a:lumOff val="20265"/>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CHI SQUARE</a:t>
          </a:r>
          <a:endParaRPr lang="en-US" sz="3200" kern="1200" dirty="0"/>
        </a:p>
      </dsp:txBody>
      <dsp:txXfrm>
        <a:off x="2265409" y="3456688"/>
        <a:ext cx="6415216" cy="709774"/>
      </dsp:txXfrm>
    </dsp:sp>
    <dsp:sp modelId="{33366BBE-5AD0-4ECD-B6FC-9056F2E7468E}">
      <dsp:nvSpPr>
        <dsp:cNvPr id="0" name=""/>
        <dsp:cNvSpPr/>
      </dsp:nvSpPr>
      <dsp:spPr>
        <a:xfrm>
          <a:off x="7020212" y="550793"/>
          <a:ext cx="490059" cy="490059"/>
        </a:xfrm>
        <a:prstGeom prst="downArrow">
          <a:avLst>
            <a:gd name="adj1" fmla="val 55000"/>
            <a:gd name="adj2" fmla="val 45000"/>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7130475" y="550793"/>
        <a:ext cx="269533" cy="368769"/>
      </dsp:txXfrm>
    </dsp:sp>
    <dsp:sp modelId="{3DF364AF-258F-471C-A893-B9EE73BD561F}">
      <dsp:nvSpPr>
        <dsp:cNvPr id="0" name=""/>
        <dsp:cNvSpPr/>
      </dsp:nvSpPr>
      <dsp:spPr>
        <a:xfrm>
          <a:off x="7581044" y="1409445"/>
          <a:ext cx="490059" cy="490059"/>
        </a:xfrm>
        <a:prstGeom prst="downArrow">
          <a:avLst>
            <a:gd name="adj1" fmla="val 55000"/>
            <a:gd name="adj2" fmla="val 45000"/>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7691307" y="1409445"/>
        <a:ext cx="269533" cy="368769"/>
      </dsp:txXfrm>
    </dsp:sp>
    <dsp:sp modelId="{F229DE1F-8FF8-4DAE-88B5-956CBB121BFE}">
      <dsp:nvSpPr>
        <dsp:cNvPr id="0" name=""/>
        <dsp:cNvSpPr/>
      </dsp:nvSpPr>
      <dsp:spPr>
        <a:xfrm>
          <a:off x="8141876" y="2255531"/>
          <a:ext cx="490059" cy="490059"/>
        </a:xfrm>
        <a:prstGeom prst="downArrow">
          <a:avLst>
            <a:gd name="adj1" fmla="val 55000"/>
            <a:gd name="adj2" fmla="val 45000"/>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8252139" y="2255531"/>
        <a:ext cx="269533" cy="368769"/>
      </dsp:txXfrm>
    </dsp:sp>
    <dsp:sp modelId="{61D5C807-D796-408E-9EC0-76D37DABA0E9}">
      <dsp:nvSpPr>
        <dsp:cNvPr id="0" name=""/>
        <dsp:cNvSpPr/>
      </dsp:nvSpPr>
      <dsp:spPr>
        <a:xfrm>
          <a:off x="8702708" y="3122560"/>
          <a:ext cx="490059" cy="490059"/>
        </a:xfrm>
        <a:prstGeom prst="downArrow">
          <a:avLst>
            <a:gd name="adj1" fmla="val 55000"/>
            <a:gd name="adj2" fmla="val 45000"/>
          </a:avLst>
        </a:prstGeom>
        <a:solidFill>
          <a:schemeClr val="accent2">
            <a:alpha val="90000"/>
            <a:tint val="55000"/>
            <a:hueOff val="0"/>
            <a:satOff val="0"/>
            <a:lumOff val="0"/>
            <a:alphaOff val="0"/>
          </a:schemeClr>
        </a:solidFill>
        <a:ln w="12700" cap="flat" cmpd="sng" algn="ctr">
          <a:solidFill>
            <a:schemeClr val="accent2">
              <a:alpha val="90000"/>
              <a:tint val="55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8812971" y="3122560"/>
        <a:ext cx="269533" cy="3687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1/25/2023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818964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56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6722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40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9725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2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9360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5466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1362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1/25/2023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606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1/25/2023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53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0193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1/25/2023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6111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icshowto.com/probability-and-statistics/statistics-definitions/probability-distribution/" TargetMode="External"/><Relationship Id="rId2" Type="http://schemas.openxmlformats.org/officeDocument/2006/relationships/hyperlink" Target="https://www.statisticshowto.com/sample/" TargetMode="Externa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www.statisticshowto.com/quantitative-variables-data/" TargetMode="External"/><Relationship Id="rId4" Type="http://schemas.openxmlformats.org/officeDocument/2006/relationships/hyperlink" Target="https://www.statisticshowto.com/probability-and-statistics/statistics-definitions/aver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rporatefinanceinstitute.com/resources/knowledge/other/random-variabl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hyperlink" Target="https://www.scribbr.com/statistics/kurtosis/#mesokurtic" TargetMode="External"/><Relationship Id="rId7" Type="http://schemas.openxmlformats.org/officeDocument/2006/relationships/image" Target="../media/image2.jpg"/><Relationship Id="rId2" Type="http://schemas.openxmlformats.org/officeDocument/2006/relationships/hyperlink" Target="https://www.scribbr.com/statistics/normal-distribution/" TargetMode="Externa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hyperlink" Target="https://www.scribbr.com/statistics/kurtosis/#leptokurtic" TargetMode="External"/><Relationship Id="rId4" Type="http://schemas.openxmlformats.org/officeDocument/2006/relationships/hyperlink" Target="https://www.scribbr.com/statistics/kurtosis/#platykurti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2.jp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www.vedantu.com/maths/variance" TargetMode="Externa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cuemath.com/confidence-interval-formul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cuemath.com/normal-distribution-formula/"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byjus.com/maths/null-hypothesis/" TargetMode="External"/><Relationship Id="rId2" Type="http://schemas.openxmlformats.org/officeDocument/2006/relationships/hyperlink" Target="https://byjus.com/maths/categorical-data/"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corporatefinanceinstitute.com/resources/knowledge/modeling/independent-variable/" TargetMode="Externa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4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slide" Target="slide12.xml"/><Relationship Id="rId4" Type="http://schemas.openxmlformats.org/officeDocument/2006/relationships/slide" Target="slide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uemath.com/data/median/" TargetMode="External"/><Relationship Id="rId2" Type="http://schemas.openxmlformats.org/officeDocument/2006/relationships/hyperlink" Target="https://www.cuemath.com/data/mean/"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ww.cuemath.com/data/m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12656" y="-370440"/>
            <a:ext cx="10747513" cy="2421464"/>
          </a:xfrm>
          <a:ln>
            <a:noFill/>
          </a:ln>
        </p:spPr>
        <p:txBody>
          <a:bodyPr>
            <a:normAutofit/>
          </a:bodyPr>
          <a:lstStyle/>
          <a:p>
            <a:pPr algn="ctr"/>
            <a:r>
              <a:rPr lang="en-US" sz="5400" b="1" dirty="0">
                <a:latin typeface="Times New Roman" panose="02020603050405020304" pitchFamily="18" charset="0"/>
                <a:cs typeface="Times New Roman" panose="02020603050405020304" pitchFamily="18" charset="0"/>
              </a:rPr>
              <a:t>STATISTICAL ANALYSIS </a:t>
            </a: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AND </a:t>
            </a:r>
            <a:r>
              <a:rPr lang="en-US" sz="5400" b="1" dirty="0">
                <a:latin typeface="Times New Roman" panose="02020603050405020304" pitchFamily="18" charset="0"/>
                <a:cs typeface="Times New Roman" panose="02020603050405020304" pitchFamily="18" charset="0"/>
              </a:rPr>
              <a:t>PROBABILITY</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05105" y="5377825"/>
            <a:ext cx="7197726" cy="140546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l">
              <a:spcAft>
                <a:spcPts val="0"/>
              </a:spcAft>
            </a:pPr>
            <a:r>
              <a:rPr lang="en-US" sz="2400" dirty="0" smtClean="0">
                <a:latin typeface="Times New Roman" panose="02020603050405020304" pitchFamily="18" charset="0"/>
                <a:cs typeface="Times New Roman" panose="02020603050405020304" pitchFamily="18" charset="0"/>
              </a:rPr>
              <a:t>SHIVANGI GUPTA</a:t>
            </a:r>
          </a:p>
          <a:p>
            <a:pPr algn="l">
              <a:spcAft>
                <a:spcPts val="0"/>
              </a:spcAft>
            </a:pPr>
            <a:r>
              <a:rPr lang="en-US" sz="2400" dirty="0" smtClean="0">
                <a:latin typeface="Times New Roman" panose="02020603050405020304" pitchFamily="18" charset="0"/>
                <a:cs typeface="Times New Roman" panose="02020603050405020304" pitchFamily="18" charset="0"/>
              </a:rPr>
              <a:t>P.G DIPLOMA DATA SCIENCE</a:t>
            </a:r>
            <a:endParaRPr lang="en-US" sz="2400" dirty="0">
              <a:latin typeface="Times New Roman" panose="02020603050405020304" pitchFamily="18" charset="0"/>
              <a:cs typeface="Times New Roman" panose="02020603050405020304" pitchFamily="18" charset="0"/>
            </a:endParaRPr>
          </a:p>
        </p:txBody>
      </p:sp>
      <p:sp>
        <p:nvSpPr>
          <p:cNvPr id="6" name="Flowchart: Process 5"/>
          <p:cNvSpPr/>
          <p:nvPr/>
        </p:nvSpPr>
        <p:spPr>
          <a:xfrm>
            <a:off x="8599309" y="5544173"/>
            <a:ext cx="4015409" cy="702733"/>
          </a:xfrm>
          <a:prstGeom prst="flowChartProcess">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ASSISTANT PROFESSOR</a:t>
            </a:r>
          </a:p>
          <a:p>
            <a:r>
              <a:rPr lang="en-US" sz="2400" dirty="0" smtClean="0">
                <a:solidFill>
                  <a:schemeClr val="tx1"/>
                </a:solidFill>
                <a:latin typeface="Times New Roman" panose="02020603050405020304" pitchFamily="18" charset="0"/>
                <a:cs typeface="Times New Roman" panose="02020603050405020304" pitchFamily="18" charset="0"/>
              </a:rPr>
              <a:t>AASHIMA BANGIA</a:t>
            </a:r>
            <a:endParaRPr 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5" descr="Clustered column chart showing the values of 3 series for 4 categories"/>
          <p:cNvGraphicFramePr>
            <a:graphicFrameLocks/>
          </p:cNvGraphicFramePr>
          <p:nvPr>
            <p:extLst>
              <p:ext uri="{D42A27DB-BD31-4B8C-83A1-F6EECF244321}">
                <p14:modId xmlns:p14="http://schemas.microsoft.com/office/powerpoint/2010/main" val="1349640203"/>
              </p:ext>
            </p:extLst>
          </p:nvPr>
        </p:nvGraphicFramePr>
        <p:xfrm>
          <a:off x="1800226" y="1745817"/>
          <a:ext cx="7572374" cy="268922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559" t="4994" r="5812" b="23938"/>
          <a:stretch/>
        </p:blipFill>
        <p:spPr>
          <a:xfrm>
            <a:off x="762000" y="533401"/>
            <a:ext cx="10744200" cy="58483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147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118534"/>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MEASURE OF DISPERSION</a:t>
            </a:r>
            <a:endParaRPr lang="en-US"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693175" y="2167679"/>
            <a:ext cx="4875369"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44827" y="2167679"/>
            <a:ext cx="5848349"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Measures of dispersion help to describe the variability in data</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statistical term that can be used to describe the extent to which data is scattered</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Thus, measures of dispersion are certain types of measures that are used to quantify the dispersion of 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00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23" y="0"/>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MEASURES OF POSITION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2548" y="1903528"/>
            <a:ext cx="11042373" cy="4715933"/>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give us a way to see where a certain data point or value falls in a </a:t>
            </a:r>
            <a:r>
              <a:rPr lang="en-US" sz="2400" dirty="0">
                <a:latin typeface="Times New Roman" panose="02020603050405020304" pitchFamily="18" charset="0"/>
                <a:cs typeface="Times New Roman" panose="02020603050405020304" pitchFamily="18" charset="0"/>
                <a:hlinkClick r:id="rId2"/>
              </a:rPr>
              <a:t>sample </a:t>
            </a:r>
            <a:r>
              <a:rPr lang="en-US" sz="2400"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hlinkClick r:id="rId3"/>
              </a:rPr>
              <a:t>distribution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measure can tell us whether a value is about the </a:t>
            </a:r>
            <a:r>
              <a:rPr lang="en-US" sz="2400" dirty="0">
                <a:latin typeface="Times New Roman" panose="02020603050405020304" pitchFamily="18" charset="0"/>
                <a:cs typeface="Times New Roman" panose="02020603050405020304" pitchFamily="18" charset="0"/>
                <a:hlinkClick r:id="rId4"/>
              </a:rPr>
              <a:t>average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high </a:t>
            </a:r>
            <a:r>
              <a:rPr lang="en-US" sz="2400" dirty="0">
                <a:latin typeface="Times New Roman" panose="02020603050405020304" pitchFamily="18" charset="0"/>
                <a:cs typeface="Times New Roman" panose="02020603050405020304" pitchFamily="18" charset="0"/>
              </a:rPr>
              <a:t>or low.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Measures </a:t>
            </a:r>
            <a:r>
              <a:rPr lang="en-US" sz="2400" dirty="0">
                <a:latin typeface="Times New Roman" panose="02020603050405020304" pitchFamily="18" charset="0"/>
                <a:cs typeface="Times New Roman" panose="02020603050405020304" pitchFamily="18" charset="0"/>
              </a:rPr>
              <a:t>of position are used for </a:t>
            </a:r>
            <a:r>
              <a:rPr lang="en-US" sz="2400" dirty="0">
                <a:latin typeface="Times New Roman" panose="02020603050405020304" pitchFamily="18" charset="0"/>
                <a:cs typeface="Times New Roman" panose="02020603050405020304" pitchFamily="18" charset="0"/>
                <a:hlinkClick r:id="rId5"/>
              </a:rPr>
              <a:t>quantitative data</a:t>
            </a:r>
            <a:r>
              <a:rPr lang="en-US" sz="2400" dirty="0">
                <a:latin typeface="Times New Roman" panose="02020603050405020304" pitchFamily="18" charset="0"/>
                <a:cs typeface="Times New Roman" panose="02020603050405020304" pitchFamily="18" charset="0"/>
              </a:rPr>
              <a:t> that falls on some numerical scale. </a:t>
            </a:r>
            <a:endParaRPr lang="en-US" sz="2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Box </a:t>
            </a:r>
            <a:r>
              <a:rPr lang="en-US" sz="2400" b="1" u="sng" dirty="0">
                <a:latin typeface="Times New Roman" panose="02020603050405020304" pitchFamily="18" charset="0"/>
                <a:cs typeface="Times New Roman" panose="02020603050405020304" pitchFamily="18" charset="0"/>
              </a:rPr>
              <a:t>and Whiskers </a:t>
            </a:r>
            <a:r>
              <a:rPr lang="en-US" sz="2400" b="1" u="sng" dirty="0" smtClean="0">
                <a:latin typeface="Times New Roman" panose="02020603050405020304" pitchFamily="18" charset="0"/>
                <a:cs typeface="Times New Roman" panose="02020603050405020304" pitchFamily="18" charset="0"/>
              </a:rPr>
              <a:t>Plot</a:t>
            </a:r>
            <a:endParaRPr lang="en-US" sz="2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Interquartile </a:t>
            </a:r>
            <a:r>
              <a:rPr lang="en-US" sz="2400" b="1" u="sng" dirty="0">
                <a:latin typeface="Times New Roman" panose="02020603050405020304" pitchFamily="18" charset="0"/>
                <a:cs typeface="Times New Roman" panose="02020603050405020304" pitchFamily="18" charset="0"/>
              </a:rPr>
              <a:t>Range (IQR</a:t>
            </a:r>
            <a:r>
              <a:rPr lang="en-US" sz="2400" b="1" u="sng" dirty="0" smtClean="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Percentiles</a:t>
            </a:r>
          </a:p>
          <a:p>
            <a:pPr>
              <a:buFont typeface="Wingdings" panose="05000000000000000000" pitchFamily="2" charset="2"/>
              <a:buChar char="Ø"/>
            </a:pPr>
            <a:r>
              <a:rPr lang="en-US" sz="2400" b="1" u="sng" dirty="0" smtClean="0">
                <a:latin typeface="Times New Roman" panose="02020603050405020304" pitchFamily="18" charset="0"/>
                <a:cs typeface="Times New Roman" panose="02020603050405020304" pitchFamily="18" charset="0"/>
              </a:rPr>
              <a:t>Ranks</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8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872" y="270841"/>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MEASURES OF FREQUENCY</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1635" y="1727108"/>
            <a:ext cx="10131425" cy="364913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Measures of frequency are essentially counting. The amount or frequency at </a:t>
            </a:r>
            <a:r>
              <a:rPr lang="en-US" sz="2400" dirty="0" smtClean="0">
                <a:latin typeface="Times New Roman" panose="02020603050405020304" pitchFamily="18" charset="0"/>
                <a:cs typeface="Times New Roman" panose="02020603050405020304" pitchFamily="18" charset="0"/>
              </a:rPr>
              <a:t>which something </a:t>
            </a:r>
            <a:r>
              <a:rPr lang="en-US" sz="2400" dirty="0">
                <a:latin typeface="Times New Roman" panose="02020603050405020304" pitchFamily="18" charset="0"/>
                <a:cs typeface="Times New Roman" panose="02020603050405020304" pitchFamily="18" charset="0"/>
              </a:rPr>
              <a:t>occurs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number of times something happened.</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Used with categorical data (ordinal, nominal)</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simple as a tally or count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1365339140"/>
              </p:ext>
            </p:extLst>
          </p:nvPr>
        </p:nvGraphicFramePr>
        <p:xfrm>
          <a:off x="5887347" y="2140227"/>
          <a:ext cx="6789531" cy="473102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2560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86" y="146227"/>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LEVELS OF MEASUREMENT</a:t>
            </a:r>
            <a:endParaRPr lang="en-US" sz="5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tretch/>
        </p:blipFill>
        <p:spPr>
          <a:xfrm>
            <a:off x="5620711" y="2060713"/>
            <a:ext cx="5227398" cy="3782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030286" y="2060713"/>
            <a:ext cx="435092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evel </a:t>
            </a:r>
            <a:r>
              <a:rPr lang="en-US" sz="2400" dirty="0">
                <a:latin typeface="Times New Roman" panose="02020603050405020304" pitchFamily="18" charset="0"/>
                <a:cs typeface="Times New Roman" panose="02020603050405020304" pitchFamily="18" charset="0"/>
              </a:rPr>
              <a:t>of measurement is a classification that relates the values that are assigned to variables with each other. In other words, level of measurement is used to describe information within the values.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30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71" y="331304"/>
            <a:ext cx="11121886"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4400" dirty="0" smtClean="0">
                <a:latin typeface="Times New Roman" panose="02020603050405020304" pitchFamily="18" charset="0"/>
                <a:cs typeface="Times New Roman" panose="02020603050405020304" pitchFamily="18" charset="0"/>
              </a:rPr>
              <a:t>NORMAL PROBABILITY DISTRIBUTION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8444" y="2118784"/>
            <a:ext cx="5821017" cy="3649133"/>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a bell shaped curve, bilaterally symmetrical and having continuous distribution of frequency.</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determined by 2 parameters Mean and the Variance.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NPD Mean, Median and Mode coincide at the same point </a:t>
            </a:r>
            <a:r>
              <a:rPr lang="en-US" sz="2400" b="1"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MEAN = MEDIAN=MODE.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free from skewness.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73308" y="2294284"/>
            <a:ext cx="4648849" cy="3298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209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553" y="453680"/>
            <a:ext cx="4873486" cy="1121832"/>
          </a:xfr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5400" dirty="0" smtClean="0">
                <a:latin typeface="Times New Roman" panose="02020603050405020304" pitchFamily="18" charset="0"/>
                <a:cs typeface="Times New Roman" panose="02020603050405020304" pitchFamily="18" charset="0"/>
              </a:rPr>
              <a:t>SKEWNESS</a:t>
            </a:r>
            <a:endParaRPr lang="en-US" sz="5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34810" y="2217494"/>
            <a:ext cx="5431422" cy="4062651"/>
          </a:xfrm>
          <a:prstGeom prst="rect">
            <a:avLst/>
          </a:prstGeom>
          <a:noFill/>
          <a:ln>
            <a:noFill/>
          </a:ln>
        </p:spPr>
        <p:txBody>
          <a:bodyPr wrap="square" rtlCol="0">
            <a:spAutoFit/>
          </a:bodyPr>
          <a:lstStyle/>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Skewness is a measure of asymmetry or distortion of symmetric distribution. </a:t>
            </a:r>
            <a:endParaRPr lang="en-US" altLang="en-US" sz="2400" dirty="0" smtClean="0">
              <a:latin typeface="Times New Roman" panose="02020603050405020304" pitchFamily="18" charset="0"/>
              <a:cs typeface="Times New Roman" panose="02020603050405020304" pitchFamily="18"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 The center of gravity is shifted to one side.</a:t>
            </a:r>
          </a:p>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 It </a:t>
            </a:r>
            <a:r>
              <a:rPr lang="en-US" altLang="en-US" sz="2400" dirty="0">
                <a:latin typeface="Times New Roman" panose="02020603050405020304" pitchFamily="18" charset="0"/>
                <a:cs typeface="Times New Roman" panose="02020603050405020304" pitchFamily="18" charset="0"/>
              </a:rPr>
              <a:t>measures the deviation of the given distribution of a </a:t>
            </a:r>
            <a:r>
              <a:rPr lang="en-US" altLang="en-US" sz="2400" dirty="0">
                <a:latin typeface="Times New Roman" panose="02020603050405020304" pitchFamily="18" charset="0"/>
                <a:cs typeface="Times New Roman" panose="02020603050405020304" pitchFamily="18" charset="0"/>
                <a:hlinkClick r:id="rId3"/>
              </a:rPr>
              <a:t>random variable</a:t>
            </a:r>
            <a:r>
              <a:rPr lang="en-US" altLang="en-US" sz="2400" dirty="0">
                <a:latin typeface="Times New Roman" panose="02020603050405020304" pitchFamily="18" charset="0"/>
                <a:cs typeface="Times New Roman" panose="02020603050405020304" pitchFamily="18" charset="0"/>
              </a:rPr>
              <a:t> from a symmetric distribution, such as normal </a:t>
            </a:r>
            <a:r>
              <a:rPr lang="en-US" altLang="en-US" sz="2400" dirty="0" smtClean="0">
                <a:latin typeface="Times New Roman" panose="02020603050405020304" pitchFamily="18" charset="0"/>
                <a:cs typeface="Times New Roman" panose="02020603050405020304" pitchFamily="18" charset="0"/>
              </a:rPr>
              <a:t>distribution.</a:t>
            </a:r>
          </a:p>
          <a:p>
            <a:pPr marL="342900" lvl="0" indent="-342900" defTabSz="914400" eaLnBrk="0" fontAlgn="base" hangingPunct="0">
              <a:spcBef>
                <a:spcPct val="0"/>
              </a:spcBef>
              <a:spcAft>
                <a:spcPct val="0"/>
              </a:spcAft>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 It can positive and negative as well.</a:t>
            </a:r>
            <a:endParaRPr lang="en-US" altLang="en-US" sz="24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a:t>
            </a:r>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232" y="2020402"/>
            <a:ext cx="5492198" cy="4087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9965635" y="4843778"/>
            <a:ext cx="2014330" cy="369332"/>
          </a:xfrm>
          <a:prstGeom prst="rect">
            <a:avLst/>
          </a:prstGeom>
          <a:noFill/>
        </p:spPr>
        <p:txBody>
          <a:bodyPr wrap="square" rtlCol="0">
            <a:spAutoFit/>
          </a:bodyPr>
          <a:lstStyle/>
          <a:p>
            <a:r>
              <a:rPr lang="en-US" dirty="0" smtClean="0"/>
              <a:t>Mean&gt;Median</a:t>
            </a:r>
            <a:endParaRPr lang="en-US" dirty="0"/>
          </a:p>
        </p:txBody>
      </p:sp>
      <p:sp>
        <p:nvSpPr>
          <p:cNvPr id="14" name="TextBox 13"/>
          <p:cNvSpPr txBox="1"/>
          <p:nvPr/>
        </p:nvSpPr>
        <p:spPr>
          <a:xfrm>
            <a:off x="6803335" y="2569575"/>
            <a:ext cx="1802295" cy="369332"/>
          </a:xfrm>
          <a:prstGeom prst="rect">
            <a:avLst/>
          </a:prstGeom>
          <a:noFill/>
        </p:spPr>
        <p:txBody>
          <a:bodyPr wrap="square" rtlCol="0">
            <a:spAutoFit/>
          </a:bodyPr>
          <a:lstStyle/>
          <a:p>
            <a:r>
              <a:rPr lang="en-US" dirty="0" smtClean="0"/>
              <a:t>Median&gt;Mean</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66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669" y="266516"/>
            <a:ext cx="5317434"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KURTOSIS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5781" y="1975225"/>
            <a:ext cx="6351102" cy="4638262"/>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Kurtosis </a:t>
            </a:r>
            <a:r>
              <a:rPr lang="en-US" sz="2400" dirty="0">
                <a:latin typeface="Times New Roman" panose="02020603050405020304" pitchFamily="18" charset="0"/>
                <a:cs typeface="Times New Roman" panose="02020603050405020304" pitchFamily="18" charset="0"/>
              </a:rPr>
              <a:t>is a measure of the tailedness of a distribution. Tailedness is how often outliers occur. </a:t>
            </a:r>
            <a:r>
              <a:rPr lang="en-US" sz="2400" b="1" dirty="0">
                <a:latin typeface="Times New Roman" panose="02020603050405020304" pitchFamily="18" charset="0"/>
                <a:cs typeface="Times New Roman" panose="02020603050405020304" pitchFamily="18" charset="0"/>
              </a:rPr>
              <a:t>Excess kurtosis </a:t>
            </a:r>
            <a:r>
              <a:rPr lang="en-US" sz="2400" dirty="0">
                <a:latin typeface="Times New Roman" panose="02020603050405020304" pitchFamily="18" charset="0"/>
                <a:cs typeface="Times New Roman" panose="02020603050405020304" pitchFamily="18" charset="0"/>
              </a:rPr>
              <a:t>is the tailedness of a distribution relative to a </a:t>
            </a:r>
            <a:r>
              <a:rPr lang="en-US" sz="2400" dirty="0">
                <a:latin typeface="Times New Roman" panose="02020603050405020304" pitchFamily="18" charset="0"/>
                <a:cs typeface="Times New Roman" panose="02020603050405020304" pitchFamily="18" charset="0"/>
                <a:hlinkClick r:id="rId2"/>
              </a:rPr>
              <a:t>normal distribution</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Distributions with medium kurtosis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medium tails) are </a:t>
            </a:r>
            <a:r>
              <a:rPr lang="en-US" sz="2400" b="1" dirty="0">
                <a:latin typeface="Times New Roman" panose="02020603050405020304" pitchFamily="18" charset="0"/>
                <a:cs typeface="Times New Roman" panose="02020603050405020304" pitchFamily="18" charset="0"/>
                <a:hlinkClick r:id="rId3"/>
              </a:rPr>
              <a:t>mesokurtic</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Distributions with low kurtosis (thin tails) are </a:t>
            </a:r>
            <a:r>
              <a:rPr lang="en-US" sz="2400" b="1" dirty="0">
                <a:latin typeface="Times New Roman" panose="02020603050405020304" pitchFamily="18" charset="0"/>
                <a:cs typeface="Times New Roman" panose="02020603050405020304" pitchFamily="18" charset="0"/>
                <a:hlinkClick r:id="rId4"/>
              </a:rPr>
              <a:t>platykurtic</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Distributions with high kurtosis (fat tails) are </a:t>
            </a:r>
            <a:r>
              <a:rPr lang="en-US" sz="2400" b="1" dirty="0">
                <a:latin typeface="Times New Roman" panose="02020603050405020304" pitchFamily="18" charset="0"/>
                <a:cs typeface="Times New Roman" panose="02020603050405020304" pitchFamily="18" charset="0"/>
                <a:hlinkClick r:id="rId5"/>
              </a:rPr>
              <a:t>leptokurtic</a:t>
            </a:r>
            <a:r>
              <a:rPr lang="en-US" sz="24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6"/>
          <a:stretch>
            <a:fillRect/>
          </a:stretch>
        </p:blipFill>
        <p:spPr>
          <a:xfrm>
            <a:off x="6626085" y="1722783"/>
            <a:ext cx="5371515" cy="48907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6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43" y="243123"/>
            <a:ext cx="11161713"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5400" dirty="0" smtClean="0">
                <a:latin typeface="Times New Roman" panose="02020603050405020304" pitchFamily="18" charset="0"/>
                <a:cs typeface="Times New Roman" panose="02020603050405020304" pitchFamily="18" charset="0"/>
              </a:rPr>
              <a:t>HANDS ON PRACTICE IN EXCEL</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65313" y="1835036"/>
            <a:ext cx="4995334" cy="561376"/>
          </a:xfrm>
        </p:spPr>
        <p:txBody>
          <a:bodyPr>
            <a:normAutofit fontScale="92500"/>
          </a:bodyPr>
          <a:lstStyle/>
          <a:p>
            <a:pPr marL="0" indent="0">
              <a:buNone/>
            </a:pPr>
            <a:r>
              <a:rPr lang="en-US" sz="2800" b="1" dirty="0" smtClean="0">
                <a:latin typeface="Times New Roman" panose="02020603050405020304" pitchFamily="18" charset="0"/>
                <a:cs typeface="Times New Roman" panose="02020603050405020304" pitchFamily="18" charset="0"/>
              </a:rPr>
              <a:t>1. Sorting And Filtering The Data</a:t>
            </a:r>
            <a:endParaRPr lang="en-US"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97852" y="2351444"/>
            <a:ext cx="9226826" cy="3574778"/>
          </a:xfrm>
        </p:spPr>
        <p:txBody>
          <a:bodyPr>
            <a:noAutofit/>
          </a:bodyPr>
          <a:lstStyle/>
          <a:p>
            <a:r>
              <a:rPr lang="en-US" sz="2400" dirty="0">
                <a:latin typeface="Times New Roman" panose="02020603050405020304" pitchFamily="18" charset="0"/>
                <a:cs typeface="Times New Roman" panose="02020603050405020304" pitchFamily="18" charset="0"/>
              </a:rPr>
              <a:t>Select a field you want to sort by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Click the </a:t>
            </a:r>
            <a:r>
              <a:rPr lang="en-US" sz="2400" b="1" dirty="0">
                <a:latin typeface="Times New Roman" panose="02020603050405020304" pitchFamily="18" charset="0"/>
                <a:cs typeface="Times New Roman" panose="02020603050405020304" pitchFamily="18" charset="0"/>
              </a:rPr>
              <a:t>Home </a:t>
            </a:r>
            <a:r>
              <a:rPr lang="en-US" sz="2400" dirty="0">
                <a:latin typeface="Times New Roman" panose="02020603050405020304" pitchFamily="18" charset="0"/>
                <a:cs typeface="Times New Roman" panose="02020603050405020304" pitchFamily="18" charset="0"/>
              </a:rPr>
              <a:t>tab on the Ribbon and locate the </a:t>
            </a:r>
            <a:r>
              <a:rPr lang="en-US" sz="2400" b="1" dirty="0">
                <a:latin typeface="Times New Roman" panose="02020603050405020304" pitchFamily="18" charset="0"/>
                <a:cs typeface="Times New Roman" panose="02020603050405020304" pitchFamily="18" charset="0"/>
              </a:rPr>
              <a:t>Sort &amp; Filter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group</a:t>
            </a:r>
          </a:p>
          <a:p>
            <a:r>
              <a:rPr lang="en-US" sz="2400" dirty="0">
                <a:latin typeface="Times New Roman" panose="02020603050405020304" pitchFamily="18" charset="0"/>
                <a:cs typeface="Times New Roman" panose="02020603050405020304" pitchFamily="18" charset="0"/>
              </a:rPr>
              <a:t>Sort the field by selecting the </a:t>
            </a:r>
            <a:r>
              <a:rPr lang="en-US" sz="2400" b="1" dirty="0">
                <a:latin typeface="Times New Roman" panose="02020603050405020304" pitchFamily="18" charset="0"/>
                <a:cs typeface="Times New Roman" panose="02020603050405020304" pitchFamily="18" charset="0"/>
              </a:rPr>
              <a:t>Ascending</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Descending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command and filter the data according to the requirements.</a:t>
            </a:r>
            <a:r>
              <a:rPr lang="en-US" sz="2400" dirty="0">
                <a:latin typeface="Times New Roman" panose="02020603050405020304" pitchFamily="18" charset="0"/>
                <a:cs typeface="Times New Roman" panose="02020603050405020304" pitchFamily="18" charset="0"/>
              </a:rPr>
              <a:t> Click the </a:t>
            </a:r>
            <a:r>
              <a:rPr lang="en-US" sz="2400" b="1" dirty="0">
                <a:latin typeface="Times New Roman" panose="02020603050405020304" pitchFamily="18" charset="0"/>
                <a:cs typeface="Times New Roman" panose="02020603050405020304" pitchFamily="18" charset="0"/>
              </a:rPr>
              <a:t>drop-down arrow</a:t>
            </a:r>
            <a:r>
              <a:rPr lang="en-US" sz="2400" dirty="0">
                <a:latin typeface="Times New Roman" panose="02020603050405020304" pitchFamily="18" charset="0"/>
                <a:cs typeface="Times New Roman" panose="02020603050405020304" pitchFamily="18" charset="0"/>
              </a:rPr>
              <a:t> next to the field you want to filter.</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table will now be sorted by the selected field.</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67416" y="4792824"/>
            <a:ext cx="4686409" cy="187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E4E4E"/>
                </a:solidFill>
                <a:effectLst/>
                <a:latin typeface="Source Sans Pro"/>
              </a:rPr>
              <a:t>The table will now be sorted by the selected field.</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E4E4E"/>
                </a:solidFill>
                <a:effectLst/>
                <a:latin typeface="Source Sans Pro"/>
              </a:rPr>
              <a:t>  </a:t>
            </a:r>
            <a:endParaRPr kumimoji="0" lang="en-US" altLang="en-US" sz="18200" b="0" i="0" u="none" strike="noStrike" cap="none" normalizeH="0" baseline="0" dirty="0" smtClean="0">
              <a:ln>
                <a:noFill/>
              </a:ln>
              <a:solidFill>
                <a:srgbClr val="4E4E4E"/>
              </a:solidFill>
              <a:effectLst/>
              <a:latin typeface="Source Sans Pr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20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79" y="1133062"/>
            <a:ext cx="3872947" cy="490330"/>
          </a:xfrm>
        </p:spPr>
        <p:txBody>
          <a:bodyPr>
            <a:normAutofit/>
          </a:bodyPr>
          <a:lstStyle/>
          <a:p>
            <a:r>
              <a:rPr lang="en-US" sz="28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Quick Analysis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05070" y="1843935"/>
            <a:ext cx="10856842" cy="5499653"/>
          </a:xfrm>
        </p:spPr>
        <p:txBody>
          <a:bodyPr>
            <a:no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Select all the data across A1:B8 and click on the </a:t>
            </a:r>
            <a:r>
              <a:rPr lang="en-US" sz="2400" b="1" dirty="0">
                <a:latin typeface="Times New Roman" panose="02020603050405020304" pitchFamily="18" charset="0"/>
                <a:cs typeface="Times New Roman" panose="02020603050405020304" pitchFamily="18" charset="0"/>
              </a:rPr>
              <a:t>Quick Analysis</a:t>
            </a:r>
            <a:r>
              <a:rPr lang="en-US" sz="2400" dirty="0">
                <a:latin typeface="Times New Roman" panose="02020603050405020304" pitchFamily="18" charset="0"/>
                <a:cs typeface="Times New Roman" panose="02020603050405020304" pitchFamily="18" charset="0"/>
              </a:rPr>
              <a:t> tool at the bottom of the selection or hit </a:t>
            </a:r>
            <a:r>
              <a:rPr lang="en-US" sz="2400" b="1" dirty="0">
                <a:latin typeface="Times New Roman" panose="02020603050405020304" pitchFamily="18" charset="0"/>
                <a:cs typeface="Times New Roman" panose="02020603050405020304" pitchFamily="18" charset="0"/>
              </a:rPr>
              <a:t>CTRL + Q</a:t>
            </a:r>
            <a:r>
              <a:rPr lang="en-US" sz="2400" dirty="0">
                <a:latin typeface="Times New Roman" panose="02020603050405020304" pitchFamily="18" charset="0"/>
                <a:cs typeface="Times New Roman" panose="02020603050405020304" pitchFamily="18" charset="0"/>
              </a:rPr>
              <a:t> to launch quick analysis tool</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As soon as you click on Quick Analysis toolbar, you’ll be able to see different options under it named Formatting, Charts, Totals, Tables, Sparklines. Each option has different sub-options that allows you to do different analytical operations. Navigate to </a:t>
            </a:r>
            <a:r>
              <a:rPr lang="en-US" sz="2400" b="1" dirty="0">
                <a:latin typeface="Times New Roman" panose="02020603050405020304" pitchFamily="18" charset="0"/>
                <a:cs typeface="Times New Roman" panose="02020603050405020304" pitchFamily="18" charset="0"/>
              </a:rPr>
              <a:t>Formatting</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Icon Set</a:t>
            </a:r>
            <a:r>
              <a:rPr lang="en-US" sz="2400" dirty="0">
                <a:latin typeface="Times New Roman" panose="02020603050405020304" pitchFamily="18" charset="0"/>
                <a:cs typeface="Times New Roman" panose="02020603050405020304" pitchFamily="18" charset="0"/>
              </a:rPr>
              <a:t> operation under it. This option enables you to set the icons for the data</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Step </a:t>
            </a: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Once you click on and select the Icon Set option, you’ll be able to see the icon set assigned to your data and it will look like the screenshot given below.</a:t>
            </a:r>
          </a:p>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Select </a:t>
            </a:r>
            <a:r>
              <a:rPr lang="en-US" sz="2400" b="1" dirty="0">
                <a:latin typeface="Times New Roman" panose="02020603050405020304" pitchFamily="18" charset="0"/>
                <a:cs typeface="Times New Roman" panose="02020603050405020304" pitchFamily="18" charset="0"/>
              </a:rPr>
              <a:t>Data Bars</a:t>
            </a:r>
            <a:r>
              <a:rPr lang="en-US" sz="2400" dirty="0">
                <a:latin typeface="Times New Roman" panose="02020603050405020304" pitchFamily="18" charset="0"/>
                <a:cs typeface="Times New Roman" panose="02020603050405020304" pitchFamily="18" charset="0"/>
              </a:rPr>
              <a:t> option under Formatting and it will add data bars across the cells which have numeric values for the data.</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022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1104900" y="993130"/>
            <a:ext cx="2857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962900" y="1012180"/>
            <a:ext cx="32194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7100888" y="142876"/>
            <a:ext cx="4886325" cy="7386638"/>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Fundamental of Statistics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Types of Data</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Categorical Variable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Types of Statistics</a:t>
            </a:r>
          </a:p>
          <a:p>
            <a:r>
              <a:rPr lang="en-US" sz="2400" dirty="0">
                <a:latin typeface="Times New Roman" panose="02020603050405020304" pitchFamily="18" charset="0"/>
                <a:cs typeface="Times New Roman" panose="02020603050405020304" pitchFamily="18" charset="0"/>
              </a:rPr>
              <a:t>                   Descriptive and inferential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Normal </a:t>
            </a:r>
            <a:r>
              <a:rPr lang="en-US" sz="2400" dirty="0">
                <a:latin typeface="Times New Roman" panose="02020603050405020304" pitchFamily="18" charset="0"/>
                <a:cs typeface="Times New Roman" panose="02020603050405020304" pitchFamily="18" charset="0"/>
              </a:rPr>
              <a:t>Probability distribution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Skewness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Kurtosis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Hands on practice in </a:t>
            </a:r>
            <a:r>
              <a:rPr lang="en-US" sz="2400" dirty="0" smtClean="0">
                <a:latin typeface="Times New Roman" panose="02020603050405020304" pitchFamily="18" charset="0"/>
                <a:cs typeface="Times New Roman" panose="02020603050405020304" pitchFamily="18" charset="0"/>
              </a:rPr>
              <a:t>Excel</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Probability</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Inferential statistics</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Hypothesis testing</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Covariance</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Correlation</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Regression</a:t>
            </a:r>
          </a:p>
          <a:p>
            <a:pPr marL="457200"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Seaborn</a:t>
            </a:r>
            <a:r>
              <a:rPr lang="en-US" sz="2400" dirty="0" smtClean="0">
                <a:latin typeface="Times New Roman" panose="02020603050405020304" pitchFamily="18" charset="0"/>
                <a:cs typeface="Times New Roman" panose="02020603050405020304" pitchFamily="18" charset="0"/>
              </a:rPr>
              <a:t> library</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Excel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erformance </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ashboard</a:t>
            </a: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Horizontal Scroll 3"/>
          <p:cNvSpPr/>
          <p:nvPr/>
        </p:nvSpPr>
        <p:spPr>
          <a:xfrm>
            <a:off x="681038" y="993130"/>
            <a:ext cx="6105525" cy="2986087"/>
          </a:xfrm>
          <a:prstGeom prst="horizontalScroll">
            <a:avLst/>
          </a:prstGeom>
          <a:solidFill>
            <a:schemeClr val="bg2">
              <a:lumMod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04900" y="1770803"/>
            <a:ext cx="5738813" cy="1323439"/>
          </a:xfrm>
          <a:prstGeom prst="rect">
            <a:avLst/>
          </a:prstGeom>
          <a:noFill/>
        </p:spPr>
        <p:txBody>
          <a:bodyPr wrap="square" rtlCol="0">
            <a:spAutoFit/>
          </a:bodyPr>
          <a:lstStyle/>
          <a:p>
            <a:r>
              <a:rPr lang="en-US" sz="8000" dirty="0" smtClean="0">
                <a:solidFill>
                  <a:schemeClr val="bg1"/>
                </a:solidFill>
                <a:latin typeface="Times New Roman" panose="02020603050405020304" pitchFamily="18" charset="0"/>
                <a:cs typeface="Times New Roman" panose="02020603050405020304" pitchFamily="18" charset="0"/>
              </a:rPr>
              <a:t>CONTENTS</a:t>
            </a:r>
            <a:endParaRPr lang="en-US" sz="8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45095" y="304800"/>
            <a:ext cx="4678739" cy="2797156"/>
          </a:xfrm>
          <a:prstGeom prst="rect">
            <a:avLst/>
          </a:prstGeom>
        </p:spPr>
      </p:pic>
      <p:sp>
        <p:nvSpPr>
          <p:cNvPr id="6" name="TextBox 5"/>
          <p:cNvSpPr txBox="1"/>
          <p:nvPr/>
        </p:nvSpPr>
        <p:spPr>
          <a:xfrm>
            <a:off x="609600" y="489466"/>
            <a:ext cx="1895061" cy="369332"/>
          </a:xfrm>
          <a:prstGeom prst="rect">
            <a:avLst/>
          </a:prstGeom>
          <a:noFill/>
        </p:spPr>
        <p:txBody>
          <a:bodyPr wrap="square" rtlCol="0">
            <a:spAutoFit/>
          </a:bodyPr>
          <a:lstStyle/>
          <a:p>
            <a:r>
              <a:rPr lang="en-US" dirty="0" smtClean="0"/>
              <a:t>Step 1.</a:t>
            </a:r>
            <a:endParaRPr lang="en-US" dirty="0"/>
          </a:p>
        </p:txBody>
      </p:sp>
      <p:pic>
        <p:nvPicPr>
          <p:cNvPr id="7" name="Picture 6"/>
          <p:cNvPicPr>
            <a:picLocks noChangeAspect="1"/>
          </p:cNvPicPr>
          <p:nvPr/>
        </p:nvPicPr>
        <p:blipFill>
          <a:blip r:embed="rId3"/>
          <a:stretch>
            <a:fillRect/>
          </a:stretch>
        </p:blipFill>
        <p:spPr>
          <a:xfrm>
            <a:off x="1185347" y="3861630"/>
            <a:ext cx="4678739" cy="1756056"/>
          </a:xfrm>
          <a:prstGeom prst="rect">
            <a:avLst/>
          </a:prstGeom>
        </p:spPr>
      </p:pic>
      <p:sp>
        <p:nvSpPr>
          <p:cNvPr id="8" name="TextBox 7"/>
          <p:cNvSpPr txBox="1"/>
          <p:nvPr/>
        </p:nvSpPr>
        <p:spPr>
          <a:xfrm>
            <a:off x="609600" y="3325348"/>
            <a:ext cx="1470991" cy="369332"/>
          </a:xfrm>
          <a:prstGeom prst="rect">
            <a:avLst/>
          </a:prstGeom>
          <a:noFill/>
        </p:spPr>
        <p:txBody>
          <a:bodyPr wrap="square" rtlCol="0">
            <a:spAutoFit/>
          </a:bodyPr>
          <a:lstStyle/>
          <a:p>
            <a:r>
              <a:rPr lang="en-US" dirty="0" smtClean="0"/>
              <a:t>Step 2.</a:t>
            </a:r>
            <a:endParaRPr lang="en-US" dirty="0"/>
          </a:p>
        </p:txBody>
      </p:sp>
      <p:pic>
        <p:nvPicPr>
          <p:cNvPr id="9" name="Picture 8"/>
          <p:cNvPicPr>
            <a:picLocks noChangeAspect="1"/>
          </p:cNvPicPr>
          <p:nvPr/>
        </p:nvPicPr>
        <p:blipFill>
          <a:blip r:embed="rId4"/>
          <a:stretch>
            <a:fillRect/>
          </a:stretch>
        </p:blipFill>
        <p:spPr>
          <a:xfrm>
            <a:off x="6911009" y="858798"/>
            <a:ext cx="4174434" cy="2097384"/>
          </a:xfrm>
          <a:prstGeom prst="rect">
            <a:avLst/>
          </a:prstGeom>
        </p:spPr>
      </p:pic>
      <p:sp>
        <p:nvSpPr>
          <p:cNvPr id="10" name="TextBox 9"/>
          <p:cNvSpPr txBox="1"/>
          <p:nvPr/>
        </p:nvSpPr>
        <p:spPr>
          <a:xfrm>
            <a:off x="7248940" y="159026"/>
            <a:ext cx="1391477" cy="369332"/>
          </a:xfrm>
          <a:prstGeom prst="rect">
            <a:avLst/>
          </a:prstGeom>
          <a:noFill/>
        </p:spPr>
        <p:txBody>
          <a:bodyPr wrap="square" rtlCol="0">
            <a:spAutoFit/>
          </a:bodyPr>
          <a:lstStyle/>
          <a:p>
            <a:r>
              <a:rPr lang="en-US" dirty="0" smtClean="0"/>
              <a:t>Step 3.</a:t>
            </a:r>
            <a:endParaRPr lang="en-US" dirty="0"/>
          </a:p>
        </p:txBody>
      </p:sp>
      <p:pic>
        <p:nvPicPr>
          <p:cNvPr id="11" name="Picture 10"/>
          <p:cNvPicPr>
            <a:picLocks noChangeAspect="1"/>
          </p:cNvPicPr>
          <p:nvPr/>
        </p:nvPicPr>
        <p:blipFill>
          <a:blip r:embed="rId5"/>
          <a:stretch>
            <a:fillRect/>
          </a:stretch>
        </p:blipFill>
        <p:spPr>
          <a:xfrm>
            <a:off x="7297807" y="3220170"/>
            <a:ext cx="4075363" cy="3336703"/>
          </a:xfrm>
          <a:prstGeom prst="rect">
            <a:avLst/>
          </a:prstGeom>
        </p:spPr>
      </p:pic>
      <p:sp>
        <p:nvSpPr>
          <p:cNvPr id="12" name="TextBox 11"/>
          <p:cNvSpPr txBox="1"/>
          <p:nvPr/>
        </p:nvSpPr>
        <p:spPr>
          <a:xfrm>
            <a:off x="7593496" y="2917290"/>
            <a:ext cx="1404730" cy="369332"/>
          </a:xfrm>
          <a:prstGeom prst="rect">
            <a:avLst/>
          </a:prstGeom>
          <a:noFill/>
        </p:spPr>
        <p:txBody>
          <a:bodyPr wrap="square" rtlCol="0">
            <a:spAutoFit/>
          </a:bodyPr>
          <a:lstStyle/>
          <a:p>
            <a:r>
              <a:rPr lang="en-US" dirty="0" smtClean="0"/>
              <a:t>Step 4.</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70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05347"/>
            <a:ext cx="5396947" cy="42407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3.Conditional formatting</a:t>
            </a:r>
            <a:endParaRPr lang="en-US" sz="2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stretch>
            <a:fillRect/>
          </a:stretch>
        </p:blipFill>
        <p:spPr>
          <a:xfrm>
            <a:off x="1737263" y="2495360"/>
            <a:ext cx="3658111" cy="272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295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557" y="1030802"/>
            <a:ext cx="6298095" cy="609600"/>
          </a:xfrm>
        </p:spPr>
        <p:txBody>
          <a:bodyPr>
            <a:normAutofit/>
          </a:bodyPr>
          <a:lstStyle/>
          <a:p>
            <a:r>
              <a:rPr lang="en-US" sz="2800" b="1" dirty="0" smtClean="0">
                <a:latin typeface="Times New Roman" panose="02020603050405020304" pitchFamily="18" charset="0"/>
                <a:cs typeface="Times New Roman" panose="02020603050405020304" pitchFamily="18" charset="0"/>
              </a:rPr>
              <a:t>4.Data analysis tab activation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97227" y="1913372"/>
            <a:ext cx="5860772" cy="3649134"/>
          </a:xfrm>
        </p:spPr>
        <p:txBody>
          <a:bodyPr>
            <a:noAutofit/>
          </a:bodyPr>
          <a:lstStyle/>
          <a:p>
            <a:r>
              <a:rPr lang="en-US" sz="2400" dirty="0">
                <a:latin typeface="Times New Roman" panose="02020603050405020304" pitchFamily="18" charset="0"/>
                <a:cs typeface="Times New Roman" panose="02020603050405020304" pitchFamily="18" charset="0"/>
              </a:rPr>
              <a:t> To enable the Data Analysis tool in Excel, go to the File menu’s Options tab. Once we get the Excel Options window from Add-Ins, select any of the analysis pack, let’s say Analysis </a:t>
            </a:r>
            <a:r>
              <a:rPr lang="en-US" sz="2400" dirty="0" smtClean="0">
                <a:latin typeface="Times New Roman" panose="02020603050405020304" pitchFamily="18" charset="0"/>
                <a:cs typeface="Times New Roman" panose="02020603050405020304" pitchFamily="18" charset="0"/>
              </a:rPr>
              <a:t>Tool Pak </a:t>
            </a:r>
            <a:r>
              <a:rPr lang="en-US" sz="2400" dirty="0">
                <a:latin typeface="Times New Roman" panose="02020603050405020304" pitchFamily="18" charset="0"/>
                <a:cs typeface="Times New Roman" panose="02020603050405020304" pitchFamily="18" charset="0"/>
              </a:rPr>
              <a:t>and click on Go. This will take us to the window from where we can select one or multiple Data analysis tool packs, which can be seen in the Data menu tab.</a:t>
            </a:r>
          </a:p>
        </p:txBody>
      </p:sp>
      <p:pic>
        <p:nvPicPr>
          <p:cNvPr id="5" name="Picture 4"/>
          <p:cNvPicPr>
            <a:picLocks noChangeAspect="1"/>
          </p:cNvPicPr>
          <p:nvPr/>
        </p:nvPicPr>
        <p:blipFill>
          <a:blip r:embed="rId2"/>
          <a:stretch>
            <a:fillRect/>
          </a:stretch>
        </p:blipFill>
        <p:spPr>
          <a:xfrm>
            <a:off x="6997147" y="1335602"/>
            <a:ext cx="2491409" cy="2435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9766853" y="1335602"/>
            <a:ext cx="2129569" cy="2435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7307231" y="3952556"/>
            <a:ext cx="4496427" cy="16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862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39" y="1033671"/>
            <a:ext cx="9558129" cy="596348"/>
          </a:xfrm>
        </p:spPr>
        <p:txBody>
          <a:bodyPr>
            <a:normAutofit/>
          </a:bodyPr>
          <a:lstStyle/>
          <a:p>
            <a:r>
              <a:rPr lang="en-US" sz="2800" b="1" dirty="0" smtClean="0">
                <a:latin typeface="Times New Roman" panose="02020603050405020304" pitchFamily="18" charset="0"/>
                <a:cs typeface="Times New Roman" panose="02020603050405020304" pitchFamily="18" charset="0"/>
              </a:rPr>
              <a:t>5. Various tools available in data analysis tab</a:t>
            </a:r>
            <a:endParaRPr lang="en-US"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stretch>
            <a:fillRect/>
          </a:stretch>
        </p:blipFill>
        <p:spPr>
          <a:xfrm>
            <a:off x="2405009" y="1916918"/>
            <a:ext cx="6646226" cy="3012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2085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212" y="530088"/>
            <a:ext cx="5781260" cy="821634"/>
          </a:xfrm>
        </p:spPr>
        <p:txBody>
          <a:bodyPr>
            <a:normAutofit/>
          </a:bodyPr>
          <a:lstStyle/>
          <a:p>
            <a:r>
              <a:rPr lang="en-US" sz="2800" b="1" dirty="0" smtClean="0">
                <a:latin typeface="Times New Roman" panose="02020603050405020304" pitchFamily="18" charset="0"/>
                <a:cs typeface="Times New Roman" panose="02020603050405020304" pitchFamily="18" charset="0"/>
              </a:rPr>
              <a:t>6. Insert chart visualization</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07279" y="2368222"/>
            <a:ext cx="8050124" cy="4029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79766" y="1822282"/>
            <a:ext cx="3127513"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On insert menu , click on the  chart.</a:t>
            </a:r>
          </a:p>
          <a:p>
            <a:r>
              <a:rPr lang="en-US" sz="2400" dirty="0" smtClean="0">
                <a:latin typeface="Times New Roman" panose="02020603050405020304" pitchFamily="18" charset="0"/>
                <a:cs typeface="Times New Roman" panose="02020603050405020304" pitchFamily="18" charset="0"/>
              </a:rPr>
              <a:t>Use the various chart according to the data requirements.</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770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1369088" y="4108528"/>
            <a:ext cx="1978429" cy="63145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US" sz="5400" dirty="0" smtClean="0">
                <a:latin typeface="Times New Roman" panose="02020603050405020304" pitchFamily="18" charset="0"/>
                <a:cs typeface="Times New Roman" panose="02020603050405020304" pitchFamily="18" charset="0"/>
              </a:rPr>
              <a:t>PROBABILITY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7671" y="2096848"/>
            <a:ext cx="10058400" cy="4023360"/>
          </a:xfrm>
        </p:spPr>
        <p:txBody>
          <a:bodyPr>
            <a:normAutofit/>
          </a:bodyPr>
          <a:lstStyle/>
          <a:p>
            <a:pPr marL="251460" indent="-342900">
              <a:lnSpc>
                <a:spcPct val="110000"/>
              </a:lnSpc>
              <a:spcBef>
                <a:spcPts val="0"/>
              </a:spcBef>
              <a:spcAft>
                <a:spcPts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Probability</a:t>
            </a:r>
            <a:r>
              <a:rPr lang="en-US" sz="2400" dirty="0">
                <a:latin typeface="Times New Roman" panose="02020603050405020304" pitchFamily="18" charset="0"/>
                <a:cs typeface="Times New Roman" panose="02020603050405020304" pitchFamily="18" charset="0"/>
              </a:rPr>
              <a:t> means </a:t>
            </a:r>
            <a:r>
              <a:rPr lang="en-US" sz="2400" dirty="0" smtClean="0">
                <a:latin typeface="Times New Roman" panose="02020603050405020304" pitchFamily="18" charset="0"/>
                <a:cs typeface="Times New Roman" panose="02020603050405020304" pitchFamily="18" charset="0"/>
              </a:rPr>
              <a:t>possibility. </a:t>
            </a:r>
          </a:p>
          <a:p>
            <a:pPr marL="251460" indent="-342900">
              <a:lnSpc>
                <a:spcPct val="110000"/>
              </a:lnSpc>
              <a:spcBef>
                <a:spcPts val="0"/>
              </a:spcBef>
              <a:spcAft>
                <a:spcPts val="0"/>
              </a:spcAf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deals </a:t>
            </a:r>
            <a:r>
              <a:rPr lang="en-US" sz="2400" dirty="0">
                <a:latin typeface="Times New Roman" panose="02020603050405020304" pitchFamily="18" charset="0"/>
                <a:cs typeface="Times New Roman" panose="02020603050405020304" pitchFamily="18" charset="0"/>
              </a:rPr>
              <a:t>with the occurrence of a random event. </a:t>
            </a:r>
            <a:endParaRPr lang="en-US" sz="2400" dirty="0" smtClean="0">
              <a:latin typeface="Times New Roman" panose="02020603050405020304" pitchFamily="18" charset="0"/>
              <a:cs typeface="Times New Roman" panose="02020603050405020304" pitchFamily="18" charset="0"/>
            </a:endParaRPr>
          </a:p>
          <a:p>
            <a:pPr marL="251460" indent="-342900">
              <a:lnSpc>
                <a:spcPct val="110000"/>
              </a:lnSpc>
              <a:spcBef>
                <a:spcPts val="0"/>
              </a:spcBef>
              <a:spcAft>
                <a:spcPts val="0"/>
              </a:spcAf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value is expressed from zero to one. </a:t>
            </a:r>
            <a:endParaRPr lang="en-US" sz="2400" dirty="0" smtClean="0">
              <a:latin typeface="Times New Roman" panose="02020603050405020304" pitchFamily="18" charset="0"/>
              <a:cs typeface="Times New Roman" panose="02020603050405020304" pitchFamily="18" charset="0"/>
            </a:endParaRPr>
          </a:p>
          <a:p>
            <a:pPr marL="251460" indent="-342900">
              <a:lnSpc>
                <a:spcPct val="110000"/>
              </a:lnSpc>
              <a:spcBef>
                <a:spcPts val="0"/>
              </a:spcBef>
              <a:spcAft>
                <a:spcPts val="0"/>
              </a:spcAf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meaning of probability is basically the extent to which something is likely to happen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For example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we toss a coin, either we get Head OR Tail, only two possible outcomes are possible (H, T). But when two coins are tossed then there will be four possible outcomes,  </a:t>
            </a:r>
            <a:r>
              <a:rPr lang="en-US" sz="2400" dirty="0" smtClean="0">
                <a:latin typeface="Times New Roman" panose="02020603050405020304" pitchFamily="18" charset="0"/>
                <a:cs typeface="Times New Roman" panose="02020603050405020304" pitchFamily="18" charset="0"/>
              </a:rPr>
              <a:t>i.e. </a:t>
            </a:r>
            <a:r>
              <a:rPr lang="en-US" sz="2400" dirty="0">
                <a:latin typeface="Times New Roman" panose="02020603050405020304" pitchFamily="18" charset="0"/>
                <a:cs typeface="Times New Roman" panose="02020603050405020304" pitchFamily="18" charset="0"/>
              </a:rPr>
              <a:t>{(H, H), (H, T), (T, H), (T, T)}.</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2024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PROBABILITY DISTRIBUTION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9418320" cy="419484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Probability distribution yields the possible outcomes for any random event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also defined based on the underlying sample space as a set of possible outcomes of any random experiment</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settings could be a set of real numbers or a set of vectors or a set of any entities.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part of probability and statistics.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670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25" y="33251"/>
            <a:ext cx="11607338" cy="14507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latin typeface="Times New Roman" panose="02020603050405020304" pitchFamily="18" charset="0"/>
                <a:cs typeface="Times New Roman" panose="02020603050405020304" pitchFamily="18" charset="0"/>
              </a:rPr>
              <a:t>TYPES OF PROBABILITY DISTRIBUTION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8626" y="1845734"/>
            <a:ext cx="4458392" cy="4513502"/>
          </a:xfrm>
        </p:spPr>
        <p:txBody>
          <a:bodyPr/>
          <a:lstStyle/>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two types of probability distribution which are used for different purposes and various types of the data generation process.</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Normal or Cumulative Probability Distribution</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Binomial or Discrete Probability Distribution</a:t>
            </a:r>
          </a:p>
          <a:p>
            <a:endParaRPr lang="en-US" dirty="0"/>
          </a:p>
        </p:txBody>
      </p:sp>
      <p:pic>
        <p:nvPicPr>
          <p:cNvPr id="4" name="Picture 3"/>
          <p:cNvPicPr>
            <a:picLocks noChangeAspect="1"/>
          </p:cNvPicPr>
          <p:nvPr/>
        </p:nvPicPr>
        <p:blipFill>
          <a:blip r:embed="rId2"/>
          <a:stretch>
            <a:fillRect/>
          </a:stretch>
        </p:blipFill>
        <p:spPr>
          <a:xfrm>
            <a:off x="5237018" y="2197270"/>
            <a:ext cx="6563641" cy="2915057"/>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2365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105" y="198783"/>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INFERENTIAL STATISTICS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809" y="1774319"/>
            <a:ext cx="11241156" cy="4404507"/>
          </a:xfrm>
        </p:spPr>
        <p:txBody>
          <a:bodyPr>
            <a:noAutofit/>
          </a:bodyPr>
          <a:lstStyle/>
          <a:p>
            <a:r>
              <a:rPr lang="en-US" sz="2400" dirty="0">
                <a:latin typeface="Times New Roman" panose="02020603050405020304" pitchFamily="18" charset="0"/>
                <a:cs typeface="Times New Roman" panose="02020603050405020304" pitchFamily="18" charset="0"/>
              </a:rPr>
              <a:t>Inferential statistics takes data from a sample and makes inferences about the larger population from which the sample was drawn. Because the goal of inferential statistics is to draw conclusions from a sample and generalize them to a population, we need to have confidence that our sample accurately reflects the </a:t>
            </a:r>
            <a:r>
              <a:rPr lang="en-US" sz="2400" dirty="0" smtClean="0">
                <a:latin typeface="Times New Roman" panose="02020603050405020304" pitchFamily="18" charset="0"/>
                <a:cs typeface="Times New Roman" panose="02020603050405020304" pitchFamily="18" charset="0"/>
              </a:rPr>
              <a:t>population</a:t>
            </a:r>
            <a:endParaRPr lang="en-US" sz="24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Define the population we are studying.</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Draw a representative sample from that population.</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Use analyses that incorporate the sampling error</a:t>
            </a:r>
            <a:r>
              <a:rPr lang="en-US" sz="2400" dirty="0" smtClean="0">
                <a:latin typeface="Times New Roman" panose="02020603050405020304" pitchFamily="18" charset="0"/>
                <a:cs typeface="Times New Roman" panose="02020603050405020304" pitchFamily="18" charset="0"/>
              </a:rPr>
              <a:t>.</a:t>
            </a:r>
          </a:p>
          <a:p>
            <a:pPr>
              <a:buClr>
                <a:schemeClr val="tx1"/>
              </a:buCl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HYPOTHESIS TESTING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ESTIMATION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3371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383"/>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HYPOTHESIS TESTING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978611"/>
            <a:ext cx="10744200" cy="1999456"/>
          </a:xfrm>
        </p:spPr>
        <p:txBody>
          <a:bodyPr>
            <a:noAutofit/>
          </a:bodyPr>
          <a:lstStyle/>
          <a:p>
            <a:pPr>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Hypothesis testing </a:t>
            </a:r>
            <a:r>
              <a:rPr lang="en-US" sz="2400" dirty="0" smtClean="0">
                <a:latin typeface="Times New Roman" panose="02020603050405020304" pitchFamily="18" charset="0"/>
                <a:cs typeface="Times New Roman" panose="02020603050405020304" pitchFamily="18" charset="0"/>
              </a:rPr>
              <a:t>refers </a:t>
            </a:r>
            <a:r>
              <a:rPr lang="en-US" sz="2400" dirty="0">
                <a:latin typeface="Times New Roman" panose="02020603050405020304" pitchFamily="18" charset="0"/>
                <a:cs typeface="Times New Roman" panose="02020603050405020304" pitchFamily="18" charset="0"/>
              </a:rPr>
              <a:t>to analyzing an assumption about a population </a:t>
            </a:r>
            <a:r>
              <a:rPr lang="en-US" sz="2400" dirty="0" smtClean="0">
                <a:latin typeface="Times New Roman" panose="02020603050405020304" pitchFamily="18" charset="0"/>
                <a:cs typeface="Times New Roman" panose="02020603050405020304" pitchFamily="18" charset="0"/>
              </a:rPr>
              <a:t>parameter.</a:t>
            </a:r>
          </a:p>
          <a:p>
            <a:pPr>
              <a:spcBef>
                <a:spcPts val="0"/>
              </a:spcBef>
              <a:spcAft>
                <a:spcPts val="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used to make an educated guess about an assumption using </a:t>
            </a:r>
            <a:r>
              <a:rPr lang="en-US" sz="2400" dirty="0" smtClean="0">
                <a:latin typeface="Times New Roman" panose="02020603050405020304" pitchFamily="18" charset="0"/>
                <a:cs typeface="Times New Roman" panose="02020603050405020304" pitchFamily="18" charset="0"/>
              </a:rPr>
              <a:t>statistics. </a:t>
            </a:r>
          </a:p>
          <a:p>
            <a:pPr>
              <a:spcBef>
                <a:spcPts val="0"/>
              </a:spcBef>
              <a:spcAft>
                <a:spcPts val="0"/>
              </a:spcAf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makes </a:t>
            </a:r>
            <a:r>
              <a:rPr lang="en-US" sz="2400" dirty="0">
                <a:latin typeface="Times New Roman" panose="02020603050405020304" pitchFamily="18" charset="0"/>
                <a:cs typeface="Times New Roman" panose="02020603050405020304" pitchFamily="18" charset="0"/>
              </a:rPr>
              <a:t>an assumption about how true the assumption is for the entire population </a:t>
            </a:r>
            <a:r>
              <a:rPr lang="en-US" sz="2400" dirty="0" smtClean="0">
                <a:latin typeface="Times New Roman" panose="02020603050405020304" pitchFamily="18" charset="0"/>
                <a:cs typeface="Times New Roman" panose="02020603050405020304" pitchFamily="18" charset="0"/>
              </a:rPr>
              <a:t>       from </a:t>
            </a:r>
            <a:r>
              <a:rPr lang="en-US" sz="2400" dirty="0">
                <a:latin typeface="Times New Roman" panose="02020603050405020304" pitchFamily="18" charset="0"/>
                <a:cs typeface="Times New Roman" panose="02020603050405020304" pitchFamily="18" charset="0"/>
              </a:rPr>
              <a:t>where the sample is being taken. </a:t>
            </a:r>
          </a:p>
        </p:txBody>
      </p:sp>
      <p:sp>
        <p:nvSpPr>
          <p:cNvPr id="6" name="TextBox 5"/>
          <p:cNvSpPr txBox="1"/>
          <p:nvPr/>
        </p:nvSpPr>
        <p:spPr>
          <a:xfrm>
            <a:off x="1262495" y="3257610"/>
            <a:ext cx="10382250" cy="3539430"/>
          </a:xfrm>
          <a:prstGeom prst="rect">
            <a:avLst/>
          </a:prstGeom>
          <a:noFill/>
        </p:spPr>
        <p:txBody>
          <a:bodyPr wrap="square" rtlCol="0">
            <a:spAutoFit/>
          </a:bodyPr>
          <a:lstStyle/>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solidFill>
                  <a:schemeClr val="accent4">
                    <a:lumMod val="50000"/>
                  </a:schemeClr>
                </a:solidFill>
                <a:latin typeface="Times New Roman" panose="02020603050405020304" pitchFamily="18" charset="0"/>
                <a:cs typeface="Times New Roman" panose="02020603050405020304" pitchFamily="18" charset="0"/>
              </a:rPr>
              <a:t>   FOR EXAMPLE,</a:t>
            </a:r>
            <a:endParaRPr lang="en-US" sz="2400" dirty="0">
              <a:solidFill>
                <a:schemeClr val="accent4">
                  <a:lumMod val="50000"/>
                </a:schemeClr>
              </a:solidFill>
              <a:latin typeface="Times New Roman" panose="02020603050405020304" pitchFamily="18" charset="0"/>
              <a:cs typeface="Times New Roman" panose="02020603050405020304" pitchFamily="18" charset="0"/>
            </a:endParaRPr>
          </a:p>
          <a:p>
            <a:pPr lvl="6" fontAlgn="base"/>
            <a:r>
              <a:rPr lang="en-US" sz="2400" dirty="0" smtClean="0">
                <a:latin typeface="Times New Roman" panose="02020603050405020304" pitchFamily="18" charset="0"/>
                <a:cs typeface="Times New Roman" panose="02020603050405020304" pitchFamily="18" charset="0"/>
              </a:rPr>
              <a:t>It is observed that the average recovery time for a knee-surgery patient is 8 weeks. A physician believes that after successful knee surgery if the patient goes for physical therapy twice a week rather than thrice a week, the recovery period will be longer. Conduct hypothesis for this statement. </a:t>
            </a:r>
          </a:p>
          <a:p>
            <a:pPr lvl="7"/>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7" name="Horizontal Scroll 6"/>
          <p:cNvSpPr/>
          <p:nvPr/>
        </p:nvSpPr>
        <p:spPr>
          <a:xfrm>
            <a:off x="1262495" y="3543301"/>
            <a:ext cx="2647950" cy="666750"/>
          </a:xfrm>
          <a:prstGeom prst="horizont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351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2252" y="321766"/>
            <a:ext cx="5587446"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INTRODUCTION</a:t>
            </a:r>
            <a:endParaRPr lang="en-US" sz="5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19151" y="1712416"/>
            <a:ext cx="10153649" cy="4770537"/>
          </a:xfrm>
          <a:prstGeom prst="rect">
            <a:avLst/>
          </a:prstGeom>
          <a:noFill/>
        </p:spPr>
        <p:txBody>
          <a:bodyPr wrap="square" rtlCol="0">
            <a:spAutoFit/>
          </a:bodyPr>
          <a:lstStyle/>
          <a:p>
            <a:pPr marL="457200" indent="-457200" fontAlgn="base">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Statistics</a:t>
            </a:r>
            <a:r>
              <a:rPr lang="en-US" sz="2800" dirty="0">
                <a:latin typeface="Times New Roman" panose="02020603050405020304" pitchFamily="18" charset="0"/>
                <a:cs typeface="Times New Roman" panose="02020603050405020304" pitchFamily="18" charset="0"/>
              </a:rPr>
              <a:t> simply means numerical </a:t>
            </a:r>
            <a:r>
              <a:rPr lang="en-US" sz="2800" dirty="0" smtClean="0">
                <a:latin typeface="Times New Roman" panose="02020603050405020304" pitchFamily="18" charset="0"/>
                <a:cs typeface="Times New Roman" panose="02020603050405020304" pitchFamily="18" charset="0"/>
              </a:rPr>
              <a:t>data generally </a:t>
            </a:r>
            <a:r>
              <a:rPr lang="en-US" sz="2800" dirty="0">
                <a:latin typeface="Times New Roman" panose="02020603050405020304" pitchFamily="18" charset="0"/>
                <a:cs typeface="Times New Roman" panose="02020603050405020304" pitchFamily="18" charset="0"/>
              </a:rPr>
              <a:t>deals with collection of data, tabulation, and interpretation of numerical data. </a:t>
            </a:r>
            <a:endParaRPr lang="en-US" sz="2800" dirty="0" smtClean="0">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form of mathematical analysis that uses different quantitative models to produce a set of experimental data or studies of real life. </a:t>
            </a:r>
            <a:endParaRPr lang="en-US" sz="2800" dirty="0" smtClean="0">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a:t>
            </a:r>
            <a:r>
              <a:rPr lang="en-US" sz="2800" dirty="0" smtClean="0">
                <a:latin typeface="Times New Roman" panose="02020603050405020304" pitchFamily="18" charset="0"/>
                <a:cs typeface="Times New Roman" panose="02020603050405020304" pitchFamily="18" charset="0"/>
              </a:rPr>
              <a:t>concern </a:t>
            </a:r>
            <a:r>
              <a:rPr lang="en-US" sz="2800" dirty="0">
                <a:latin typeface="Times New Roman" panose="02020603050405020304" pitchFamily="18" charset="0"/>
                <a:cs typeface="Times New Roman" panose="02020603050405020304" pitchFamily="18" charset="0"/>
              </a:rPr>
              <a:t>with data collection analysis, interpretation, and presentation. </a:t>
            </a:r>
            <a:endParaRPr lang="en-US" sz="2800" dirty="0" smtClean="0">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deals with how data can be used to solve complex </a:t>
            </a:r>
            <a:r>
              <a:rPr lang="en-US" sz="2800" dirty="0" smtClean="0">
                <a:latin typeface="Times New Roman" panose="02020603050405020304" pitchFamily="18" charset="0"/>
                <a:cs typeface="Times New Roman" panose="02020603050405020304" pitchFamily="18" charset="0"/>
              </a:rPr>
              <a:t>problems.</a:t>
            </a:r>
            <a:endParaRPr lang="en-US" sz="2800" dirty="0">
              <a:latin typeface="Times New Roman" panose="02020603050405020304" pitchFamily="18" charset="0"/>
              <a:cs typeface="Times New Roman" panose="02020603050405020304" pitchFamily="18" charset="0"/>
            </a:endParaRPr>
          </a:p>
          <a:p>
            <a:pPr marL="457200" indent="-457200" fontAlgn="base">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makes </a:t>
            </a:r>
            <a:r>
              <a:rPr lang="en-US" sz="2800" dirty="0">
                <a:latin typeface="Times New Roman" panose="02020603050405020304" pitchFamily="18" charset="0"/>
                <a:cs typeface="Times New Roman" panose="02020603050405020304" pitchFamily="18" charset="0"/>
              </a:rPr>
              <a:t>work </a:t>
            </a:r>
            <a:r>
              <a:rPr lang="en-US" sz="2800" dirty="0" smtClean="0">
                <a:latin typeface="Times New Roman" panose="02020603050405020304" pitchFamily="18" charset="0"/>
                <a:cs typeface="Times New Roman" panose="02020603050405020304" pitchFamily="18" charset="0"/>
              </a:rPr>
              <a:t>easy, simple, provides </a:t>
            </a:r>
            <a:r>
              <a:rPr lang="en-US" sz="2800" dirty="0">
                <a:latin typeface="Times New Roman" panose="02020603050405020304" pitchFamily="18" charset="0"/>
                <a:cs typeface="Times New Roman" panose="02020603050405020304" pitchFamily="18" charset="0"/>
              </a:rPr>
              <a:t>a clear and clean picture of work you do on a regular basis.</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293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628650"/>
            <a:ext cx="12344400" cy="74866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783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57250" y="762794"/>
            <a:ext cx="10801350" cy="3309144"/>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Procedure of Hypothesis </a:t>
            </a:r>
            <a:r>
              <a:rPr lang="en-US" sz="3600" b="1" dirty="0" smtClean="0">
                <a:latin typeface="Times New Roman" panose="02020603050405020304" pitchFamily="18" charset="0"/>
                <a:cs typeface="Times New Roman" panose="02020603050405020304" pitchFamily="18" charset="0"/>
              </a:rPr>
              <a:t>Testing</a:t>
            </a:r>
            <a:endParaRPr lang="en-US" sz="3600" b="1" dirty="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find the validity of any statement, we have to strictly follow the stepwise procedure of hypothesis testing. After stating the initial hypothesis, we have to re-write them in the form of a null and alternate hypothesis. The alternate hypothesis predicts a relationship between the variables, whereas the null hypothesis predicts no relationship between the variables</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05100" y="4933950"/>
            <a:ext cx="8477250" cy="1231106"/>
          </a:xfrm>
          <a:prstGeom prst="rect">
            <a:avLst/>
          </a:prstGeom>
          <a:noFill/>
        </p:spPr>
        <p:txBody>
          <a:bodyPr wrap="square" rtlCol="0">
            <a:spAutoFit/>
          </a:bodyPr>
          <a:lstStyle/>
          <a:p>
            <a:pPr fontAlgn="base"/>
            <a:r>
              <a:rPr lang="en-US" sz="2800" b="1" dirty="0">
                <a:latin typeface="Times New Roman" panose="02020603050405020304" pitchFamily="18" charset="0"/>
                <a:cs typeface="Times New Roman" panose="02020603050405020304" pitchFamily="18" charset="0"/>
              </a:rPr>
              <a:t>H</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On average, men are not taller than women.</a:t>
            </a:r>
          </a:p>
          <a:p>
            <a:pPr fontAlgn="base"/>
            <a:r>
              <a:rPr lang="en-US" sz="2800" b="1" dirty="0">
                <a:latin typeface="Times New Roman" panose="02020603050405020304" pitchFamily="18" charset="0"/>
                <a:cs typeface="Times New Roman" panose="02020603050405020304" pitchFamily="18" charset="0"/>
              </a:rPr>
              <a:t>H</a:t>
            </a:r>
            <a:r>
              <a:rPr lang="en-US" sz="2800" b="1" baseline="-25000" dirty="0">
                <a:latin typeface="Times New Roman" panose="02020603050405020304" pitchFamily="18" charset="0"/>
                <a:cs typeface="Times New Roman" panose="02020603050405020304" pitchFamily="18" charset="0"/>
              </a:rPr>
              <a:t>a</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On average, men are taller than women. </a:t>
            </a:r>
          </a:p>
          <a:p>
            <a:endParaRPr lang="en-US" dirty="0"/>
          </a:p>
        </p:txBody>
      </p:sp>
      <p:sp>
        <p:nvSpPr>
          <p:cNvPr id="6" name="Pentagon 5"/>
          <p:cNvSpPr/>
          <p:nvPr/>
        </p:nvSpPr>
        <p:spPr>
          <a:xfrm>
            <a:off x="857250" y="720725"/>
            <a:ext cx="6838950" cy="650875"/>
          </a:xfrm>
          <a:prstGeom prst="homePlate">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6178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P VALUE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40080" y="1939925"/>
            <a:ext cx="10515600" cy="4351338"/>
          </a:xfrm>
        </p:spPr>
        <p:txBody>
          <a:bodyPr numCol="2">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P-value gives us information about the probability of occurrence of results as extreme as observed </a:t>
            </a:r>
            <a:r>
              <a:rPr lang="en-US" sz="2400" dirty="0" smtClean="0">
                <a:latin typeface="Times New Roman" panose="02020603050405020304" pitchFamily="18" charset="0"/>
                <a:cs typeface="Times New Roman" panose="02020603050405020304" pitchFamily="18" charset="0"/>
              </a:rPr>
              <a:t>results .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cutoff </a:t>
            </a:r>
            <a:r>
              <a:rPr lang="en-US" sz="2400" dirty="0">
                <a:latin typeface="Times New Roman" panose="02020603050405020304" pitchFamily="18" charset="0"/>
                <a:cs typeface="Times New Roman" panose="02020603050405020304" pitchFamily="18" charset="0"/>
              </a:rPr>
              <a:t>for rejecting the null hypothesis is </a:t>
            </a:r>
            <a:r>
              <a:rPr lang="en-US" sz="2400" dirty="0" smtClean="0">
                <a:latin typeface="Times New Roman" panose="02020603050405020304" pitchFamily="18" charset="0"/>
                <a:cs typeface="Times New Roman" panose="02020603050405020304" pitchFamily="18" charset="0"/>
              </a:rPr>
              <a:t>0.05. Anything </a:t>
            </a:r>
            <a:r>
              <a:rPr lang="en-US" sz="2400" dirty="0">
                <a:latin typeface="Times New Roman" panose="02020603050405020304" pitchFamily="18" charset="0"/>
                <a:cs typeface="Times New Roman" panose="02020603050405020304" pitchFamily="18" charset="0"/>
              </a:rPr>
              <a:t>below that, you will reject the null hypothesis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low p-value means that the between-group </a:t>
            </a:r>
            <a:r>
              <a:rPr lang="en-US" sz="2400" dirty="0">
                <a:latin typeface="Times New Roman" panose="02020603050405020304" pitchFamily="18" charset="0"/>
                <a:cs typeface="Times New Roman" panose="02020603050405020304" pitchFamily="18" charset="0"/>
                <a:hlinkClick r:id="rId2"/>
              </a:rPr>
              <a:t>variance</a:t>
            </a:r>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large.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high p-value suggests there is a high within-group variance and low between-group variance, and any difference in the measure is due to chance only.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3065318"/>
            <a:ext cx="5886450" cy="2933700"/>
          </a:xfrm>
          <a:prstGeom prst="rect">
            <a:avLst/>
          </a:prstGeom>
          <a:ln>
            <a:solidFill>
              <a:schemeClr val="tx1"/>
            </a:solidFill>
          </a:ln>
          <a:effectLst>
            <a:outerShdw blurRad="50800" dist="38100" dir="8100000" algn="tr"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58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CRITICAL VALUE</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7730" y="2185843"/>
            <a:ext cx="10267950" cy="420067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hlinkClick r:id="rId2"/>
              </a:rPr>
              <a:t>Confidence intervals</a:t>
            </a:r>
            <a:r>
              <a:rPr lang="en-US" sz="2400" dirty="0">
                <a:latin typeface="Times New Roman" panose="02020603050405020304" pitchFamily="18" charset="0"/>
                <a:cs typeface="Times New Roman" panose="02020603050405020304" pitchFamily="18" charset="0"/>
              </a:rPr>
              <a:t> form an important part of hypothesis testing.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u="sng" dirty="0">
                <a:latin typeface="Times New Roman" panose="02020603050405020304" pitchFamily="18" charset="0"/>
                <a:cs typeface="Times New Roman" panose="02020603050405020304" pitchFamily="18" charset="0"/>
              </a:rPr>
              <a:t>alpha level </a:t>
            </a:r>
            <a:r>
              <a:rPr lang="en-US" sz="2400" dirty="0">
                <a:latin typeface="Times New Roman" panose="02020603050405020304" pitchFamily="18" charset="0"/>
                <a:cs typeface="Times New Roman" panose="02020603050405020304" pitchFamily="18" charset="0"/>
              </a:rPr>
              <a:t>can be determined from a given confidence interval.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Suppose </a:t>
            </a:r>
            <a:r>
              <a:rPr lang="en-US" sz="2400" dirty="0">
                <a:latin typeface="Times New Roman" panose="02020603050405020304" pitchFamily="18" charset="0"/>
                <a:cs typeface="Times New Roman" panose="02020603050405020304" pitchFamily="18" charset="0"/>
              </a:rPr>
              <a:t>a confidence interval is given as 95%. Subtract the confidence interval from 100%. This gives 100 - 95 = 5% or 0.05.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the alpha value of a one-tailed hypothesis testing.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obtain the alpha value for a two-tailed hypothesis testing, divide this value by 2. This gives 0.05 / 2 = 0.025.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0157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113538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5400" dirty="0" smtClean="0">
                <a:latin typeface="Times New Roman" panose="02020603050405020304" pitchFamily="18" charset="0"/>
                <a:cs typeface="Times New Roman" panose="02020603050405020304" pitchFamily="18" charset="0"/>
              </a:rPr>
              <a:t>TYPES OF HYPOTHESIS TESTING</a:t>
            </a:r>
            <a:endParaRPr lang="en-US" sz="5400" dirty="0">
              <a:latin typeface="Times New Roman" panose="02020603050405020304" pitchFamily="18" charset="0"/>
              <a:cs typeface="Times New Roman" panose="02020603050405020304" pitchFamily="18" charset="0"/>
            </a:endParaRPr>
          </a:p>
        </p:txBody>
      </p:sp>
      <p:graphicFrame>
        <p:nvGraphicFramePr>
          <p:cNvPr id="15" name="Diagram 14"/>
          <p:cNvGraphicFramePr/>
          <p:nvPr>
            <p:extLst>
              <p:ext uri="{D42A27DB-BD31-4B8C-83A1-F6EECF244321}">
                <p14:modId xmlns:p14="http://schemas.microsoft.com/office/powerpoint/2010/main" val="337760920"/>
              </p:ext>
            </p:extLst>
          </p:nvPr>
        </p:nvGraphicFramePr>
        <p:xfrm>
          <a:off x="914400" y="1782764"/>
          <a:ext cx="9753600" cy="41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675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99" b="10617"/>
          <a:stretch/>
        </p:blipFill>
        <p:spPr>
          <a:xfrm>
            <a:off x="609600" y="419100"/>
            <a:ext cx="11106150" cy="5943600"/>
          </a:xfrm>
          <a:prstGeom prst="rect">
            <a:avLst/>
          </a:prstGeom>
          <a:ln>
            <a:solidFill>
              <a:schemeClr val="tx1"/>
            </a:solid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264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T TEST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60131" y="2482995"/>
            <a:ext cx="10515600" cy="5200649"/>
          </a:xfrm>
        </p:spPr>
        <p:txBody>
          <a:bodyPr>
            <a:normAutofit/>
          </a:bodyPr>
          <a:lstStyle/>
          <a:p>
            <a:pPr marL="0" indent="0" fontAlgn="base">
              <a:buNone/>
            </a:pPr>
            <a:r>
              <a:rPr lang="en-US" sz="3000" dirty="0">
                <a:latin typeface="Times New Roman" panose="02020603050405020304" pitchFamily="18" charset="0"/>
                <a:cs typeface="Times New Roman" panose="02020603050405020304" pitchFamily="18" charset="0"/>
              </a:rPr>
              <a:t>I</a:t>
            </a:r>
            <a:r>
              <a:rPr lang="en-US" sz="3000" dirty="0" smtClean="0">
                <a:latin typeface="Times New Roman" panose="02020603050405020304" pitchFamily="18" charset="0"/>
                <a:cs typeface="Times New Roman" panose="02020603050405020304" pitchFamily="18" charset="0"/>
              </a:rPr>
              <a:t>f </a:t>
            </a:r>
            <a:r>
              <a:rPr lang="en-US" sz="3000" dirty="0">
                <a:latin typeface="Times New Roman" panose="02020603050405020304" pitchFamily="18" charset="0"/>
                <a:cs typeface="Times New Roman" panose="02020603050405020304" pitchFamily="18" charset="0"/>
              </a:rPr>
              <a:t>the </a:t>
            </a:r>
            <a:r>
              <a:rPr lang="en-US" sz="3000" u="sng" dirty="0">
                <a:latin typeface="Times New Roman" panose="02020603050405020304" pitchFamily="18" charset="0"/>
                <a:cs typeface="Times New Roman" panose="02020603050405020304" pitchFamily="18" charset="0"/>
              </a:rPr>
              <a:t>sample size drops below 30</a:t>
            </a:r>
            <a:r>
              <a:rPr lang="en-US" sz="3000" dirty="0">
                <a:latin typeface="Times New Roman" panose="02020603050405020304" pitchFamily="18" charset="0"/>
                <a:cs typeface="Times New Roman" panose="02020603050405020304" pitchFamily="18" charset="0"/>
              </a:rPr>
              <a:t>, we use a T-test to find the confidence intervals of the population.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fontAlgn="base">
              <a:buNone/>
            </a:pPr>
            <a:endParaRPr lang="en-US" dirty="0" smtClean="0">
              <a:latin typeface="Times New Roman" panose="02020603050405020304" pitchFamily="18" charset="0"/>
              <a:cs typeface="Times New Roman" panose="02020603050405020304" pitchFamily="18" charset="0"/>
            </a:endParaRPr>
          </a:p>
          <a:p>
            <a:pPr marL="0" indent="0" fontAlgn="base">
              <a:buNone/>
            </a:pPr>
            <a:r>
              <a:rPr lang="en-US" dirty="0"/>
              <a:t>For example</a:t>
            </a:r>
            <a:r>
              <a:rPr lang="en-US" dirty="0" smtClean="0"/>
              <a:t>,</a:t>
            </a:r>
            <a:endParaRPr lang="en-US" dirty="0" smtClean="0">
              <a:latin typeface="Times New Roman" panose="02020603050405020304" pitchFamily="18" charset="0"/>
              <a:cs typeface="Times New Roman" panose="02020603050405020304" pitchFamily="18" charset="0"/>
            </a:endParaRPr>
          </a:p>
          <a:p>
            <a:pPr marL="1828800" lvl="4" indent="0" fontAlgn="base">
              <a:buNone/>
            </a:pPr>
            <a:r>
              <a:rPr lang="en-US" sz="3000" dirty="0">
                <a:latin typeface="Times New Roman" panose="02020603050405020304" pitchFamily="18" charset="0"/>
                <a:cs typeface="Times New Roman" panose="02020603050405020304" pitchFamily="18" charset="0"/>
              </a:rPr>
              <a:t>I</a:t>
            </a:r>
            <a:r>
              <a:rPr lang="en-US" sz="3000" dirty="0" smtClean="0">
                <a:latin typeface="Times New Roman" panose="02020603050405020304" pitchFamily="18" charset="0"/>
                <a:cs typeface="Times New Roman" panose="02020603050405020304" pitchFamily="18" charset="0"/>
              </a:rPr>
              <a:t>f </a:t>
            </a:r>
            <a:r>
              <a:rPr lang="en-US" sz="3000" dirty="0">
                <a:latin typeface="Times New Roman" panose="02020603050405020304" pitchFamily="18" charset="0"/>
                <a:cs typeface="Times New Roman" panose="02020603050405020304" pitchFamily="18" charset="0"/>
              </a:rPr>
              <a:t>one wishes to figure out if the mean of the length of petals of a flower belonging to two different species is the same, a T-test can be done. The user can select petals randomly from two other species of that flower and come to a standard conclusion.</a:t>
            </a:r>
          </a:p>
          <a:p>
            <a:pPr marL="1828800" lvl="4" indent="0">
              <a:buNone/>
            </a:pP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5" name="Horizontal Scroll 4"/>
          <p:cNvSpPr/>
          <p:nvPr/>
        </p:nvSpPr>
        <p:spPr>
          <a:xfrm>
            <a:off x="838200" y="3829050"/>
            <a:ext cx="1847850" cy="533400"/>
          </a:xfrm>
          <a:prstGeom prst="horizontalScroll">
            <a:avLst/>
          </a:prstGeom>
          <a:no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9923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7039"/>
          <a:stretch/>
        </p:blipFill>
        <p:spPr>
          <a:xfrm>
            <a:off x="571500" y="514350"/>
            <a:ext cx="11049000" cy="5848350"/>
          </a:xfrm>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48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Z TEST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515600" cy="435133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z test in hypothesis testing is used to find the z test statistic for </a:t>
            </a:r>
            <a:r>
              <a:rPr lang="en-US" sz="2800" dirty="0">
                <a:latin typeface="Times New Roman" panose="02020603050405020304" pitchFamily="18" charset="0"/>
                <a:cs typeface="Times New Roman" panose="02020603050405020304" pitchFamily="18" charset="0"/>
                <a:hlinkClick r:id="rId2"/>
              </a:rPr>
              <a:t>normally distributed data</a:t>
            </a:r>
            <a:r>
              <a:rPr lang="en-US" sz="2800" dirty="0">
                <a:latin typeface="Times New Roman" panose="02020603050405020304" pitchFamily="18" charset="0"/>
                <a:cs typeface="Times New Roman" panose="02020603050405020304" pitchFamily="18" charset="0"/>
              </a:rPr>
              <a:t>. The z test is used when the standard deviation of the population is known and the sample size is greater than or equal to 30.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693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39" y="278290"/>
            <a:ext cx="10058400" cy="14507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ANOVA TEST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8146" y="2005608"/>
            <a:ext cx="10875818" cy="4547592"/>
          </a:xfrm>
          <a:prstGeom prst="rect">
            <a:avLst/>
          </a:prstGeom>
          <a:ln>
            <a:solidFill>
              <a:schemeClr val="tx1"/>
            </a:solid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
        <p:nvSpPr>
          <p:cNvPr id="3" name="Rectangle 2"/>
          <p:cNvSpPr/>
          <p:nvPr/>
        </p:nvSpPr>
        <p:spPr>
          <a:xfrm>
            <a:off x="4629149" y="2005608"/>
            <a:ext cx="1600200" cy="2661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4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09650" y="386718"/>
            <a:ext cx="11506200" cy="1272208"/>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a:noAutofit/>
          </a:bodyPr>
          <a:lstStyle/>
          <a:p>
            <a:r>
              <a:rPr lang="en-US" sz="5400" dirty="0" smtClean="0">
                <a:solidFill>
                  <a:schemeClr val="tx1"/>
                </a:solidFill>
                <a:latin typeface="Times New Roman" panose="02020603050405020304" pitchFamily="18" charset="0"/>
                <a:cs typeface="Times New Roman" panose="02020603050405020304" pitchFamily="18" charset="0"/>
              </a:rPr>
              <a:t>FUNDAMENTALS OF STATISTICS</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53986" y="2371489"/>
            <a:ext cx="9223513"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Fundamentals of statistics covers introduction to statistics, science of statistics. It deals with the relationship of mean, covariance and variance as well as weighted averages, death rates and time series.</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482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CHI SQUARE</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122825"/>
            <a:ext cx="10058400" cy="402336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chi-squared test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χ</a:t>
            </a:r>
            <a:r>
              <a:rPr lang="en-US" sz="2400" b="1"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data analysis on the basis of observations of a random set of variables.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is a comparison of two statistical data sets.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test was introduced by </a:t>
            </a:r>
            <a:r>
              <a:rPr lang="en-US" sz="2400" b="1" dirty="0">
                <a:latin typeface="Times New Roman" panose="02020603050405020304" pitchFamily="18" charset="0"/>
                <a:cs typeface="Times New Roman" panose="02020603050405020304" pitchFamily="18" charset="0"/>
              </a:rPr>
              <a:t>Karl Pearson</a:t>
            </a:r>
            <a:r>
              <a:rPr lang="en-US" sz="2400" dirty="0">
                <a:latin typeface="Times New Roman" panose="02020603050405020304" pitchFamily="18" charset="0"/>
                <a:cs typeface="Times New Roman" panose="02020603050405020304" pitchFamily="18" charset="0"/>
              </a:rPr>
              <a:t> in 1900 for </a:t>
            </a:r>
            <a:r>
              <a:rPr lang="en-US" sz="2400" dirty="0">
                <a:latin typeface="Times New Roman" panose="02020603050405020304" pitchFamily="18" charset="0"/>
                <a:cs typeface="Times New Roman" panose="02020603050405020304" pitchFamily="18" charset="0"/>
                <a:hlinkClick r:id="rId2"/>
              </a:rPr>
              <a:t>categorical data analysis and distribution</a:t>
            </a:r>
            <a:r>
              <a:rPr lang="en-US" sz="2400" dirty="0">
                <a:latin typeface="Times New Roman" panose="02020603050405020304" pitchFamily="18" charset="0"/>
                <a:cs typeface="Times New Roman" panose="02020603050405020304" pitchFamily="18" charset="0"/>
              </a:rPr>
              <a:t>. So it was mentioned as </a:t>
            </a:r>
            <a:r>
              <a:rPr lang="en-US" sz="2400" b="1" u="sng" dirty="0">
                <a:latin typeface="Times New Roman" panose="02020603050405020304" pitchFamily="18" charset="0"/>
                <a:cs typeface="Times New Roman" panose="02020603050405020304" pitchFamily="18" charset="0"/>
              </a:rPr>
              <a:t>Pearson’s chi-squared test</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chi-square test is used to estimate how likely the observations that are made would be, by considering the assumption of the </a:t>
            </a:r>
            <a:r>
              <a:rPr lang="en-US" sz="2400" dirty="0">
                <a:latin typeface="Times New Roman" panose="02020603050405020304" pitchFamily="18" charset="0"/>
                <a:cs typeface="Times New Roman" panose="02020603050405020304" pitchFamily="18" charset="0"/>
                <a:hlinkClick r:id="rId3"/>
              </a:rPr>
              <a:t>null hypothesis</a:t>
            </a:r>
            <a:r>
              <a:rPr lang="en-US" sz="2400" dirty="0">
                <a:latin typeface="Times New Roman" panose="02020603050405020304" pitchFamily="18" charset="0"/>
                <a:cs typeface="Times New Roman" panose="02020603050405020304" pitchFamily="18" charset="0"/>
              </a:rPr>
              <a:t> as true.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963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66" b="11233"/>
          <a:stretch/>
        </p:blipFill>
        <p:spPr>
          <a:xfrm>
            <a:off x="720436" y="526475"/>
            <a:ext cx="10764981" cy="5999016"/>
          </a:xfrm>
          <a:prstGeom prst="rect">
            <a:avLst/>
          </a:prstGeom>
          <a:ln>
            <a:solidFill>
              <a:schemeClr val="tx1"/>
            </a:solid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58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290945"/>
            <a:ext cx="11208327" cy="6206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1054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570"/>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COVARIANCE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14400" y="1809848"/>
            <a:ext cx="10363200" cy="4805363"/>
          </a:xfrm>
        </p:spPr>
        <p:txBody>
          <a:bodyPr>
            <a:normAutofit/>
          </a:bodyPr>
          <a:lstStyle/>
          <a:p>
            <a:pPr marL="0" indent="0" fontAlgn="base">
              <a:buNone/>
            </a:pPr>
            <a:r>
              <a:rPr lang="en-US" sz="2400" b="1" dirty="0">
                <a:latin typeface="Times New Roman" panose="02020603050405020304" pitchFamily="18" charset="0"/>
                <a:cs typeface="Times New Roman" panose="02020603050405020304" pitchFamily="18" charset="0"/>
              </a:rPr>
              <a:t>Covariance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Correlation</a:t>
            </a:r>
            <a:r>
              <a:rPr lang="en-US" sz="2400" dirty="0">
                <a:latin typeface="Times New Roman" panose="02020603050405020304" pitchFamily="18" charset="0"/>
                <a:cs typeface="Times New Roman" panose="02020603050405020304" pitchFamily="18" charset="0"/>
              </a:rPr>
              <a:t> are two mathematical concepts which are commonly used in the field of probability and </a:t>
            </a:r>
            <a:r>
              <a:rPr lang="en-US" sz="2400" dirty="0" smtClean="0">
                <a:latin typeface="Times New Roman" panose="02020603050405020304" pitchFamily="18" charset="0"/>
                <a:cs typeface="Times New Roman" panose="02020603050405020304" pitchFamily="18" charset="0"/>
              </a:rPr>
              <a:t>statistics.</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b="1" dirty="0">
                <a:latin typeface="Times New Roman" panose="02020603050405020304" pitchFamily="18" charset="0"/>
                <a:cs typeface="Times New Roman" panose="02020603050405020304" pitchFamily="18" charset="0"/>
              </a:rPr>
              <a:t>Covariance –</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It is the relationship between a pair of random variables </a:t>
            </a:r>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take any value between -infinity to +</a:t>
            </a:r>
            <a:r>
              <a:rPr lang="en-US" sz="2400" dirty="0" smtClean="0">
                <a:latin typeface="Times New Roman" panose="02020603050405020304" pitchFamily="18" charset="0"/>
                <a:cs typeface="Times New Roman" panose="02020603050405020304" pitchFamily="18" charset="0"/>
              </a:rPr>
              <a:t>infinity</a:t>
            </a:r>
          </a:p>
          <a:p>
            <a:pPr fontAlgn="base"/>
            <a:r>
              <a:rPr lang="en-US" sz="2400" b="1" dirty="0" smtClean="0">
                <a:latin typeface="Times New Roman" panose="02020603050405020304" pitchFamily="18" charset="0"/>
                <a:cs typeface="Times New Roman" panose="02020603050405020304" pitchFamily="18" charset="0"/>
              </a:rPr>
              <a:t>Formula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For Population:</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stretch>
            <a:fillRect/>
          </a:stretch>
        </p:blipFill>
        <p:spPr>
          <a:xfrm>
            <a:off x="3771522" y="4633814"/>
            <a:ext cx="5410955" cy="1409897"/>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4496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48450" y="1452336"/>
            <a:ext cx="5086349" cy="4434113"/>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3"/>
          <a:srcRect t="41335"/>
          <a:stretch/>
        </p:blipFill>
        <p:spPr>
          <a:xfrm>
            <a:off x="1257300" y="2266950"/>
            <a:ext cx="5086997" cy="1676599"/>
          </a:xfrm>
          <a:prstGeom prst="rect">
            <a:avLst/>
          </a:prstGeom>
        </p:spPr>
      </p:pic>
      <p:sp>
        <p:nvSpPr>
          <p:cNvPr id="7" name="TextBox 6"/>
          <p:cNvSpPr txBox="1"/>
          <p:nvPr/>
        </p:nvSpPr>
        <p:spPr>
          <a:xfrm>
            <a:off x="990600" y="1672034"/>
            <a:ext cx="1828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For Sample</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57300" y="4210050"/>
            <a:ext cx="487680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x’ and y’ = mean of given sample set</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 = total no of sample</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xi and yi = individual sample of set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3146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CORRELATION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40327" y="1611312"/>
            <a:ext cx="6096000" cy="5204619"/>
          </a:xfrm>
        </p:spPr>
        <p:txBody>
          <a:bodyPr>
            <a:normAutofit/>
          </a:bodyPr>
          <a:lstStyle/>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show whether and how strongly pairs of variables are related to each other.</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Correlation takes values between -1 to +</a:t>
            </a: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variable are indirectly related to each other.</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gives the direction and strength of relationship between variables.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858000" y="2244436"/>
            <a:ext cx="4877481" cy="40310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642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0050"/>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REGRESSION</a:t>
            </a:r>
            <a:endParaRPr lang="en-US" sz="5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628650" y="2285999"/>
            <a:ext cx="4514851" cy="5703887"/>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Regression analysis is a set of statistical methods used for the estimation of relationships between a dependent variable and one or more </a:t>
            </a:r>
            <a:r>
              <a:rPr lang="en-US" sz="2400" dirty="0">
                <a:latin typeface="Times New Roman" panose="02020603050405020304" pitchFamily="18" charset="0"/>
                <a:cs typeface="Times New Roman" panose="02020603050405020304" pitchFamily="18" charset="0"/>
                <a:hlinkClick r:id="rId2"/>
              </a:rPr>
              <a:t>independent variables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can be utilized to assess the strength of the relationship between variables and for modeling the future relationship between them.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1" y="2285999"/>
            <a:ext cx="6724650" cy="3704359"/>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833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457200"/>
            <a:ext cx="10896600" cy="603885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906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a:off x="360217" y="180109"/>
            <a:ext cx="6525492" cy="4616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983674" y="914049"/>
            <a:ext cx="4599708" cy="5029902"/>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5908592" y="914049"/>
            <a:ext cx="5334744" cy="5029902"/>
          </a:xfrm>
          <a:prstGeom prst="rect">
            <a:avLst/>
          </a:prstGeom>
          <a:ln>
            <a:solidFill>
              <a:schemeClr val="tx1"/>
            </a:solidFill>
          </a:ln>
          <a:effectLst>
            <a:outerShdw blurRad="292100" dist="139700" dir="2700000" algn="tl" rotWithShape="0">
              <a:srgbClr val="333333">
                <a:alpha val="65000"/>
              </a:srgbClr>
            </a:outerShdw>
          </a:effectLst>
        </p:spPr>
      </p:pic>
      <p:sp>
        <p:nvSpPr>
          <p:cNvPr id="7" name="TextBox 6"/>
          <p:cNvSpPr txBox="1"/>
          <p:nvPr/>
        </p:nvSpPr>
        <p:spPr>
          <a:xfrm>
            <a:off x="360217" y="180109"/>
            <a:ext cx="7855527"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Practical implementation of regression in python</a:t>
            </a: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1184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18475"/>
            <a:ext cx="10515600" cy="1325563"/>
          </a:xfrm>
          <a:prstGeom prst="ribbon2">
            <a:avLst>
              <a:gd name="adj1" fmla="val 29209"/>
              <a:gd name="adj2" fmla="val 50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tx1"/>
                </a:solidFill>
                <a:latin typeface="Times New Roman" panose="02020603050405020304" pitchFamily="18" charset="0"/>
                <a:cs typeface="Times New Roman" panose="02020603050405020304" pitchFamily="18" charset="0"/>
              </a:rPr>
              <a:t>PROJECT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58134"/>
            <a:ext cx="9718964" cy="862157"/>
          </a:xfrm>
        </p:spPr>
        <p:txBody>
          <a:bodyPr/>
          <a:lstStyle/>
          <a:p>
            <a:pPr marL="0" indent="0">
              <a:buNone/>
            </a:pPr>
            <a:r>
              <a:rPr lang="en-US" sz="2400" dirty="0">
                <a:latin typeface="Times New Roman" panose="02020603050405020304" pitchFamily="18" charset="0"/>
                <a:cs typeface="Times New Roman" panose="02020603050405020304" pitchFamily="18" charset="0"/>
              </a:rPr>
              <a:t>Importing of seaborn library into Data to apply multiple types of graphs for better understanding </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Horizontal Scroll 4"/>
          <p:cNvSpPr/>
          <p:nvPr/>
        </p:nvSpPr>
        <p:spPr>
          <a:xfrm>
            <a:off x="594360" y="2650173"/>
            <a:ext cx="5501640" cy="4055428"/>
          </a:xfrm>
          <a:prstGeom prst="horizont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92726" y="3726426"/>
            <a:ext cx="3546764" cy="3046988"/>
          </a:xfrm>
          <a:prstGeom prst="rect">
            <a:avLst/>
          </a:prstGeom>
          <a:noFill/>
        </p:spPr>
        <p:txBody>
          <a:bodyPr wrap="square" rtlCol="0">
            <a:spAutoFit/>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Red wine quality data</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Titanic</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Flights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Tips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Penguins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Iris</a:t>
            </a:r>
          </a:p>
          <a:p>
            <a:endParaRPr lang="en-US" sz="2400" dirty="0">
              <a:latin typeface="Times New Roman" panose="02020603050405020304" pitchFamily="18" charset="0"/>
              <a:cs typeface="Times New Roman" panose="02020603050405020304" pitchFamily="18" charset="0"/>
            </a:endParaRPr>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3535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4644" y="-116325"/>
            <a:ext cx="9874664" cy="101747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TYPES OF DATA</a:t>
            </a:r>
            <a:endParaRPr lang="en-US" sz="54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3FB6EB25-2A2B-4349-8528-C4B35E4C6992}"/>
              </a:ext>
            </a:extLst>
          </p:cNvPr>
          <p:cNvPicPr>
            <a:picLocks noChangeAspect="1"/>
          </p:cNvPicPr>
          <p:nvPr/>
        </p:nvPicPr>
        <p:blipFill rotWithShape="1">
          <a:blip r:embed="rId3">
            <a:extLst>
              <a:ext uri="{28A0092B-C50C-407E-A947-70E740481C1C}">
                <a14:useLocalDpi xmlns:a14="http://schemas.microsoft.com/office/drawing/2010/main" val="0"/>
              </a:ext>
            </a:extLst>
          </a:blip>
          <a:srcRect b="4997"/>
          <a:stretch/>
        </p:blipFill>
        <p:spPr>
          <a:xfrm>
            <a:off x="874644" y="1131782"/>
            <a:ext cx="10667999" cy="5293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249382"/>
            <a:ext cx="6109855" cy="76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303496"/>
            <a:ext cx="5500255"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1.RED WINE QUALITY</a:t>
            </a:r>
            <a:endParaRPr lang="en-US"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pic>
        <p:nvPicPr>
          <p:cNvPr id="2" name="Picture 1"/>
          <p:cNvPicPr>
            <a:picLocks noChangeAspect="1"/>
          </p:cNvPicPr>
          <p:nvPr/>
        </p:nvPicPr>
        <p:blipFill>
          <a:blip r:embed="rId3"/>
          <a:stretch>
            <a:fillRect/>
          </a:stretch>
        </p:blipFill>
        <p:spPr>
          <a:xfrm>
            <a:off x="237475" y="1161733"/>
            <a:ext cx="3234388" cy="2210117"/>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3671211" y="1176020"/>
            <a:ext cx="4877285" cy="3020729"/>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237476" y="3522201"/>
            <a:ext cx="3234388" cy="2729213"/>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8747843" y="728663"/>
            <a:ext cx="3382244" cy="5329603"/>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stretch>
            <a:fillRect/>
          </a:stretch>
        </p:blipFill>
        <p:spPr>
          <a:xfrm>
            <a:off x="3766279" y="4361387"/>
            <a:ext cx="4782217" cy="2253726"/>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280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0" y="286603"/>
            <a:ext cx="4222865" cy="9187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151582"/>
            <a:ext cx="4222865" cy="1053763"/>
          </a:xfrm>
        </p:spPr>
        <p:txBody>
          <a:bodyPr/>
          <a:lstStyle/>
          <a:p>
            <a:r>
              <a:rPr lang="en-US" dirty="0" smtClean="0">
                <a:latin typeface="Times New Roman" panose="02020603050405020304" pitchFamily="18" charset="0"/>
                <a:cs typeface="Times New Roman" panose="02020603050405020304" pitchFamily="18" charset="0"/>
              </a:rPr>
              <a:t>2.TITANIC</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265" y="1387282"/>
            <a:ext cx="5364480" cy="4182059"/>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5643153" y="94432"/>
            <a:ext cx="3473138" cy="2991267"/>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5643153" y="3326345"/>
            <a:ext cx="3362794" cy="3381847"/>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9340234" y="1349176"/>
            <a:ext cx="2705478" cy="4258269"/>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390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
        <p:nvSpPr>
          <p:cNvPr id="4" name="Pentagon 3"/>
          <p:cNvSpPr/>
          <p:nvPr/>
        </p:nvSpPr>
        <p:spPr>
          <a:xfrm>
            <a:off x="0" y="286602"/>
            <a:ext cx="3948545" cy="8872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90120"/>
            <a:ext cx="4253345" cy="1450757"/>
          </a:xfrm>
        </p:spPr>
        <p:txBody>
          <a:bodyPr>
            <a:normAutofit/>
          </a:bodyPr>
          <a:lstStyle/>
          <a:p>
            <a:r>
              <a:rPr lang="en-US" sz="5400" dirty="0" smtClean="0">
                <a:latin typeface="Times New Roman" panose="02020603050405020304" pitchFamily="18" charset="0"/>
                <a:cs typeface="Times New Roman" panose="02020603050405020304" pitchFamily="18" charset="0"/>
              </a:rPr>
              <a:t>3. FLIGHTS</a:t>
            </a:r>
            <a:endParaRPr lang="en-US" sz="5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73756" y="1679211"/>
            <a:ext cx="4239217" cy="4601217"/>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733715" y="169702"/>
            <a:ext cx="4212559" cy="3296110"/>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4645283" y="3599356"/>
            <a:ext cx="4373482" cy="2946903"/>
          </a:xfrm>
          <a:prstGeom prst="rect">
            <a:avLst/>
          </a:prstGeom>
          <a:ln>
            <a:solidFill>
              <a:schemeClr val="tx1"/>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9251075" y="204545"/>
            <a:ext cx="2648320" cy="5891455"/>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779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
        <p:nvSpPr>
          <p:cNvPr id="4" name="Pentagon 3"/>
          <p:cNvSpPr/>
          <p:nvPr/>
        </p:nvSpPr>
        <p:spPr>
          <a:xfrm>
            <a:off x="0" y="277090"/>
            <a:ext cx="3297382" cy="79525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07818"/>
            <a:ext cx="2729345" cy="933796"/>
          </a:xfrm>
        </p:spPr>
        <p:txBody>
          <a:bodyPr>
            <a:normAutofit/>
          </a:bodyPr>
          <a:lstStyle/>
          <a:p>
            <a:r>
              <a:rPr lang="en-US" sz="5400" dirty="0" smtClean="0">
                <a:latin typeface="Times New Roman" panose="02020603050405020304" pitchFamily="18" charset="0"/>
                <a:cs typeface="Times New Roman" panose="02020603050405020304" pitchFamily="18" charset="0"/>
              </a:rPr>
              <a:t>4.TIPS</a:t>
            </a:r>
            <a:endParaRPr lang="en-US" sz="5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68349" y="1364616"/>
            <a:ext cx="3489919" cy="285686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952814" y="365125"/>
            <a:ext cx="5515543" cy="3856354"/>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168349" y="4370626"/>
            <a:ext cx="5817502" cy="2308859"/>
          </a:xfrm>
          <a:prstGeom prst="rect">
            <a:avLst/>
          </a:prstGeom>
          <a:ln>
            <a:solidFill>
              <a:schemeClr val="tx1"/>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10248" y="4370626"/>
            <a:ext cx="3328257" cy="2392837"/>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stretch>
            <a:fillRect/>
          </a:stretch>
        </p:blipFill>
        <p:spPr>
          <a:xfrm>
            <a:off x="9762902" y="720490"/>
            <a:ext cx="2276697" cy="5593872"/>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917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
        <p:nvSpPr>
          <p:cNvPr id="4" name="Pentagon 3"/>
          <p:cNvSpPr/>
          <p:nvPr/>
        </p:nvSpPr>
        <p:spPr>
          <a:xfrm>
            <a:off x="0" y="294915"/>
            <a:ext cx="4613564" cy="9421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13733"/>
            <a:ext cx="4613564" cy="1450757"/>
          </a:xfrm>
        </p:spPr>
        <p:txBody>
          <a:bodyPr/>
          <a:lstStyle/>
          <a:p>
            <a:r>
              <a:rPr lang="en-US" sz="5400" dirty="0" smtClean="0">
                <a:latin typeface="Times New Roman" panose="02020603050405020304" pitchFamily="18" charset="0"/>
                <a:cs typeface="Times New Roman" panose="02020603050405020304" pitchFamily="18" charset="0"/>
              </a:rPr>
              <a:t>5. PENGUINS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4307" y="1500356"/>
            <a:ext cx="4824893" cy="29954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03692" y="4607642"/>
            <a:ext cx="4725508" cy="2113833"/>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5281453" y="413324"/>
            <a:ext cx="3381847" cy="3134162"/>
          </a:xfrm>
          <a:prstGeom prst="rect">
            <a:avLst/>
          </a:prstGeom>
          <a:ln>
            <a:solidFill>
              <a:schemeClr val="tx1"/>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4453" y="3709827"/>
            <a:ext cx="3486637" cy="2981348"/>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stretch>
            <a:fillRect/>
          </a:stretch>
        </p:blipFill>
        <p:spPr>
          <a:xfrm>
            <a:off x="8854597" y="250983"/>
            <a:ext cx="3086985" cy="4134427"/>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a:stretch>
            <a:fillRect/>
          </a:stretch>
        </p:blipFill>
        <p:spPr>
          <a:xfrm>
            <a:off x="8891581" y="4572000"/>
            <a:ext cx="3071819" cy="211438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87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
        <p:nvSpPr>
          <p:cNvPr id="4" name="Pentagon 3"/>
          <p:cNvSpPr/>
          <p:nvPr/>
        </p:nvSpPr>
        <p:spPr>
          <a:xfrm>
            <a:off x="0" y="249382"/>
            <a:ext cx="3131127" cy="813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387928"/>
            <a:ext cx="3131127" cy="1450757"/>
          </a:xfrm>
        </p:spPr>
        <p:txBody>
          <a:bodyPr/>
          <a:lstStyle/>
          <a:p>
            <a:r>
              <a:rPr lang="en-US" sz="5400" dirty="0" smtClean="0">
                <a:latin typeface="Times New Roman" panose="02020603050405020304" pitchFamily="18" charset="0"/>
                <a:cs typeface="Times New Roman" panose="02020603050405020304" pitchFamily="18" charset="0"/>
              </a:rPr>
              <a:t>6. IRIS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91242" y="1264920"/>
            <a:ext cx="3954037" cy="3343742"/>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191242" y="4715342"/>
            <a:ext cx="3954037" cy="2006133"/>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4399580" y="106680"/>
            <a:ext cx="7563820" cy="2819794"/>
          </a:xfrm>
          <a:prstGeom prst="rect">
            <a:avLst/>
          </a:prstGeom>
          <a:ln>
            <a:solidFill>
              <a:schemeClr val="tx1"/>
            </a:solid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4399580" y="3177079"/>
            <a:ext cx="4677428" cy="3544396"/>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stretch>
            <a:fillRect/>
          </a:stretch>
        </p:blipFill>
        <p:spPr>
          <a:xfrm>
            <a:off x="9209389" y="3080094"/>
            <a:ext cx="2754011" cy="3544396"/>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71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smtClean="0">
                <a:latin typeface="Times New Roman" panose="02020603050405020304" pitchFamily="18" charset="0"/>
                <a:cs typeface="Times New Roman" panose="02020603050405020304" pitchFamily="18" charset="0"/>
              </a:rPr>
              <a:t>EXCEL PERFORMANCE DASHBOARD</a:t>
            </a:r>
            <a:endParaRPr lang="en-US" sz="5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63183" y="2038077"/>
            <a:ext cx="10526594" cy="389626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145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132" y="3167269"/>
            <a:ext cx="10131425" cy="1456267"/>
          </a:xfrm>
        </p:spPr>
        <p:txBody>
          <a:bodyPr>
            <a:normAutofit/>
          </a:bodyPr>
          <a:lstStyle/>
          <a:p>
            <a:pPr algn="ctr"/>
            <a:endParaRPr lang="en-US" sz="5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286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19617"/>
            <a:ext cx="10131425"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latin typeface="Times New Roman" panose="02020603050405020304" pitchFamily="18" charset="0"/>
                <a:cs typeface="Times New Roman" panose="02020603050405020304" pitchFamily="18" charset="0"/>
              </a:rPr>
              <a:t>CATEGORICAL VARIABLE </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2683" y="1694693"/>
            <a:ext cx="10031067" cy="212168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A </a:t>
            </a:r>
            <a:r>
              <a:rPr lang="en-US" sz="2400" b="1" dirty="0" smtClean="0">
                <a:latin typeface="Times New Roman" panose="02020603050405020304" pitchFamily="18" charset="0"/>
                <a:cs typeface="Times New Roman" panose="02020603050405020304" pitchFamily="18" charset="0"/>
              </a:rPr>
              <a:t>categorical</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variable</a:t>
            </a:r>
            <a:r>
              <a:rPr lang="en-US" sz="2400" dirty="0" smtClean="0">
                <a:latin typeface="Times New Roman" panose="02020603050405020304" pitchFamily="18" charset="0"/>
                <a:cs typeface="Times New Roman" panose="02020603050405020304" pitchFamily="18" charset="0"/>
              </a:rPr>
              <a:t> (qualitative variable) take on one of a limited, and usually fixed, number of possible values, assigning each individual or other unit of observation to a particular group or nominal category on the basis of some qualitative property.</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90157" y="3673209"/>
            <a:ext cx="8049748" cy="271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22683" y="3172465"/>
            <a:ext cx="306125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Categorical scatter plot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0416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clrChange>
              <a:clrFrom>
                <a:srgbClr val="131417"/>
              </a:clrFrom>
              <a:clrTo>
                <a:srgbClr val="131417">
                  <a:alpha val="0"/>
                </a:srgbClr>
              </a:clrTo>
            </a:clrChange>
          </a:blip>
          <a:stretch/>
        </p:blipFill>
        <p:spPr>
          <a:xfrm>
            <a:off x="309771" y="152400"/>
            <a:ext cx="10986878" cy="599989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7481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4340" y="1773382"/>
            <a:ext cx="10419521" cy="4362374"/>
          </a:xfrm>
        </p:spPr>
        <p:txBody>
          <a:bodyPr>
            <a:normAutofit fontScale="92500" lnSpcReduction="10000"/>
          </a:bodyPr>
          <a:lstStyle/>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Descriptive statistics are a part of statistics </a:t>
            </a:r>
            <a:r>
              <a:rPr lang="en-US" sz="2400" dirty="0" smtClean="0">
                <a:latin typeface="Times New Roman" panose="02020603050405020304" pitchFamily="18" charset="0"/>
                <a:cs typeface="Times New Roman" panose="02020603050405020304" pitchFamily="18" charset="0"/>
              </a:rPr>
              <a:t>used </a:t>
            </a:r>
            <a:r>
              <a:rPr lang="en-US" sz="2400" dirty="0">
                <a:latin typeface="Times New Roman" panose="02020603050405020304" pitchFamily="18" charset="0"/>
                <a:cs typeface="Times New Roman" panose="02020603050405020304" pitchFamily="18" charset="0"/>
              </a:rPr>
              <a:t>to describe data. </a:t>
            </a:r>
            <a:endParaRPr lang="en-US" sz="24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used to summarize the attributes of a sample in such a way that a pattern can be drawn from the group</a:t>
            </a:r>
            <a:r>
              <a:rPr lang="en-US" sz="24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enables researchers to present data in a more meaningful way such that easy interpretations can be made</a:t>
            </a:r>
            <a:r>
              <a:rPr lang="en-US" sz="24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are given as follows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fontAlgn="base">
              <a:buClr>
                <a:schemeClr val="bg1"/>
              </a:buClr>
              <a:buFont typeface="Wingdings" panose="05000000000000000000" pitchFamily="2" charset="2"/>
              <a:buChar char="Ø"/>
            </a:pPr>
            <a:r>
              <a:rPr lang="en-US" sz="2600" b="1" i="1" u="sng" dirty="0">
                <a:latin typeface="Times New Roman" panose="02020603050405020304" pitchFamily="18" charset="0"/>
                <a:cs typeface="Times New Roman" panose="02020603050405020304" pitchFamily="18" charset="0"/>
                <a:hlinkClick r:id="rId2" action="ppaction://hlinksldjump"/>
              </a:rPr>
              <a:t>MEASURES OF CENTRAL TENDENCY</a:t>
            </a:r>
            <a:r>
              <a:rPr lang="en-US" sz="2600" b="1" dirty="0">
                <a:latin typeface="Times New Roman" panose="02020603050405020304" pitchFamily="18" charset="0"/>
                <a:cs typeface="Times New Roman" panose="02020603050405020304" pitchFamily="18" charset="0"/>
                <a:hlinkClick r:id="rId2" action="ppaction://hlinksldjump"/>
              </a:rPr>
              <a:t> </a:t>
            </a:r>
            <a:r>
              <a:rPr lang="en-US" sz="2600" dirty="0">
                <a:latin typeface="Times New Roman" panose="02020603050405020304" pitchFamily="18" charset="0"/>
                <a:cs typeface="Times New Roman" panose="02020603050405020304" pitchFamily="18" charset="0"/>
                <a:hlinkClick r:id="rId2" action="ppaction://hlinksldjump"/>
              </a:rPr>
              <a:t>.</a:t>
            </a:r>
            <a:endParaRPr lang="en-US" sz="2600" dirty="0">
              <a:latin typeface="Times New Roman" panose="02020603050405020304" pitchFamily="18" charset="0"/>
              <a:cs typeface="Times New Roman" panose="02020603050405020304" pitchFamily="18" charset="0"/>
            </a:endParaRPr>
          </a:p>
          <a:p>
            <a:pPr fontAlgn="base">
              <a:buClr>
                <a:schemeClr val="bg1"/>
              </a:buClr>
              <a:buFont typeface="Wingdings" panose="05000000000000000000" pitchFamily="2" charset="2"/>
              <a:buChar char="Ø"/>
            </a:pPr>
            <a:r>
              <a:rPr lang="en-US" sz="2600" b="1" i="1" u="sng" dirty="0">
                <a:latin typeface="Times New Roman" panose="02020603050405020304" pitchFamily="18" charset="0"/>
                <a:cs typeface="Times New Roman" panose="02020603050405020304" pitchFamily="18" charset="0"/>
                <a:hlinkClick r:id="rId3" action="ppaction://hlinksldjump"/>
              </a:rPr>
              <a:t>MEASURES OF DISPERSION</a:t>
            </a:r>
            <a:r>
              <a:rPr lang="en-US" sz="2600" dirty="0">
                <a:latin typeface="Times New Roman" panose="02020603050405020304" pitchFamily="18" charset="0"/>
                <a:cs typeface="Times New Roman" panose="02020603050405020304" pitchFamily="18" charset="0"/>
                <a:hlinkClick r:id="rId3" action="ppaction://hlinksldjump"/>
              </a:rPr>
              <a:t>.</a:t>
            </a:r>
            <a:endParaRPr lang="en-US" sz="2600" dirty="0">
              <a:latin typeface="Times New Roman" panose="02020603050405020304" pitchFamily="18" charset="0"/>
              <a:cs typeface="Times New Roman" panose="02020603050405020304" pitchFamily="18" charset="0"/>
            </a:endParaRPr>
          </a:p>
          <a:p>
            <a:pPr fontAlgn="base">
              <a:buClr>
                <a:schemeClr val="bg1"/>
              </a:buClr>
              <a:buFont typeface="Wingdings" panose="05000000000000000000" pitchFamily="2" charset="2"/>
              <a:buChar char="Ø"/>
            </a:pPr>
            <a:r>
              <a:rPr lang="en-US" sz="2600" b="1" i="1" u="sng" dirty="0">
                <a:latin typeface="Times New Roman" panose="02020603050405020304" pitchFamily="18" charset="0"/>
                <a:cs typeface="Times New Roman" panose="02020603050405020304" pitchFamily="18" charset="0"/>
                <a:hlinkClick r:id="rId4" action="ppaction://hlinksldjump"/>
              </a:rPr>
              <a:t>MEASURES OF FREQUENCY.</a:t>
            </a:r>
            <a:endParaRPr lang="en-US" sz="2600" b="1" i="1" u="sng" dirty="0">
              <a:latin typeface="Times New Roman" panose="02020603050405020304" pitchFamily="18" charset="0"/>
              <a:cs typeface="Times New Roman" panose="02020603050405020304" pitchFamily="18" charset="0"/>
            </a:endParaRPr>
          </a:p>
          <a:p>
            <a:pPr fontAlgn="base">
              <a:buClr>
                <a:schemeClr val="bg1"/>
              </a:buClr>
              <a:buFont typeface="Wingdings" panose="05000000000000000000" pitchFamily="2" charset="2"/>
              <a:buChar char="Ø"/>
            </a:pPr>
            <a:r>
              <a:rPr lang="en-US" sz="2600" b="1" i="1" u="sng" dirty="0">
                <a:latin typeface="Times New Roman" panose="02020603050405020304" pitchFamily="18" charset="0"/>
                <a:cs typeface="Times New Roman" panose="02020603050405020304" pitchFamily="18" charset="0"/>
                <a:hlinkClick r:id="rId5" action="ppaction://hlinksldjump"/>
              </a:rPr>
              <a:t>MEASURES OF POSITION</a:t>
            </a:r>
            <a:r>
              <a:rPr lang="en-US" sz="3100" i="1" u="sng" dirty="0">
                <a:latin typeface="Times New Roman" panose="02020603050405020304" pitchFamily="18" charset="0"/>
                <a:cs typeface="Times New Roman" panose="02020603050405020304" pitchFamily="18" charset="0"/>
                <a:hlinkClick r:id="rId5" action="ppaction://hlinksldjump"/>
              </a:rPr>
              <a:t>.</a:t>
            </a:r>
            <a:endParaRPr lang="en-US" sz="3100" b="1" i="1" u="sng" dirty="0">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1639956" y="823435"/>
            <a:ext cx="8759687"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5400" dirty="0" smtClean="0">
                <a:latin typeface="Times New Roman" panose="02020603050405020304" pitchFamily="18" charset="0"/>
                <a:cs typeface="Times New Roman" panose="02020603050405020304" pitchFamily="18" charset="0"/>
              </a:rPr>
              <a:t>DESCRIPTIVE STATISTICS</a:t>
            </a:r>
            <a:endParaRPr lang="en-US" sz="5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018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312" y="198782"/>
            <a:ext cx="12752732" cy="145626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4800" dirty="0" smtClean="0">
                <a:latin typeface="Times New Roman" panose="02020603050405020304" pitchFamily="18" charset="0"/>
                <a:cs typeface="Times New Roman" panose="02020603050405020304" pitchFamily="18" charset="0"/>
              </a:rPr>
              <a:t>MEASURES OF CENTRAL TENDENCY</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7666" y="2106635"/>
            <a:ext cx="10131425" cy="4187687"/>
          </a:xfrm>
        </p:spPr>
        <p:txBody>
          <a:bodyPr>
            <a:noAutofit/>
          </a:bodyPr>
          <a:lstStyle/>
          <a:p>
            <a:r>
              <a:rPr lang="en-US" sz="2800" dirty="0">
                <a:latin typeface="Times New Roman" panose="02020603050405020304" pitchFamily="18" charset="0"/>
                <a:cs typeface="Times New Roman" panose="02020603050405020304" pitchFamily="18" charset="0"/>
              </a:rPr>
              <a:t>These help to describe the central position of the data by using measures such as </a:t>
            </a:r>
            <a:r>
              <a:rPr lang="en-US" sz="2800" dirty="0">
                <a:latin typeface="Times New Roman" panose="02020603050405020304" pitchFamily="18" charset="0"/>
                <a:cs typeface="Times New Roman" panose="02020603050405020304" pitchFamily="18" charset="0"/>
                <a:hlinkClick r:id="rId2"/>
              </a:rPr>
              <a:t>mean</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hlinkClick r:id="rId3"/>
              </a:rPr>
              <a:t>median</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hlinkClick r:id="rId4"/>
              </a:rPr>
              <a:t>mode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fontAlgn="base"/>
            <a:r>
              <a:rPr lang="en-US" b="1" u="sng" dirty="0" smtClean="0">
                <a:latin typeface="Times New Roman" panose="02020603050405020304" pitchFamily="18" charset="0"/>
                <a:cs typeface="Times New Roman" panose="02020603050405020304" pitchFamily="18" charset="0"/>
              </a:rPr>
              <a:t>MEAN</a:t>
            </a:r>
            <a:r>
              <a:rPr lang="en-US" u="sng"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Σx</a:t>
            </a:r>
            <a:r>
              <a:rPr lang="en-US" baseline="-25000" dirty="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 n</a:t>
            </a:r>
          </a:p>
          <a:p>
            <a:pPr fontAlgn="base"/>
            <a:r>
              <a:rPr lang="en-US" b="1" u="sng" dirty="0" smtClean="0">
                <a:latin typeface="Times New Roman" panose="02020603050405020304" pitchFamily="18" charset="0"/>
                <a:cs typeface="Times New Roman" panose="02020603050405020304" pitchFamily="18" charset="0"/>
              </a:rPr>
              <a:t>MODE</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Most frequently occurring observation</a:t>
            </a:r>
          </a:p>
          <a:p>
            <a:pPr fontAlgn="base"/>
            <a:r>
              <a:rPr lang="en-US" b="1" u="sng" dirty="0" smtClean="0">
                <a:latin typeface="Times New Roman" panose="02020603050405020304" pitchFamily="18" charset="0"/>
                <a:cs typeface="Times New Roman" panose="02020603050405020304" pitchFamily="18" charset="0"/>
              </a:rPr>
              <a:t>MEDIAN (N IS ODD)</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[(n + 1) / 2]</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a:t>
            </a:r>
          </a:p>
          <a:p>
            <a:pPr fontAlgn="base"/>
            <a:r>
              <a:rPr lang="en-US" b="1" u="sng" dirty="0" smtClean="0">
                <a:latin typeface="Times New Roman" panose="02020603050405020304" pitchFamily="18" charset="0"/>
                <a:cs typeface="Times New Roman" panose="02020603050405020304" pitchFamily="18" charset="0"/>
              </a:rPr>
              <a:t>MEDIAN (N IS EVEN</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[(n / 2)</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 + ((n / 2) + 1)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 / 2</a:t>
            </a:r>
          </a:p>
          <a:p>
            <a:pPr fontAlgn="base"/>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0712" y="30667"/>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033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4415B3C4-7FB6-414C-8C24-8862C0E6C9F3}">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infopath/2007/PartnerControl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1141</Words>
  <Application>Microsoft Office PowerPoint</Application>
  <PresentationFormat>Widescreen</PresentationFormat>
  <Paragraphs>220</Paragraphs>
  <Slides>57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Source Sans Pro</vt:lpstr>
      <vt:lpstr>Times New Roman</vt:lpstr>
      <vt:lpstr>Wingdings</vt:lpstr>
      <vt:lpstr>Retrospect</vt:lpstr>
      <vt:lpstr>STATISTICAL ANALYSIS  AND PROBABILITY</vt:lpstr>
      <vt:lpstr>PowerPoint Presentation</vt:lpstr>
      <vt:lpstr>INTRODUCTION</vt:lpstr>
      <vt:lpstr>FUNDAMENTALS OF STATISTICS</vt:lpstr>
      <vt:lpstr>TYPES OF DATA</vt:lpstr>
      <vt:lpstr>CATEGORICAL VARIABLE </vt:lpstr>
      <vt:lpstr>PowerPoint Presentation</vt:lpstr>
      <vt:lpstr>PowerPoint Presentation</vt:lpstr>
      <vt:lpstr>MEASURES OF CENTRAL TENDENCY</vt:lpstr>
      <vt:lpstr>PowerPoint Presentation</vt:lpstr>
      <vt:lpstr>MEASURE OF DISPERSION</vt:lpstr>
      <vt:lpstr>MEASURES OF POSITION</vt:lpstr>
      <vt:lpstr>MEASURES OF FREQUENCY</vt:lpstr>
      <vt:lpstr>LEVELS OF MEASUREMENT</vt:lpstr>
      <vt:lpstr>NORMAL PROBABILITY DISTRIBUTION</vt:lpstr>
      <vt:lpstr>SKEWNESS</vt:lpstr>
      <vt:lpstr>KURTOSIS</vt:lpstr>
      <vt:lpstr>HANDS ON PRACTICE IN EXCEL</vt:lpstr>
      <vt:lpstr>2. Quick Analysis</vt:lpstr>
      <vt:lpstr>PowerPoint Presentation</vt:lpstr>
      <vt:lpstr>3.Conditional formatting</vt:lpstr>
      <vt:lpstr>4.Data analysis tab activation</vt:lpstr>
      <vt:lpstr>5. Various tools available in data analysis tab</vt:lpstr>
      <vt:lpstr>6. Insert chart visualization</vt:lpstr>
      <vt:lpstr>PROBABILITY</vt:lpstr>
      <vt:lpstr>PROBABILITY DISTRIBUTION</vt:lpstr>
      <vt:lpstr>TYPES OF PROBABILITY DISTRIBUTION</vt:lpstr>
      <vt:lpstr>INFERENTIAL STATISTICS</vt:lpstr>
      <vt:lpstr>HYPOTHESIS TESTING</vt:lpstr>
      <vt:lpstr>PowerPoint Presentation</vt:lpstr>
      <vt:lpstr>PowerPoint Presentation</vt:lpstr>
      <vt:lpstr>P VALUE </vt:lpstr>
      <vt:lpstr>CRITICAL VALUE</vt:lpstr>
      <vt:lpstr>TYPES OF HYPOTHESIS TESTING</vt:lpstr>
      <vt:lpstr>PowerPoint Presentation</vt:lpstr>
      <vt:lpstr>T TEST</vt:lpstr>
      <vt:lpstr>PowerPoint Presentation</vt:lpstr>
      <vt:lpstr>Z TEST</vt:lpstr>
      <vt:lpstr>ANOVA TEST</vt:lpstr>
      <vt:lpstr>CHI SQUARE</vt:lpstr>
      <vt:lpstr>PowerPoint Presentation</vt:lpstr>
      <vt:lpstr>PowerPoint Presentation</vt:lpstr>
      <vt:lpstr>COVARIANCE </vt:lpstr>
      <vt:lpstr>PowerPoint Presentation</vt:lpstr>
      <vt:lpstr>CORRELATION</vt:lpstr>
      <vt:lpstr>REGRESSION</vt:lpstr>
      <vt:lpstr>PowerPoint Presentation</vt:lpstr>
      <vt:lpstr>PowerPoint Presentation</vt:lpstr>
      <vt:lpstr>PROJECT</vt:lpstr>
      <vt:lpstr>PowerPoint Presentation</vt:lpstr>
      <vt:lpstr>2.TITANIC</vt:lpstr>
      <vt:lpstr>3. FLIGHTS</vt:lpstr>
      <vt:lpstr>4.TIPS</vt:lpstr>
      <vt:lpstr>5. PENGUINS</vt:lpstr>
      <vt:lpstr>6. IRIS</vt:lpstr>
      <vt:lpstr>EXCEL PERFORMANCE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2022-11-14T23:01:20Z</dcterms:created>
  <dcterms:modified xsi:type="dcterms:W3CDTF">2023-01-25T05:53:20Z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