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20" r:id="rId4"/>
  </p:sldMasterIdLst>
  <p:handoutMasterIdLst>
    <p:handoutMasterId r:id="rId27"/>
  </p:handoutMasterIdLst>
  <p:sldIdLst>
    <p:sldId id="375" r:id="rId5"/>
    <p:sldId id="305" r:id="rId6"/>
    <p:sldId id="384" r:id="rId7"/>
    <p:sldId id="273" r:id="rId8"/>
    <p:sldId id="416" r:id="rId9"/>
    <p:sldId id="414" r:id="rId10"/>
    <p:sldId id="417" r:id="rId11"/>
    <p:sldId id="419" r:id="rId12"/>
    <p:sldId id="418" r:id="rId13"/>
    <p:sldId id="415" r:id="rId14"/>
    <p:sldId id="420" r:id="rId15"/>
    <p:sldId id="421" r:id="rId16"/>
    <p:sldId id="427" r:id="rId17"/>
    <p:sldId id="422" r:id="rId18"/>
    <p:sldId id="424" r:id="rId19"/>
    <p:sldId id="423" r:id="rId20"/>
    <p:sldId id="425" r:id="rId21"/>
    <p:sldId id="409" r:id="rId22"/>
    <p:sldId id="411" r:id="rId23"/>
    <p:sldId id="412" r:id="rId24"/>
    <p:sldId id="413" r:id="rId25"/>
    <p:sldId id="42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09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993" autoAdjust="0"/>
  </p:normalViewPr>
  <p:slideViewPr>
    <p:cSldViewPr snapToGrid="0" snapToObjects="1">
      <p:cViewPr varScale="1">
        <p:scale>
          <a:sx n="65" d="100"/>
          <a:sy n="65" d="100"/>
        </p:scale>
        <p:origin x="924" y="84"/>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5/20/2023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97706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18249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07509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700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62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31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078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92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83745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dirty="0"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7604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dirty="0"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94302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dirty="0"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dirty="0"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dirty="0"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dirty="0"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5/20/2023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dirty="0"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80379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05212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1176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22625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71065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9133241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7" r:id="rId16"/>
    <p:sldLayoutId id="2147483669" r:id="rId17"/>
    <p:sldLayoutId id="2147483673" r:id="rId18"/>
    <p:sldLayoutId id="2147483674" r:id="rId19"/>
    <p:sldLayoutId id="2147483676" r:id="rId20"/>
    <p:sldLayoutId id="2147483675" r:id="rId21"/>
    <p:sldLayoutId id="2147483677" r:id="rId22"/>
    <p:sldLayoutId id="2147483678" r:id="rId23"/>
    <p:sldLayoutId id="2147483679" r:id="rId24"/>
    <p:sldLayoutId id="2147483681" r:id="rId25"/>
    <p:sldLayoutId id="2147483686" r:id="rId26"/>
    <p:sldLayoutId id="2147483683" r:id="rId27"/>
    <p:sldLayoutId id="2147483685" r:id="rId28"/>
    <p:sldLayoutId id="2147483684" r:id="rId29"/>
    <p:sldLayoutId id="2147483680" r:id="rId30"/>
    <p:sldLayoutId id="2147483691" r:id="rId31"/>
    <p:sldLayoutId id="2147483692" r:id="rId32"/>
    <p:sldLayoutId id="2147483693" r:id="rId33"/>
    <p:sldLayoutId id="2147483694" r:id="rId34"/>
    <p:sldLayoutId id="2147483688" r:id="rId35"/>
    <p:sldLayoutId id="2147483687" r:id="rId36"/>
    <p:sldLayoutId id="2147483689" r:id="rId37"/>
    <p:sldLayoutId id="2147483690" r:id="rId38"/>
    <p:sldLayoutId id="2147483695" r:id="rId39"/>
    <p:sldLayoutId id="2147483696" r:id="rId40"/>
    <p:sldLayoutId id="2147483698" r:id="rId41"/>
    <p:sldLayoutId id="2147483703" r:id="rId42"/>
    <p:sldLayoutId id="2147483704" r:id="rId43"/>
    <p:sldLayoutId id="2147483705" r:id="rId44"/>
    <p:sldLayoutId id="2147483706" r:id="rId45"/>
    <p:sldLayoutId id="2147483700" r:id="rId46"/>
    <p:sldLayoutId id="2147483699" r:id="rId47"/>
    <p:sldLayoutId id="2147483701" r:id="rId48"/>
    <p:sldLayoutId id="2147483702"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jp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topics/neural-networks" TargetMode="External"/><Relationship Id="rId2" Type="http://schemas.openxmlformats.org/officeDocument/2006/relationships/hyperlink" Target="https://www.ibm.com/topics/machine-learning" TargetMode="External"/><Relationship Id="rId1" Type="http://schemas.openxmlformats.org/officeDocument/2006/relationships/slideLayout" Target="../slideLayouts/slideLayout2.xml"/><Relationship Id="rId6" Type="http://schemas.openxmlformats.org/officeDocument/2006/relationships/image" Target="../media/image2.jpg"/><Relationship Id="rId5" Type="http://schemas.microsoft.com/office/2007/relationships/hdphoto" Target="../media/hdphoto1.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1.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jp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hyperlink" Target="https://www.geeksforgeeks.org/ml-linear-regression/"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geeksforgeeks.org/getting-started-with-classification/" TargetMode="External"/><Relationship Id="rId5" Type="http://schemas.openxmlformats.org/officeDocument/2006/relationships/hyperlink" Target="https://www.geeksforgeeks.org/supervised-unsupervised-learning/"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4.png"/><Relationship Id="rId7" Type="http://schemas.openxmlformats.org/officeDocument/2006/relationships/slide" Target="slide4.xml"/><Relationship Id="rId2"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image" Target="../media/image2.jp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jpg"/><Relationship Id="rId5" Type="http://schemas.microsoft.com/office/2007/relationships/hdphoto" Target="../media/hdphoto1.wdp"/><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6.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15.xml"/><Relationship Id="rId5" Type="http://schemas.openxmlformats.org/officeDocument/2006/relationships/image" Target="../media/image2.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13.xml"/><Relationship Id="rId5" Type="http://schemas.openxmlformats.org/officeDocument/2006/relationships/image" Target="../media/image2.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2.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orporatefinanceinstitute.com/resources/knowledge/modeling/independent-variable/"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62895" y="-9046"/>
            <a:ext cx="11057681"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2659860" y="2567812"/>
            <a:ext cx="8348664" cy="956098"/>
          </a:xfrm>
        </p:spPr>
        <p:txBody>
          <a:bodyPr>
            <a:noAutofit/>
          </a:bodyPr>
          <a:lstStyle/>
          <a:p>
            <a:r>
              <a:rPr lang="en-US" sz="6000" dirty="0" smtClean="0"/>
              <a:t>Machine learning</a:t>
            </a:r>
            <a:endParaRPr lang="en-US" sz="6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3110" y="129543"/>
            <a:ext cx="2619375" cy="809625"/>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1114420" y="5972178"/>
            <a:ext cx="6443662" cy="110799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NAME – SHIVANGI GUPTA</a:t>
            </a:r>
          </a:p>
          <a:p>
            <a:r>
              <a:rPr lang="en-US" sz="2400" dirty="0">
                <a:solidFill>
                  <a:schemeClr val="bg1"/>
                </a:solidFill>
                <a:latin typeface="Times New Roman" panose="02020603050405020304" pitchFamily="18" charset="0"/>
                <a:cs typeface="Times New Roman" panose="02020603050405020304" pitchFamily="18" charset="0"/>
              </a:rPr>
              <a:t>COURSE - P.G DIPLOMA DATA SCIENCE</a:t>
            </a:r>
          </a:p>
          <a:p>
            <a:endParaRPr lang="en-US" dirty="0"/>
          </a:p>
        </p:txBody>
      </p:sp>
      <p:sp>
        <p:nvSpPr>
          <p:cNvPr id="3" name="TextBox 2"/>
          <p:cNvSpPr txBox="1"/>
          <p:nvPr/>
        </p:nvSpPr>
        <p:spPr>
          <a:xfrm>
            <a:off x="9043993" y="6100768"/>
            <a:ext cx="3929063"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ASSISSTANT PROFESSOR</a:t>
            </a:r>
          </a:p>
          <a:p>
            <a:r>
              <a:rPr lang="en-US" dirty="0">
                <a:solidFill>
                  <a:schemeClr val="bg1"/>
                </a:solidFill>
                <a:latin typeface="Times New Roman" panose="02020603050405020304" pitchFamily="18" charset="0"/>
                <a:cs typeface="Times New Roman" panose="02020603050405020304" pitchFamily="18" charset="0"/>
              </a:rPr>
              <a:t>NIHARIKA TEWARI</a:t>
            </a:r>
          </a:p>
          <a:p>
            <a:endParaRPr lang="en-US" dirty="0"/>
          </a:p>
        </p:txBody>
      </p: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49829" y="795619"/>
            <a:ext cx="9724571"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MULTIPLE LINEAR REGRESSION</a:t>
            </a:r>
            <a:endParaRPr lang="en-US" sz="4800" dirty="0">
              <a:latin typeface="Times New Roman" panose="02020603050405020304" pitchFamily="18" charset="0"/>
              <a:cs typeface="Times New Roman" panose="02020603050405020304" pitchFamily="18" charset="0"/>
            </a:endParaRPr>
          </a:p>
        </p:txBody>
      </p:sp>
      <p:pic>
        <p:nvPicPr>
          <p:cNvPr id="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7258" y="0"/>
            <a:ext cx="12192001" cy="685799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pic>
        <p:nvPicPr>
          <p:cNvPr id="2" name="Picture 1"/>
          <p:cNvPicPr>
            <a:picLocks noChangeAspect="1"/>
          </p:cNvPicPr>
          <p:nvPr/>
        </p:nvPicPr>
        <p:blipFill>
          <a:blip r:embed="rId5"/>
          <a:stretch>
            <a:fillRect/>
          </a:stretch>
        </p:blipFill>
        <p:spPr>
          <a:xfrm>
            <a:off x="8033657" y="3635764"/>
            <a:ext cx="3733800" cy="2800350"/>
          </a:xfrm>
          <a:prstGeom prst="rect">
            <a:avLst/>
          </a:prstGeom>
        </p:spPr>
      </p:pic>
      <p:sp>
        <p:nvSpPr>
          <p:cNvPr id="6" name="TextBox 5"/>
          <p:cNvSpPr txBox="1"/>
          <p:nvPr/>
        </p:nvSpPr>
        <p:spPr>
          <a:xfrm>
            <a:off x="827315" y="1764102"/>
            <a:ext cx="1052285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Multiple linear regression analysis is essentially similar to the simple linear model, with the exception that multiple independent variables are used in the model. The mathematical representation of multiple linear regression is</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 Y </a:t>
            </a:r>
            <a:r>
              <a:rPr lang="en-US" sz="2400" b="1" dirty="0">
                <a:latin typeface="Times New Roman" panose="02020603050405020304" pitchFamily="18" charset="0"/>
                <a:cs typeface="Times New Roman" panose="02020603050405020304" pitchFamily="18" charset="0"/>
              </a:rPr>
              <a:t>= a + b</a:t>
            </a:r>
            <a:r>
              <a:rPr lang="en-US" sz="2400" b="1" i="1" dirty="0">
                <a:latin typeface="Times New Roman" panose="02020603050405020304" pitchFamily="18" charset="0"/>
                <a:cs typeface="Times New Roman" panose="02020603050405020304" pitchFamily="18" charset="0"/>
              </a:rPr>
              <a:t>X</a:t>
            </a:r>
            <a:r>
              <a:rPr lang="en-US" sz="2400" b="1" i="1" baseline="-250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 c</a:t>
            </a:r>
            <a:r>
              <a:rPr lang="en-US" sz="2400" b="1" i="1" dirty="0">
                <a:latin typeface="Times New Roman" panose="02020603050405020304" pitchFamily="18" charset="0"/>
                <a:cs typeface="Times New Roman" panose="02020603050405020304" pitchFamily="18" charset="0"/>
              </a:rPr>
              <a:t>X</a:t>
            </a:r>
            <a:r>
              <a:rPr lang="en-US" sz="2400" b="1" i="1" baseline="-250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 d</a:t>
            </a:r>
            <a:r>
              <a:rPr lang="en-US" sz="2400" b="1" i="1" dirty="0">
                <a:latin typeface="Times New Roman" panose="02020603050405020304" pitchFamily="18" charset="0"/>
                <a:cs typeface="Times New Roman" panose="02020603050405020304" pitchFamily="18" charset="0"/>
              </a:rPr>
              <a:t>X</a:t>
            </a:r>
            <a:r>
              <a:rPr lang="en-US" sz="2400" b="1" i="1" baseline="-250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 </a:t>
            </a:r>
            <a:r>
              <a:rPr lang="en-US" sz="2400" b="1" dirty="0" smtClean="0">
                <a:latin typeface="Times New Roman" panose="02020603050405020304" pitchFamily="18" charset="0"/>
                <a:cs typeface="Times New Roman" panose="02020603050405020304" pitchFamily="18" charset="0"/>
              </a:rPr>
              <a:t>ϵ</a:t>
            </a:r>
          </a:p>
          <a:p>
            <a:pPr algn="ct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Where:</a:t>
            </a:r>
          </a:p>
          <a:p>
            <a:pPr lvl="3"/>
            <a:r>
              <a:rPr lang="en-US" sz="2400" b="1" dirty="0" smtClean="0">
                <a:latin typeface="Times New Roman" panose="02020603050405020304" pitchFamily="18" charset="0"/>
                <a:cs typeface="Times New Roman" panose="02020603050405020304" pitchFamily="18" charset="0"/>
              </a:rPr>
              <a:t>   Y</a:t>
            </a:r>
            <a:r>
              <a:rPr lang="en-US" sz="2400" dirty="0">
                <a:latin typeface="Times New Roman" panose="02020603050405020304" pitchFamily="18" charset="0"/>
                <a:cs typeface="Times New Roman" panose="02020603050405020304" pitchFamily="18" charset="0"/>
              </a:rPr>
              <a:t> – Dependent variable</a:t>
            </a:r>
          </a:p>
          <a:p>
            <a:pPr lvl="3"/>
            <a:r>
              <a:rPr lang="en-US" sz="2400" b="1" dirty="0" smtClean="0">
                <a:latin typeface="Times New Roman" panose="02020603050405020304" pitchFamily="18" charset="0"/>
                <a:cs typeface="Times New Roman" panose="02020603050405020304" pitchFamily="18" charset="0"/>
              </a:rPr>
              <a:t>   X</a:t>
            </a:r>
            <a:r>
              <a:rPr lang="en-US" sz="2400" b="1" baseline="-25000" dirty="0" smtClean="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X</a:t>
            </a:r>
            <a:r>
              <a:rPr lang="en-US" sz="2400" b="1" baseline="-250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X</a:t>
            </a:r>
            <a:r>
              <a:rPr lang="en-US" sz="2400" b="1"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 Independent </a:t>
            </a:r>
            <a:r>
              <a:rPr lang="en-US" sz="2400" dirty="0" smtClean="0">
                <a:latin typeface="Times New Roman" panose="02020603050405020304" pitchFamily="18" charset="0"/>
                <a:cs typeface="Times New Roman" panose="02020603050405020304" pitchFamily="18" charset="0"/>
              </a:rPr>
              <a:t>variables</a:t>
            </a:r>
            <a:endParaRPr lang="en-US" sz="2400" dirty="0">
              <a:latin typeface="Times New Roman" panose="02020603050405020304" pitchFamily="18" charset="0"/>
              <a:cs typeface="Times New Roman" panose="02020603050405020304" pitchFamily="18" charset="0"/>
            </a:endParaRPr>
          </a:p>
          <a:p>
            <a:pPr lvl="3"/>
            <a:r>
              <a:rPr lang="en-US" sz="2400" b="1" dirty="0" smtClean="0">
                <a:latin typeface="Times New Roman" panose="02020603050405020304" pitchFamily="18" charset="0"/>
                <a:cs typeface="Times New Roman" panose="02020603050405020304" pitchFamily="18" charset="0"/>
              </a:rPr>
              <a:t>   a</a:t>
            </a:r>
            <a:r>
              <a:rPr lang="en-US" sz="2400" dirty="0">
                <a:latin typeface="Times New Roman" panose="02020603050405020304" pitchFamily="18" charset="0"/>
                <a:cs typeface="Times New Roman" panose="02020603050405020304" pitchFamily="18" charset="0"/>
              </a:rPr>
              <a:t> – Intercept</a:t>
            </a:r>
          </a:p>
          <a:p>
            <a:pPr lvl="3"/>
            <a:r>
              <a:rPr lang="en-US" sz="2400" b="1" dirty="0" smtClean="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 c, d</a:t>
            </a:r>
            <a:r>
              <a:rPr lang="en-US" sz="2400" dirty="0">
                <a:latin typeface="Times New Roman" panose="02020603050405020304" pitchFamily="18" charset="0"/>
                <a:cs typeface="Times New Roman" panose="02020603050405020304" pitchFamily="18" charset="0"/>
              </a:rPr>
              <a:t> – Slopes</a:t>
            </a:r>
          </a:p>
          <a:p>
            <a:pPr lvl="3"/>
            <a:r>
              <a:rPr lang="en-US" sz="2400" b="1" dirty="0" smtClean="0">
                <a:latin typeface="Times New Roman" panose="02020603050405020304" pitchFamily="18" charset="0"/>
                <a:cs typeface="Times New Roman" panose="02020603050405020304" pitchFamily="18" charset="0"/>
              </a:rPr>
              <a:t>   ϵ</a:t>
            </a:r>
            <a:r>
              <a:rPr lang="en-US" sz="2400" dirty="0">
                <a:latin typeface="Times New Roman" panose="02020603050405020304" pitchFamily="18" charset="0"/>
                <a:cs typeface="Times New Roman" panose="02020603050405020304" pitchFamily="18" charset="0"/>
              </a:rPr>
              <a:t> – Residual (error</a:t>
            </a:r>
            <a:r>
              <a:rPr lang="en-US" sz="24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760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idx="1"/>
          </p:nvPr>
        </p:nvSpPr>
        <p:spPr bwMode="auto">
          <a:xfrm>
            <a:off x="1226457" y="1489723"/>
            <a:ext cx="10820400" cy="44293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a:lnSpc>
                <a:spcPct val="100000"/>
              </a:lnSpc>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Polynomial Regression is a regression algorithm that models the relationship between a dependent(y) and independent variable(x) as nth degree polynomial. The Polynomial Regression equation is given below:</a:t>
            </a:r>
          </a:p>
          <a:p>
            <a:pPr>
              <a:lnSpc>
                <a:spcPct val="100000"/>
              </a:lnSpc>
            </a:pPr>
            <a:endPar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indent="0" algn="ctr">
              <a:lnSpc>
                <a:spcPct val="100000"/>
              </a:lnSpc>
              <a:buNone/>
            </a:pP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y= b</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0</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+b</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3</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x</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1</a:t>
            </a:r>
            <a:r>
              <a:rPr kumimoji="0" lang="en-US" altLang="en-US" sz="24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n</a:t>
            </a:r>
            <a:r>
              <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p>
          <a:p>
            <a:pPr marL="0" indent="0" algn="ctr">
              <a:lnSpc>
                <a:spcPct val="100000"/>
              </a:lnSpc>
              <a:buNone/>
            </a:pPr>
            <a:endPar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dataset used in Polynomial regression for training is of </a:t>
            </a:r>
          </a:p>
          <a:p>
            <a:pPr marL="0" indent="0">
              <a:lnSpc>
                <a:spcPct val="100000"/>
              </a:lnSpc>
              <a:buNone/>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smtClean="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non-linear nature.</a:t>
            </a:r>
          </a:p>
          <a:p>
            <a:pPr>
              <a:lnSpc>
                <a:spcPct val="100000"/>
              </a:lnSpc>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makes use of a linear regression model to fit the </a:t>
            </a:r>
            <a:r>
              <a:rPr lang="en-US" sz="2400" dirty="0" smtClean="0">
                <a:latin typeface="Times New Roman" panose="02020603050405020304" pitchFamily="18" charset="0"/>
                <a:cs typeface="Times New Roman" panose="02020603050405020304" pitchFamily="18" charset="0"/>
              </a:rPr>
              <a:t>complicated</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non-linear functions and datasets</a:t>
            </a:r>
            <a:endParaRPr kumimoji="0" lang="en-US" altLang="en-US" sz="24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775296" y="702969"/>
            <a:ext cx="9525000" cy="1325563"/>
          </a:xfrm>
        </p:spPr>
        <p:txBody>
          <a:bodyPr/>
          <a:lstStyle/>
          <a:p>
            <a:pPr algn="ctr"/>
            <a:r>
              <a:rPr lang="en-US" sz="4800" dirty="0" smtClean="0">
                <a:latin typeface="Times New Roman" panose="02020603050405020304" pitchFamily="18" charset="0"/>
                <a:cs typeface="Times New Roman" panose="02020603050405020304" pitchFamily="18" charset="0"/>
              </a:rPr>
              <a:t>POLYNOMIAL REGRESSION</a:t>
            </a:r>
            <a:endParaRPr 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465943" y="0"/>
            <a:ext cx="43543"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5" name="Picture 3" descr="Polynomial Regression for Python – Shishir Kant Singh"/>
          <p:cNvPicPr>
            <a:picLocks noChangeAspect="1" noChangeArrowheads="1"/>
          </p:cNvPicPr>
          <p:nvPr/>
        </p:nvPicPr>
        <p:blipFill rotWithShape="1">
          <a:blip r:embed="rId2">
            <a:extLst>
              <a:ext uri="{28A0092B-C50C-407E-A947-70E740481C1C}">
                <a14:useLocalDpi xmlns:a14="http://schemas.microsoft.com/office/drawing/2010/main" val="0"/>
              </a:ext>
            </a:extLst>
          </a:blip>
          <a:srcRect l="49341"/>
          <a:stretch/>
        </p:blipFill>
        <p:spPr bwMode="auto">
          <a:xfrm>
            <a:off x="9267825" y="4186210"/>
            <a:ext cx="289514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6130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18481" y="777897"/>
            <a:ext cx="8555038"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GRADIENT DESCENT</a:t>
            </a:r>
            <a:r>
              <a:rPr lang="en-US" sz="6000" dirty="0" smtClean="0">
                <a:solidFill>
                  <a:schemeClr val="bg1"/>
                </a:solidFill>
                <a:latin typeface="Times New Roman" panose="02020603050405020304" pitchFamily="18" charset="0"/>
                <a:cs typeface="Times New Roman" panose="02020603050405020304" pitchFamily="18" charset="0"/>
              </a:rPr>
              <a:t>W</a:t>
            </a:r>
            <a:endParaRPr lang="en-US" sz="60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538514" y="1643743"/>
            <a:ext cx="9710057" cy="212365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is when the </a:t>
            </a:r>
            <a:r>
              <a:rPr lang="en-US" sz="2400" i="1" dirty="0">
                <a:solidFill>
                  <a:schemeClr val="bg1"/>
                </a:solidFill>
                <a:latin typeface="Times New Roman" panose="02020603050405020304" pitchFamily="18" charset="0"/>
                <a:cs typeface="Times New Roman" panose="02020603050405020304" pitchFamily="18" charset="0"/>
              </a:rPr>
              <a:t>Cost function</a:t>
            </a:r>
            <a:r>
              <a:rPr lang="en-US" sz="2400" dirty="0">
                <a:solidFill>
                  <a:schemeClr val="bg1"/>
                </a:solidFill>
                <a:latin typeface="Times New Roman" panose="02020603050405020304" pitchFamily="18" charset="0"/>
                <a:cs typeface="Times New Roman" panose="02020603050405020304" pitchFamily="18" charset="0"/>
              </a:rPr>
              <a:t> comes into the picture, Cost function calculates the average error (Loss Function) and our goal is to reduce the cost function as much as possible to get the best fit of the line</a:t>
            </a:r>
            <a:r>
              <a:rPr lang="en-US" sz="2400" dirty="0" smtClean="0">
                <a:solidFill>
                  <a:schemeClr val="bg1"/>
                </a:solidFill>
                <a:latin typeface="Times New Roman" panose="02020603050405020304" pitchFamily="18"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dirty="0"/>
              <a:t/>
            </a:r>
            <a:br>
              <a:rPr lang="en-US" dirty="0"/>
            </a:br>
            <a:endParaRPr lang="en-US" dirty="0"/>
          </a:p>
        </p:txBody>
      </p:sp>
      <p:sp>
        <p:nvSpPr>
          <p:cNvPr id="2" name="Content Placeholder 1"/>
          <p:cNvSpPr>
            <a:spLocks noGrp="1"/>
          </p:cNvSpPr>
          <p:nvPr>
            <p:ph idx="1"/>
          </p:nvPr>
        </p:nvSpPr>
        <p:spPr>
          <a:xfrm>
            <a:off x="1935435" y="2303848"/>
            <a:ext cx="9803459"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Gradient descent is an optimization algorithm which is commonly-used to train </a:t>
            </a:r>
            <a:r>
              <a:rPr lang="en-US" sz="2400" dirty="0">
                <a:latin typeface="Times New Roman" panose="02020603050405020304" pitchFamily="18" charset="0"/>
                <a:cs typeface="Times New Roman" panose="02020603050405020304" pitchFamily="18" charset="0"/>
                <a:hlinkClick r:id="rId2" tooltip="machine-learning"/>
              </a:rPr>
              <a:t>machine learning</a:t>
            </a:r>
            <a:r>
              <a:rPr lang="en-US" sz="2400" dirty="0">
                <a:latin typeface="Times New Roman" panose="02020603050405020304" pitchFamily="18" charset="0"/>
                <a:cs typeface="Times New Roman" panose="02020603050405020304" pitchFamily="18" charset="0"/>
              </a:rPr>
              <a:t> models and </a:t>
            </a:r>
            <a:r>
              <a:rPr lang="en-US" sz="2400" dirty="0">
                <a:latin typeface="Times New Roman" panose="02020603050405020304" pitchFamily="18" charset="0"/>
                <a:cs typeface="Times New Roman" panose="02020603050405020304" pitchFamily="18" charset="0"/>
                <a:hlinkClick r:id="rId3" tooltip="neural-networks"/>
              </a:rPr>
              <a:t>neural networks</a:t>
            </a:r>
            <a:r>
              <a:rPr lang="en-US" sz="2400" dirty="0">
                <a:latin typeface="Times New Roman" panose="02020603050405020304" pitchFamily="18" charset="0"/>
                <a:cs typeface="Times New Roman" panose="02020603050405020304" pitchFamily="18" charset="0"/>
              </a:rPr>
              <a:t>.  Training data helps these models learn over time, and the cost function within gradient descent specifically acts as a barometer, gauging its accuracy with each iteration of parameter updates. Until the function is close to or equal to zero, the model will continue to adjust its parameters to yield the smallest possible error. Once machine learning models are optimized for accuracy, they can be powerful tools for artificial intelligence (AI) and computer science applications.</a:t>
            </a:r>
            <a:endParaRPr lang="en-US" sz="24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flipH="1">
            <a:off x="1375229" y="0"/>
            <a:ext cx="108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4" cstate="screen">
            <a:duotone>
              <a:prstClr val="black"/>
              <a:schemeClr val="accent3">
                <a:tint val="45000"/>
                <a:satMod val="400000"/>
              </a:schemeClr>
            </a:duotone>
            <a:alphaModFix amt="20000"/>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93736" y="101432"/>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327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1375229" y="0"/>
            <a:ext cx="108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736" y="130929"/>
            <a:ext cx="2619375" cy="809625"/>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3205775" y="705946"/>
            <a:ext cx="6209071"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COST FUNCTION</a:t>
            </a:r>
            <a:endParaRPr lang="en-US" sz="6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922090" y="1721609"/>
            <a:ext cx="9733935"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cost function is a measure of how well a machine learning model performs by quantifying the difference between predicted and actual outputs. Its goal is to be minimized by adjusting the model’s parameters during training.</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choice of cost function depends on the type of problem being solved, such as mean squared error for regression problems and cross-entropy for classification problems. The cost function determines the model’s performance.</a:t>
            </a:r>
            <a:endParaRPr lang="en-US" sz="2400" dirty="0">
              <a:latin typeface="Times New Roman" panose="02020603050405020304" pitchFamily="18" charset="0"/>
              <a:cs typeface="Times New Roman" panose="02020603050405020304" pitchFamily="18" charset="0"/>
            </a:endParaRPr>
          </a:p>
        </p:txBody>
      </p:sp>
      <p:sp>
        <p:nvSpPr>
          <p:cNvPr id="9" name="AutoShape 2" descr="Cost Function in Machine Learning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3267" y="-1"/>
            <a:ext cx="12195268" cy="6858001"/>
          </a:xfrm>
          <a:prstGeom prst="rect">
            <a:avLst/>
          </a:prstGeom>
        </p:spPr>
      </p:pic>
      <p:pic>
        <p:nvPicPr>
          <p:cNvPr id="1032" name="Picture 8" descr="maxresdefault.jpg (1280×720)"/>
          <p:cNvPicPr>
            <a:picLocks noChangeAspect="1" noChangeArrowheads="1"/>
          </p:cNvPicPr>
          <p:nvPr/>
        </p:nvPicPr>
        <p:blipFill rotWithShape="1">
          <a:blip r:embed="rId5">
            <a:extLst>
              <a:ext uri="{28A0092B-C50C-407E-A947-70E740481C1C}">
                <a14:useLocalDpi xmlns:a14="http://schemas.microsoft.com/office/drawing/2010/main" val="0"/>
              </a:ext>
            </a:extLst>
          </a:blip>
          <a:srcRect l="3610" t="21028" r="2898" b="14803"/>
          <a:stretch/>
        </p:blipFill>
        <p:spPr bwMode="auto">
          <a:xfrm>
            <a:off x="4935794" y="4324618"/>
            <a:ext cx="7256206" cy="244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9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5485" y="2173922"/>
            <a:ext cx="9942286" cy="3416320"/>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Classification is the problem of identifying to which of a set of categories (subpopulations), a new observation belongs, on the basis of a training set of data containing observations and whose categories membership is known.</a:t>
            </a:r>
          </a:p>
          <a:p>
            <a:pPr marL="342900" indent="-342900" fontAlgn="base">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It </a:t>
            </a:r>
            <a:r>
              <a:rPr lang="en-US" sz="2400" dirty="0">
                <a:solidFill>
                  <a:schemeClr val="bg1"/>
                </a:solidFill>
                <a:latin typeface="Times New Roman" panose="02020603050405020304" pitchFamily="18" charset="0"/>
                <a:cs typeface="Times New Roman" panose="02020603050405020304" pitchFamily="18" charset="0"/>
              </a:rPr>
              <a:t>is a machine learning task that involves assigning a class label to a given input based on a set of training data.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goal of classification is to build a model that can accurately predict the class label for new, unseen data</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fontAlgn="base">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a:off x="1375229" y="0"/>
            <a:ext cx="108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1" y="0"/>
            <a:ext cx="12192001" cy="6857999"/>
          </a:xfrm>
          <a:prstGeom prst="rect">
            <a:avLst/>
          </a:prstGeom>
        </p:spPr>
      </p:pic>
      <p:sp>
        <p:nvSpPr>
          <p:cNvPr id="10" name="Content Placeholder 9"/>
          <p:cNvSpPr>
            <a:spLocks noGrp="1"/>
          </p:cNvSpPr>
          <p:nvPr>
            <p:ph idx="1"/>
          </p:nvPr>
        </p:nvSpPr>
        <p:spPr>
          <a:xfrm>
            <a:off x="1128486" y="1935951"/>
            <a:ext cx="10515600" cy="4351338"/>
          </a:xfrm>
        </p:spPr>
        <p:txBody>
          <a:bodyPr/>
          <a:lstStyle/>
          <a:p>
            <a:pPr marL="342900" indent="-342900" fontAlgn="base"/>
            <a:r>
              <a:rPr lang="en-US" dirty="0">
                <a:solidFill>
                  <a:schemeClr val="tx1">
                    <a:lumMod val="95000"/>
                    <a:lumOff val="5000"/>
                  </a:schemeClr>
                </a:solidFill>
                <a:latin typeface="Times New Roman" panose="02020603050405020304" pitchFamily="18" charset="0"/>
                <a:cs typeface="Times New Roman" panose="02020603050405020304" pitchFamily="18" charset="0"/>
              </a:rPr>
              <a:t>Classification is the problem of identifying to which of a set of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categories,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 new observation belongs, on the basis of a training set of data containing observations and whose categories membership is known.</a:t>
            </a:r>
          </a:p>
          <a:p>
            <a:pPr marL="342900" indent="-342900" fontAlgn="base"/>
            <a:r>
              <a:rPr lang="en-US" dirty="0">
                <a:solidFill>
                  <a:schemeClr val="tx1">
                    <a:lumMod val="95000"/>
                    <a:lumOff val="5000"/>
                  </a:schemeClr>
                </a:solidFill>
                <a:latin typeface="Times New Roman" panose="02020603050405020304" pitchFamily="18" charset="0"/>
                <a:cs typeface="Times New Roman" panose="02020603050405020304" pitchFamily="18" charset="0"/>
              </a:rPr>
              <a:t>It is a machine learning task that involves assigning a class label to a given input based on a set of training data. </a:t>
            </a:r>
          </a:p>
          <a:p>
            <a:pPr marL="342900" indent="-342900" fontAlgn="base"/>
            <a:r>
              <a:rPr lang="en-US" dirty="0">
                <a:solidFill>
                  <a:schemeClr val="tx1">
                    <a:lumMod val="95000"/>
                    <a:lumOff val="5000"/>
                  </a:schemeClr>
                </a:solidFill>
                <a:latin typeface="Times New Roman" panose="02020603050405020304" pitchFamily="18" charset="0"/>
                <a:cs typeface="Times New Roman" panose="02020603050405020304" pitchFamily="18" charset="0"/>
              </a:rPr>
              <a:t>The goal of classification is to build a model that can accurately predict the class label for new, unseen data.</a:t>
            </a:r>
          </a:p>
        </p:txBody>
      </p:sp>
      <p:sp>
        <p:nvSpPr>
          <p:cNvPr id="2" name="Title 1"/>
          <p:cNvSpPr>
            <a:spLocks noGrp="1"/>
          </p:cNvSpPr>
          <p:nvPr>
            <p:ph type="title"/>
          </p:nvPr>
        </p:nvSpPr>
        <p:spPr>
          <a:xfrm>
            <a:off x="682171" y="435430"/>
            <a:ext cx="10515600" cy="1151772"/>
          </a:xfrm>
        </p:spPr>
        <p:txBody>
          <a:bodyPr>
            <a:normAutofit/>
          </a:bodyPr>
          <a:lstStyle/>
          <a:p>
            <a:pPr algn="ctr"/>
            <a:r>
              <a:rPr lang="en-US" sz="4800" dirty="0" smtClean="0">
                <a:solidFill>
                  <a:schemeClr val="accent4">
                    <a:lumMod val="50000"/>
                  </a:schemeClr>
                </a:solidFill>
                <a:latin typeface="Times New Roman" panose="02020603050405020304" pitchFamily="18" charset="0"/>
                <a:cs typeface="Times New Roman" panose="02020603050405020304" pitchFamily="18" charset="0"/>
              </a:rPr>
              <a:t>CLASSIFICATION</a:t>
            </a:r>
            <a:endParaRPr lang="en-US" sz="4800"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3736"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4479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3" y="550636"/>
            <a:ext cx="10515600" cy="1325563"/>
          </a:xfrm>
        </p:spPr>
        <p:txBody>
          <a:bodyPr/>
          <a:lstStyle/>
          <a:p>
            <a:pPr algn="ctr"/>
            <a:r>
              <a:rPr lang="en-US" sz="4800" dirty="0" smtClean="0">
                <a:latin typeface="Times New Roman" panose="02020603050405020304" pitchFamily="18" charset="0"/>
                <a:cs typeface="Times New Roman" panose="02020603050405020304" pitchFamily="18" charset="0"/>
              </a:rPr>
              <a:t>TYPES OF CLASSIFICATION</a:t>
            </a:r>
            <a:endParaRPr lang="en-US" sz="48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H="1">
            <a:off x="1375229" y="0"/>
            <a:ext cx="108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29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638" y="3788229"/>
            <a:ext cx="7707087" cy="30697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11105" y="-3775"/>
            <a:ext cx="12192001" cy="685799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
        <p:nvSpPr>
          <p:cNvPr id="3" name="Content Placeholder 2"/>
          <p:cNvSpPr>
            <a:spLocks noGrp="1"/>
          </p:cNvSpPr>
          <p:nvPr>
            <p:ph idx="1"/>
          </p:nvPr>
        </p:nvSpPr>
        <p:spPr>
          <a:xfrm>
            <a:off x="1808840" y="1211537"/>
            <a:ext cx="10033000" cy="4351338"/>
          </a:xfrm>
        </p:spPr>
        <p:txBody>
          <a:bodyPr/>
          <a:lstStyle/>
          <a:p>
            <a:pPr marL="0" indent="0" algn="ctr" fontAlgn="base">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fontAlgn="base"/>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Binary Classification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When we have to categorize given data into 2 distinct classes. Example – True or False, 0 or 1, Spam or not Spam.</a:t>
            </a:r>
          </a:p>
          <a:p>
            <a:pPr marL="342900" indent="-342900" fontAlgn="base"/>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Multiclass Classification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number of classes is more than 2. For Example – On the basis of data about different species of flowers, we have to determine which specie our observation belongs.</a:t>
            </a:r>
          </a:p>
        </p:txBody>
      </p:sp>
    </p:spTree>
    <p:extLst>
      <p:ext uri="{BB962C8B-B14F-4D97-AF65-F5344CB8AC3E}">
        <p14:creationId xmlns:p14="http://schemas.microsoft.com/office/powerpoint/2010/main" val="30810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186969"/>
            <a:ext cx="10515600" cy="1325563"/>
          </a:xfrm>
        </p:spPr>
        <p:txBody>
          <a:bodyPr/>
          <a:lstStyle/>
          <a:p>
            <a:pPr algn="ctr"/>
            <a:r>
              <a:rPr lang="en-US" sz="4800" dirty="0" smtClean="0">
                <a:solidFill>
                  <a:schemeClr val="accent4">
                    <a:lumMod val="50000"/>
                  </a:schemeClr>
                </a:solidFill>
                <a:latin typeface="Times New Roman" panose="02020603050405020304" pitchFamily="18" charset="0"/>
                <a:cs typeface="Times New Roman" panose="02020603050405020304" pitchFamily="18" charset="0"/>
              </a:rPr>
              <a:t>LOGISTIC REGRESSION</a:t>
            </a:r>
            <a:endParaRPr lang="en-US" sz="4800" dirty="0">
              <a:solidFill>
                <a:schemeClr val="accent4">
                  <a:lumMod val="50000"/>
                </a:schemeClr>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422400" y="0"/>
            <a:ext cx="87086"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
        <p:nvSpPr>
          <p:cNvPr id="3" name="Content Placeholder 2"/>
          <p:cNvSpPr>
            <a:spLocks noGrp="1"/>
          </p:cNvSpPr>
          <p:nvPr>
            <p:ph idx="1"/>
          </p:nvPr>
        </p:nvSpPr>
        <p:spPr>
          <a:xfrm>
            <a:off x="1227816" y="1313203"/>
            <a:ext cx="10424885" cy="4836432"/>
          </a:xfrm>
        </p:spPr>
        <p:txBody>
          <a:bodyPr>
            <a:normAutofit/>
          </a:bodyPr>
          <a:lstStyle/>
          <a:p>
            <a:r>
              <a:rPr lang="en-US" sz="2400" dirty="0">
                <a:latin typeface="Times New Roman" panose="02020603050405020304" pitchFamily="18" charset="0"/>
                <a:cs typeface="Times New Roman" panose="02020603050405020304" pitchFamily="18" charset="0"/>
              </a:rPr>
              <a:t>Logistic regression is a </a:t>
            </a:r>
            <a:r>
              <a:rPr lang="en-US" sz="2400" u="sng" dirty="0">
                <a:latin typeface="Times New Roman" panose="02020603050405020304" pitchFamily="18" charset="0"/>
                <a:cs typeface="Times New Roman" panose="02020603050405020304" pitchFamily="18" charset="0"/>
                <a:hlinkClick r:id="rId5"/>
              </a:rPr>
              <a:t>supervised machine learning</a:t>
            </a:r>
            <a:r>
              <a:rPr lang="en-US" sz="2400" dirty="0">
                <a:latin typeface="Times New Roman" panose="02020603050405020304" pitchFamily="18" charset="0"/>
                <a:cs typeface="Times New Roman" panose="02020603050405020304" pitchFamily="18" charset="0"/>
              </a:rPr>
              <a:t> algorithm mainly used for </a:t>
            </a:r>
            <a:r>
              <a:rPr lang="en-US" sz="2400" u="sng" dirty="0">
                <a:latin typeface="Times New Roman" panose="02020603050405020304" pitchFamily="18" charset="0"/>
                <a:cs typeface="Times New Roman" panose="02020603050405020304" pitchFamily="18" charset="0"/>
                <a:hlinkClick r:id="rId6"/>
              </a:rPr>
              <a:t>classification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tasks.</a:t>
            </a:r>
          </a:p>
          <a:p>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used for classification algorithms its name is logistic </a:t>
            </a:r>
            <a:r>
              <a:rPr lang="en-US" sz="2400" dirty="0" smtClean="0">
                <a:latin typeface="Times New Roman" panose="02020603050405020304" pitchFamily="18" charset="0"/>
                <a:cs typeface="Times New Roman" panose="02020603050405020304" pitchFamily="18" charset="0"/>
              </a:rPr>
              <a:t>regression, it’s </a:t>
            </a:r>
            <a:r>
              <a:rPr lang="en-US" sz="2400" dirty="0">
                <a:latin typeface="Times New Roman" panose="02020603050405020304" pitchFamily="18" charset="0"/>
                <a:cs typeface="Times New Roman" panose="02020603050405020304" pitchFamily="18" charset="0"/>
              </a:rPr>
              <a:t>referred to as regression because it takes the output of the </a:t>
            </a:r>
            <a:r>
              <a:rPr lang="en-US" sz="2400" u="sng" dirty="0">
                <a:latin typeface="Times New Roman" panose="02020603050405020304" pitchFamily="18" charset="0"/>
                <a:cs typeface="Times New Roman" panose="02020603050405020304" pitchFamily="18" charset="0"/>
                <a:hlinkClick r:id="rId7"/>
              </a:rPr>
              <a:t>linear regression </a:t>
            </a:r>
            <a:r>
              <a:rPr lang="en-US" sz="2400" dirty="0">
                <a:latin typeface="Times New Roman" panose="02020603050405020304" pitchFamily="18" charset="0"/>
                <a:cs typeface="Times New Roman" panose="02020603050405020304" pitchFamily="18" charset="0"/>
              </a:rPr>
              <a:t>function as input and uses a sigmoid function to estimate the probability for the given class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sigmoid function is a mathematical function having a characteristic “S” — shaped curve, </a:t>
            </a:r>
            <a:r>
              <a:rPr lang="en-US" sz="2400" dirty="0" smtClean="0">
                <a:latin typeface="Times New Roman" panose="02020603050405020304" pitchFamily="18" charset="0"/>
                <a:cs typeface="Times New Roman" panose="02020603050405020304" pitchFamily="18" charset="0"/>
              </a:rPr>
              <a:t>between </a:t>
            </a:r>
            <a:r>
              <a:rPr lang="en-US" sz="2400" dirty="0">
                <a:latin typeface="Times New Roman" panose="02020603050405020304" pitchFamily="18" charset="0"/>
                <a:cs typeface="Times New Roman" panose="02020603050405020304" pitchFamily="18" charset="0"/>
              </a:rPr>
              <a:t>the range 0 and 1.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sigmoid function also called the sigmoidal </a:t>
            </a:r>
            <a:r>
              <a:rPr lang="en-US" sz="2400" dirty="0" smtClean="0">
                <a:latin typeface="Times New Roman" panose="02020603050405020304" pitchFamily="18" charset="0"/>
                <a:cs typeface="Times New Roman" panose="02020603050405020304" pitchFamily="18" charset="0"/>
              </a:rPr>
              <a:t>curve.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mathematical expression for sigmoid:</a:t>
            </a:r>
          </a:p>
          <a:p>
            <a:endParaRPr lang="en-US" sz="2400" dirty="0" smtClean="0">
              <a:latin typeface="Times New Roman" panose="02020603050405020304" pitchFamily="18" charset="0"/>
              <a:cs typeface="Times New Roman" panose="02020603050405020304" pitchFamily="18" charset="0"/>
            </a:endParaRPr>
          </a:p>
        </p:txBody>
      </p:sp>
      <p:pic>
        <p:nvPicPr>
          <p:cNvPr id="2050" name="Picture 2" descr="https://miro.medium.com/v2/resize:fit:776/1*lZdWV1u4Eu6sWW4iJ3QU1Q.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15263" y="3843339"/>
            <a:ext cx="3567222" cy="27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86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sp>
        <p:nvSpPr>
          <p:cNvPr id="3" name="Content Placeholder 2"/>
          <p:cNvSpPr>
            <a:spLocks noGrp="1"/>
          </p:cNvSpPr>
          <p:nvPr>
            <p:ph idx="1"/>
          </p:nvPr>
        </p:nvSpPr>
        <p:spPr>
          <a:xfrm>
            <a:off x="767556" y="1728786"/>
            <a:ext cx="10515600" cy="5486399"/>
          </a:xfrm>
        </p:spPr>
        <p:txBody>
          <a:bodyPr>
            <a:normAutofit lnSpcReduction="10000"/>
          </a:bodyPr>
          <a:lstStyle/>
          <a:p>
            <a:pPr marL="0" indent="0" fontAlgn="base">
              <a:buNone/>
            </a:pPr>
            <a:r>
              <a:rPr lang="en-US" sz="2400" dirty="0">
                <a:latin typeface="Times New Roman" panose="02020603050405020304" pitchFamily="18" charset="0"/>
                <a:cs typeface="Times New Roman" panose="02020603050405020304" pitchFamily="18" charset="0"/>
              </a:rPr>
              <a:t>1. Binomial Logistic regression: </a:t>
            </a:r>
          </a:p>
          <a:p>
            <a:pPr marL="457200" lvl="1" indent="0" fontAlgn="base">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arget </a:t>
            </a:r>
            <a:r>
              <a:rPr lang="en-US" dirty="0">
                <a:latin typeface="Times New Roman" panose="02020603050405020304" pitchFamily="18" charset="0"/>
                <a:cs typeface="Times New Roman" panose="02020603050405020304" pitchFamily="18" charset="0"/>
              </a:rPr>
              <a:t>variable can have only 2 possible types: “0” or “1” which may represent “win” vs “loss”, “pass” vs “fail”, “dead” vs “alive”, etc. in this case sigmoid functions are </a:t>
            </a:r>
            <a:r>
              <a:rPr lang="en-US" dirty="0" smtClean="0">
                <a:latin typeface="Times New Roman" panose="02020603050405020304" pitchFamily="18" charset="0"/>
                <a:cs typeface="Times New Roman" panose="02020603050405020304" pitchFamily="18" charset="0"/>
              </a:rPr>
              <a:t>used.</a:t>
            </a:r>
            <a:endParaRPr lang="en-US" sz="2000" dirty="0" smtClean="0">
              <a:latin typeface="Times New Roman" panose="02020603050405020304" pitchFamily="18" charset="0"/>
              <a:cs typeface="Times New Roman" panose="02020603050405020304" pitchFamily="18" charset="0"/>
            </a:endParaRPr>
          </a:p>
          <a:p>
            <a:pPr marL="0" indent="0" fontAlgn="base">
              <a:buNone/>
            </a:pPr>
            <a:r>
              <a:rPr lang="en-US" sz="2400" dirty="0" smtClean="0">
                <a:latin typeface="Times New Roman" panose="02020603050405020304" pitchFamily="18" charset="0"/>
                <a:cs typeface="Times New Roman" panose="02020603050405020304" pitchFamily="18" charset="0"/>
              </a:rPr>
              <a:t>2. Multinomial </a:t>
            </a:r>
            <a:r>
              <a:rPr lang="en-US" sz="2400" dirty="0">
                <a:latin typeface="Times New Roman" panose="02020603050405020304" pitchFamily="18" charset="0"/>
                <a:cs typeface="Times New Roman" panose="02020603050405020304" pitchFamily="18" charset="0"/>
              </a:rPr>
              <a:t>Logistic Regression</a:t>
            </a:r>
          </a:p>
          <a:p>
            <a:pPr marL="457200" lvl="1" indent="0" fontAlgn="base">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arget </a:t>
            </a:r>
            <a:r>
              <a:rPr lang="en-US" dirty="0">
                <a:latin typeface="Times New Roman" panose="02020603050405020304" pitchFamily="18" charset="0"/>
                <a:cs typeface="Times New Roman" panose="02020603050405020304" pitchFamily="18" charset="0"/>
              </a:rPr>
              <a:t>variable can have 3 or more possible types which are not ordered(i.e. types have no quantitative significance) like “disease A” vs “disease B” vs “disease C</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 this case, the softmax function is used in place of the sigmoid function. Softmax function for K classes will be:</a:t>
            </a:r>
            <a:endParaRPr lang="en-US" dirty="0" smtClean="0">
              <a:latin typeface="Times New Roman" panose="02020603050405020304" pitchFamily="18" charset="0"/>
              <a:cs typeface="Times New Roman" panose="02020603050405020304" pitchFamily="18" charset="0"/>
            </a:endParaRPr>
          </a:p>
          <a:p>
            <a:pPr marL="457200" lvl="1" indent="0" fontAlgn="base">
              <a:buNone/>
            </a:pPr>
            <a:endParaRPr lang="en-US" dirty="0" smtClean="0">
              <a:latin typeface="Times New Roman" panose="02020603050405020304" pitchFamily="18" charset="0"/>
              <a:cs typeface="Times New Roman" panose="02020603050405020304" pitchFamily="18" charset="0"/>
            </a:endParaRPr>
          </a:p>
          <a:p>
            <a:pPr marL="457200" lvl="1" indent="0" fontAlgn="base">
              <a:buNone/>
            </a:pPr>
            <a:endParaRPr lang="en-US" dirty="0">
              <a:latin typeface="Times New Roman" panose="02020603050405020304" pitchFamily="18" charset="0"/>
              <a:cs typeface="Times New Roman" panose="02020603050405020304" pitchFamily="18" charset="0"/>
            </a:endParaRPr>
          </a:p>
          <a:p>
            <a:pPr marL="0" indent="0" fontAlgn="base">
              <a:buNone/>
            </a:pPr>
            <a:r>
              <a:rPr lang="en-US" sz="2400" dirty="0" smtClean="0">
                <a:latin typeface="Times New Roman" panose="02020603050405020304" pitchFamily="18" charset="0"/>
                <a:cs typeface="Times New Roman" panose="02020603050405020304" pitchFamily="18" charset="0"/>
              </a:rPr>
              <a:t>3. Ordinal </a:t>
            </a:r>
            <a:r>
              <a:rPr lang="en-US" sz="2400" dirty="0">
                <a:latin typeface="Times New Roman" panose="02020603050405020304" pitchFamily="18" charset="0"/>
                <a:cs typeface="Times New Roman" panose="02020603050405020304" pitchFamily="18" charset="0"/>
              </a:rPr>
              <a:t>Logistic Regression</a:t>
            </a:r>
          </a:p>
          <a:p>
            <a:pPr marL="457200" lvl="1" indent="0" fontAlgn="base">
              <a:buNone/>
            </a:pPr>
            <a:r>
              <a:rPr lang="en-US" dirty="0">
                <a:latin typeface="Times New Roman" panose="02020603050405020304" pitchFamily="18" charset="0"/>
                <a:cs typeface="Times New Roman" panose="02020603050405020304" pitchFamily="18" charset="0"/>
              </a:rPr>
              <a:t>It deals with target variables with ordered categories. For example, a test score can be categorized as: “very poor”, “poor”, “good”, or “very good”. Here, each category can be given a score like 0, 1, 2, or 3. </a:t>
            </a:r>
          </a:p>
          <a:p>
            <a:pPr marL="0" indent="0" fontAlgn="base">
              <a:buNone/>
            </a:pPr>
            <a:endParaRPr lang="en-US" sz="2400" dirty="0">
              <a:latin typeface="Times New Roman" panose="02020603050405020304" pitchFamily="18" charset="0"/>
              <a:cs typeface="Times New Roman" panose="02020603050405020304" pitchFamily="18" charset="0"/>
            </a:endParaRPr>
          </a:p>
          <a:p>
            <a:pPr marL="0" indent="0" fontAlgn="base">
              <a:buNone/>
            </a:pPr>
            <a:endParaRPr lang="en-US"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cxnSp>
        <p:nvCxnSpPr>
          <p:cNvPr id="10" name="Straight Connector 9"/>
          <p:cNvCxnSpPr/>
          <p:nvPr/>
        </p:nvCxnSpPr>
        <p:spPr>
          <a:xfrm>
            <a:off x="1136650"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392237" y="616931"/>
            <a:ext cx="9266237" cy="1171575"/>
          </a:xfrm>
        </p:spPr>
        <p:txBody>
          <a:bodyPr>
            <a:normAutofit fontScale="90000"/>
          </a:bodyPr>
          <a:lstStyle/>
          <a:p>
            <a:r>
              <a:rPr lang="en-US" sz="4800" dirty="0" smtClean="0">
                <a:latin typeface="Times New Roman" panose="02020603050405020304" pitchFamily="18" charset="0"/>
                <a:cs typeface="Times New Roman" panose="02020603050405020304" pitchFamily="18" charset="0"/>
              </a:rPr>
              <a:t>TYPES OF LOGISTIC REGRESSION</a:t>
            </a:r>
            <a:endParaRPr lang="en-US" sz="4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7470775" y="4552808"/>
            <a:ext cx="3081338" cy="520790"/>
          </a:xfrm>
          <a:prstGeom prst="rect">
            <a:avLst/>
          </a:prstGeom>
        </p:spPr>
      </p:pic>
      <p:pic>
        <p:nvPicPr>
          <p:cNvPr id="7" name="Picture 6"/>
          <p:cNvPicPr>
            <a:picLocks noChangeAspect="1"/>
          </p:cNvPicPr>
          <p:nvPr/>
        </p:nvPicPr>
        <p:blipFill>
          <a:blip r:embed="rId6"/>
          <a:stretch>
            <a:fillRect/>
          </a:stretch>
        </p:blipFill>
        <p:spPr>
          <a:xfrm>
            <a:off x="4316809" y="5055863"/>
            <a:ext cx="3786188" cy="548997"/>
          </a:xfrm>
          <a:prstGeom prst="rect">
            <a:avLst/>
          </a:prstGeom>
        </p:spPr>
      </p:pic>
    </p:spTree>
    <p:extLst>
      <p:ext uri="{BB962C8B-B14F-4D97-AF65-F5344CB8AC3E}">
        <p14:creationId xmlns:p14="http://schemas.microsoft.com/office/powerpoint/2010/main" val="10613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447" y="228542"/>
            <a:ext cx="8116754" cy="759664"/>
          </a:xfrm>
        </p:spPr>
        <p:txBody>
          <a:bodyPr/>
          <a:lstStyle/>
          <a:p>
            <a:pPr algn="ctr"/>
            <a:r>
              <a:rPr lang="en-US" sz="4800" dirty="0" smtClean="0">
                <a:solidFill>
                  <a:schemeClr val="accent4">
                    <a:lumMod val="50000"/>
                  </a:schemeClr>
                </a:solidFill>
              </a:rPr>
              <a:t>Naïve bayes classifier</a:t>
            </a:r>
            <a:endParaRPr lang="en-US" sz="4800" dirty="0">
              <a:solidFill>
                <a:schemeClr val="accent4">
                  <a:lumMod val="50000"/>
                </a:schemeClr>
              </a:solidFill>
            </a:endParaRPr>
          </a:p>
        </p:txBody>
      </p:sp>
      <p:sp>
        <p:nvSpPr>
          <p:cNvPr id="3" name="Text Placeholder 2"/>
          <p:cNvSpPr>
            <a:spLocks noGrp="1"/>
          </p:cNvSpPr>
          <p:nvPr>
            <p:ph type="body" sz="quarter" idx="14"/>
          </p:nvPr>
        </p:nvSpPr>
        <p:spPr>
          <a:xfrm>
            <a:off x="1477322" y="1549928"/>
            <a:ext cx="10134371" cy="4849283"/>
          </a:xfrm>
        </p:spPr>
        <p:txBody>
          <a:bodyPr>
            <a:noAutofit/>
          </a:bodyPr>
          <a:lstStyle/>
          <a:p>
            <a:pPr marL="285750" indent="-285750">
              <a:lnSpc>
                <a:spcPct val="11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 probabilistic classifier, which means it predicts on the basis of the probability of an object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Naive Bayes classifier is "naive" because it assumes that the presence or absence of a particular feature is independent of the presence or absence of any other feature. This is a simplifying assumption that allows the algorithm to work efficiently and effectively in many cases.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Bayes comes from the Bayes </a:t>
            </a:r>
            <a:r>
              <a:rPr lang="en-US" sz="2400" dirty="0" smtClean="0">
                <a:latin typeface="Times New Roman" panose="02020603050405020304" pitchFamily="18" charset="0"/>
                <a:cs typeface="Times New Roman" panose="02020603050405020304" pitchFamily="18" charset="0"/>
              </a:rPr>
              <a:t>Theorem.</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62431" y="899735"/>
            <a:ext cx="4486275" cy="369332"/>
          </a:xfrm>
          <a:prstGeom prst="rect">
            <a:avLst/>
          </a:prstGeom>
          <a:noFill/>
        </p:spPr>
        <p:txBody>
          <a:bodyPr wrap="square" rtlCol="0">
            <a:spAutoFit/>
          </a:bodyPr>
          <a:lstStyle/>
          <a:p>
            <a:r>
              <a:rPr lang="en-US" dirty="0" smtClean="0">
                <a:latin typeface="Bookman Old Style" panose="02050604050505020204" pitchFamily="18" charset="0"/>
              </a:rPr>
              <a:t>Based on Bayes Theorem</a:t>
            </a:r>
            <a:endParaRPr lang="en-US" dirty="0">
              <a:latin typeface="Bookman Old Style" panose="02050604050505020204" pitchFamily="18" charset="0"/>
            </a:endParaRPr>
          </a:p>
        </p:txBody>
      </p:sp>
      <p:pic>
        <p:nvPicPr>
          <p:cNvPr id="6"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stretch>
            <a:fillRect/>
          </a:stretch>
        </p:blipFill>
        <p:spPr>
          <a:xfrm>
            <a:off x="5542824" y="4777567"/>
            <a:ext cx="5372245" cy="1757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4990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2300"/>
            <a:ext cx="12192001" cy="1002552"/>
          </a:xfrm>
        </p:spPr>
        <p:txBody>
          <a:bodyPr/>
          <a:lstStyle/>
          <a:p>
            <a:pPr algn="ctr"/>
            <a:r>
              <a:rPr lang="en-US" sz="4800" b="1" dirty="0" smtClean="0">
                <a:solidFill>
                  <a:schemeClr val="accent4">
                    <a:lumMod val="50000"/>
                  </a:schemeClr>
                </a:solidFill>
                <a:latin typeface="Times New Roman" panose="02020603050405020304" pitchFamily="18" charset="0"/>
                <a:cs typeface="Times New Roman" panose="02020603050405020304" pitchFamily="18" charset="0"/>
              </a:rPr>
              <a:t>Working</a:t>
            </a:r>
            <a:endParaRPr lang="en-US" dirty="0">
              <a:solidFill>
                <a:schemeClr val="accent4">
                  <a:lumMod val="50000"/>
                </a:schemeClr>
              </a:solidFill>
            </a:endParaRPr>
          </a:p>
        </p:txBody>
      </p:sp>
      <p:sp>
        <p:nvSpPr>
          <p:cNvPr id="3" name="Text Placeholder 2"/>
          <p:cNvSpPr>
            <a:spLocks noGrp="1"/>
          </p:cNvSpPr>
          <p:nvPr>
            <p:ph type="body" sz="quarter" idx="14"/>
          </p:nvPr>
        </p:nvSpPr>
        <p:spPr>
          <a:xfrm>
            <a:off x="2057629" y="2078567"/>
            <a:ext cx="10134371" cy="3307822"/>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Convert the given dataset into frequency tables.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Generate Likelihood table by finding the probabilities of given features.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 use Bayes theorem to calculate the posterior probability.</a:t>
            </a:r>
          </a:p>
          <a:p>
            <a:endParaRPr lang="en-US" dirty="0"/>
          </a:p>
        </p:txBody>
      </p:sp>
      <p:pic>
        <p:nvPicPr>
          <p:cNvPr id="5"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1"/>
            <a:ext cx="12192001" cy="68579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9582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198696" y="-243716"/>
            <a:ext cx="10134369" cy="1002552"/>
          </a:xfrm>
        </p:spPr>
        <p:txBody>
          <a:bodyPr/>
          <a:lstStyle/>
          <a:p>
            <a:pPr algn="ctr"/>
            <a:r>
              <a:rPr lang="en-US" dirty="0" smtClean="0">
                <a:latin typeface="Times New Roman" panose="02020603050405020304" pitchFamily="18" charset="0"/>
                <a:cs typeface="Times New Roman" panose="02020603050405020304" pitchFamily="18" charset="0"/>
              </a:rPr>
              <a:t>Content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228" y="1597639"/>
            <a:ext cx="4593772" cy="5260361"/>
          </a:xfrm>
          <a:prstGeom prst="rect">
            <a:avLst/>
          </a:prstGeom>
        </p:spPr>
      </p:pic>
      <p:pic>
        <p:nvPicPr>
          <p:cNvPr id="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1" y="0"/>
            <a:ext cx="12192001" cy="685799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129543"/>
            <a:ext cx="2619375" cy="809625"/>
          </a:xfrm>
          <a:prstGeom prst="rect">
            <a:avLst/>
          </a:prstGeom>
          <a:effectLst>
            <a:outerShdw blurRad="50800" dist="38100" dir="2700000" algn="tl" rotWithShape="0">
              <a:prstClr val="black">
                <a:alpha val="40000"/>
              </a:prstClr>
            </a:outerShdw>
          </a:effectLst>
        </p:spPr>
      </p:pic>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198696" y="1044586"/>
            <a:ext cx="7473815" cy="5813414"/>
          </a:xfrm>
        </p:spPr>
        <p:txBody>
          <a:bodyPr>
            <a:normAutofit/>
          </a:bodyPr>
          <a:lstStyle/>
          <a:p>
            <a:pPr marL="285750" indent="-285750">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hlinkClick r:id="rId6" action="ppaction://hlinksldjump"/>
              </a:rPr>
              <a:t>Introduction to Machine Learning.</a:t>
            </a:r>
            <a:endParaRPr lang="en-US" sz="2400" dirty="0" smtClean="0">
              <a:latin typeface="Times New Roman" panose="02020603050405020304" pitchFamily="18" charset="0"/>
              <a:cs typeface="Times New Roman" panose="02020603050405020304" pitchFamily="18" charset="0"/>
            </a:endParaRPr>
          </a:p>
          <a:p>
            <a:pPr marL="285750" indent="-285750">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hlinkClick r:id="rId7" action="ppaction://hlinksldjump"/>
              </a:rPr>
              <a:t>Types :-</a:t>
            </a:r>
            <a:endParaRPr lang="en-US" sz="2400" dirty="0" smtClean="0">
              <a:latin typeface="Times New Roman" panose="02020603050405020304" pitchFamily="18" charset="0"/>
              <a:cs typeface="Times New Roman" panose="02020603050405020304" pitchFamily="18" charset="0"/>
            </a:endParaRPr>
          </a:p>
          <a:p>
            <a:pPr marL="1257300" lvl="2" indent="-342900">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Supervised Learning</a:t>
            </a:r>
          </a:p>
          <a:p>
            <a:pPr marL="1257300" lvl="2" indent="-342900">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Unsupervised Learning</a:t>
            </a:r>
          </a:p>
          <a:p>
            <a:pPr marL="1257300" lvl="2" indent="-342900">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Reinforcement Learning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hlinkClick r:id="rId8" action="ppaction://hlinksldjump"/>
              </a:rPr>
              <a:t>Supervised Learning</a:t>
            </a:r>
            <a:endParaRPr lang="en-US" sz="2400" dirty="0">
              <a:latin typeface="Times New Roman" panose="02020603050405020304" pitchFamily="18" charset="0"/>
              <a:cs typeface="Times New Roman" panose="02020603050405020304" pitchFamily="18" charset="0"/>
            </a:endParaRPr>
          </a:p>
          <a:p>
            <a:pPr marL="1371600" lvl="2" indent="-457200">
              <a:spcBef>
                <a:spcPts val="0"/>
              </a:spcBef>
              <a:buFont typeface="+mj-lt"/>
              <a:buAutoNum type="arabicPeriod"/>
            </a:pPr>
            <a:r>
              <a:rPr lang="en-US" sz="2400" dirty="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egression</a:t>
            </a:r>
          </a:p>
          <a:p>
            <a:pPr marL="2286000" lvl="4" indent="-457200">
              <a:spcBef>
                <a:spcPts val="0"/>
              </a:spcBef>
              <a:buFont typeface="+mj-lt"/>
              <a:buAutoNum type="alphaLcParenR"/>
            </a:pPr>
            <a:r>
              <a:rPr lang="en-US" sz="2400" dirty="0" smtClean="0">
                <a:latin typeface="Times New Roman" panose="02020603050405020304" pitchFamily="18" charset="0"/>
                <a:cs typeface="Times New Roman" panose="02020603050405020304" pitchFamily="18" charset="0"/>
              </a:rPr>
              <a:t>Linear </a:t>
            </a:r>
            <a:r>
              <a:rPr lang="en-US" sz="2400" dirty="0" smtClean="0">
                <a:latin typeface="Times New Roman" panose="02020603050405020304" pitchFamily="18" charset="0"/>
                <a:cs typeface="Times New Roman" panose="02020603050405020304" pitchFamily="18" charset="0"/>
              </a:rPr>
              <a:t>Regression</a:t>
            </a:r>
          </a:p>
          <a:p>
            <a:pPr marL="2286000" lvl="4" indent="-457200">
              <a:spcBef>
                <a:spcPts val="0"/>
              </a:spcBef>
              <a:buFont typeface="+mj-lt"/>
              <a:buAutoNum type="alphaLcParenR"/>
            </a:pPr>
            <a:r>
              <a:rPr lang="en-US" sz="2400" dirty="0" smtClean="0">
                <a:latin typeface="Times New Roman" panose="02020603050405020304" pitchFamily="18" charset="0"/>
                <a:cs typeface="Times New Roman" panose="02020603050405020304" pitchFamily="18" charset="0"/>
              </a:rPr>
              <a:t>Gradient Descent and cost function</a:t>
            </a:r>
            <a:endParaRPr lang="en-US" sz="2400" dirty="0" smtClean="0">
              <a:latin typeface="Times New Roman" panose="02020603050405020304" pitchFamily="18" charset="0"/>
              <a:cs typeface="Times New Roman" panose="02020603050405020304" pitchFamily="18" charset="0"/>
            </a:endParaRPr>
          </a:p>
          <a:p>
            <a:pPr marL="1371600" lvl="2" indent="-457200">
              <a:spcBef>
                <a:spcPts val="0"/>
              </a:spcBef>
              <a:buFont typeface="+mj-lt"/>
              <a:buAutoNum type="arabicPeriod"/>
            </a:pPr>
            <a:r>
              <a:rPr lang="en-US" sz="2400" dirty="0" smtClean="0">
                <a:latin typeface="Times New Roman" panose="02020603050405020304" pitchFamily="18" charset="0"/>
                <a:cs typeface="Times New Roman" panose="02020603050405020304" pitchFamily="18" charset="0"/>
              </a:rPr>
              <a:t>Classification</a:t>
            </a:r>
          </a:p>
          <a:p>
            <a:pPr marL="2286000" lvl="4" indent="-457200">
              <a:spcBef>
                <a:spcPts val="0"/>
              </a:spcBef>
              <a:buFont typeface="+mj-lt"/>
              <a:buAutoNum type="alphaLcParenR"/>
            </a:pPr>
            <a:r>
              <a:rPr lang="en-US" sz="2400" dirty="0" smtClean="0">
                <a:latin typeface="Times New Roman" panose="02020603050405020304" pitchFamily="18" charset="0"/>
                <a:cs typeface="Times New Roman" panose="02020603050405020304" pitchFamily="18" charset="0"/>
              </a:rPr>
              <a:t>Logistic Regression</a:t>
            </a:r>
          </a:p>
          <a:p>
            <a:pPr marL="2286000" lvl="4" indent="-457200">
              <a:spcBef>
                <a:spcPts val="0"/>
              </a:spcBef>
              <a:buFont typeface="+mj-lt"/>
              <a:buAutoNum type="alphaLcParenR"/>
            </a:pPr>
            <a:r>
              <a:rPr lang="en-US" sz="2400" dirty="0" smtClean="0">
                <a:latin typeface="Times New Roman" panose="02020603050405020304" pitchFamily="18" charset="0"/>
                <a:cs typeface="Times New Roman" panose="02020603050405020304" pitchFamily="18" charset="0"/>
              </a:rPr>
              <a:t>Naïve Bayes Classifier</a:t>
            </a:r>
            <a:endParaRPr lang="en-US" sz="2400" dirty="0">
              <a:latin typeface="Times New Roman" panose="02020603050405020304" pitchFamily="18" charset="0"/>
              <a:cs typeface="Times New Roman" panose="02020603050405020304" pitchFamily="18" charset="0"/>
            </a:endParaRPr>
          </a:p>
          <a:p>
            <a:pPr marL="3086100" lvl="5" indent="-571500">
              <a:spcBef>
                <a:spcPts val="0"/>
              </a:spcBef>
              <a:buFont typeface="+mj-lt"/>
              <a:buAutoNum type="romanLcPeriod"/>
            </a:pPr>
            <a:r>
              <a:rPr lang="en-US" sz="2600" dirty="0" smtClean="0">
                <a:latin typeface="Times New Roman" panose="02020603050405020304" pitchFamily="18" charset="0"/>
                <a:cs typeface="Times New Roman" panose="02020603050405020304" pitchFamily="18" charset="0"/>
              </a:rPr>
              <a:t>Gaussian naïve </a:t>
            </a:r>
            <a:r>
              <a:rPr lang="en-US" sz="2600" dirty="0">
                <a:latin typeface="Times New Roman" panose="02020603050405020304" pitchFamily="18" charset="0"/>
                <a:cs typeface="Times New Roman" panose="02020603050405020304" pitchFamily="18" charset="0"/>
              </a:rPr>
              <a:t>B</a:t>
            </a:r>
            <a:r>
              <a:rPr lang="en-US" sz="2600" dirty="0" smtClean="0">
                <a:latin typeface="Times New Roman" panose="02020603050405020304" pitchFamily="18" charset="0"/>
                <a:cs typeface="Times New Roman" panose="02020603050405020304" pitchFamily="18" charset="0"/>
              </a:rPr>
              <a:t>ayes</a:t>
            </a:r>
          </a:p>
          <a:p>
            <a:pPr marL="3086100" lvl="5" indent="-571500">
              <a:spcBef>
                <a:spcPts val="0"/>
              </a:spcBef>
              <a:buFont typeface="+mj-lt"/>
              <a:buAutoNum type="romanLcPeriod"/>
            </a:pPr>
            <a:r>
              <a:rPr lang="en-US" sz="2600" dirty="0" smtClean="0">
                <a:latin typeface="Times New Roman" panose="02020603050405020304" pitchFamily="18" charset="0"/>
                <a:cs typeface="Times New Roman" panose="02020603050405020304" pitchFamily="18" charset="0"/>
              </a:rPr>
              <a:t>Multinomial naïve Bayes</a:t>
            </a:r>
          </a:p>
          <a:p>
            <a:pPr marL="3086100" lvl="5" indent="-571500">
              <a:spcBef>
                <a:spcPts val="0"/>
              </a:spcBef>
              <a:buFont typeface="+mj-lt"/>
              <a:buAutoNum type="romanLcPeriod"/>
            </a:pPr>
            <a:r>
              <a:rPr lang="en-US" sz="2600" dirty="0" smtClean="0">
                <a:latin typeface="Times New Roman" panose="02020603050405020304" pitchFamily="18" charset="0"/>
                <a:cs typeface="Times New Roman" panose="02020603050405020304" pitchFamily="18" charset="0"/>
              </a:rPr>
              <a:t>Bernoulli</a:t>
            </a:r>
          </a:p>
        </p:txBody>
      </p:sp>
    </p:spTree>
    <p:extLst>
      <p:ext uri="{BB962C8B-B14F-4D97-AF65-F5344CB8AC3E}">
        <p14:creationId xmlns:p14="http://schemas.microsoft.com/office/powerpoint/2010/main" val="2625297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1348" y="3795824"/>
            <a:ext cx="3889580" cy="1083339"/>
          </a:xfrm>
          <a:prstGeom prst="rect">
            <a:avLst/>
          </a:prstGeom>
        </p:spPr>
      </p:pic>
      <p:pic>
        <p:nvPicPr>
          <p:cNvPr id="5" name="Picture 4"/>
          <p:cNvPicPr>
            <a:picLocks noChangeAspect="1"/>
          </p:cNvPicPr>
          <p:nvPr/>
        </p:nvPicPr>
        <p:blipFill>
          <a:blip r:embed="rId3"/>
          <a:stretch>
            <a:fillRect/>
          </a:stretch>
        </p:blipFill>
        <p:spPr>
          <a:xfrm>
            <a:off x="5426684" y="3528570"/>
            <a:ext cx="6335009" cy="2956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4" cstate="screen">
            <a:duotone>
              <a:prstClr val="black"/>
              <a:schemeClr val="accent3">
                <a:tint val="45000"/>
                <a:satMod val="400000"/>
              </a:schemeClr>
            </a:duotone>
            <a:alphaModFix amt="20000"/>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2"/>
            <a:ext cx="12192001" cy="685799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
        <p:nvSpPr>
          <p:cNvPr id="3" name="Text Placeholder 2"/>
          <p:cNvSpPr>
            <a:spLocks noGrp="1"/>
          </p:cNvSpPr>
          <p:nvPr>
            <p:ph type="body" sz="quarter" idx="14"/>
          </p:nvPr>
        </p:nvSpPr>
        <p:spPr>
          <a:xfrm>
            <a:off x="1627322" y="1552793"/>
            <a:ext cx="10134371" cy="4803556"/>
          </a:xfrm>
        </p:spPr>
        <p:txBody>
          <a:bodyPr>
            <a:normAutofit/>
          </a:bodyPr>
          <a:lstStyle/>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Gaussian</a:t>
            </a:r>
            <a:r>
              <a:rPr lang="en-US" sz="2400" dirty="0">
                <a:latin typeface="Times New Roman" panose="02020603050405020304" pitchFamily="18" charset="0"/>
                <a:cs typeface="Times New Roman" panose="02020603050405020304" pitchFamily="18" charset="0"/>
              </a:rPr>
              <a:t>: The Gaussian model assumes that features follow a normal distribution. This means if predictors take continuous values instead of discrete, then the model assumes that these values are sampled from the Gaussian distribution.</a:t>
            </a:r>
          </a:p>
        </p:txBody>
      </p:sp>
      <p:sp>
        <p:nvSpPr>
          <p:cNvPr id="2" name="Title 1"/>
          <p:cNvSpPr>
            <a:spLocks noGrp="1"/>
          </p:cNvSpPr>
          <p:nvPr>
            <p:ph type="ctrTitle"/>
          </p:nvPr>
        </p:nvSpPr>
        <p:spPr>
          <a:xfrm>
            <a:off x="1501281" y="744705"/>
            <a:ext cx="7673842" cy="1002552"/>
          </a:xfrm>
        </p:spPr>
        <p:txBody>
          <a:bodyPr/>
          <a:lstStyle/>
          <a:p>
            <a:pPr algn="ctr"/>
            <a:r>
              <a:rPr lang="en-US" sz="4800" dirty="0">
                <a:latin typeface="Times New Roman" panose="02020603050405020304" pitchFamily="18" charset="0"/>
                <a:cs typeface="Times New Roman" panose="02020603050405020304" pitchFamily="18" charset="0"/>
              </a:rPr>
              <a:t>Types of Naïve Bayes Model</a:t>
            </a:r>
            <a:endParaRPr lang="en-US" dirty="0"/>
          </a:p>
        </p:txBody>
      </p:sp>
    </p:spTree>
    <p:extLst>
      <p:ext uri="{BB962C8B-B14F-4D97-AF65-F5344CB8AC3E}">
        <p14:creationId xmlns:p14="http://schemas.microsoft.com/office/powerpoint/2010/main" val="920331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341572" y="1007005"/>
            <a:ext cx="10134371" cy="5036608"/>
          </a:xfrm>
        </p:spPr>
        <p:txBody>
          <a:bodyPr>
            <a:normAutofit/>
          </a:bodyPr>
          <a:lstStyle/>
          <a:p>
            <a:r>
              <a:rPr lang="en-US" sz="2400" b="1" dirty="0" smtClean="0">
                <a:latin typeface="Times New Roman" panose="02020603050405020304" pitchFamily="18" charset="0"/>
                <a:cs typeface="Times New Roman" panose="02020603050405020304" pitchFamily="18" charset="0"/>
              </a:rPr>
              <a:t>2.Multinomial</a:t>
            </a:r>
            <a:r>
              <a:rPr lang="en-US" sz="2400" dirty="0">
                <a:latin typeface="Times New Roman" panose="02020603050405020304" pitchFamily="18" charset="0"/>
                <a:cs typeface="Times New Roman" panose="02020603050405020304" pitchFamily="18" charset="0"/>
              </a:rPr>
              <a:t>: The Multinomial Naïve Bayes classifier is used when the data is multinomial distributed. It is primarily used for document classification problems, it means a particular document belongs to which category such as Sports, Politics, education, etc.</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classifier uses the frequency of words for the predictors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3.Bernoulli</a:t>
            </a:r>
            <a:r>
              <a:rPr lang="en-US" sz="2400" dirty="0">
                <a:latin typeface="Times New Roman" panose="02020603050405020304" pitchFamily="18" charset="0"/>
                <a:cs typeface="Times New Roman" panose="02020603050405020304" pitchFamily="18" charset="0"/>
              </a:rPr>
              <a:t>: The Bernoulli classifier works similar to the Multinomial classifier, but the predictor variables are the independent Booleans variables. Such as if a particular word is present or not in a document. This model is also famous for document classification tasks.</a:t>
            </a:r>
          </a:p>
          <a:p>
            <a:endParaRPr lang="en-US" sz="2400" dirty="0">
              <a:latin typeface="Times New Roman" panose="02020603050405020304" pitchFamily="18" charset="0"/>
              <a:cs typeface="Times New Roman" panose="02020603050405020304" pitchFamily="18" charset="0"/>
            </a:endParaRPr>
          </a:p>
        </p:txBody>
      </p:sp>
      <p:pic>
        <p:nvPicPr>
          <p:cNvPr id="5"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1"/>
            <a:ext cx="12192001" cy="68579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4710" y="98690"/>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18043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65715" y="2908602"/>
            <a:ext cx="5965371" cy="156966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9600" b="1" dirty="0" smtClean="0">
                <a:latin typeface="Bradley Hand ITC" panose="03070402050302030203" pitchFamily="66" charset="0"/>
              </a:rPr>
              <a:t>Thankyou</a:t>
            </a:r>
            <a:endParaRPr lang="en-US" sz="9600" b="1" dirty="0">
              <a:latin typeface="Bradley Hand ITC" panose="03070402050302030203" pitchFamily="66" charset="0"/>
            </a:endParaRPr>
          </a:p>
        </p:txBody>
      </p:sp>
      <p:pic>
        <p:nvPicPr>
          <p:cNvPr id="8"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1"/>
            <a:ext cx="12192001" cy="6857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145142"/>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920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p:pic>
      <p:sp>
        <p:nvSpPr>
          <p:cNvPr id="2" name="Title 1"/>
          <p:cNvSpPr>
            <a:spLocks noGrp="1"/>
          </p:cNvSpPr>
          <p:nvPr>
            <p:ph type="ctrTitle"/>
          </p:nvPr>
        </p:nvSpPr>
        <p:spPr>
          <a:xfrm>
            <a:off x="2895599" y="271462"/>
            <a:ext cx="6405563" cy="961602"/>
          </a:xfrm>
        </p:spPr>
        <p:txBody>
          <a:bodyPr/>
          <a:lstStyle/>
          <a:p>
            <a:pPr algn="ctr"/>
            <a:r>
              <a:rPr lang="en-US" dirty="0" smtClean="0"/>
              <a:t>Introduction</a:t>
            </a:r>
            <a:endParaRPr lang="en-US" dirty="0"/>
          </a:p>
        </p:txBody>
      </p:sp>
      <p:sp>
        <p:nvSpPr>
          <p:cNvPr id="4" name="TextBox 3"/>
          <p:cNvSpPr txBox="1"/>
          <p:nvPr/>
        </p:nvSpPr>
        <p:spPr>
          <a:xfrm>
            <a:off x="1700213" y="1871663"/>
            <a:ext cx="977265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Machine Learning is the field of study that gives computers the capability to learn without being explicitly programmed.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It </a:t>
            </a:r>
            <a:r>
              <a:rPr lang="en-US" sz="2400" dirty="0">
                <a:solidFill>
                  <a:schemeClr val="bg1"/>
                </a:solidFill>
                <a:latin typeface="Times New Roman" panose="02020603050405020304" pitchFamily="18" charset="0"/>
                <a:cs typeface="Times New Roman" panose="02020603050405020304" pitchFamily="18" charset="0"/>
              </a:rPr>
              <a:t>is one of the most exciting </a:t>
            </a:r>
            <a:r>
              <a:rPr lang="en-US" sz="2400" dirty="0" smtClean="0">
                <a:solidFill>
                  <a:schemeClr val="bg1"/>
                </a:solidFill>
                <a:latin typeface="Times New Roman" panose="02020603050405020304" pitchFamily="18" charset="0"/>
                <a:cs typeface="Times New Roman" panose="02020603050405020304" pitchFamily="18" charset="0"/>
              </a:rPr>
              <a:t>technologies. </a:t>
            </a:r>
          </a:p>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As </a:t>
            </a:r>
            <a:r>
              <a:rPr lang="en-US" sz="2400" dirty="0">
                <a:solidFill>
                  <a:schemeClr val="bg1"/>
                </a:solidFill>
                <a:latin typeface="Times New Roman" panose="02020603050405020304" pitchFamily="18" charset="0"/>
                <a:cs typeface="Times New Roman" panose="02020603050405020304" pitchFamily="18" charset="0"/>
              </a:rPr>
              <a:t>it is evident from the name, it gives the computer that makes it more similar to </a:t>
            </a:r>
            <a:r>
              <a:rPr lang="en-US" sz="2400" dirty="0" smtClean="0">
                <a:solidFill>
                  <a:schemeClr val="bg1"/>
                </a:solidFill>
                <a:latin typeface="Times New Roman" panose="02020603050405020304" pitchFamily="18" charset="0"/>
                <a:cs typeface="Times New Roman" panose="02020603050405020304" pitchFamily="18" charset="0"/>
              </a:rPr>
              <a:t>humans: The </a:t>
            </a:r>
            <a:r>
              <a:rPr lang="en-US" sz="2400" dirty="0">
                <a:solidFill>
                  <a:schemeClr val="bg1"/>
                </a:solidFill>
                <a:latin typeface="Times New Roman" panose="02020603050405020304" pitchFamily="18" charset="0"/>
                <a:cs typeface="Times New Roman" panose="02020603050405020304" pitchFamily="18" charset="0"/>
              </a:rPr>
              <a:t>ability to learn.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chemeClr val="bg1"/>
                </a:solidFill>
                <a:latin typeface="Times New Roman" panose="02020603050405020304" pitchFamily="18" charset="0"/>
                <a:cs typeface="Times New Roman" panose="02020603050405020304" pitchFamily="18" charset="0"/>
              </a:rPr>
              <a:t>It is </a:t>
            </a:r>
            <a:r>
              <a:rPr lang="en-US" sz="2400" dirty="0">
                <a:solidFill>
                  <a:schemeClr val="bg1"/>
                </a:solidFill>
                <a:latin typeface="Times New Roman" panose="02020603050405020304" pitchFamily="18" charset="0"/>
                <a:cs typeface="Times New Roman" panose="02020603050405020304" pitchFamily="18" charset="0"/>
              </a:rPr>
              <a:t>actively being used today, perhaps in many more places than one would expect.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129543"/>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67864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41" y="0"/>
            <a:ext cx="11034717" cy="6858000"/>
          </a:xfrm>
          <a:prstGeom prst="rect">
            <a:avLst/>
          </a:prstGeom>
        </p:spPr>
      </p:pic>
      <p:pic>
        <p:nvPicPr>
          <p:cNvPr id="7"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2" y="-2"/>
            <a:ext cx="12192001" cy="685799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7823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40" y="809625"/>
            <a:ext cx="8186057" cy="5580743"/>
          </a:xfrm>
          <a:prstGeom prst="rect">
            <a:avLst/>
          </a:prstGeom>
        </p:spPr>
      </p:pic>
      <p:pic>
        <p:nvPicPr>
          <p:cNvPr id="6"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3" cstate="screen">
            <a:duotone>
              <a:prstClr val="black"/>
              <a:schemeClr val="accent3">
                <a:tint val="45000"/>
                <a:satMod val="400000"/>
              </a:schemeClr>
            </a:duotone>
            <a:alphaModFix amt="20000"/>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1"/>
            <a:ext cx="12192001" cy="68579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8384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6493" y="0"/>
            <a:ext cx="12192001" cy="68579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
        <p:nvSpPr>
          <p:cNvPr id="3" name="Text Placeholder 2"/>
          <p:cNvSpPr>
            <a:spLocks noGrp="1"/>
          </p:cNvSpPr>
          <p:nvPr>
            <p:ph type="body" sz="quarter" idx="14"/>
          </p:nvPr>
        </p:nvSpPr>
        <p:spPr>
          <a:xfrm>
            <a:off x="901606" y="1840894"/>
            <a:ext cx="10404380" cy="4849283"/>
          </a:xfrm>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Supervised learning, as the name indicates, has the presence of a supervisor as a teacher</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Basically supervised learning is when we teach or train the machine using data that is well labelled</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means some data is already tagged with the correct answer</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After that, the machine is provided with a new set of examples(data) so that the supervised learning algorithm analyses the training data(set of training examples) and produces a correct outcome from labelled data</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901606" y="347821"/>
            <a:ext cx="10134369" cy="1002552"/>
          </a:xfrm>
        </p:spPr>
        <p:txBody>
          <a:bodyPr/>
          <a:lstStyle/>
          <a:p>
            <a:pPr algn="ctr"/>
            <a:r>
              <a:rPr lang="en-US" dirty="0" smtClean="0"/>
              <a:t>Supervised learning</a:t>
            </a:r>
            <a:endParaRPr lang="en-US" dirty="0"/>
          </a:p>
        </p:txBody>
      </p:sp>
    </p:spTree>
    <p:extLst>
      <p:ext uri="{BB962C8B-B14F-4D97-AF65-F5344CB8AC3E}">
        <p14:creationId xmlns:p14="http://schemas.microsoft.com/office/powerpoint/2010/main" val="216152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Content Placeholder 5"/>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a:solidFill>
            <a:schemeClr val="bg1"/>
          </a:solidFill>
        </p:spPr>
      </p:pic>
      <p:sp>
        <p:nvSpPr>
          <p:cNvPr id="2" name="Title 1"/>
          <p:cNvSpPr>
            <a:spLocks noGrp="1"/>
          </p:cNvSpPr>
          <p:nvPr>
            <p:ph type="ctrTitle"/>
          </p:nvPr>
        </p:nvSpPr>
        <p:spPr>
          <a:xfrm>
            <a:off x="1099691" y="794563"/>
            <a:ext cx="10134369" cy="1002552"/>
          </a:xfrm>
        </p:spPr>
        <p:txBody>
          <a:bodyPr/>
          <a:lstStyle/>
          <a:p>
            <a:pPr algn="ctr"/>
            <a:r>
              <a:rPr lang="en-US" dirty="0" smtClean="0">
                <a:solidFill>
                  <a:schemeClr val="bg1"/>
                </a:solidFill>
              </a:rPr>
              <a:t>Types of supervised learning</a:t>
            </a:r>
            <a:endParaRPr lang="en-US" dirty="0">
              <a:solidFill>
                <a:schemeClr val="bg1"/>
              </a:solidFill>
            </a:endParaRPr>
          </a:p>
        </p:txBody>
      </p:sp>
      <p:pic>
        <p:nvPicPr>
          <p:cNvPr id="205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476" y="2248318"/>
            <a:ext cx="7101568" cy="3991428"/>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flipV="1">
            <a:off x="7924800" y="3322374"/>
            <a:ext cx="609600" cy="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411029" y="3109693"/>
            <a:ext cx="2627086" cy="461665"/>
          </a:xfrm>
          <a:prstGeom prst="rect">
            <a:avLst/>
          </a:prstGeom>
          <a:solidFill>
            <a:schemeClr val="accent1">
              <a:lumMod val="75000"/>
            </a:schemeClr>
          </a:solid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Logistic Regression</a:t>
            </a:r>
            <a:endParaRPr lang="en-US" sz="2400" dirty="0">
              <a:solidFill>
                <a:schemeClr val="bg1"/>
              </a:solidFill>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flipV="1">
            <a:off x="7801429" y="5027804"/>
            <a:ext cx="6096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11029" y="4644573"/>
            <a:ext cx="18141" cy="1065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418284" y="4657691"/>
            <a:ext cx="6096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411030" y="5187459"/>
            <a:ext cx="6096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440058" y="5709979"/>
            <a:ext cx="609600" cy="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28798" y="4413740"/>
            <a:ext cx="2119776" cy="461665"/>
          </a:xfrm>
          <a:prstGeom prst="rect">
            <a:avLst/>
          </a:prstGeom>
          <a:solidFill>
            <a:schemeClr val="accent1">
              <a:lumMod val="75000"/>
            </a:schemeClr>
          </a:solid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Simple Linear</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9128798" y="4949377"/>
            <a:ext cx="2192346" cy="461665"/>
          </a:xfrm>
          <a:prstGeom prst="rect">
            <a:avLst/>
          </a:prstGeom>
          <a:solidFill>
            <a:schemeClr val="accent1">
              <a:lumMod val="75000"/>
            </a:schemeClr>
          </a:solid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Multiple Linear</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9128798" y="5444258"/>
            <a:ext cx="2192346" cy="830997"/>
          </a:xfrm>
          <a:prstGeom prst="rect">
            <a:avLst/>
          </a:prstGeom>
          <a:solidFill>
            <a:schemeClr val="accent1">
              <a:lumMod val="75000"/>
            </a:schemeClr>
          </a:solid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Polynomial Regression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46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335314" y="0"/>
            <a:ext cx="43543"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sp>
        <p:nvSpPr>
          <p:cNvPr id="5" name="Content Placeholder 4"/>
          <p:cNvSpPr>
            <a:spLocks noGrp="1"/>
          </p:cNvSpPr>
          <p:nvPr>
            <p:ph idx="1"/>
          </p:nvPr>
        </p:nvSpPr>
        <p:spPr>
          <a:xfrm>
            <a:off x="1633800" y="2161044"/>
            <a:ext cx="10348685" cy="4849355"/>
          </a:xfrm>
        </p:spPr>
        <p:txBody>
          <a:bodyPr>
            <a:normAutofit/>
          </a:bodyPr>
          <a:lstStyle/>
          <a:p>
            <a:r>
              <a:rPr lang="en-US" sz="2400" b="1" dirty="0" smtClean="0">
                <a:latin typeface="Times New Roman" panose="02020603050405020304" pitchFamily="18" charset="0"/>
                <a:cs typeface="Times New Roman" panose="02020603050405020304" pitchFamily="18" charset="0"/>
              </a:rPr>
              <a:t>Regression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 Supervised Learning task where output is having continuous </a:t>
            </a:r>
            <a:r>
              <a:rPr lang="en-US" sz="2400" dirty="0" smtClean="0">
                <a:latin typeface="Times New Roman" panose="02020603050405020304" pitchFamily="18" charset="0"/>
                <a:cs typeface="Times New Roman" panose="02020603050405020304" pitchFamily="18" charset="0"/>
              </a:rPr>
              <a:t>value.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set of statistical methods used for the estimation of relationships between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dependent variable and one or more </a:t>
            </a:r>
            <a:r>
              <a:rPr lang="en-US" sz="2400" dirty="0">
                <a:latin typeface="Times New Roman" panose="02020603050405020304" pitchFamily="18" charset="0"/>
                <a:cs typeface="Times New Roman" panose="02020603050405020304" pitchFamily="18" charset="0"/>
                <a:hlinkClick r:id="rId5"/>
              </a:rPr>
              <a:t>independent variables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can be utilized to assess the strength of the relationship between variables and for modeling the future relationship between them.</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goal here is to predict a value as much closer to the actual output value as our model can and then evaluation is done by calculating the error value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smaller the error the greater the accuracy of our regression model.</a:t>
            </a:r>
          </a:p>
        </p:txBody>
      </p:sp>
      <p:sp>
        <p:nvSpPr>
          <p:cNvPr id="2" name="Title 1"/>
          <p:cNvSpPr>
            <a:spLocks noGrp="1"/>
          </p:cNvSpPr>
          <p:nvPr>
            <p:ph type="title"/>
          </p:nvPr>
        </p:nvSpPr>
        <p:spPr>
          <a:xfrm>
            <a:off x="1215572" y="536121"/>
            <a:ext cx="10515600" cy="1325563"/>
          </a:xfrm>
        </p:spPr>
        <p:txBody>
          <a:bodyPr>
            <a:normAutofit/>
          </a:bodyPr>
          <a:lstStyle/>
          <a:p>
            <a:pPr algn="ctr"/>
            <a:r>
              <a:rPr lang="en-US" sz="4800" dirty="0" smtClean="0">
                <a:solidFill>
                  <a:schemeClr val="accent4">
                    <a:lumMod val="50000"/>
                  </a:schemeClr>
                </a:solidFill>
                <a:latin typeface="Times New Roman" panose="02020603050405020304" pitchFamily="18" charset="0"/>
                <a:cs typeface="Times New Roman" panose="02020603050405020304" pitchFamily="18" charset="0"/>
              </a:rPr>
              <a:t>REGRESSION ANALYSIS</a:t>
            </a:r>
            <a:endParaRPr lang="en-US" sz="48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62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l="4605" r="4605"/>
          <a:stretch>
            <a:fillRect/>
          </a:stretch>
        </p:blipFill>
        <p:spPr>
          <a:xfrm>
            <a:off x="0" y="0"/>
            <a:ext cx="12192001" cy="685799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110" y="86681"/>
            <a:ext cx="2619375" cy="809625"/>
          </a:xfrm>
          <a:prstGeom prst="rect">
            <a:avLst/>
          </a:prstGeom>
          <a:effectLst>
            <a:outerShdw blurRad="50800" dist="38100" dir="2700000" algn="tl" rotWithShape="0">
              <a:prstClr val="black">
                <a:alpha val="40000"/>
              </a:prstClr>
            </a:outerShdw>
          </a:effectLst>
        </p:spPr>
      </p:pic>
      <p:pic>
        <p:nvPicPr>
          <p:cNvPr id="10242" name="Picture 2" descr="Polynomial Regression for Python – Shishir Kant Singh"/>
          <p:cNvPicPr>
            <a:picLocks noChangeAspect="1" noChangeArrowheads="1"/>
          </p:cNvPicPr>
          <p:nvPr/>
        </p:nvPicPr>
        <p:blipFill rotWithShape="1">
          <a:blip r:embed="rId5">
            <a:extLst>
              <a:ext uri="{28A0092B-C50C-407E-A947-70E740481C1C}">
                <a14:useLocalDpi xmlns:a14="http://schemas.microsoft.com/office/drawing/2010/main" val="0"/>
              </a:ext>
            </a:extLst>
          </a:blip>
          <a:srcRect r="49730"/>
          <a:stretch/>
        </p:blipFill>
        <p:spPr bwMode="auto">
          <a:xfrm>
            <a:off x="8767518" y="3706425"/>
            <a:ext cx="2872937"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7314" y="2024865"/>
            <a:ext cx="11155171"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Simple linear regression is a model that assesses the relationship between a dependent variable and an independent variable. The simple linear model is expressed using the following equation</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Y = </a:t>
            </a:r>
            <a:r>
              <a:rPr lang="en-US" sz="2400" b="1" dirty="0" smtClean="0">
                <a:latin typeface="Times New Roman" panose="02020603050405020304" pitchFamily="18" charset="0"/>
                <a:cs typeface="Times New Roman" panose="02020603050405020304" pitchFamily="18" charset="0"/>
              </a:rPr>
              <a:t>b</a:t>
            </a:r>
            <a:r>
              <a:rPr lang="en-US" dirty="0"/>
              <a:t>0</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a:t>
            </a:r>
            <a:r>
              <a:rPr lang="en-US" dirty="0"/>
              <a:t>1</a:t>
            </a:r>
            <a:r>
              <a:rPr lang="en-US" sz="2400" b="1" dirty="0" smtClean="0">
                <a:latin typeface="Times New Roman" panose="02020603050405020304" pitchFamily="18" charset="0"/>
                <a:cs typeface="Times New Roman" panose="02020603050405020304" pitchFamily="18" charset="0"/>
              </a:rPr>
              <a:t>X </a:t>
            </a:r>
          </a:p>
          <a:p>
            <a:pPr algn="ct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Where:</a:t>
            </a:r>
          </a:p>
          <a:p>
            <a:pPr lvl="3"/>
            <a:r>
              <a:rPr lang="en-US" sz="2400" b="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Dependent variable</a:t>
            </a:r>
          </a:p>
          <a:p>
            <a:pPr lvl="3"/>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Independent (explanatory) variable</a:t>
            </a:r>
          </a:p>
          <a:p>
            <a:pPr lvl="3"/>
            <a:r>
              <a:rPr lang="en-US" sz="2400" b="1" dirty="0" smtClean="0">
                <a:latin typeface="Times New Roman" panose="02020603050405020304" pitchFamily="18" charset="0"/>
                <a:cs typeface="Times New Roman" panose="02020603050405020304" pitchFamily="18" charset="0"/>
              </a:rPr>
              <a:t>b</a:t>
            </a:r>
            <a:r>
              <a:rPr lang="en-US" dirty="0"/>
              <a:t>0</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Intercept</a:t>
            </a:r>
          </a:p>
          <a:p>
            <a:pPr lvl="3"/>
            <a:r>
              <a:rPr lang="en-US" sz="2400" b="1" dirty="0">
                <a:latin typeface="Times New Roman" panose="02020603050405020304" pitchFamily="18" charset="0"/>
                <a:cs typeface="Times New Roman" panose="02020603050405020304" pitchFamily="18" charset="0"/>
              </a:rPr>
              <a:t>b</a:t>
            </a:r>
            <a:r>
              <a:rPr lang="en-US" dirty="0" smtClean="0"/>
              <a:t>1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Slope</a:t>
            </a:r>
          </a:p>
          <a:p>
            <a:r>
              <a:rPr lang="en-US" dirty="0"/>
              <a:t/>
            </a:r>
            <a:br>
              <a:rPr lang="en-US" dirty="0"/>
            </a:br>
            <a:endParaRPr lang="en-US" dirty="0"/>
          </a:p>
        </p:txBody>
      </p:sp>
      <p:sp>
        <p:nvSpPr>
          <p:cNvPr id="7" name="TextBox 6"/>
          <p:cNvSpPr txBox="1"/>
          <p:nvPr/>
        </p:nvSpPr>
        <p:spPr>
          <a:xfrm>
            <a:off x="2104571" y="836920"/>
            <a:ext cx="9492342" cy="830997"/>
          </a:xfrm>
          <a:prstGeom prst="rect">
            <a:avLst/>
          </a:prstGeom>
          <a:noFill/>
        </p:spPr>
        <p:txBody>
          <a:bodyPr wrap="square" rtlCol="0">
            <a:spAutoFit/>
          </a:bodyPr>
          <a:lstStyle/>
          <a:p>
            <a:r>
              <a:rPr lang="en-US" sz="4800" dirty="0" smtClean="0">
                <a:solidFill>
                  <a:schemeClr val="accent4">
                    <a:lumMod val="50000"/>
                  </a:schemeClr>
                </a:solidFill>
                <a:latin typeface="Times New Roman" panose="02020603050405020304" pitchFamily="18" charset="0"/>
                <a:cs typeface="Times New Roman" panose="02020603050405020304" pitchFamily="18" charset="0"/>
              </a:rPr>
              <a:t>SIMPLE LINEAR REGRESSION</a:t>
            </a:r>
            <a:endParaRPr lang="en-US" sz="48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016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45008-BD42-4B24-A6F5-0E1C58790533}">
  <ds:schemaRefs>
    <ds:schemaRef ds:uri="http://purl.org/dc/elements/1.1/"/>
    <ds:schemaRef ds:uri="http://purl.org/dc/dcmitype/"/>
    <ds:schemaRef ds:uri="http://schemas.microsoft.com/office/2006/documentManagement/types"/>
    <ds:schemaRef ds:uri="http://schemas.microsoft.com/office/2006/metadata/properties"/>
    <ds:schemaRef ds:uri="16c05727-aa75-4e4a-9b5f-8a80a1165891"/>
    <ds:schemaRef ds:uri="http://schemas.microsoft.com/office/infopath/2007/PartnerControls"/>
    <ds:schemaRef ds:uri="http://www.w3.org/XML/1998/namespace"/>
    <ds:schemaRef ds:uri="http://schemas.openxmlformats.org/package/2006/metadata/core-properties"/>
    <ds:schemaRef ds:uri="71af3243-3dd4-4a8d-8c0d-dd76da1f02a5"/>
    <ds:schemaRef ds:uri="http://purl.org/dc/terms/"/>
  </ds:schemaRefs>
</ds:datastoreItem>
</file>

<file path=customXml/itemProps2.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B52848-9F15-412E-907E-592D80B16D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889</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Bradley Hand ITC</vt:lpstr>
      <vt:lpstr>Calibri</vt:lpstr>
      <vt:lpstr>Calibri Light</vt:lpstr>
      <vt:lpstr>Sagona ExtraLight</vt:lpstr>
      <vt:lpstr>Speak Pro</vt:lpstr>
      <vt:lpstr>Times New Roman</vt:lpstr>
      <vt:lpstr>Office Theme</vt:lpstr>
      <vt:lpstr>Machine learning</vt:lpstr>
      <vt:lpstr>Content</vt:lpstr>
      <vt:lpstr>Introduction</vt:lpstr>
      <vt:lpstr>PowerPoint Presentation</vt:lpstr>
      <vt:lpstr>PowerPoint Presentation</vt:lpstr>
      <vt:lpstr>Supervised learning</vt:lpstr>
      <vt:lpstr>Types of supervised learning</vt:lpstr>
      <vt:lpstr>REGRESSION ANALYSIS</vt:lpstr>
      <vt:lpstr>PowerPoint Presentation</vt:lpstr>
      <vt:lpstr>PowerPoint Presentation</vt:lpstr>
      <vt:lpstr>POLYNOMIAL REGRESSION</vt:lpstr>
      <vt:lpstr>PowerPoint Presentation</vt:lpstr>
      <vt:lpstr>PowerPoint Presentation</vt:lpstr>
      <vt:lpstr>CLASSIFICATION</vt:lpstr>
      <vt:lpstr>TYPES OF CLASSIFICATION</vt:lpstr>
      <vt:lpstr>LOGISTIC REGRESSION</vt:lpstr>
      <vt:lpstr>TYPES OF LOGISTIC REGRESSION</vt:lpstr>
      <vt:lpstr>Naïve bayes classifier</vt:lpstr>
      <vt:lpstr>Working</vt:lpstr>
      <vt:lpstr>Types of Naïve Bayes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2023-04-12T15:34:56Z</dcterms:created>
  <dcterms:modified xsi:type="dcterms:W3CDTF">2023-05-20T09:24:00Z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