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435" r:id="rId5"/>
    <p:sldId id="258" r:id="rId6"/>
    <p:sldId id="259" r:id="rId7"/>
    <p:sldId id="2442" r:id="rId8"/>
    <p:sldId id="2439" r:id="rId9"/>
    <p:sldId id="262" r:id="rId10"/>
    <p:sldId id="2443" r:id="rId11"/>
    <p:sldId id="2444" r:id="rId12"/>
    <p:sldId id="2432" r:id="rId13"/>
    <p:sldId id="2433" r:id="rId14"/>
    <p:sldId id="2440" r:id="rId15"/>
    <p:sldId id="2441" r:id="rId16"/>
    <p:sldId id="243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0" autoAdjust="0"/>
    <p:restoredTop sz="94584" autoAdjust="0"/>
  </p:normalViewPr>
  <p:slideViewPr>
    <p:cSldViewPr snapToGrid="0">
      <p:cViewPr varScale="1">
        <p:scale>
          <a:sx n="67" d="100"/>
          <a:sy n="67" d="100"/>
        </p:scale>
        <p:origin x="804"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6630993608"/>
          <c:y val="0.29487474482356374"/>
          <c:w val="0.78510057634217656"/>
          <c:h val="0.41152260134149898"/>
        </c:manualLayout>
      </c:layout>
      <c:barChart>
        <c:barDir val="col"/>
        <c:grouping val="clustered"/>
        <c:varyColors val="1"/>
        <c:ser>
          <c:idx val="0"/>
          <c:order val="0"/>
          <c:tx>
            <c:strRef>
              <c:f>Лист1!$B$1</c:f>
              <c:strCache>
                <c:ptCount val="1"/>
                <c:pt idx="0">
                  <c:v>Row</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A3A2-4DE0-8664-F0E576FF22DB}"/>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A3A2-4DE0-8664-F0E576FF22DB}"/>
              </c:ext>
            </c:extLst>
          </c:dPt>
          <c:dPt>
            <c:idx val="2"/>
            <c:invertIfNegative val="0"/>
            <c:bubble3D val="0"/>
            <c:spPr>
              <a:solidFill>
                <a:srgbClr val="2C2153"/>
              </a:solidFill>
              <a:ln>
                <a:noFill/>
              </a:ln>
              <a:effectLst/>
            </c:spPr>
            <c:extLst>
              <c:ext xmlns:c16="http://schemas.microsoft.com/office/drawing/2014/chart" uri="{C3380CC4-5D6E-409C-BE32-E72D297353CC}">
                <c16:uniqueId val="{00000005-A3A2-4DE0-8664-F0E576FF22DB}"/>
              </c:ext>
            </c:extLst>
          </c:dPt>
          <c:dPt>
            <c:idx val="3"/>
            <c:invertIfNegative val="0"/>
            <c:bubble3D val="0"/>
            <c:spPr>
              <a:solidFill>
                <a:srgbClr val="2C2153"/>
              </a:solidFill>
              <a:ln>
                <a:noFill/>
              </a:ln>
              <a:effectLst/>
            </c:spPr>
            <c:extLst>
              <c:ext xmlns:c16="http://schemas.microsoft.com/office/drawing/2014/chart" uri="{C3380CC4-5D6E-409C-BE32-E72D297353CC}">
                <c16:uniqueId val="{00000007-A3A2-4DE0-8664-F0E576FF22DB}"/>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A3A2-4DE0-8664-F0E576FF22DB}"/>
              </c:ext>
            </c:extLst>
          </c:dPt>
          <c:dPt>
            <c:idx val="5"/>
            <c:invertIfNegative val="0"/>
            <c:bubble3D val="0"/>
            <c:spPr>
              <a:solidFill>
                <a:schemeClr val="bg1">
                  <a:lumMod val="50000"/>
                </a:schemeClr>
              </a:solidFill>
              <a:ln>
                <a:noFill/>
              </a:ln>
              <a:effectLst/>
            </c:spPr>
            <c:extLst>
              <c:ext xmlns:c16="http://schemas.microsoft.com/office/drawing/2014/chart" uri="{C3380CC4-5D6E-409C-BE32-E72D297353CC}">
                <c16:uniqueId val="{0000000B-A3A2-4DE0-8664-F0E576FF22DB}"/>
              </c:ext>
            </c:extLst>
          </c:dPt>
          <c:dPt>
            <c:idx val="6"/>
            <c:invertIfNegative val="0"/>
            <c:bubble3D val="0"/>
            <c:spPr>
              <a:solidFill>
                <a:srgbClr val="A53F52"/>
              </a:solidFill>
              <a:ln>
                <a:noFill/>
              </a:ln>
              <a:effectLst/>
            </c:spPr>
            <c:extLst>
              <c:ext xmlns:c16="http://schemas.microsoft.com/office/drawing/2014/chart" uri="{C3380CC4-5D6E-409C-BE32-E72D297353CC}">
                <c16:uniqueId val="{0000000D-A3A2-4DE0-8664-F0E576FF22DB}"/>
              </c:ext>
            </c:extLst>
          </c:dPt>
          <c:dPt>
            <c:idx val="7"/>
            <c:invertIfNegative val="0"/>
            <c:bubble3D val="0"/>
            <c:spPr>
              <a:solidFill>
                <a:srgbClr val="E99757"/>
              </a:solidFill>
              <a:ln>
                <a:noFill/>
              </a:ln>
              <a:effectLst/>
            </c:spPr>
            <c:extLst>
              <c:ext xmlns:c16="http://schemas.microsoft.com/office/drawing/2014/chart" uri="{C3380CC4-5D6E-409C-BE32-E72D297353CC}">
                <c16:uniqueId val="{0000000F-A3A2-4DE0-8664-F0E576FF22DB}"/>
              </c:ext>
            </c:extLst>
          </c:dPt>
          <c:dPt>
            <c:idx val="8"/>
            <c:invertIfNegative val="0"/>
            <c:bubble3D val="0"/>
            <c:spPr>
              <a:solidFill>
                <a:srgbClr val="2C2153"/>
              </a:solidFill>
              <a:ln>
                <a:noFill/>
              </a:ln>
              <a:effectLst/>
            </c:spPr>
            <c:extLst>
              <c:ext xmlns:c16="http://schemas.microsoft.com/office/drawing/2014/chart" uri="{C3380CC4-5D6E-409C-BE32-E72D297353CC}">
                <c16:uniqueId val="{00000011-A3A2-4DE0-8664-F0E576FF22DB}"/>
              </c:ext>
            </c:extLst>
          </c:dPt>
          <c:dPt>
            <c:idx val="9"/>
            <c:invertIfNegative val="0"/>
            <c:bubble3D val="0"/>
            <c:spPr>
              <a:solidFill>
                <a:srgbClr val="2F3342"/>
              </a:solidFill>
              <a:ln>
                <a:noFill/>
              </a:ln>
              <a:effectLst/>
            </c:spPr>
            <c:extLst>
              <c:ext xmlns:c16="http://schemas.microsoft.com/office/drawing/2014/chart" uri="{C3380CC4-5D6E-409C-BE32-E72D297353CC}">
                <c16:uniqueId val="{00000013-A3A2-4DE0-8664-F0E576FF22DB}"/>
              </c:ext>
            </c:extLst>
          </c:dPt>
          <c:dPt>
            <c:idx val="10"/>
            <c:invertIfNegative val="0"/>
            <c:bubble3D val="0"/>
            <c:spPr>
              <a:solidFill>
                <a:srgbClr val="E99757"/>
              </a:solidFill>
              <a:ln>
                <a:noFill/>
              </a:ln>
              <a:effectLst/>
            </c:spPr>
            <c:extLst>
              <c:ext xmlns:c16="http://schemas.microsoft.com/office/drawing/2014/chart" uri="{C3380CC4-5D6E-409C-BE32-E72D297353CC}">
                <c16:uniqueId val="{00000015-A3A2-4DE0-8664-F0E576FF22DB}"/>
              </c:ext>
            </c:extLst>
          </c:dPt>
          <c:dPt>
            <c:idx val="11"/>
            <c:invertIfNegative val="0"/>
            <c:bubble3D val="0"/>
            <c:spPr>
              <a:solidFill>
                <a:schemeClr val="bg1">
                  <a:lumMod val="50000"/>
                </a:schemeClr>
              </a:solidFill>
              <a:ln>
                <a:noFill/>
              </a:ln>
              <a:effectLst/>
            </c:spPr>
            <c:extLst>
              <c:ext xmlns:c16="http://schemas.microsoft.com/office/drawing/2014/chart" uri="{C3380CC4-5D6E-409C-BE32-E72D297353CC}">
                <c16:uniqueId val="{00000017-A3A2-4DE0-8664-F0E576FF22DB}"/>
              </c:ext>
            </c:extLst>
          </c:dPt>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18-A3A2-4DE0-8664-F0E576FF22DB}"/>
            </c:ext>
          </c:extLst>
        </c:ser>
        <c:dLbls>
          <c:showLegendKey val="0"/>
          <c:showVal val="0"/>
          <c:showCatName val="0"/>
          <c:showSerName val="0"/>
          <c:showPercent val="0"/>
          <c:showBubbleSize val="0"/>
        </c:dLbls>
        <c:gapWidth val="75"/>
        <c:overlap val="-25"/>
        <c:axId val="1443196480"/>
        <c:axId val="1443187744"/>
      </c:barChart>
      <c:catAx>
        <c:axId val="1443196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layout>
        <c:manualLayout>
          <c:xMode val="edge"/>
          <c:yMode val="edge"/>
          <c:x val="9.978931151404552E-2"/>
          <c:y val="0.84015296004666074"/>
          <c:w val="0.83638784212941697"/>
          <c:h val="0.105079323417906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3/22/2023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3/22/2023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smtClean="0"/>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dirty="0" smtClean="0"/>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dirty="0" smtClean="0"/>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smtClean="0"/>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dirty="0" smtClean="0"/>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bstract Building">
            <a:extLst>
              <a:ext uri="{FF2B5EF4-FFF2-40B4-BE49-F238E27FC236}">
                <a16:creationId xmlns:a16="http://schemas.microsoft.com/office/drawing/2014/main" id="{CE10ABE1-BE78-4DEC-9C0A-46282D549D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p:spPr>
      </p:pic>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871538" y="3242275"/>
            <a:ext cx="10138223" cy="830649"/>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 NAÏVE BAYES CLASSIFIER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02045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594519" y="0"/>
            <a:ext cx="11002962" cy="1189038"/>
          </a:xfrm>
        </p:spPr>
        <p:txBody>
          <a:bodyPr>
            <a:normAutofit/>
          </a:bodyPr>
          <a:lstStyle/>
          <a:p>
            <a:r>
              <a:rPr lang="en-US" sz="4400" dirty="0">
                <a:latin typeface="Times New Roman" panose="02020603050405020304" pitchFamily="18" charset="0"/>
                <a:cs typeface="Times New Roman" panose="02020603050405020304" pitchFamily="18" charset="0"/>
              </a:rPr>
              <a:t>Types of Naïve Bayes </a:t>
            </a:r>
            <a:r>
              <a:rPr lang="en-US" sz="4400" dirty="0" smtClean="0">
                <a:latin typeface="Times New Roman" panose="02020603050405020304" pitchFamily="18" charset="0"/>
                <a:cs typeface="Times New Roman" panose="02020603050405020304" pitchFamily="18" charset="0"/>
              </a:rPr>
              <a:t>Model</a:t>
            </a:r>
            <a:endParaRPr lang="en-US" sz="44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p:txBody>
          <a:bodyPr/>
          <a:lstStyle/>
          <a:p>
            <a:fld id="{8C2E478F-E849-4A8C-AF1F-CBCC78A7CBFA}" type="slidenum">
              <a:rPr lang="en-US" smtClean="0"/>
              <a:t>10</a:t>
            </a:fld>
            <a:endParaRPr lang="en-US" dirty="0"/>
          </a:p>
        </p:txBody>
      </p:sp>
      <p:sp>
        <p:nvSpPr>
          <p:cNvPr id="2" name="TextBox 1"/>
          <p:cNvSpPr txBox="1"/>
          <p:nvPr/>
        </p:nvSpPr>
        <p:spPr>
          <a:xfrm>
            <a:off x="942975" y="1457325"/>
            <a:ext cx="10015538" cy="2246769"/>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 Gaussian</a:t>
            </a:r>
            <a:r>
              <a:rPr lang="en-US" sz="2800" dirty="0">
                <a:latin typeface="Times New Roman" panose="02020603050405020304" pitchFamily="18" charset="0"/>
                <a:cs typeface="Times New Roman" panose="02020603050405020304" pitchFamily="18" charset="0"/>
              </a:rPr>
              <a:t>: The Gaussian model assumes that features follow a normal distribution. This means if predictors take continuous values instead of discrete, then the model assumes that these values are sampled from the Gaussian distribution.</a:t>
            </a:r>
          </a:p>
          <a:p>
            <a:endParaRPr lang="en-US" sz="2800" dirty="0"/>
          </a:p>
        </p:txBody>
      </p:sp>
      <p:sp>
        <p:nvSpPr>
          <p:cNvPr id="8" name="Rectangle 7"/>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2" descr=" P(A|B) = \frac{P(B|A) P(A)}{P(B)} "/>
          <p:cNvSpPr>
            <a:spLocks noChangeAspect="1" noChangeArrowheads="1"/>
          </p:cNvSpPr>
          <p:nvPr/>
        </p:nvSpPr>
        <p:spPr bwMode="auto">
          <a:xfrm>
            <a:off x="4027488" y="4623822"/>
            <a:ext cx="2324100"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 P(A|B) = \frac{P(B|A) P(A)}{P(B)} "/>
          <p:cNvSpPr>
            <a:spLocks noChangeAspect="1" noChangeArrowheads="1"/>
          </p:cNvSpPr>
          <p:nvPr/>
        </p:nvSpPr>
        <p:spPr bwMode="auto">
          <a:xfrm>
            <a:off x="155575" y="-190500"/>
            <a:ext cx="2324100"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2"/>
          <a:stretch>
            <a:fillRect/>
          </a:stretch>
        </p:blipFill>
        <p:spPr>
          <a:xfrm>
            <a:off x="5189538" y="3540483"/>
            <a:ext cx="6335009" cy="2956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942975" y="3357121"/>
            <a:ext cx="3889580" cy="1083339"/>
          </a:xfrm>
          <a:prstGeom prst="rect">
            <a:avLst/>
          </a:prstGeom>
        </p:spPr>
      </p:pic>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11</a:t>
            </a:fld>
            <a:endParaRPr lang="en-US" dirty="0"/>
          </a:p>
        </p:txBody>
      </p:sp>
      <p:sp>
        <p:nvSpPr>
          <p:cNvPr id="4" name="Content Placeholder 3"/>
          <p:cNvSpPr>
            <a:spLocks noGrp="1"/>
          </p:cNvSpPr>
          <p:nvPr>
            <p:ph idx="1"/>
          </p:nvPr>
        </p:nvSpPr>
        <p:spPr>
          <a:xfrm>
            <a:off x="1003297" y="1690117"/>
            <a:ext cx="10989920" cy="4486845"/>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2.Multinomial</a:t>
            </a:r>
            <a:r>
              <a:rPr lang="en-US" sz="2400" dirty="0">
                <a:latin typeface="Times New Roman" panose="02020603050405020304" pitchFamily="18" charset="0"/>
                <a:cs typeface="Times New Roman" panose="02020603050405020304" pitchFamily="18" charset="0"/>
              </a:rPr>
              <a:t>: The Multinomial Naïve Bayes classifier is used when the data is multinomial distributed. It is primarily used for document classification problems, it means a particular document belongs to which category such as Sports, Politics, education, etc.</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classifier uses the frequency of words for the predictors.</a:t>
            </a:r>
          </a:p>
          <a:p>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53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7225" y="1457325"/>
            <a:ext cx="10158414" cy="2677656"/>
          </a:xfrm>
          <a:prstGeom prst="rect">
            <a:avLst/>
          </a:prstGeom>
          <a:noFill/>
        </p:spPr>
        <p:txBody>
          <a:bodyPr wrap="square" rtlCol="0">
            <a:spAutoFit/>
          </a:bodyPr>
          <a:lstStyle/>
          <a:p>
            <a:r>
              <a:rPr lang="en-US" sz="2800" b="1" dirty="0" smtClean="0"/>
              <a:t>3.Bernoulli</a:t>
            </a:r>
            <a:r>
              <a:rPr lang="en-US" sz="2800" dirty="0"/>
              <a:t>: The Bernoulli classifier works similar to the Multinomial classifier, but the predictor variables are the independent Booleans variables. Such as if a particular word is present or not in a document. This model is also famous for document classification tasks.</a:t>
            </a:r>
          </a:p>
          <a:p>
            <a:endParaRPr lang="en-US" sz="2800" dirty="0"/>
          </a:p>
        </p:txBody>
      </p:sp>
      <p:sp>
        <p:nvSpPr>
          <p:cNvPr id="6" name="Rectangle 5"/>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0792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Large Image of person at laptop in internet cafe">
            <a:extLst>
              <a:ext uri="{FF2B5EF4-FFF2-40B4-BE49-F238E27FC236}">
                <a16:creationId xmlns:a16="http://schemas.microsoft.com/office/drawing/2014/main" id="{BFA823F4-1B6F-4E9F-8515-0F87A0C174C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Rectangle 13">
            <a:extLst>
              <a:ext uri="{FF2B5EF4-FFF2-40B4-BE49-F238E27FC236}">
                <a16:creationId xmlns:a16="http://schemas.microsoft.com/office/drawing/2014/main" id="{84970DCE-964B-4562-9633-71BA6A4DCB65}"/>
              </a:ext>
              <a:ext uri="{C183D7F6-B498-43B3-948B-1728B52AA6E4}">
                <adec:decorative xmlns="" xmlns:adec="http://schemas.microsoft.com/office/drawing/2017/decorative" val="1"/>
              </a:ext>
            </a:extLst>
          </p:cNvPr>
          <p:cNvSpPr/>
          <p:nvPr/>
        </p:nvSpPr>
        <p:spPr>
          <a:xfrm>
            <a:off x="0" y="0"/>
            <a:ext cx="12191999" cy="6882714"/>
          </a:xfrm>
          <a:prstGeom prst="rect">
            <a:avLst/>
          </a:prstGeom>
          <a:gradFill flip="none" rotWithShape="1">
            <a:gsLst>
              <a:gs pos="0">
                <a:srgbClr val="01023B">
                  <a:alpha val="20000"/>
                </a:srgbClr>
              </a:gs>
              <a:gs pos="100000">
                <a:srgbClr val="E99757">
                  <a:alpha val="20000"/>
                </a:srgbClr>
              </a:gs>
              <a:gs pos="50000">
                <a:srgbClr val="A53F52">
                  <a:alpha val="2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70920C0-10F4-4ECD-BDF3-CE993B7C8C82}"/>
              </a:ext>
            </a:extLst>
          </p:cNvPr>
          <p:cNvSpPr>
            <a:spLocks noGrp="1"/>
          </p:cNvSpPr>
          <p:nvPr>
            <p:ph type="title"/>
          </p:nvPr>
        </p:nvSpPr>
        <p:spPr>
          <a:xfrm>
            <a:off x="3457575" y="2420311"/>
            <a:ext cx="6354445" cy="1738307"/>
          </a:xfrm>
        </p:spPr>
        <p:txBody>
          <a:bodyPr>
            <a:normAutofit/>
          </a:bodyPr>
          <a:lstStyle/>
          <a:p>
            <a:pPr algn="l">
              <a:lnSpc>
                <a:spcPct val="80000"/>
              </a:lnSpc>
              <a:defRPr sz="10000">
                <a:solidFill>
                  <a:srgbClr val="3A3B39"/>
                </a:solidFill>
                <a:latin typeface="Bebas"/>
                <a:ea typeface="Bebas"/>
                <a:cs typeface="Bebas"/>
                <a:sym typeface="Bebas"/>
              </a:defRPr>
            </a:pPr>
            <a:r>
              <a:rPr lang="en-US" sz="8000" dirty="0" smtClean="0">
                <a:solidFill>
                  <a:schemeClr val="bg1"/>
                </a:solidFill>
                <a:latin typeface="+mn-lt"/>
              </a:rPr>
              <a:t>Thankyou</a:t>
            </a:r>
            <a:endParaRPr lang="en-US" sz="8000" dirty="0">
              <a:solidFill>
                <a:schemeClr val="bg1"/>
              </a:solidFill>
              <a:latin typeface="+mn-lt"/>
            </a:endParaRPr>
          </a:p>
        </p:txBody>
      </p:sp>
    </p:spTree>
    <p:extLst>
      <p:ext uri="{BB962C8B-B14F-4D97-AF65-F5344CB8AC3E}">
        <p14:creationId xmlns:p14="http://schemas.microsoft.com/office/powerpoint/2010/main" val="1389222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354887" y="0"/>
            <a:ext cx="2733675" cy="1661297"/>
          </a:xfrm>
        </p:spPr>
        <p:txBody>
          <a:bodyPr>
            <a:normAutofit/>
          </a:bodyPr>
          <a:lstStyle/>
          <a:p>
            <a:pPr algn="ctr"/>
            <a:r>
              <a:rPr lang="en-US" dirty="0" smtClean="0"/>
              <a:t>TITLE </a:t>
            </a:r>
            <a:endParaRPr lang="en-US" dirty="0"/>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8" name="Rectangle 7"/>
          <p:cNvSpPr/>
          <p:nvPr/>
        </p:nvSpPr>
        <p:spPr>
          <a:xfrm>
            <a:off x="9915525" y="6468303"/>
            <a:ext cx="174307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6600825" y="1661297"/>
            <a:ext cx="4557713"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hlinkClick r:id="rId3" action="ppaction://hlinksldjump"/>
              </a:rPr>
              <a:t>Naïve bayes classifier</a:t>
            </a:r>
            <a:endParaRPr lang="en-US" dirty="0" smtClean="0"/>
          </a:p>
          <a:p>
            <a:pPr marL="285750" indent="-285750">
              <a:buFont typeface="Arial" panose="020B0604020202020204" pitchFamily="34" charset="0"/>
              <a:buChar char="•"/>
            </a:pPr>
            <a:r>
              <a:rPr lang="en-US" dirty="0" smtClean="0">
                <a:hlinkClick r:id="rId4" action="ppaction://hlinksldjump"/>
              </a:rPr>
              <a:t>Working</a:t>
            </a:r>
            <a:endParaRPr lang="en-US" dirty="0" smtClean="0"/>
          </a:p>
          <a:p>
            <a:pPr marL="285750" indent="-285750">
              <a:buFont typeface="Arial" panose="020B0604020202020204" pitchFamily="34" charset="0"/>
              <a:buChar char="•"/>
            </a:pPr>
            <a:r>
              <a:rPr lang="en-US" dirty="0" smtClean="0">
                <a:hlinkClick r:id="rId5" action="ppaction://hlinksldjump"/>
              </a:rPr>
              <a:t>Advantages&amp; disadvantages</a:t>
            </a:r>
            <a:endParaRPr lang="en-US" dirty="0" smtClean="0"/>
          </a:p>
          <a:p>
            <a:pPr marL="285750" indent="-285750">
              <a:buFont typeface="Arial" panose="020B0604020202020204" pitchFamily="34" charset="0"/>
              <a:buChar char="•"/>
            </a:pPr>
            <a:r>
              <a:rPr lang="en-US" dirty="0" smtClean="0">
                <a:hlinkClick r:id="rId6" action="ppaction://hlinksldjump"/>
              </a:rPr>
              <a:t>Application</a:t>
            </a:r>
            <a:endParaRPr lang="en-US" dirty="0" smtClean="0"/>
          </a:p>
          <a:p>
            <a:pPr marL="285750" indent="-285750">
              <a:buFont typeface="Arial" panose="020B0604020202020204" pitchFamily="34" charset="0"/>
              <a:buChar char="•"/>
            </a:pPr>
            <a:r>
              <a:rPr lang="en-US" dirty="0" smtClean="0">
                <a:hlinkClick r:id="rId7" action="ppaction://hlinksldjump"/>
              </a:rPr>
              <a:t>Types of naïve bayes</a:t>
            </a:r>
            <a:endParaRPr lang="en-US" dirty="0" smtClean="0"/>
          </a:p>
          <a:p>
            <a:pPr marL="285750" indent="-285750">
              <a:buFont typeface="Arial" panose="020B0604020202020204" pitchFamily="34" charset="0"/>
              <a:buChar char="•"/>
            </a:pPr>
            <a:r>
              <a:rPr lang="en-US" dirty="0" smtClean="0"/>
              <a:t>Gaussian</a:t>
            </a:r>
          </a:p>
          <a:p>
            <a:pPr marL="285750" indent="-285750">
              <a:buFont typeface="Arial" panose="020B0604020202020204" pitchFamily="34" charset="0"/>
              <a:buChar char="•"/>
            </a:pPr>
            <a:r>
              <a:rPr lang="en-US" dirty="0" smtClean="0">
                <a:hlinkClick r:id="rId8" action="ppaction://hlinksldjump"/>
              </a:rPr>
              <a:t>Multinomial</a:t>
            </a:r>
            <a:endParaRPr lang="en-US" dirty="0" smtClean="0"/>
          </a:p>
          <a:p>
            <a:pPr marL="285750" indent="-285750">
              <a:buFont typeface="Arial" panose="020B0604020202020204" pitchFamily="34" charset="0"/>
              <a:buChar char="•"/>
            </a:pPr>
            <a:r>
              <a:rPr lang="en-US" dirty="0" smtClean="0">
                <a:hlinkClick r:id="rId9" action="ppaction://hlinksldjump"/>
              </a:rPr>
              <a:t>Bernoulli</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57850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a:xfrm>
            <a:off x="2628900" y="0"/>
            <a:ext cx="8053387" cy="1427440"/>
          </a:xfrm>
        </p:spPr>
        <p:txBody>
          <a:bodyPr>
            <a:noAutofit/>
          </a:bodyPr>
          <a:lstStyle/>
          <a:p>
            <a:pPr algn="l"/>
            <a:r>
              <a:rPr lang="en-US" b="1" u="sng" dirty="0" smtClean="0"/>
              <a:t> </a:t>
            </a:r>
            <a:r>
              <a:rPr lang="en-US" sz="4400" b="1" u="sng" dirty="0" smtClean="0"/>
              <a:t>NAÏVE BAYES Classifier  </a:t>
            </a:r>
            <a:endParaRPr lang="en-US" sz="4400" b="1" u="sng" dirty="0"/>
          </a:p>
        </p:txBody>
      </p:sp>
      <p:sp>
        <p:nvSpPr>
          <p:cNvPr id="10" name="Text Placeholder 9">
            <a:extLst>
              <a:ext uri="{FF2B5EF4-FFF2-40B4-BE49-F238E27FC236}">
                <a16:creationId xmlns:a16="http://schemas.microsoft.com/office/drawing/2014/main" id="{FB2DFED1-D58A-4B73-9945-B3E86779455A}"/>
              </a:ext>
            </a:extLst>
          </p:cNvPr>
          <p:cNvSpPr>
            <a:spLocks noGrp="1"/>
          </p:cNvSpPr>
          <p:nvPr>
            <p:ph type="body" idx="13"/>
          </p:nvPr>
        </p:nvSpPr>
        <p:spPr>
          <a:xfrm>
            <a:off x="3981816" y="974625"/>
            <a:ext cx="6043246" cy="365125"/>
          </a:xfrm>
        </p:spPr>
        <p:txBody>
          <a:bodyPr>
            <a:normAutofit fontScale="62500" lnSpcReduction="20000"/>
          </a:bodyPr>
          <a:lstStyle/>
          <a:p>
            <a:r>
              <a:rPr lang="en-US" dirty="0" smtClean="0"/>
              <a:t>Based on Bayes theorem</a:t>
            </a:r>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13071" y="1657227"/>
            <a:ext cx="11210925" cy="4723386"/>
          </a:xfrm>
        </p:spPr>
        <p:txBody>
          <a:bodyPr>
            <a:normAutofit lnSpcReduction="10000"/>
          </a:bodyPr>
          <a:lstStyle/>
          <a:p>
            <a:pPr>
              <a:lnSpc>
                <a:spcPct val="110000"/>
              </a:lnSpc>
            </a:pPr>
            <a:r>
              <a:rPr lang="en-US" sz="2400" dirty="0">
                <a:latin typeface="Times New Roman" panose="02020603050405020304" pitchFamily="18" charset="0"/>
                <a:cs typeface="Times New Roman" panose="02020603050405020304" pitchFamily="18" charset="0"/>
              </a:rPr>
              <a:t>The Naïve Bayes classifier is a supervised machine learning </a:t>
            </a:r>
            <a:r>
              <a:rPr lang="en-US" sz="2400" dirty="0" smtClean="0">
                <a:latin typeface="Times New Roman" panose="02020603050405020304" pitchFamily="18" charset="0"/>
                <a:cs typeface="Times New Roman" panose="02020603050405020304" pitchFamily="18" charset="0"/>
              </a:rPr>
              <a:t>algorithm.</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nSpc>
                <a:spcPct val="110000"/>
              </a:lnSpc>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probabilistic classifier, which means it predicts on the basis of the probability of an object</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dirty="0">
                <a:latin typeface="Times New Roman" panose="02020603050405020304" pitchFamily="18" charset="0"/>
                <a:cs typeface="Times New Roman" panose="02020603050405020304" pitchFamily="18" charset="0"/>
              </a:rPr>
              <a:t>It is mainly used in </a:t>
            </a:r>
            <a:r>
              <a:rPr lang="en-US" sz="2400" i="1" dirty="0">
                <a:latin typeface="Times New Roman" panose="02020603050405020304" pitchFamily="18" charset="0"/>
                <a:cs typeface="Times New Roman" panose="02020603050405020304" pitchFamily="18" charset="0"/>
              </a:rPr>
              <a:t>text classification</a:t>
            </a:r>
            <a:r>
              <a:rPr lang="en-US" sz="2400" dirty="0">
                <a:latin typeface="Times New Roman" panose="02020603050405020304" pitchFamily="18" charset="0"/>
                <a:cs typeface="Times New Roman" panose="02020603050405020304" pitchFamily="18" charset="0"/>
              </a:rPr>
              <a:t> that includes a high-dimensional training dataset.</a:t>
            </a:r>
          </a:p>
          <a:p>
            <a:pPr>
              <a:lnSpc>
                <a:spcPct val="110000"/>
              </a:lnSpc>
            </a:pPr>
            <a:r>
              <a:rPr lang="en-US" sz="2400" dirty="0" smtClean="0">
                <a:latin typeface="Times New Roman" panose="02020603050405020304" pitchFamily="18" charset="0"/>
                <a:cs typeface="Times New Roman" panose="02020603050405020304" pitchFamily="18" charset="0"/>
              </a:rPr>
              <a:t>Examples, are</a:t>
            </a:r>
            <a:r>
              <a:rPr lang="en-US" sz="2400" dirty="0">
                <a:latin typeface="Times New Roman" panose="02020603050405020304" pitchFamily="18" charset="0"/>
                <a:cs typeface="Times New Roman" panose="02020603050405020304" pitchFamily="18" charset="0"/>
              </a:rPr>
              <a:t> spam filtration, Sentimental analysis, and classifying articles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dirty="0">
                <a:latin typeface="Times New Roman" panose="02020603050405020304" pitchFamily="18" charset="0"/>
                <a:cs typeface="Times New Roman" panose="02020603050405020304" pitchFamily="18" charset="0"/>
              </a:rPr>
              <a:t>The Naive Bayes classifier is "naive" because it assumes that the presence or absence of a particular feature is independent of the presence or absence of any other feature. This is a simplifying assumption that allows the algorithm to work efficiently and effectively in many cases.</a:t>
            </a:r>
          </a:p>
          <a:p>
            <a:r>
              <a:rPr lang="en-US" sz="2400" dirty="0" smtClean="0">
                <a:latin typeface="Times New Roman" panose="02020603050405020304" pitchFamily="18" charset="0"/>
                <a:cs typeface="Times New Roman" panose="02020603050405020304" pitchFamily="18" charset="0"/>
              </a:rPr>
              <a:t>Bayes comes from the Bayes Theorem</a:t>
            </a:r>
            <a:endParaRPr lang="en-US" sz="2000" dirty="0">
              <a:latin typeface="Times New Roman" panose="02020603050405020304" pitchFamily="18" charset="0"/>
              <a:cs typeface="Times New Roman" panose="02020603050405020304" pitchFamily="18" charset="0"/>
            </a:endParaRPr>
          </a:p>
        </p:txBody>
      </p:sp>
      <p:sp>
        <p:nvSpPr>
          <p:cNvPr id="71" name="Slide Number Placeholder 70">
            <a:extLst>
              <a:ext uri="{FF2B5EF4-FFF2-40B4-BE49-F238E27FC236}">
                <a16:creationId xmlns:a16="http://schemas.microsoft.com/office/drawing/2014/main" id="{D222F862-D4C8-42C6-BB64-662A73425911}"/>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2" name="Rectangle 1"/>
          <p:cNvSpPr/>
          <p:nvPr/>
        </p:nvSpPr>
        <p:spPr>
          <a:xfrm>
            <a:off x="9915525" y="6468303"/>
            <a:ext cx="174307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5373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4</a:t>
            </a:fld>
            <a:endParaRPr lang="en-US" dirty="0"/>
          </a:p>
        </p:txBody>
      </p:sp>
      <p:sp>
        <p:nvSpPr>
          <p:cNvPr id="4" name="Content Placeholder 3"/>
          <p:cNvSpPr>
            <a:spLocks noGrp="1"/>
          </p:cNvSpPr>
          <p:nvPr>
            <p:ph idx="1"/>
          </p:nvPr>
        </p:nvSpPr>
        <p:spPr>
          <a:xfrm>
            <a:off x="594519" y="2861585"/>
            <a:ext cx="10989920" cy="3315378"/>
          </a:xfrm>
        </p:spPr>
        <p:txBody>
          <a:bodyPr>
            <a:noAutofit/>
          </a:bodyPr>
          <a:lstStyle/>
          <a:p>
            <a:pPr fontAlgn="base"/>
            <a:r>
              <a:rPr lang="en-US" sz="2400" dirty="0">
                <a:latin typeface="Times New Roman" panose="02020603050405020304" pitchFamily="18" charset="0"/>
                <a:cs typeface="Times New Roman" panose="02020603050405020304" pitchFamily="18" charset="0"/>
              </a:rPr>
              <a:t>Basically, we are trying to find probability of event A, given the event B is true. Event B is also termed as </a:t>
            </a:r>
            <a:r>
              <a:rPr lang="en-US" sz="2400" b="1" dirty="0">
                <a:latin typeface="Times New Roman" panose="02020603050405020304" pitchFamily="18" charset="0"/>
                <a:cs typeface="Times New Roman" panose="02020603050405020304" pitchFamily="18" charset="0"/>
              </a:rPr>
              <a:t>evidence</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P(A) is the </a:t>
            </a:r>
            <a:r>
              <a:rPr lang="en-US" sz="2400" b="1" dirty="0">
                <a:latin typeface="Times New Roman" panose="02020603050405020304" pitchFamily="18" charset="0"/>
                <a:cs typeface="Times New Roman" panose="02020603050405020304" pitchFamily="18" charset="0"/>
              </a:rPr>
              <a:t>priori</a:t>
            </a:r>
            <a:r>
              <a:rPr lang="en-US" sz="2400" dirty="0">
                <a:latin typeface="Times New Roman" panose="02020603050405020304" pitchFamily="18" charset="0"/>
                <a:cs typeface="Times New Roman" panose="02020603050405020304" pitchFamily="18" charset="0"/>
              </a:rPr>
              <a:t> of A (the prior probability, i.e. Probability of event before evidence is seen). The evidence is an attribute value of an unknown instance(here, it is event B).</a:t>
            </a:r>
          </a:p>
          <a:p>
            <a:pPr fontAlgn="base"/>
            <a:r>
              <a:rPr lang="en-US" sz="2400" dirty="0">
                <a:latin typeface="Times New Roman" panose="02020603050405020304" pitchFamily="18" charset="0"/>
                <a:cs typeface="Times New Roman" panose="02020603050405020304" pitchFamily="18" charset="0"/>
              </a:rPr>
              <a:t>P(A|B) is a posteriori probability of B, i.e. probability of event after evidence is seen.</a:t>
            </a:r>
          </a:p>
        </p:txBody>
      </p:sp>
      <p:sp>
        <p:nvSpPr>
          <p:cNvPr id="7" name="AutoShape 2" descr=" P(A|B) = \frac{P(B|A) P(A)}{P(B)} "/>
          <p:cNvSpPr>
            <a:spLocks noChangeAspect="1" noChangeArrowheads="1"/>
          </p:cNvSpPr>
          <p:nvPr/>
        </p:nvSpPr>
        <p:spPr bwMode="auto">
          <a:xfrm>
            <a:off x="3455987" y="2038350"/>
            <a:ext cx="2324100"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4618037" y="471488"/>
            <a:ext cx="825501" cy="928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a:stretch>
            <a:fillRect/>
          </a:stretch>
        </p:blipFill>
        <p:spPr>
          <a:xfrm>
            <a:off x="2943079" y="1114425"/>
            <a:ext cx="5372245" cy="1622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7694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393700"/>
            <a:ext cx="10544175" cy="1231812"/>
          </a:xfrm>
        </p:spPr>
        <p:txBody>
          <a:bodyPr/>
          <a:lstStyle/>
          <a:p>
            <a:pPr algn="ctr"/>
            <a:r>
              <a:rPr lang="en-US" sz="4400" b="1" dirty="0" smtClean="0">
                <a:latin typeface="Times New Roman" panose="02020603050405020304" pitchFamily="18" charset="0"/>
                <a:cs typeface="Times New Roman" panose="02020603050405020304" pitchFamily="18" charset="0"/>
              </a:rPr>
              <a:t>Working of naïve Bayes classifier</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0381" y="2014473"/>
            <a:ext cx="10710862" cy="4636392"/>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Convert the given dataset into frequency tables.</a:t>
            </a:r>
          </a:p>
          <a:p>
            <a:pPr>
              <a:lnSpc>
                <a:spcPct val="100000"/>
              </a:lnSpc>
            </a:pPr>
            <a:r>
              <a:rPr lang="en-US" sz="2400" dirty="0">
                <a:latin typeface="Times New Roman" panose="02020603050405020304" pitchFamily="18" charset="0"/>
                <a:cs typeface="Times New Roman" panose="02020603050405020304" pitchFamily="18" charset="0"/>
              </a:rPr>
              <a:t>Generate Likelihood table by finding the probabilities of given features.</a:t>
            </a:r>
          </a:p>
          <a:p>
            <a:pPr>
              <a:lnSpc>
                <a:spcPct val="100000"/>
              </a:lnSpc>
            </a:pPr>
            <a:r>
              <a:rPr lang="en-US" sz="2400" dirty="0">
                <a:latin typeface="Times New Roman" panose="02020603050405020304" pitchFamily="18" charset="0"/>
                <a:cs typeface="Times New Roman" panose="02020603050405020304" pitchFamily="18" charset="0"/>
              </a:rPr>
              <a:t>Now, use Bayes theorem to calculate the posterior probability.</a:t>
            </a:r>
          </a:p>
          <a:p>
            <a:endParaRPr lang="en-US" dirty="0"/>
          </a:p>
        </p:txBody>
      </p:sp>
      <p:sp>
        <p:nvSpPr>
          <p:cNvPr id="6" name="Slide Number Placeholder 5"/>
          <p:cNvSpPr>
            <a:spLocks noGrp="1"/>
          </p:cNvSpPr>
          <p:nvPr>
            <p:ph type="sldNum" sz="quarter" idx="4"/>
          </p:nvPr>
        </p:nvSpPr>
        <p:spPr/>
        <p:txBody>
          <a:bodyPr/>
          <a:lstStyle/>
          <a:p>
            <a:fld id="{8C2E478F-E849-4A8C-AF1F-CBCC78A7CBFA}" type="slidenum">
              <a:rPr lang="en-US" smtClean="0"/>
              <a:t>5</a:t>
            </a:fld>
            <a:endParaRPr lang="en-US" dirty="0"/>
          </a:p>
        </p:txBody>
      </p:sp>
      <p:sp>
        <p:nvSpPr>
          <p:cNvPr id="7" name="Rectangle 6"/>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9778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4400" dirty="0" smtClean="0">
                <a:latin typeface="Times New Roman" panose="02020603050405020304" pitchFamily="18" charset="0"/>
                <a:cs typeface="Times New Roman" panose="02020603050405020304" pitchFamily="18" charset="0"/>
              </a:rPr>
              <a:t>ADVANTAGES &amp; DISADVANTAGES</a:t>
            </a:r>
            <a:endParaRPr lang="en-US"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226220" y="1355656"/>
            <a:ext cx="5157787" cy="494506"/>
          </a:xfrm>
        </p:spPr>
        <p:txBody>
          <a:bodyPr>
            <a:normAutofit fontScale="92500" lnSpcReduction="10000"/>
          </a:bodyPr>
          <a:lstStyle/>
          <a:p>
            <a:r>
              <a:rPr lang="en-US" dirty="0" smtClean="0"/>
              <a:t>ADVANTAGES:</a:t>
            </a:r>
            <a:endParaRPr lang="en-US" dirty="0"/>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226221" y="2016779"/>
            <a:ext cx="5703092" cy="4598333"/>
          </a:xfrm>
        </p:spPr>
        <p:txBody>
          <a:bodyPr>
            <a:noAutofit/>
          </a:bodyPr>
          <a:lstStyle/>
          <a:p>
            <a:pPr fontAlgn="base"/>
            <a:r>
              <a:rPr lang="en-US" sz="1800" b="1" dirty="0">
                <a:latin typeface="Times New Roman" panose="02020603050405020304" pitchFamily="18" charset="0"/>
                <a:cs typeface="Times New Roman" panose="02020603050405020304" pitchFamily="18" charset="0"/>
              </a:rPr>
              <a:t>Less complex</a:t>
            </a:r>
            <a:r>
              <a:rPr lang="en-US" sz="18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Compared to other classifiers, </a:t>
            </a:r>
            <a:r>
              <a:rPr lang="en-US" dirty="0" smtClean="0">
                <a:latin typeface="Times New Roman" panose="02020603050405020304" pitchFamily="18" charset="0"/>
                <a:cs typeface="Times New Roman" panose="02020603050405020304" pitchFamily="18" charset="0"/>
              </a:rPr>
              <a:t> It is </a:t>
            </a:r>
            <a:r>
              <a:rPr lang="en-US" dirty="0">
                <a:latin typeface="Times New Roman" panose="02020603050405020304" pitchFamily="18" charset="0"/>
                <a:cs typeface="Times New Roman" panose="02020603050405020304" pitchFamily="18" charset="0"/>
              </a:rPr>
              <a:t>considered a simpler classifier since the parameters are easier to estimate. As a result, it’s one of the first algorithms learned within data science and machine learning courses.  </a:t>
            </a:r>
          </a:p>
          <a:p>
            <a:pPr fontAlgn="base"/>
            <a:r>
              <a:rPr lang="en-US" sz="1800" b="1" dirty="0">
                <a:latin typeface="Times New Roman" panose="02020603050405020304" pitchFamily="18" charset="0"/>
                <a:cs typeface="Times New Roman" panose="02020603050405020304" pitchFamily="18" charset="0"/>
              </a:rPr>
              <a:t>Scales well</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Compared to logistic regression, Naïve Bayes is considered a fast and efficient classifier that is fairly accurate when the conditional independence assumption holds. It also has low storage requirements. </a:t>
            </a:r>
          </a:p>
          <a:p>
            <a:pPr fontAlgn="base"/>
            <a:r>
              <a:rPr lang="en-US" sz="1800" b="1" dirty="0">
                <a:latin typeface="Times New Roman" panose="02020603050405020304" pitchFamily="18" charset="0"/>
                <a:cs typeface="Times New Roman" panose="02020603050405020304" pitchFamily="18" charset="0"/>
              </a:rPr>
              <a:t>Can handle high-dimensional data</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cases, such document classification, can have a high number of dimensions, which can be difficult for other classifiers to manage. </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366081" y="1333124"/>
            <a:ext cx="5183188" cy="494506"/>
          </a:xfrm>
        </p:spPr>
        <p:txBody>
          <a:bodyPr>
            <a:normAutofit fontScale="92500" lnSpcReduction="10000"/>
          </a:bodyPr>
          <a:lstStyle/>
          <a:p>
            <a:r>
              <a:rPr lang="en-US" dirty="0" smtClean="0"/>
              <a:t>DISADVANTAGES:</a:t>
            </a:r>
            <a:endParaRPr lang="en-US" dirty="0"/>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6257925" y="2016779"/>
            <a:ext cx="5490370" cy="4598333"/>
          </a:xfrm>
        </p:spPr>
        <p:txBody>
          <a:bodyPr>
            <a:normAutofit fontScale="92500" lnSpcReduction="10000"/>
          </a:bodyPr>
          <a:lstStyle/>
          <a:p>
            <a:pPr fontAlgn="base"/>
            <a:r>
              <a:rPr lang="en-US" sz="2100" b="1" dirty="0">
                <a:latin typeface="Times New Roman" panose="02020603050405020304" pitchFamily="18" charset="0"/>
                <a:cs typeface="Times New Roman" panose="02020603050405020304" pitchFamily="18" charset="0"/>
              </a:rPr>
              <a:t>Subject to Zero frequency</a:t>
            </a:r>
            <a:r>
              <a:rPr lang="en-US" sz="21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Zero frequency occurs when a categorical variable does not exist within the training set. For example, imagine that we’re trying to find the maximum likelihood estimator for the word, “sir” given class “spam”, but the word, “sir” doesn’t exist in the training data. The probability in this case would zero, and since this classifier multiplies all the conditional probabilities together, this also means that posterior probability will be zero. To avoid this issue, laplace smoothing can be leveraged</a:t>
            </a:r>
            <a:r>
              <a:rPr lang="en-US" dirty="0">
                <a:latin typeface="Times New Roman" panose="02020603050405020304" pitchFamily="18" charset="0"/>
                <a:cs typeface="Times New Roman" panose="02020603050405020304" pitchFamily="18" charset="0"/>
              </a:rPr>
              <a:t>. </a:t>
            </a:r>
          </a:p>
          <a:p>
            <a:pPr fontAlgn="base"/>
            <a:r>
              <a:rPr lang="en-US" sz="2100" b="1" dirty="0">
                <a:latin typeface="Times New Roman" panose="02020603050405020304" pitchFamily="18" charset="0"/>
                <a:cs typeface="Times New Roman" panose="02020603050405020304" pitchFamily="18" charset="0"/>
              </a:rPr>
              <a:t>Unrealistic core assumption</a:t>
            </a:r>
            <a:r>
              <a:rPr lang="en-US" sz="22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While the conditional independence assumption overall performs well, the assumption does not always hold, leading to incorrect classifications</a:t>
            </a: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1619265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7</a:t>
            </a:fld>
            <a:endParaRPr lang="en-US" dirty="0"/>
          </a:p>
        </p:txBody>
      </p:sp>
      <p:pic>
        <p:nvPicPr>
          <p:cNvPr id="6" name="Content Placeholder 5"/>
          <p:cNvPicPr>
            <a:picLocks noGrp="1" noChangeAspect="1"/>
          </p:cNvPicPr>
          <p:nvPr>
            <p:ph idx="1"/>
          </p:nvPr>
        </p:nvPicPr>
        <p:blipFill>
          <a:blip r:embed="rId2"/>
          <a:stretch>
            <a:fillRect/>
          </a:stretch>
        </p:blipFill>
        <p:spPr>
          <a:xfrm>
            <a:off x="322371" y="742949"/>
            <a:ext cx="6219608" cy="4486275"/>
          </a:xfrm>
          <a:prstGeom prst="rect">
            <a:avLst/>
          </a:prstGeom>
        </p:spPr>
      </p:pic>
      <p:sp>
        <p:nvSpPr>
          <p:cNvPr id="7" name="Rectangle 6"/>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stretch>
            <a:fillRect/>
          </a:stretch>
        </p:blipFill>
        <p:spPr>
          <a:xfrm>
            <a:off x="322371" y="5218727"/>
            <a:ext cx="6219608" cy="1533739"/>
          </a:xfrm>
          <a:prstGeom prst="rect">
            <a:avLst/>
          </a:prstGeom>
        </p:spPr>
      </p:pic>
      <p:sp>
        <p:nvSpPr>
          <p:cNvPr id="10" name="TextBox 9"/>
          <p:cNvSpPr txBox="1"/>
          <p:nvPr/>
        </p:nvSpPr>
        <p:spPr>
          <a:xfrm>
            <a:off x="6986588" y="2986087"/>
            <a:ext cx="4029075" cy="369332"/>
          </a:xfrm>
          <a:prstGeom prst="rect">
            <a:avLst/>
          </a:prstGeom>
          <a:noFill/>
        </p:spPr>
        <p:txBody>
          <a:bodyPr wrap="square" rtlCol="0">
            <a:spAutoFit/>
          </a:bodyPr>
          <a:lstStyle/>
          <a:p>
            <a:r>
              <a:rPr lang="en-US" dirty="0" smtClean="0"/>
              <a:t>Frequency table</a:t>
            </a:r>
          </a:p>
        </p:txBody>
      </p:sp>
      <p:sp>
        <p:nvSpPr>
          <p:cNvPr id="11" name="TextBox 10"/>
          <p:cNvSpPr txBox="1"/>
          <p:nvPr/>
        </p:nvSpPr>
        <p:spPr>
          <a:xfrm>
            <a:off x="60325" y="0"/>
            <a:ext cx="6743700" cy="923330"/>
          </a:xfrm>
          <a:prstGeom prst="rect">
            <a:avLst/>
          </a:prstGeom>
          <a:noFill/>
        </p:spPr>
        <p:txBody>
          <a:bodyPr wrap="square" rtlCol="0">
            <a:spAutoFit/>
          </a:bodyPr>
          <a:lstStyle/>
          <a:p>
            <a:r>
              <a:rPr lang="en-US" b="1" dirty="0"/>
              <a:t>Problem</a:t>
            </a:r>
            <a:r>
              <a:rPr lang="en-US" dirty="0"/>
              <a:t>: If the weather is sunny, then the Player should play or not?</a:t>
            </a:r>
          </a:p>
          <a:p>
            <a:r>
              <a:rPr lang="en-US" b="1" dirty="0"/>
              <a:t>Solution</a:t>
            </a:r>
            <a:r>
              <a:rPr lang="en-US" dirty="0"/>
              <a:t>: To solve this, first consider the below dataset:</a:t>
            </a:r>
          </a:p>
          <a:p>
            <a:endParaRPr lang="en-US" dirty="0"/>
          </a:p>
        </p:txBody>
      </p:sp>
      <p:pic>
        <p:nvPicPr>
          <p:cNvPr id="12" name="Picture 11"/>
          <p:cNvPicPr>
            <a:picLocks noChangeAspect="1"/>
          </p:cNvPicPr>
          <p:nvPr/>
        </p:nvPicPr>
        <p:blipFill>
          <a:blip r:embed="rId4"/>
          <a:stretch>
            <a:fillRect/>
          </a:stretch>
        </p:blipFill>
        <p:spPr>
          <a:xfrm>
            <a:off x="6804025" y="181553"/>
            <a:ext cx="5276465" cy="2562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6878824" y="3467823"/>
            <a:ext cx="4096322" cy="2276793"/>
          </a:xfrm>
          <a:prstGeom prst="rect">
            <a:avLst/>
          </a:prstGeom>
        </p:spPr>
      </p:pic>
      <p:pic>
        <p:nvPicPr>
          <p:cNvPr id="14" name="Picture 13"/>
          <p:cNvPicPr>
            <a:picLocks noChangeAspect="1"/>
          </p:cNvPicPr>
          <p:nvPr/>
        </p:nvPicPr>
        <p:blipFill>
          <a:blip r:embed="rId6"/>
          <a:stretch>
            <a:fillRect/>
          </a:stretch>
        </p:blipFill>
        <p:spPr>
          <a:xfrm>
            <a:off x="6915148" y="5791123"/>
            <a:ext cx="3334215" cy="552527"/>
          </a:xfrm>
          <a:prstGeom prst="rect">
            <a:avLst/>
          </a:prstGeom>
        </p:spPr>
      </p:pic>
    </p:spTree>
    <p:extLst>
      <p:ext uri="{BB962C8B-B14F-4D97-AF65-F5344CB8AC3E}">
        <p14:creationId xmlns:p14="http://schemas.microsoft.com/office/powerpoint/2010/main" val="32090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8</a:t>
            </a:fld>
            <a:endParaRPr lang="en-US" dirty="0"/>
          </a:p>
        </p:txBody>
      </p:sp>
      <p:pic>
        <p:nvPicPr>
          <p:cNvPr id="6" name="Content Placeholder 5"/>
          <p:cNvPicPr>
            <a:picLocks noGrp="1" noChangeAspect="1"/>
          </p:cNvPicPr>
          <p:nvPr>
            <p:ph idx="1"/>
          </p:nvPr>
        </p:nvPicPr>
        <p:blipFill>
          <a:blip r:embed="rId2"/>
          <a:stretch>
            <a:fillRect/>
          </a:stretch>
        </p:blipFill>
        <p:spPr>
          <a:xfrm>
            <a:off x="1131430" y="2190587"/>
            <a:ext cx="6544588" cy="2343477"/>
          </a:xfrm>
          <a:prstGeom prst="rect">
            <a:avLst/>
          </a:prstGeom>
        </p:spPr>
      </p:pic>
      <p:pic>
        <p:nvPicPr>
          <p:cNvPr id="7" name="Picture 6"/>
          <p:cNvPicPr>
            <a:picLocks noChangeAspect="1"/>
          </p:cNvPicPr>
          <p:nvPr/>
        </p:nvPicPr>
        <p:blipFill>
          <a:blip r:embed="rId3"/>
          <a:stretch>
            <a:fillRect/>
          </a:stretch>
        </p:blipFill>
        <p:spPr>
          <a:xfrm>
            <a:off x="1131430" y="1304638"/>
            <a:ext cx="4039164" cy="885949"/>
          </a:xfrm>
          <a:prstGeom prst="rect">
            <a:avLst/>
          </a:prstGeom>
        </p:spPr>
      </p:pic>
      <p:sp>
        <p:nvSpPr>
          <p:cNvPr id="8" name="Rectangle 7"/>
          <p:cNvSpPr/>
          <p:nvPr/>
        </p:nvSpPr>
        <p:spPr>
          <a:xfrm>
            <a:off x="10001250" y="6343650"/>
            <a:ext cx="1769993" cy="489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87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14"/>
            <p:extLst>
              <p:ext uri="{D42A27DB-BD31-4B8C-83A1-F6EECF244321}">
                <p14:modId xmlns:p14="http://schemas.microsoft.com/office/powerpoint/2010/main" val="2311468300"/>
              </p:ext>
            </p:extLst>
          </p:nvPr>
        </p:nvGraphicFramePr>
        <p:xfrm>
          <a:off x="1" y="0"/>
          <a:ext cx="7415212"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a:xfrm>
            <a:off x="7798617" y="645010"/>
            <a:ext cx="3991884" cy="407670"/>
          </a:xfrm>
        </p:spPr>
        <p:txBody>
          <a:bodyPr/>
          <a:lstStyle/>
          <a:p>
            <a:r>
              <a:rPr lang="en-US" dirty="0" smtClean="0"/>
              <a:t>Naïve bayes classifier.</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7593496" y="1621634"/>
            <a:ext cx="4399721" cy="4636392"/>
          </a:xfrm>
        </p:spPr>
        <p:txBody>
          <a:bodyPr>
            <a:normAutofit/>
          </a:bodyPr>
          <a:lstStyle/>
          <a:p>
            <a:pPr>
              <a:lnSpc>
                <a:spcPct val="100000"/>
              </a:lnSpc>
            </a:pPr>
            <a:r>
              <a:rPr lang="en-US" sz="2400" dirty="0"/>
              <a:t>It is used for Credit Scoring.</a:t>
            </a:r>
          </a:p>
          <a:p>
            <a:pPr>
              <a:lnSpc>
                <a:spcPct val="100000"/>
              </a:lnSpc>
            </a:pPr>
            <a:r>
              <a:rPr lang="en-US" sz="2400" dirty="0"/>
              <a:t>It is used in medical data classification.</a:t>
            </a:r>
          </a:p>
          <a:p>
            <a:pPr>
              <a:lnSpc>
                <a:spcPct val="100000"/>
              </a:lnSpc>
            </a:pPr>
            <a:r>
              <a:rPr lang="en-US" sz="2400" dirty="0"/>
              <a:t>It can be used in real-time predictions because Naïve Bayes Classifier is an eager learner.</a:t>
            </a:r>
          </a:p>
          <a:p>
            <a:pPr>
              <a:lnSpc>
                <a:spcPct val="100000"/>
              </a:lnSpc>
            </a:pPr>
            <a:r>
              <a:rPr lang="en-US" sz="2400" dirty="0"/>
              <a:t>It is used in Text classification such as </a:t>
            </a:r>
            <a:r>
              <a:rPr lang="en-US" sz="2400" dirty="0" smtClean="0"/>
              <a:t>Spam  filtering</a:t>
            </a:r>
            <a:r>
              <a:rPr lang="en-US" sz="2400" dirty="0"/>
              <a:t> and Sentiment analysis.</a:t>
            </a:r>
          </a:p>
          <a:p>
            <a:pPr marL="0" indent="0">
              <a:buNone/>
            </a:pPr>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5" name="Title 4"/>
          <p:cNvSpPr>
            <a:spLocks noGrp="1"/>
          </p:cNvSpPr>
          <p:nvPr>
            <p:ph type="title"/>
          </p:nvPr>
        </p:nvSpPr>
        <p:spPr>
          <a:xfrm>
            <a:off x="7593496" y="169717"/>
            <a:ext cx="4018722" cy="573989"/>
          </a:xfrm>
        </p:spPr>
        <p:txBody>
          <a:bodyPr/>
          <a:lstStyle/>
          <a:p>
            <a:r>
              <a:rPr lang="en-US" dirty="0" smtClean="0"/>
              <a:t>application</a:t>
            </a:r>
            <a:endParaRPr lang="en-US" dirty="0"/>
          </a:p>
        </p:txBody>
      </p:sp>
    </p:spTree>
    <p:extLst>
      <p:ext uri="{BB962C8B-B14F-4D97-AF65-F5344CB8AC3E}">
        <p14:creationId xmlns:p14="http://schemas.microsoft.com/office/powerpoint/2010/main" val="869470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2.xml><?xml version="1.0" encoding="utf-8"?>
<ds:datastoreItem xmlns:ds="http://schemas.openxmlformats.org/officeDocument/2006/customXml" ds:itemID="{22E71848-B78E-4D58-BFA5-D2D5918911CD}">
  <ds:schemaRefs>
    <ds:schemaRef ds:uri="http://schemas.microsoft.com/office/2006/metadata/properties"/>
    <ds:schemaRef ds:uri="http://purl.org/dc/terms/"/>
    <ds:schemaRef ds:uri="http://purl.org/dc/elements/1.1/"/>
    <ds:schemaRef ds:uri="71af3243-3dd4-4a8d-8c0d-dd76da1f02a5"/>
    <ds:schemaRef ds:uri="http://schemas.microsoft.com/office/2006/documentManagement/types"/>
    <ds:schemaRef ds:uri="http://www.w3.org/XML/1998/namespace"/>
    <ds:schemaRef ds:uri="http://schemas.openxmlformats.org/package/2006/metadata/core-properties"/>
    <ds:schemaRef ds:uri="16c05727-aa75-4e4a-9b5f-8a80a116589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432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Bebas</vt:lpstr>
      <vt:lpstr>Calibri</vt:lpstr>
      <vt:lpstr>Calibri Light</vt:lpstr>
      <vt:lpstr>Gill Sans</vt:lpstr>
      <vt:lpstr>Times New Roman</vt:lpstr>
      <vt:lpstr>Office Theme</vt:lpstr>
      <vt:lpstr> NAÏVE BAYES CLASSIFIER.</vt:lpstr>
      <vt:lpstr>TITLE </vt:lpstr>
      <vt:lpstr> NAÏVE BAYES Classifier  </vt:lpstr>
      <vt:lpstr>PowerPoint Presentation</vt:lpstr>
      <vt:lpstr>Working of naïve Bayes classifier</vt:lpstr>
      <vt:lpstr>ADVANTAGES &amp; DISADVANTAGES</vt:lpstr>
      <vt:lpstr>PowerPoint Presentation</vt:lpstr>
      <vt:lpstr>PowerPoint Presentation</vt:lpstr>
      <vt:lpstr>application</vt:lpstr>
      <vt:lpstr>Types of Naïve Bayes Model</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2023-03-21T09:24:53Z</dcterms:created>
  <dcterms:modified xsi:type="dcterms:W3CDTF">2023-03-22T09:59:32Z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