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3" r:id="rId4"/>
    <p:sldId id="257" r:id="rId5"/>
    <p:sldId id="261" r:id="rId6"/>
    <p:sldId id="260" r:id="rId7"/>
    <p:sldId id="266" r:id="rId8"/>
    <p:sldId id="267" r:id="rId9"/>
    <p:sldId id="268" r:id="rId10"/>
    <p:sldId id="269" r:id="rId11"/>
    <p:sldId id="273" r:id="rId12"/>
    <p:sldId id="274" r:id="rId13"/>
    <p:sldId id="275" r:id="rId14"/>
    <p:sldId id="276" r:id="rId15"/>
    <p:sldId id="270" r:id="rId16"/>
    <p:sldId id="271" r:id="rId17"/>
    <p:sldId id="272" r:id="rId18"/>
    <p:sldId id="262"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E75F612-DBD4-4480-89BC-7FEF6597D621}" type="datetimeFigureOut">
              <a:rPr lang="en-US" smtClean="0"/>
              <a:pPr/>
              <a:t>3/11/2021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9BDE7E7-D2CA-4714-9542-105F843FF6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E75F612-DBD4-4480-89BC-7FEF6597D621}" type="datetimeFigureOut">
              <a:rPr lang="en-US" smtClean="0"/>
              <a:pPr/>
              <a:t>3/11/2021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9BDE7E7-D2CA-4714-9542-105F843FF6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E75F612-DBD4-4480-89BC-7FEF6597D621}" type="datetimeFigureOut">
              <a:rPr lang="en-US" smtClean="0"/>
              <a:pPr/>
              <a:t>3/11/2021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9BDE7E7-D2CA-4714-9542-105F843FF6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E75F612-DBD4-4480-89BC-7FEF6597D621}" type="datetimeFigureOut">
              <a:rPr lang="en-US" smtClean="0"/>
              <a:pPr/>
              <a:t>3/11/2021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BDE7E7-D2CA-4714-9542-105F843FF6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E75F612-DBD4-4480-89BC-7FEF6597D621}" type="datetimeFigureOut">
              <a:rPr lang="en-US" smtClean="0"/>
              <a:pPr/>
              <a:t>3/11/2021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BDE7E7-D2CA-4714-9542-105F843FF6D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E75F612-DBD4-4480-89BC-7FEF6597D621}" type="datetimeFigureOut">
              <a:rPr lang="en-US" smtClean="0"/>
              <a:pPr/>
              <a:t>3/11/2021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9BDE7E7-D2CA-4714-9542-105F843FF6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nalyticsindiamag.com/mobilenet-vs-resnet50-two-cnn-transfer-learning-light-frameworks/" TargetMode="External"/><Relationship Id="rId2" Type="http://schemas.openxmlformats.org/officeDocument/2006/relationships/hyperlink" Target="https://analyticsindiamag.com/image-data-augmentation-impacts-performance-of-image-classification-with-cod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nalyticsindiamag.com/brain-tumor-prediction-through-mri-images-using-cnn-in-kera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navoneel/brain-mri-images-for-brain-tumor-detection" TargetMode="External"/><Relationship Id="rId2" Type="http://schemas.openxmlformats.org/officeDocument/2006/relationships/hyperlink" Target="https://analyticsindiamag.com/how-to-predict-authors-features-from-his-writing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alyticsindiamag.com/nvidia-supercomputer-selene-data-centers/" TargetMode="External"/><Relationship Id="rId2" Type="http://schemas.openxmlformats.org/officeDocument/2006/relationships/hyperlink" Target="https://t.me/share/url?&amp;text=http://Brain%20Tumor%20Prediction%20Through%20MRI%20Images%20Using%20CNN%20In%20Keras&amp;url=https://analyticsindiamag.com/brain-tumor-prediction-through-mri-images-using-cnn-in-keras/" TargetMode="External"/><Relationship Id="rId1" Type="http://schemas.openxmlformats.org/officeDocument/2006/relationships/slideLayout" Target="../slideLayouts/slideLayout2.xml"/><Relationship Id="rId6" Type="http://schemas.openxmlformats.org/officeDocument/2006/relationships/hyperlink" Target="https://www.kaggle.com/navoneel/brain-mri-images-for-brain-tumor-detection" TargetMode="External"/><Relationship Id="rId5" Type="http://schemas.openxmlformats.org/officeDocument/2006/relationships/hyperlink" Target="https://analyticsindiamag.com/how-to-predict-authors-features-from-his-writings/" TargetMode="External"/><Relationship Id="rId4" Type="http://schemas.openxmlformats.org/officeDocument/2006/relationships/hyperlink" Target="https://www.cancerimagingarchive.ne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nalyticsindiamag.com/my-first-cnn-project-emotion-detection-using-convolutional-neural-network-with-tpu/" TargetMode="External"/><Relationship Id="rId2" Type="http://schemas.openxmlformats.org/officeDocument/2006/relationships/hyperlink" Target="https://analyticsindiamag.com/tutorial-on-keras-callbacks-modelcheckpoint-and-earlystopping-in-deep-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Brain Tumor Prediction Through MRI Images Using CNN In </a:t>
            </a:r>
            <a:r>
              <a:rPr lang="en-US" dirty="0" err="1" smtClean="0"/>
              <a:t>Keras</a:t>
            </a:r>
            <a:endParaRPr lang="en-US" dirty="0"/>
          </a:p>
        </p:txBody>
      </p:sp>
      <p:sp>
        <p:nvSpPr>
          <p:cNvPr id="3" name="Subtitle 2"/>
          <p:cNvSpPr>
            <a:spLocks noGrp="1"/>
          </p:cNvSpPr>
          <p:nvPr>
            <p:ph type="subTitle" idx="1"/>
          </p:nvPr>
        </p:nvSpPr>
        <p:spPr/>
        <p:txBody>
          <a:bodyPr>
            <a:noAutofit/>
          </a:bodyPr>
          <a:lstStyle/>
          <a:p>
            <a:r>
              <a:rPr lang="en-US" sz="2400" dirty="0" smtClean="0"/>
              <a:t>By </a:t>
            </a:r>
            <a:r>
              <a:rPr lang="en-US" sz="2400" dirty="0" err="1" smtClean="0"/>
              <a:t>Shivangi</a:t>
            </a:r>
            <a:r>
              <a:rPr lang="en-US" sz="2400" dirty="0" smtClean="0"/>
              <a:t> </a:t>
            </a:r>
            <a:r>
              <a:rPr lang="en-US" sz="2400" dirty="0" err="1" smtClean="0"/>
              <a:t>Pokhriyal</a:t>
            </a:r>
            <a:endParaRPr lang="en-US" sz="2400" dirty="0" smtClean="0"/>
          </a:p>
          <a:p>
            <a:endParaRPr lang="en-US" sz="24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After defining the </a:t>
            </a:r>
            <a:r>
              <a:rPr lang="en-US" dirty="0" smtClean="0"/>
              <a:t>network, compile </a:t>
            </a:r>
            <a:r>
              <a:rPr lang="en-US" dirty="0" smtClean="0"/>
              <a:t>the network using optimizer as </a:t>
            </a:r>
            <a:r>
              <a:rPr lang="en-US" dirty="0" err="1" smtClean="0"/>
              <a:t>adam</a:t>
            </a:r>
            <a:r>
              <a:rPr lang="en-US" dirty="0" smtClean="0"/>
              <a:t> and loss function as categorical </a:t>
            </a:r>
            <a:r>
              <a:rPr lang="en-US" dirty="0" err="1" smtClean="0"/>
              <a:t>cross_entropy</a:t>
            </a:r>
            <a:r>
              <a:rPr lang="en-US" dirty="0" smtClean="0"/>
              <a:t>. </a:t>
            </a:r>
            <a:r>
              <a:rPr lang="en-US" dirty="0" smtClean="0"/>
              <a:t>To </a:t>
            </a:r>
            <a:r>
              <a:rPr lang="en-US" dirty="0" smtClean="0"/>
              <a:t>measure the </a:t>
            </a:r>
            <a:r>
              <a:rPr lang="en-US" dirty="0" smtClean="0"/>
              <a:t>performance, metrics </a:t>
            </a:r>
            <a:r>
              <a:rPr lang="en-US" dirty="0" smtClean="0"/>
              <a:t>as accuracy </a:t>
            </a:r>
            <a:r>
              <a:rPr lang="en-US" dirty="0" smtClean="0"/>
              <a:t>is used.</a:t>
            </a:r>
          </a:p>
          <a:p>
            <a:r>
              <a:rPr lang="en-US" dirty="0" smtClean="0"/>
              <a:t>After compiling the </a:t>
            </a:r>
            <a:r>
              <a:rPr lang="en-US" dirty="0" smtClean="0"/>
              <a:t>model, train </a:t>
            </a:r>
            <a:r>
              <a:rPr lang="en-US" dirty="0" smtClean="0"/>
              <a:t>the model for 50 epochs and check the results on the validation dataset. </a:t>
            </a:r>
            <a:endParaRPr lang="en-US" dirty="0" smtClean="0"/>
          </a:p>
          <a:p>
            <a:r>
              <a:rPr lang="en-US" dirty="0" smtClean="0"/>
              <a:t>After the training has completed for 50 </a:t>
            </a:r>
            <a:r>
              <a:rPr lang="en-US" dirty="0" smtClean="0"/>
              <a:t>epochs, evaluate </a:t>
            </a:r>
            <a:r>
              <a:rPr lang="en-US" dirty="0" smtClean="0"/>
              <a:t>the performance of the model on validation data</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04800" y="228600"/>
            <a:ext cx="7772400" cy="6400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a:srcRect/>
          <a:stretch>
            <a:fillRect/>
          </a:stretch>
        </p:blipFill>
        <p:spPr bwMode="auto">
          <a:xfrm>
            <a:off x="304800" y="304800"/>
            <a:ext cx="7619999" cy="60959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304801"/>
            <a:ext cx="7467600" cy="581329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09600" y="1524000"/>
            <a:ext cx="7315200" cy="5334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Accuracy of 86</a:t>
            </a:r>
            <a:r>
              <a:rPr lang="en-US" dirty="0" smtClean="0"/>
              <a:t>% on the validation data with a loss of 0.592. </a:t>
            </a:r>
            <a:r>
              <a:rPr lang="en-US" dirty="0" smtClean="0"/>
              <a:t>Visualize the </a:t>
            </a:r>
            <a:r>
              <a:rPr lang="en-US" dirty="0" smtClean="0"/>
              <a:t>training and testing accuracy and loss with graphs</a:t>
            </a:r>
            <a:r>
              <a:rPr lang="en-US" dirty="0" smtClean="0"/>
              <a:t>.</a:t>
            </a:r>
          </a:p>
          <a:p>
            <a:r>
              <a:rPr lang="en-US" dirty="0" smtClean="0"/>
              <a:t>Check </a:t>
            </a:r>
            <a:r>
              <a:rPr lang="en-US" dirty="0" smtClean="0"/>
              <a:t>some predictions made by the model whether they were correct or not</a:t>
            </a:r>
            <a:r>
              <a:rPr lang="en-US" dirty="0" smtClean="0"/>
              <a:t>.</a:t>
            </a:r>
          </a:p>
          <a:p>
            <a:r>
              <a:rPr lang="en-US" dirty="0" smtClean="0"/>
              <a:t>The model computed 5 out of 6 predictions right and 1 image was misclassified by the model. </a:t>
            </a:r>
            <a:endParaRPr lang="en-US" dirty="0" smtClean="0"/>
          </a:p>
          <a:p>
            <a:r>
              <a:rPr lang="en-US" dirty="0" smtClean="0"/>
              <a:t>E</a:t>
            </a:r>
            <a:r>
              <a:rPr lang="en-US" dirty="0" smtClean="0"/>
              <a:t>valuate </a:t>
            </a:r>
            <a:r>
              <a:rPr lang="en-US" dirty="0" smtClean="0"/>
              <a:t>the model performance using a classification report.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Report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66737" y="1905000"/>
            <a:ext cx="7019925" cy="4419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smtClean="0"/>
              <a:t>classification model </a:t>
            </a:r>
            <a:r>
              <a:rPr lang="en-US" dirty="0" smtClean="0"/>
              <a:t>is successfully made with </a:t>
            </a:r>
            <a:r>
              <a:rPr lang="en-US" dirty="0" smtClean="0"/>
              <a:t>the help of custom CNN layers to classify whether the patient has a brain tumor or not through MRI images. </a:t>
            </a:r>
            <a:endParaRPr lang="en-US" dirty="0" smtClean="0"/>
          </a:p>
          <a:p>
            <a:r>
              <a:rPr lang="en-US" dirty="0" smtClean="0"/>
              <a:t>With </a:t>
            </a:r>
            <a:r>
              <a:rPr lang="en-US" dirty="0" smtClean="0"/>
              <a:t>a few no of training samples, the model gave 86% accuracy. </a:t>
            </a:r>
            <a:r>
              <a:rPr lang="en-US" dirty="0" smtClean="0"/>
              <a:t>If training data is</a:t>
            </a:r>
            <a:r>
              <a:rPr lang="en-US" dirty="0" smtClean="0"/>
              <a:t> </a:t>
            </a:r>
            <a:r>
              <a:rPr lang="en-US" dirty="0" smtClean="0"/>
              <a:t>increased </a:t>
            </a:r>
            <a:r>
              <a:rPr lang="en-US" dirty="0" smtClean="0"/>
              <a:t>by more MRI images of patients or perform </a:t>
            </a:r>
            <a:r>
              <a:rPr lang="en-US" u="sng" dirty="0" smtClean="0">
                <a:hlinkClick r:id="rId2"/>
              </a:rPr>
              <a:t>data augmentation</a:t>
            </a:r>
            <a:r>
              <a:rPr lang="en-US" dirty="0" smtClean="0"/>
              <a:t> </a:t>
            </a:r>
            <a:r>
              <a:rPr lang="en-US" dirty="0" smtClean="0"/>
              <a:t>techniques, higher </a:t>
            </a:r>
            <a:r>
              <a:rPr lang="en-US" dirty="0" smtClean="0"/>
              <a:t>classification </a:t>
            </a:r>
            <a:r>
              <a:rPr lang="en-US" dirty="0" smtClean="0"/>
              <a:t>accuracy can be achieved. </a:t>
            </a:r>
          </a:p>
          <a:p>
            <a:r>
              <a:rPr lang="en-US" dirty="0" smtClean="0"/>
              <a:t>Also</a:t>
            </a:r>
            <a:r>
              <a:rPr lang="en-US" dirty="0" smtClean="0"/>
              <a:t>, </a:t>
            </a:r>
            <a:r>
              <a:rPr lang="en-US" dirty="0" smtClean="0"/>
              <a:t>use </a:t>
            </a:r>
            <a:r>
              <a:rPr lang="en-US" dirty="0" smtClean="0"/>
              <a:t>of pre-trained architectures like Vgg16 or </a:t>
            </a:r>
            <a:r>
              <a:rPr lang="en-US" u="sng" dirty="0" err="1" smtClean="0">
                <a:hlinkClick r:id="rId3"/>
              </a:rPr>
              <a:t>Resnet</a:t>
            </a:r>
            <a:r>
              <a:rPr lang="en-US" u="sng" dirty="0" smtClean="0">
                <a:hlinkClick r:id="rId3"/>
              </a:rPr>
              <a:t> </a:t>
            </a:r>
            <a:r>
              <a:rPr lang="en-US" u="sng" dirty="0" smtClean="0">
                <a:hlinkClick r:id="rId3"/>
              </a:rPr>
              <a:t>34</a:t>
            </a:r>
            <a:r>
              <a:rPr lang="en-US" dirty="0" smtClean="0"/>
              <a:t> maybe employed</a:t>
            </a:r>
            <a:r>
              <a:rPr lang="en-US" dirty="0" smtClean="0"/>
              <a:t> for improving the model performance.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0" y="1600200"/>
            <a:ext cx="8991600" cy="4525963"/>
          </a:xfrm>
        </p:spPr>
        <p:txBody>
          <a:bodyPr>
            <a:normAutofit fontScale="92500"/>
          </a:bodyPr>
          <a:lstStyle/>
          <a:p>
            <a:r>
              <a:rPr lang="en-US" dirty="0" smtClean="0"/>
              <a:t>[1] </a:t>
            </a:r>
            <a:r>
              <a:rPr lang="en-US" dirty="0" smtClean="0">
                <a:hlinkClick r:id="rId2"/>
              </a:rPr>
              <a:t>https://analyticsindiamag.com/brain-tumor-prediction-through-mri-images-using-cnn-in-keras</a:t>
            </a:r>
            <a:r>
              <a:rPr lang="en-US" dirty="0" smtClean="0">
                <a:hlinkClick r:id="rId2"/>
              </a:rPr>
              <a:t>/</a:t>
            </a:r>
            <a:r>
              <a:rPr lang="en-US" dirty="0" smtClean="0"/>
              <a:t>, September 2020</a:t>
            </a:r>
            <a:endParaRPr lang="en-US" dirty="0" smtClean="0"/>
          </a:p>
          <a:p>
            <a:r>
              <a:rPr lang="en-US" dirty="0" smtClean="0"/>
              <a:t>[</a:t>
            </a:r>
            <a:r>
              <a:rPr lang="en-US" dirty="0" smtClean="0"/>
              <a:t>2</a:t>
            </a:r>
            <a:r>
              <a:rPr lang="en-US" dirty="0" smtClean="0"/>
              <a:t>] </a:t>
            </a:r>
            <a:r>
              <a:rPr lang="en-US" dirty="0" err="1" smtClean="0"/>
              <a:t>Milica</a:t>
            </a:r>
            <a:r>
              <a:rPr lang="en-US" dirty="0" smtClean="0"/>
              <a:t> M. </a:t>
            </a:r>
            <a:r>
              <a:rPr lang="en-US" dirty="0" err="1" smtClean="0"/>
              <a:t>Badža</a:t>
            </a:r>
            <a:r>
              <a:rPr lang="en-US" dirty="0" smtClean="0"/>
              <a:t> and Marko C. </a:t>
            </a:r>
            <a:r>
              <a:rPr lang="en-US" dirty="0" err="1" smtClean="0"/>
              <a:t>Barjaktarovi´c</a:t>
            </a:r>
            <a:r>
              <a:rPr lang="en-US" dirty="0" smtClean="0"/>
              <a:t>, “Classification of Brain Tumors from MRI Images Using a </a:t>
            </a:r>
            <a:r>
              <a:rPr lang="en-US" dirty="0" err="1" smtClean="0"/>
              <a:t>Convolutional</a:t>
            </a:r>
            <a:r>
              <a:rPr lang="en-US" dirty="0" smtClean="0"/>
              <a:t> Neural Network”, MDPI, Published, March 2020. </a:t>
            </a:r>
            <a:endParaRPr lang="en-US" dirty="0" smtClean="0"/>
          </a:p>
          <a:p>
            <a:r>
              <a:rPr lang="en-US" dirty="0" smtClean="0"/>
              <a:t>[3] https://github.com/MuhammadFathy/Study-of-Detection-Brain-Tumor-with-machine-learning</a:t>
            </a:r>
          </a:p>
          <a:p>
            <a:r>
              <a:rPr lang="en-US" dirty="0" smtClean="0"/>
              <a:t>[4] </a:t>
            </a:r>
            <a:r>
              <a:rPr lang="en-US" dirty="0" err="1" smtClean="0"/>
              <a:t>Zheshu</a:t>
            </a:r>
            <a:r>
              <a:rPr lang="en-US" dirty="0" smtClean="0"/>
              <a:t> </a:t>
            </a:r>
            <a:r>
              <a:rPr lang="en-US" dirty="0" err="1" smtClean="0"/>
              <a:t>Jia</a:t>
            </a:r>
            <a:r>
              <a:rPr lang="en-US" dirty="0" smtClean="0"/>
              <a:t>, </a:t>
            </a:r>
            <a:r>
              <a:rPr lang="en-US" dirty="0" err="1" smtClean="0"/>
              <a:t>Deyun</a:t>
            </a:r>
            <a:r>
              <a:rPr lang="en-US" dirty="0" smtClean="0"/>
              <a:t> Chen “Brain Tumor Identification and Classification of MRI images using deep learning techniques”,  </a:t>
            </a:r>
            <a:r>
              <a:rPr lang="en-US" dirty="0" err="1" smtClean="0"/>
              <a:t>IEEEAccess</a:t>
            </a:r>
            <a:r>
              <a:rPr lang="en-US" dirty="0"/>
              <a:t>.</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7242048" cy="1143000"/>
          </a:xfrm>
        </p:spPr>
        <p:txBody>
          <a:bodyPr>
            <a:noAutofit/>
          </a:bodyPr>
          <a:lstStyle/>
          <a:p>
            <a:pPr algn="ctr"/>
            <a:r>
              <a:rPr lang="en-US" sz="8800" i="1" u="sng" dirty="0" smtClean="0"/>
              <a:t>THANK YOU</a:t>
            </a:r>
            <a:endParaRPr lang="en-US" sz="8800" i="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GUIDES ASSIGNED:</a:t>
            </a:r>
            <a:endParaRPr lang="en-US" dirty="0"/>
          </a:p>
        </p:txBody>
      </p:sp>
      <p:sp>
        <p:nvSpPr>
          <p:cNvPr id="3" name="Content Placeholder 2"/>
          <p:cNvSpPr>
            <a:spLocks noGrp="1"/>
          </p:cNvSpPr>
          <p:nvPr>
            <p:ph idx="1"/>
          </p:nvPr>
        </p:nvSpPr>
        <p:spPr/>
        <p:txBody>
          <a:bodyPr/>
          <a:lstStyle/>
          <a:p>
            <a:r>
              <a:rPr lang="en-US" sz="2800" b="1" u="sng" dirty="0" smtClean="0">
                <a:solidFill>
                  <a:srgbClr val="C00000"/>
                </a:solidFill>
              </a:rPr>
              <a:t>Dr. </a:t>
            </a:r>
            <a:r>
              <a:rPr lang="en-US" sz="2800" b="1" u="sng" dirty="0" err="1" smtClean="0">
                <a:solidFill>
                  <a:srgbClr val="C00000"/>
                </a:solidFill>
              </a:rPr>
              <a:t>Upendra</a:t>
            </a:r>
            <a:r>
              <a:rPr lang="en-US" sz="2800" b="1" u="sng" dirty="0" smtClean="0">
                <a:solidFill>
                  <a:srgbClr val="C00000"/>
                </a:solidFill>
              </a:rPr>
              <a:t> </a:t>
            </a:r>
            <a:r>
              <a:rPr lang="en-US" sz="2800" b="1" u="sng" dirty="0" err="1" smtClean="0">
                <a:solidFill>
                  <a:srgbClr val="C00000"/>
                </a:solidFill>
              </a:rPr>
              <a:t>Raju</a:t>
            </a:r>
            <a:endParaRPr lang="en-US" sz="2800" b="1" u="sng" dirty="0" smtClean="0">
              <a:solidFill>
                <a:srgbClr val="C00000"/>
              </a:solidFill>
            </a:endParaRPr>
          </a:p>
          <a:p>
            <a:r>
              <a:rPr lang="en-US" sz="2800" b="1" u="sng" dirty="0" smtClean="0">
                <a:solidFill>
                  <a:srgbClr val="C00000"/>
                </a:solidFill>
              </a:rPr>
              <a:t>Ms. Suma 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build </a:t>
            </a:r>
            <a:r>
              <a:rPr lang="en-US" dirty="0" smtClean="0"/>
              <a:t>a </a:t>
            </a:r>
            <a:r>
              <a:rPr lang="en-US" u="sng" dirty="0" smtClean="0">
                <a:hlinkClick r:id="rId2"/>
              </a:rPr>
              <a:t>classification</a:t>
            </a:r>
            <a:r>
              <a:rPr lang="en-US" dirty="0" smtClean="0"/>
              <a:t> model that would take MRI images of the patient and compute if there is a tumor in the brain or not. </a:t>
            </a:r>
            <a:endParaRPr lang="en-US" dirty="0" smtClean="0"/>
          </a:p>
          <a:p>
            <a:r>
              <a:rPr lang="en-US" dirty="0" smtClean="0"/>
              <a:t>Using dataset of</a:t>
            </a:r>
            <a:r>
              <a:rPr lang="en-US" dirty="0" smtClean="0"/>
              <a:t> </a:t>
            </a:r>
            <a:r>
              <a:rPr lang="en-US" u="sng" dirty="0" smtClean="0">
                <a:hlinkClick r:id="rId3"/>
              </a:rPr>
              <a:t>Brain MRI Images for Brain Tumor Detection</a:t>
            </a:r>
            <a:r>
              <a:rPr lang="en-US" dirty="0" smtClean="0"/>
              <a:t> that is publicly available on </a:t>
            </a:r>
            <a:r>
              <a:rPr lang="en-US" dirty="0" err="1" smtClean="0"/>
              <a:t>Kaggle</a:t>
            </a:r>
            <a:r>
              <a:rPr lang="en-US" dirty="0" smtClean="0"/>
              <a:t>. </a:t>
            </a:r>
            <a:endParaRPr lang="en-US" dirty="0" smtClean="0"/>
          </a:p>
          <a:p>
            <a:r>
              <a:rPr lang="en-US" dirty="0" smtClean="0"/>
              <a:t>First </a:t>
            </a:r>
            <a:r>
              <a:rPr lang="en-US" dirty="0" smtClean="0"/>
              <a:t>build the model using simple custom layers </a:t>
            </a:r>
            <a:r>
              <a:rPr lang="en-US" dirty="0" smtClean="0"/>
              <a:t>of </a:t>
            </a:r>
            <a:r>
              <a:rPr lang="en-US" dirty="0" err="1" smtClean="0"/>
              <a:t>convolutional</a:t>
            </a:r>
            <a:r>
              <a:rPr lang="en-US" dirty="0" smtClean="0"/>
              <a:t> </a:t>
            </a:r>
            <a:r>
              <a:rPr lang="en-US" dirty="0" smtClean="0"/>
              <a:t>neural networks and then evaluate it. </a:t>
            </a:r>
            <a:endParaRPr lang="en-US" dirty="0" smtClean="0"/>
          </a:p>
          <a:p>
            <a:r>
              <a:rPr lang="en-US" dirty="0" smtClean="0"/>
              <a:t>At </a:t>
            </a:r>
            <a:r>
              <a:rPr lang="en-US" dirty="0" smtClean="0"/>
              <a:t>last, </a:t>
            </a:r>
            <a:r>
              <a:rPr lang="en-US" dirty="0" smtClean="0"/>
              <a:t>to compute </a:t>
            </a:r>
            <a:r>
              <a:rPr lang="en-US" dirty="0" smtClean="0"/>
              <a:t>some prediction by the model and compare the results.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SYNOPSIS</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US" dirty="0"/>
              <a:t>Tumor is an uncontrolled growth of tissues in any part of the body. Tumors are of different types and hence they have different treatments. Detection of tumor in the earlier stages makes the treatment possible. Here we review different segmentation methods associated with feature extraction from Magnetic Resonance Imaging (MRI) of brain. We also discuss different machine learning and classification algorithms that use to classify normal and cancerous tissues. Finally, we propose an automatic tumor detection </a:t>
            </a:r>
            <a:r>
              <a:rPr lang="en-US" dirty="0" smtClean="0"/>
              <a:t>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classification of brain tumors is performed by biopsy, which is not usually conducted before definitive brain surgery. The improvement of technology and machine learning can help radiologists in tumor diagnostics without invasive measures. A machine-learning algorithm that has achieved substantial results in image segmentation and classification is the convolution neural network (CNN). We present a new CNN architecture for brain tumor classification of three tumor types. </a:t>
            </a:r>
          </a:p>
          <a:p>
            <a:r>
              <a:rPr lang="en-US" dirty="0" smtClean="0"/>
              <a:t>With good generalization capability and good execution speed, the new developed CNN architecture could be used as an effective decision-support tool for radiologists in medical diagnostics.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idx="1"/>
          </p:nvPr>
        </p:nvSpPr>
        <p:spPr>
          <a:xfrm>
            <a:off x="381000" y="1447800"/>
            <a:ext cx="8229600" cy="4906963"/>
          </a:xfrm>
        </p:spPr>
        <p:txBody>
          <a:bodyPr>
            <a:normAutofit/>
          </a:bodyPr>
          <a:lstStyle/>
          <a:p>
            <a:r>
              <a:rPr lang="en-US" dirty="0" smtClean="0"/>
              <a:t>Development of CNN Algorithm</a:t>
            </a:r>
          </a:p>
          <a:p>
            <a:r>
              <a:rPr lang="en-US" dirty="0" smtClean="0"/>
              <a:t>Collecting data</a:t>
            </a:r>
          </a:p>
          <a:p>
            <a:r>
              <a:rPr lang="en-US" dirty="0" smtClean="0"/>
              <a:t>Data Preprocessing</a:t>
            </a:r>
          </a:p>
          <a:p>
            <a:r>
              <a:rPr lang="en-US" dirty="0" smtClean="0"/>
              <a:t>Data Splitting – test set, train set, cross validation set</a:t>
            </a:r>
          </a:p>
          <a:p>
            <a:r>
              <a:rPr lang="en-US" dirty="0" smtClean="0"/>
              <a:t>Data Augmentation</a:t>
            </a:r>
          </a:p>
          <a:p>
            <a:r>
              <a:rPr lang="en-US" dirty="0" smtClean="0"/>
              <a:t>Training CNN</a:t>
            </a:r>
          </a:p>
          <a:p>
            <a:r>
              <a:rPr lang="en-US" dirty="0" smtClean="0"/>
              <a:t>Testing the dataset</a:t>
            </a:r>
          </a:p>
          <a:p>
            <a:r>
              <a:rPr lang="en-US" dirty="0" smtClean="0"/>
              <a:t>Result Inference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a:t>
            </a:r>
            <a:endParaRPr lang="en-US" dirty="0"/>
          </a:p>
        </p:txBody>
      </p:sp>
      <p:sp>
        <p:nvSpPr>
          <p:cNvPr id="3" name="Content Placeholder 2"/>
          <p:cNvSpPr>
            <a:spLocks noGrp="1"/>
          </p:cNvSpPr>
          <p:nvPr>
            <p:ph idx="1"/>
          </p:nvPr>
        </p:nvSpPr>
        <p:spPr/>
        <p:txBody>
          <a:bodyPr/>
          <a:lstStyle/>
          <a:p>
            <a:r>
              <a:rPr lang="en-US" dirty="0" smtClean="0"/>
              <a:t>The data set consists of two different folders that are Yes or No. </a:t>
            </a:r>
            <a:endParaRPr lang="en-US" dirty="0" smtClean="0"/>
          </a:p>
          <a:p>
            <a:r>
              <a:rPr lang="en-US" dirty="0" smtClean="0"/>
              <a:t>Both </a:t>
            </a:r>
            <a:r>
              <a:rPr lang="en-US" dirty="0" smtClean="0"/>
              <a:t>the folders contain different MRI images of the patients. </a:t>
            </a:r>
            <a:endParaRPr lang="en-US" dirty="0" smtClean="0"/>
          </a:p>
          <a:p>
            <a:r>
              <a:rPr lang="en-US" dirty="0" smtClean="0"/>
              <a:t>Yes </a:t>
            </a:r>
            <a:r>
              <a:rPr lang="en-US" dirty="0" smtClean="0"/>
              <a:t>folder has patients that have brain tumors whereas No folder has MRI images of patients with no brain tumor. </a:t>
            </a:r>
            <a:endParaRPr lang="en-US" dirty="0" smtClean="0"/>
          </a:p>
          <a:p>
            <a:r>
              <a:rPr lang="en-US" dirty="0" smtClean="0"/>
              <a:t>There </a:t>
            </a:r>
            <a:r>
              <a:rPr lang="en-US" dirty="0" smtClean="0"/>
              <a:t>are a total of 155 images of positive patients of brain tumor and 98 images of other patients having no brain tumor. All the images are of 240X240 pixels.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hlinkClick r:id="rId2"/>
              </a:rPr>
              <a:t/>
            </a:r>
            <a:br>
              <a:rPr lang="en-US" b="0" dirty="0" smtClean="0">
                <a:hlinkClick r:id="rId2"/>
              </a:rPr>
            </a:br>
            <a:r>
              <a:rPr lang="en-US" b="0" dirty="0" smtClean="0"/>
              <a:t/>
            </a:r>
            <a:br>
              <a:rPr lang="en-US" b="0" dirty="0" smtClean="0"/>
            </a:br>
            <a:r>
              <a:rPr lang="en-US" b="0" dirty="0" smtClean="0"/>
              <a:t>READ NEXT</a:t>
            </a:r>
            <a:br>
              <a:rPr lang="en-US" b="0" dirty="0" smtClean="0"/>
            </a:br>
            <a:r>
              <a:rPr lang="en-US" b="0" dirty="0" smtClean="0">
                <a:hlinkClick r:id="rId3" tooltip="Brain Tumor Prediction Through MRI Images Using CNN In Keras"/>
              </a:rPr>
              <a:t>How NVIDIA Built A Supercomputer In 3 Weeks</a:t>
            </a:r>
            <a:r>
              <a:rPr lang="en-US" b="0" dirty="0" smtClean="0"/>
              <a:t/>
            </a:r>
            <a:br>
              <a:rPr lang="en-US" b="0" dirty="0" smtClean="0"/>
            </a:br>
            <a:r>
              <a:rPr lang="en-US" b="0" dirty="0" smtClean="0"/>
              <a:t>Computer vision techniques have shown tremendous results in some areas in the medical domain like surgery and therapy of different diseases. Even researchers are trying to experiment with the detection of different diseases like cancer in the lungs and kidneys. Different medical imaging datasets are publicly available today for researchers like </a:t>
            </a:r>
            <a:r>
              <a:rPr lang="en-US" b="0" u="sng" dirty="0" smtClean="0">
                <a:hlinkClick r:id="rId4"/>
              </a:rPr>
              <a:t>Cancer Imaging Archive</a:t>
            </a:r>
            <a:r>
              <a:rPr lang="en-US" b="0" dirty="0" smtClean="0"/>
              <a:t> where we can get data access of large databases free of cost. A brain tumor is one of the problems wherein the brain of a patient’s different abnormal cells develops. They are called tumors that can again be divided into different types. </a:t>
            </a:r>
            <a:br>
              <a:rPr lang="en-US" b="0" dirty="0" smtClean="0"/>
            </a:br>
            <a:r>
              <a:rPr lang="en-US" b="0" dirty="0" smtClean="0"/>
              <a:t>Through this article, we will build a </a:t>
            </a:r>
            <a:r>
              <a:rPr lang="en-US" b="0" u="sng" dirty="0" smtClean="0">
                <a:hlinkClick r:id="rId5"/>
              </a:rPr>
              <a:t>classification</a:t>
            </a:r>
            <a:r>
              <a:rPr lang="en-US" b="0" dirty="0" smtClean="0"/>
              <a:t> model that would take MRI images of the patient and compute if there is a tumor in the brain or not. We will be using </a:t>
            </a:r>
            <a:r>
              <a:rPr lang="en-US" b="0" u="sng" dirty="0" smtClean="0">
                <a:hlinkClick r:id="rId6"/>
              </a:rPr>
              <a:t>Brain MRI Images for Brain Tumor Detection</a:t>
            </a:r>
            <a:r>
              <a:rPr lang="en-US" b="0" dirty="0" smtClean="0"/>
              <a:t> that is publicly available on </a:t>
            </a:r>
            <a:r>
              <a:rPr lang="en-US" b="0" dirty="0" err="1" smtClean="0"/>
              <a:t>Kaggle</a:t>
            </a:r>
            <a:r>
              <a:rPr lang="en-US" b="0" dirty="0" smtClean="0"/>
              <a:t>. We will first build the model using simple custom layers </a:t>
            </a:r>
            <a:r>
              <a:rPr lang="en-US" b="0" dirty="0" err="1" smtClean="0"/>
              <a:t>convolutional</a:t>
            </a:r>
            <a:r>
              <a:rPr lang="en-US" b="0" dirty="0" smtClean="0"/>
              <a:t> neural networks and then evaluate it. At last, we will compute some prediction by the model and compare the results. </a:t>
            </a:r>
            <a:br>
              <a:rPr lang="en-US" b="0" dirty="0" smtClean="0"/>
            </a:br>
            <a:r>
              <a:rPr lang="en-US" dirty="0" smtClean="0"/>
              <a:t>The Dataset </a:t>
            </a:r>
            <a:r>
              <a:rPr lang="en-US" b="0" dirty="0" smtClean="0"/>
              <a:t/>
            </a:r>
            <a:br>
              <a:rPr lang="en-US" b="0" dirty="0" smtClean="0"/>
            </a:br>
            <a:r>
              <a:rPr lang="en-US" b="0" dirty="0" smtClean="0"/>
              <a:t>The data set consists of two different folders that are Yes or No. Both the folders contain different MRI images of the patients. Yes folder has patients that have brain tumors whereas No folder has MRI images of patients with no brain tumor. There are a total of 155 images of positive patients of brain tumor and 98 images of other patients having no brain tumor. All the images are of 240X240 pixels. </a:t>
            </a:r>
            <a:br>
              <a:rPr lang="en-US" b="0" dirty="0" smtClean="0"/>
            </a:br>
            <a:r>
              <a:rPr lang="en-US" dirty="0" smtClean="0"/>
              <a:t>Brain Tumor Classification Model</a:t>
            </a:r>
            <a:r>
              <a:rPr lang="en-US" b="0" dirty="0" smtClean="0"/>
              <a:t/>
            </a:r>
            <a:br>
              <a:rPr lang="en-US" b="0" dirty="0" smtClean="0"/>
            </a:br>
            <a:endParaRPr lang="en-US" dirty="0"/>
          </a:p>
        </p:txBody>
      </p:sp>
      <p:sp>
        <p:nvSpPr>
          <p:cNvPr id="3" name="Content Placeholder 2"/>
          <p:cNvSpPr>
            <a:spLocks noGrp="1"/>
          </p:cNvSpPr>
          <p:nvPr>
            <p:ph idx="1"/>
          </p:nvPr>
        </p:nvSpPr>
        <p:spPr/>
        <p:txBody>
          <a:bodyPr/>
          <a:lstStyle/>
          <a:p>
            <a:r>
              <a:rPr lang="en-US" dirty="0" smtClean="0"/>
              <a:t>Import the </a:t>
            </a:r>
            <a:r>
              <a:rPr lang="en-US" dirty="0" smtClean="0"/>
              <a:t>required libraries and </a:t>
            </a:r>
            <a:r>
              <a:rPr lang="en-US" dirty="0" smtClean="0"/>
              <a:t>dataset.</a:t>
            </a:r>
          </a:p>
          <a:p>
            <a:r>
              <a:rPr lang="en-US" dirty="0" smtClean="0"/>
              <a:t>Download the dataset from </a:t>
            </a:r>
            <a:r>
              <a:rPr lang="en-US" dirty="0" err="1" smtClean="0"/>
              <a:t>K</a:t>
            </a:r>
            <a:r>
              <a:rPr lang="en-US" dirty="0" err="1" smtClean="0"/>
              <a:t>aggle</a:t>
            </a:r>
            <a:r>
              <a:rPr lang="en-US" dirty="0" smtClean="0"/>
              <a:t> in </a:t>
            </a:r>
            <a:r>
              <a:rPr lang="en-US" dirty="0" err="1" smtClean="0"/>
              <a:t>google</a:t>
            </a:r>
            <a:r>
              <a:rPr lang="en-US" dirty="0" smtClean="0"/>
              <a:t> drive.</a:t>
            </a:r>
          </a:p>
          <a:p>
            <a:r>
              <a:rPr lang="en-US" dirty="0" smtClean="0"/>
              <a:t>Read </a:t>
            </a:r>
            <a:r>
              <a:rPr lang="en-US" dirty="0" smtClean="0"/>
              <a:t>the images and store it in a separate list</a:t>
            </a:r>
            <a:r>
              <a:rPr lang="en-US" dirty="0" smtClean="0"/>
              <a:t>.</a:t>
            </a:r>
            <a:r>
              <a:rPr lang="en-US" dirty="0" smtClean="0"/>
              <a:t> </a:t>
            </a:r>
            <a:r>
              <a:rPr lang="en-US" dirty="0" smtClean="0"/>
              <a:t>Store </a:t>
            </a:r>
            <a:r>
              <a:rPr lang="en-US" dirty="0" smtClean="0"/>
              <a:t>all the images in X and all the corresponding labels into y</a:t>
            </a:r>
            <a:r>
              <a:rPr lang="en-US" dirty="0" smtClean="0"/>
              <a:t>.</a:t>
            </a:r>
            <a:r>
              <a:rPr lang="en-US" dirty="0" smtClean="0"/>
              <a:t>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 checking few images it was found that the </a:t>
            </a:r>
            <a:r>
              <a:rPr lang="en-US" dirty="0" smtClean="0"/>
              <a:t>images </a:t>
            </a:r>
            <a:r>
              <a:rPr lang="en-US" dirty="0" smtClean="0"/>
              <a:t>were </a:t>
            </a:r>
            <a:r>
              <a:rPr lang="en-US" dirty="0" smtClean="0"/>
              <a:t>distorted because I</a:t>
            </a:r>
            <a:r>
              <a:rPr lang="en-US" dirty="0" smtClean="0"/>
              <a:t> </a:t>
            </a:r>
            <a:r>
              <a:rPr lang="en-US" dirty="0" smtClean="0"/>
              <a:t>resized them into 28X28 pixels. </a:t>
            </a:r>
            <a:endParaRPr lang="en-US" dirty="0" smtClean="0"/>
          </a:p>
          <a:p>
            <a:r>
              <a:rPr lang="en-US" dirty="0" smtClean="0"/>
              <a:t>S</a:t>
            </a:r>
            <a:r>
              <a:rPr lang="en-US" dirty="0" smtClean="0"/>
              <a:t>plit </a:t>
            </a:r>
            <a:r>
              <a:rPr lang="en-US" dirty="0" smtClean="0"/>
              <a:t>the data into training and testing data</a:t>
            </a:r>
            <a:r>
              <a:rPr lang="en-US" dirty="0" smtClean="0"/>
              <a:t>.</a:t>
            </a:r>
          </a:p>
          <a:p>
            <a:r>
              <a:rPr lang="en-US" dirty="0" smtClean="0"/>
              <a:t> convert the labels into categorical using </a:t>
            </a:r>
            <a:r>
              <a:rPr lang="en-US" u="sng" dirty="0" err="1" smtClean="0">
                <a:hlinkClick r:id="rId2"/>
              </a:rPr>
              <a:t>Keras</a:t>
            </a:r>
            <a:r>
              <a:rPr lang="en-US" u="sng" dirty="0" smtClean="0">
                <a:hlinkClick r:id="rId2"/>
              </a:rPr>
              <a:t>.</a:t>
            </a:r>
            <a:r>
              <a:rPr lang="en-US" dirty="0" smtClean="0"/>
              <a:t> </a:t>
            </a:r>
            <a:r>
              <a:rPr lang="en-US" dirty="0" err="1" smtClean="0"/>
              <a:t>utils</a:t>
            </a:r>
            <a:r>
              <a:rPr lang="en-US" dirty="0" smtClean="0"/>
              <a:t> and also transform them into </a:t>
            </a:r>
            <a:r>
              <a:rPr lang="en-US" dirty="0" err="1" smtClean="0"/>
              <a:t>NumPy</a:t>
            </a:r>
            <a:r>
              <a:rPr lang="en-US" dirty="0" smtClean="0"/>
              <a:t> arrays</a:t>
            </a:r>
            <a:r>
              <a:rPr lang="en-US" dirty="0" smtClean="0"/>
              <a:t>.</a:t>
            </a:r>
          </a:p>
          <a:p>
            <a:r>
              <a:rPr lang="en-US" dirty="0" smtClean="0"/>
              <a:t>169 images of 28X28 pixels </a:t>
            </a:r>
            <a:r>
              <a:rPr lang="en-US" dirty="0" smtClean="0"/>
              <a:t>are in </a:t>
            </a:r>
            <a:r>
              <a:rPr lang="en-US" dirty="0" smtClean="0"/>
              <a:t>the training and 84 images of the same pixels in the testing sets. </a:t>
            </a:r>
            <a:endParaRPr lang="en-US" dirty="0" smtClean="0"/>
          </a:p>
          <a:p>
            <a:r>
              <a:rPr lang="en-US" dirty="0" smtClean="0"/>
              <a:t>Now </a:t>
            </a:r>
            <a:r>
              <a:rPr lang="en-US" dirty="0" smtClean="0"/>
              <a:t>build </a:t>
            </a:r>
            <a:r>
              <a:rPr lang="en-US" dirty="0" smtClean="0"/>
              <a:t>the </a:t>
            </a:r>
            <a:r>
              <a:rPr lang="en-US" dirty="0" smtClean="0"/>
              <a:t>network for classifying the MRI images. D</a:t>
            </a:r>
            <a:r>
              <a:rPr lang="en-US" dirty="0" smtClean="0"/>
              <a:t>efine </a:t>
            </a:r>
            <a:r>
              <a:rPr lang="en-US" dirty="0" smtClean="0"/>
              <a:t>the network by adding different </a:t>
            </a:r>
            <a:r>
              <a:rPr lang="en-US" u="sng" dirty="0" smtClean="0">
                <a:hlinkClick r:id="rId3"/>
              </a:rPr>
              <a:t>convents</a:t>
            </a:r>
            <a:r>
              <a:rPr lang="en-US" dirty="0" smtClean="0"/>
              <a:t> and pooling layers.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658</TotalTime>
  <Words>652</Words>
  <Application>Microsoft Office PowerPoint</Application>
  <PresentationFormat>On-screen Show (4:3)</PresentationFormat>
  <Paragraphs>59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Brain Tumor Prediction Through MRI Images Using CNN In Keras</vt:lpstr>
      <vt:lpstr>GUIDES ASSIGNED:</vt:lpstr>
      <vt:lpstr>OBJECTIVE</vt:lpstr>
      <vt:lpstr>SYNOPSIS</vt:lpstr>
      <vt:lpstr>Slide 5</vt:lpstr>
      <vt:lpstr>STEPS INVOLVED:</vt:lpstr>
      <vt:lpstr>THE DATASET</vt:lpstr>
      <vt:lpstr>  READ NEXT How NVIDIA Built A Supercomputer In 3 Weeks Computer vision techniques have shown tremendous results in some areas in the medical domain like surgery and therapy of different diseases. Even researchers are trying to experiment with the detection of different diseases like cancer in the lungs and kidneys. Different medical imaging datasets are publicly available today for researchers like Cancer Imaging Archive where we can get data access of large databases free of cost. A brain tumor is one of the problems wherein the brain of a patient’s different abnormal cells develops. They are called tumors that can again be divided into different types.  Through this article, we will build a classification model that would take MRI images of the patient and compute if there is a tumor in the brain or not. We will be using Brain MRI Images for Brain Tumor Detection that is publicly available on Kaggle. We will first build the model using simple custom layers convolutional neural networks and then evaluate it. At last, we will compute some prediction by the model and compare the results.  The Dataset  The data set consists of two different folders that are Yes or No. Both the folders contain different MRI images of the patients. Yes folder has patients that have brain tumors whereas No folder has MRI images of patients with no brain tumor. There are a total of 155 images of positive patients of brain tumor and 98 images of other patients having no brain tumor. All the images are of 240X240 pixels.  Brain Tumor Classification Model </vt:lpstr>
      <vt:lpstr>OUTPUT</vt:lpstr>
      <vt:lpstr>OUTPUT</vt:lpstr>
      <vt:lpstr>Slide 11</vt:lpstr>
      <vt:lpstr>Slide 12</vt:lpstr>
      <vt:lpstr>Slide 13</vt:lpstr>
      <vt:lpstr>output</vt:lpstr>
      <vt:lpstr>OUTPUT</vt:lpstr>
      <vt:lpstr>Classification Report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Brain Tumors from MRI Images Using a Convolutional Neural Network</dc:title>
  <dc:creator>comp</dc:creator>
  <cp:lastModifiedBy>comp</cp:lastModifiedBy>
  <cp:revision>24</cp:revision>
  <dcterms:created xsi:type="dcterms:W3CDTF">2020-12-16T07:21:27Z</dcterms:created>
  <dcterms:modified xsi:type="dcterms:W3CDTF">2021-03-11T17:28:09Z</dcterms:modified>
</cp:coreProperties>
</file>