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71" r:id="rId6"/>
    <p:sldId id="270" r:id="rId7"/>
    <p:sldId id="260" r:id="rId8"/>
    <p:sldId id="272" r:id="rId9"/>
    <p:sldId id="274" r:id="rId10"/>
    <p:sldId id="273" r:id="rId11"/>
    <p:sldId id="275" r:id="rId12"/>
    <p:sldId id="285" r:id="rId13"/>
    <p:sldId id="282" r:id="rId14"/>
    <p:sldId id="286" r:id="rId15"/>
    <p:sldId id="284" r:id="rId16"/>
    <p:sldId id="261" r:id="rId17"/>
    <p:sldId id="276" r:id="rId18"/>
    <p:sldId id="278" r:id="rId19"/>
    <p:sldId id="277" r:id="rId20"/>
    <p:sldId id="279" r:id="rId21"/>
    <p:sldId id="280" r:id="rId22"/>
    <p:sldId id="262" r:id="rId23"/>
    <p:sldId id="281" r:id="rId24"/>
    <p:sldId id="287" r:id="rId25"/>
    <p:sldId id="288" r:id="rId26"/>
    <p:sldId id="264" r:id="rId27"/>
    <p:sldId id="289" r:id="rId28"/>
    <p:sldId id="290" r:id="rId29"/>
    <p:sldId id="291" r:id="rId30"/>
    <p:sldId id="263" r:id="rId31"/>
    <p:sldId id="293" r:id="rId32"/>
    <p:sldId id="265" r:id="rId33"/>
    <p:sldId id="292" r:id="rId34"/>
    <p:sldId id="294" r:id="rId35"/>
    <p:sldId id="266" r:id="rId36"/>
    <p:sldId id="295" r:id="rId37"/>
    <p:sldId id="298" r:id="rId38"/>
    <p:sldId id="299" r:id="rId39"/>
    <p:sldId id="296" r:id="rId40"/>
    <p:sldId id="267" r:id="rId41"/>
    <p:sldId id="297" r:id="rId42"/>
    <p:sldId id="268" r:id="rId43"/>
    <p:sldId id="30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AB2F9-9A71-408A-B884-5569182AD16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E31075-BB92-4369-A8D6-0942CD2EC871}">
      <dgm:prSet/>
      <dgm:spPr/>
      <dgm:t>
        <a:bodyPr/>
        <a:lstStyle/>
        <a:p>
          <a:pPr>
            <a:defRPr cap="all"/>
          </a:pPr>
          <a:r>
            <a:rPr lang="en-IN"/>
            <a:t>Random Forests algorithm is giving the best accuracy and model score for training and test data.</a:t>
          </a:r>
          <a:endParaRPr lang="en-US"/>
        </a:p>
      </dgm:t>
    </dgm:pt>
    <dgm:pt modelId="{33F475CB-3601-4204-9E2B-ADA243DE9A10}" type="parTrans" cxnId="{08839384-0931-4781-8966-80DEB6006F31}">
      <dgm:prSet/>
      <dgm:spPr/>
      <dgm:t>
        <a:bodyPr/>
        <a:lstStyle/>
        <a:p>
          <a:endParaRPr lang="en-US"/>
        </a:p>
      </dgm:t>
    </dgm:pt>
    <dgm:pt modelId="{7DD04256-335D-4B13-A16A-092A16DFE949}" type="sibTrans" cxnId="{08839384-0931-4781-8966-80DEB6006F31}">
      <dgm:prSet/>
      <dgm:spPr/>
      <dgm:t>
        <a:bodyPr/>
        <a:lstStyle/>
        <a:p>
          <a:endParaRPr lang="en-US"/>
        </a:p>
      </dgm:t>
    </dgm:pt>
    <dgm:pt modelId="{340F7B19-C2DB-4AF7-A905-01ED84D1E87B}">
      <dgm:prSet/>
      <dgm:spPr/>
      <dgm:t>
        <a:bodyPr/>
        <a:lstStyle/>
        <a:p>
          <a:pPr>
            <a:defRPr cap="all"/>
          </a:pPr>
          <a:r>
            <a:rPr lang="en-IN"/>
            <a:t>Model score of Random Forests is highest and Logistic Regression has the lowest model score.</a:t>
          </a:r>
          <a:endParaRPr lang="en-US"/>
        </a:p>
      </dgm:t>
    </dgm:pt>
    <dgm:pt modelId="{A6A17746-3DA7-4BAE-A167-F16A8E27E7EB}" type="parTrans" cxnId="{1281C9AE-3912-4A2E-87F1-69947F6ECABC}">
      <dgm:prSet/>
      <dgm:spPr/>
      <dgm:t>
        <a:bodyPr/>
        <a:lstStyle/>
        <a:p>
          <a:endParaRPr lang="en-US"/>
        </a:p>
      </dgm:t>
    </dgm:pt>
    <dgm:pt modelId="{B87F4FED-CCE2-420C-B651-40BA91B92C56}" type="sibTrans" cxnId="{1281C9AE-3912-4A2E-87F1-69947F6ECABC}">
      <dgm:prSet/>
      <dgm:spPr/>
      <dgm:t>
        <a:bodyPr/>
        <a:lstStyle/>
        <a:p>
          <a:endParaRPr lang="en-US"/>
        </a:p>
      </dgm:t>
    </dgm:pt>
    <dgm:pt modelId="{CA9E3204-DB8E-43A9-8BAC-E8A25331B630}">
      <dgm:prSet/>
      <dgm:spPr/>
      <dgm:t>
        <a:bodyPr/>
        <a:lstStyle/>
        <a:p>
          <a:pPr>
            <a:defRPr cap="all"/>
          </a:pPr>
          <a:r>
            <a:rPr lang="en-IN"/>
            <a:t>Logistic Regression is not performing well on the test and train data due to existence of multicollinearity between the variables.</a:t>
          </a:r>
          <a:endParaRPr lang="en-US"/>
        </a:p>
      </dgm:t>
    </dgm:pt>
    <dgm:pt modelId="{026D10DF-2EDC-4650-8C13-B0F9AFA7A128}" type="parTrans" cxnId="{B7333A8E-9D7B-41CB-BFF3-06C7EB29E084}">
      <dgm:prSet/>
      <dgm:spPr/>
      <dgm:t>
        <a:bodyPr/>
        <a:lstStyle/>
        <a:p>
          <a:endParaRPr lang="en-US"/>
        </a:p>
      </dgm:t>
    </dgm:pt>
    <dgm:pt modelId="{AAF8C05D-02BE-490A-AF6C-73956B605F9A}" type="sibTrans" cxnId="{B7333A8E-9D7B-41CB-BFF3-06C7EB29E084}">
      <dgm:prSet/>
      <dgm:spPr/>
      <dgm:t>
        <a:bodyPr/>
        <a:lstStyle/>
        <a:p>
          <a:endParaRPr lang="en-US"/>
        </a:p>
      </dgm:t>
    </dgm:pt>
    <dgm:pt modelId="{AE0C1F3C-6D70-44A2-AB9B-CD03818CBED0}">
      <dgm:prSet/>
      <dgm:spPr/>
      <dgm:t>
        <a:bodyPr/>
        <a:lstStyle/>
        <a:p>
          <a:pPr>
            <a:defRPr cap="all"/>
          </a:pPr>
          <a:r>
            <a:rPr lang="en-IN"/>
            <a:t>SVMs are performing well on train and test sets.</a:t>
          </a:r>
          <a:endParaRPr lang="en-US"/>
        </a:p>
      </dgm:t>
    </dgm:pt>
    <dgm:pt modelId="{4E0EF266-7809-4B7D-8E41-F7AE68922112}" type="parTrans" cxnId="{16ABACF2-2BCA-41BC-8027-93C3CC1B298B}">
      <dgm:prSet/>
      <dgm:spPr/>
      <dgm:t>
        <a:bodyPr/>
        <a:lstStyle/>
        <a:p>
          <a:endParaRPr lang="en-US"/>
        </a:p>
      </dgm:t>
    </dgm:pt>
    <dgm:pt modelId="{C3E38301-4411-469B-9B38-B73A1D797516}" type="sibTrans" cxnId="{16ABACF2-2BCA-41BC-8027-93C3CC1B298B}">
      <dgm:prSet/>
      <dgm:spPr/>
      <dgm:t>
        <a:bodyPr/>
        <a:lstStyle/>
        <a:p>
          <a:endParaRPr lang="en-US"/>
        </a:p>
      </dgm:t>
    </dgm:pt>
    <dgm:pt modelId="{1E24722C-2A91-44CA-8934-694992E61B2C}" type="pres">
      <dgm:prSet presAssocID="{56BAB2F9-9A71-408A-B884-5569182AD167}" presName="root" presStyleCnt="0">
        <dgm:presLayoutVars>
          <dgm:dir/>
          <dgm:resizeHandles val="exact"/>
        </dgm:presLayoutVars>
      </dgm:prSet>
      <dgm:spPr/>
    </dgm:pt>
    <dgm:pt modelId="{CBBD3D21-E009-45E9-883B-0C12FBF6DB69}" type="pres">
      <dgm:prSet presAssocID="{22E31075-BB92-4369-A8D6-0942CD2EC871}" presName="compNode" presStyleCnt="0"/>
      <dgm:spPr/>
    </dgm:pt>
    <dgm:pt modelId="{191C41DA-B83E-408A-BE41-496CFB82EEC1}" type="pres">
      <dgm:prSet presAssocID="{22E31075-BB92-4369-A8D6-0942CD2EC87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8B48B8-0397-4F3E-8AAD-EB990AA18934}" type="pres">
      <dgm:prSet presAssocID="{22E31075-BB92-4369-A8D6-0942CD2EC8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CB5AA8A-93C2-45E8-BD91-EEF9461F3BFA}" type="pres">
      <dgm:prSet presAssocID="{22E31075-BB92-4369-A8D6-0942CD2EC871}" presName="spaceRect" presStyleCnt="0"/>
      <dgm:spPr/>
    </dgm:pt>
    <dgm:pt modelId="{1D97F874-C77B-4914-B5DF-66F311EEF326}" type="pres">
      <dgm:prSet presAssocID="{22E31075-BB92-4369-A8D6-0942CD2EC871}" presName="textRect" presStyleLbl="revTx" presStyleIdx="0" presStyleCnt="4">
        <dgm:presLayoutVars>
          <dgm:chMax val="1"/>
          <dgm:chPref val="1"/>
        </dgm:presLayoutVars>
      </dgm:prSet>
      <dgm:spPr/>
    </dgm:pt>
    <dgm:pt modelId="{78235BA5-FB21-4BC8-9E56-D250B0EFA17D}" type="pres">
      <dgm:prSet presAssocID="{7DD04256-335D-4B13-A16A-092A16DFE949}" presName="sibTrans" presStyleCnt="0"/>
      <dgm:spPr/>
    </dgm:pt>
    <dgm:pt modelId="{516C2048-A6C4-4857-832F-DCBB19F6D616}" type="pres">
      <dgm:prSet presAssocID="{340F7B19-C2DB-4AF7-A905-01ED84D1E87B}" presName="compNode" presStyleCnt="0"/>
      <dgm:spPr/>
    </dgm:pt>
    <dgm:pt modelId="{7F14E2F8-33D1-4AA8-A80E-00FE862E2696}" type="pres">
      <dgm:prSet presAssocID="{340F7B19-C2DB-4AF7-A905-01ED84D1E87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36C5C90-80B2-4445-8610-8C045421D690}" type="pres">
      <dgm:prSet presAssocID="{340F7B19-C2DB-4AF7-A905-01ED84D1E8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F911CE9-27B5-4B04-9941-9D398366D835}" type="pres">
      <dgm:prSet presAssocID="{340F7B19-C2DB-4AF7-A905-01ED84D1E87B}" presName="spaceRect" presStyleCnt="0"/>
      <dgm:spPr/>
    </dgm:pt>
    <dgm:pt modelId="{5B7F9218-539C-49BD-B544-E858EB59A4E3}" type="pres">
      <dgm:prSet presAssocID="{340F7B19-C2DB-4AF7-A905-01ED84D1E87B}" presName="textRect" presStyleLbl="revTx" presStyleIdx="1" presStyleCnt="4">
        <dgm:presLayoutVars>
          <dgm:chMax val="1"/>
          <dgm:chPref val="1"/>
        </dgm:presLayoutVars>
      </dgm:prSet>
      <dgm:spPr/>
    </dgm:pt>
    <dgm:pt modelId="{6EEF9C9C-65E1-431C-A50B-0348F2D785A6}" type="pres">
      <dgm:prSet presAssocID="{B87F4FED-CCE2-420C-B651-40BA91B92C56}" presName="sibTrans" presStyleCnt="0"/>
      <dgm:spPr/>
    </dgm:pt>
    <dgm:pt modelId="{ADE7D697-7038-4360-9E94-2EB68C4F3D66}" type="pres">
      <dgm:prSet presAssocID="{CA9E3204-DB8E-43A9-8BAC-E8A25331B630}" presName="compNode" presStyleCnt="0"/>
      <dgm:spPr/>
    </dgm:pt>
    <dgm:pt modelId="{4DC53E22-6265-4354-B994-69B0EBA9880F}" type="pres">
      <dgm:prSet presAssocID="{CA9E3204-DB8E-43A9-8BAC-E8A25331B63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E56D71E-1136-40D4-A6FC-930220995F6D}" type="pres">
      <dgm:prSet presAssocID="{CA9E3204-DB8E-43A9-8BAC-E8A25331B6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A67D14-5676-475E-8F8C-C14F29CF1076}" type="pres">
      <dgm:prSet presAssocID="{CA9E3204-DB8E-43A9-8BAC-E8A25331B630}" presName="spaceRect" presStyleCnt="0"/>
      <dgm:spPr/>
    </dgm:pt>
    <dgm:pt modelId="{9FD05BF3-A586-4BDB-861B-691ABE7462B7}" type="pres">
      <dgm:prSet presAssocID="{CA9E3204-DB8E-43A9-8BAC-E8A25331B630}" presName="textRect" presStyleLbl="revTx" presStyleIdx="2" presStyleCnt="4">
        <dgm:presLayoutVars>
          <dgm:chMax val="1"/>
          <dgm:chPref val="1"/>
        </dgm:presLayoutVars>
      </dgm:prSet>
      <dgm:spPr/>
    </dgm:pt>
    <dgm:pt modelId="{ECEB4A51-353D-4EE3-8B69-AFAB4EBCC355}" type="pres">
      <dgm:prSet presAssocID="{AAF8C05D-02BE-490A-AF6C-73956B605F9A}" presName="sibTrans" presStyleCnt="0"/>
      <dgm:spPr/>
    </dgm:pt>
    <dgm:pt modelId="{3DF5068F-7500-4208-BBC4-23688300D0F5}" type="pres">
      <dgm:prSet presAssocID="{AE0C1F3C-6D70-44A2-AB9B-CD03818CBED0}" presName="compNode" presStyleCnt="0"/>
      <dgm:spPr/>
    </dgm:pt>
    <dgm:pt modelId="{EA5EDA5C-228B-4D46-8492-49F6AE7478DA}" type="pres">
      <dgm:prSet presAssocID="{AE0C1F3C-6D70-44A2-AB9B-CD03818CBED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215543-4E14-458F-B3B5-65E761F06CC8}" type="pres">
      <dgm:prSet presAssocID="{AE0C1F3C-6D70-44A2-AB9B-CD03818CBE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B99833C7-3C29-4CE9-BE3E-1910FB3ADA8C}" type="pres">
      <dgm:prSet presAssocID="{AE0C1F3C-6D70-44A2-AB9B-CD03818CBED0}" presName="spaceRect" presStyleCnt="0"/>
      <dgm:spPr/>
    </dgm:pt>
    <dgm:pt modelId="{F5EF28EF-092B-46B2-A4B0-95438989A914}" type="pres">
      <dgm:prSet presAssocID="{AE0C1F3C-6D70-44A2-AB9B-CD03818CBE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637B30-4C07-4E12-9A63-957900F56A63}" type="presOf" srcId="{22E31075-BB92-4369-A8D6-0942CD2EC871}" destId="{1D97F874-C77B-4914-B5DF-66F311EEF326}" srcOrd="0" destOrd="0" presId="urn:microsoft.com/office/officeart/2018/5/layout/IconLeafLabelList"/>
    <dgm:cxn modelId="{14976741-753C-4D16-889D-2E171EFA0881}" type="presOf" srcId="{AE0C1F3C-6D70-44A2-AB9B-CD03818CBED0}" destId="{F5EF28EF-092B-46B2-A4B0-95438989A914}" srcOrd="0" destOrd="0" presId="urn:microsoft.com/office/officeart/2018/5/layout/IconLeafLabelList"/>
    <dgm:cxn modelId="{08839384-0931-4781-8966-80DEB6006F31}" srcId="{56BAB2F9-9A71-408A-B884-5569182AD167}" destId="{22E31075-BB92-4369-A8D6-0942CD2EC871}" srcOrd="0" destOrd="0" parTransId="{33F475CB-3601-4204-9E2B-ADA243DE9A10}" sibTransId="{7DD04256-335D-4B13-A16A-092A16DFE949}"/>
    <dgm:cxn modelId="{B7333A8E-9D7B-41CB-BFF3-06C7EB29E084}" srcId="{56BAB2F9-9A71-408A-B884-5569182AD167}" destId="{CA9E3204-DB8E-43A9-8BAC-E8A25331B630}" srcOrd="2" destOrd="0" parTransId="{026D10DF-2EDC-4650-8C13-B0F9AFA7A128}" sibTransId="{AAF8C05D-02BE-490A-AF6C-73956B605F9A}"/>
    <dgm:cxn modelId="{1281C9AE-3912-4A2E-87F1-69947F6ECABC}" srcId="{56BAB2F9-9A71-408A-B884-5569182AD167}" destId="{340F7B19-C2DB-4AF7-A905-01ED84D1E87B}" srcOrd="1" destOrd="0" parTransId="{A6A17746-3DA7-4BAE-A167-F16A8E27E7EB}" sibTransId="{B87F4FED-CCE2-420C-B651-40BA91B92C56}"/>
    <dgm:cxn modelId="{50F301BC-A716-4925-BB01-78A186FC98BF}" type="presOf" srcId="{340F7B19-C2DB-4AF7-A905-01ED84D1E87B}" destId="{5B7F9218-539C-49BD-B544-E858EB59A4E3}" srcOrd="0" destOrd="0" presId="urn:microsoft.com/office/officeart/2018/5/layout/IconLeafLabelList"/>
    <dgm:cxn modelId="{3579B4C2-537F-4063-981D-6637FC7E3B45}" type="presOf" srcId="{56BAB2F9-9A71-408A-B884-5569182AD167}" destId="{1E24722C-2A91-44CA-8934-694992E61B2C}" srcOrd="0" destOrd="0" presId="urn:microsoft.com/office/officeart/2018/5/layout/IconLeafLabelList"/>
    <dgm:cxn modelId="{05C20CC5-B6A3-4C4B-9429-B7C5C9C53E35}" type="presOf" srcId="{CA9E3204-DB8E-43A9-8BAC-E8A25331B630}" destId="{9FD05BF3-A586-4BDB-861B-691ABE7462B7}" srcOrd="0" destOrd="0" presId="urn:microsoft.com/office/officeart/2018/5/layout/IconLeafLabelList"/>
    <dgm:cxn modelId="{16ABACF2-2BCA-41BC-8027-93C3CC1B298B}" srcId="{56BAB2F9-9A71-408A-B884-5569182AD167}" destId="{AE0C1F3C-6D70-44A2-AB9B-CD03818CBED0}" srcOrd="3" destOrd="0" parTransId="{4E0EF266-7809-4B7D-8E41-F7AE68922112}" sibTransId="{C3E38301-4411-469B-9B38-B73A1D797516}"/>
    <dgm:cxn modelId="{FF3658E3-AA6D-4623-B67A-84A0C406D38D}" type="presParOf" srcId="{1E24722C-2A91-44CA-8934-694992E61B2C}" destId="{CBBD3D21-E009-45E9-883B-0C12FBF6DB69}" srcOrd="0" destOrd="0" presId="urn:microsoft.com/office/officeart/2018/5/layout/IconLeafLabelList"/>
    <dgm:cxn modelId="{AB9B6381-0336-4D15-B1A1-003351585BFC}" type="presParOf" srcId="{CBBD3D21-E009-45E9-883B-0C12FBF6DB69}" destId="{191C41DA-B83E-408A-BE41-496CFB82EEC1}" srcOrd="0" destOrd="0" presId="urn:microsoft.com/office/officeart/2018/5/layout/IconLeafLabelList"/>
    <dgm:cxn modelId="{E50E45F7-7B0A-42A6-9A8D-5F60E26A3C56}" type="presParOf" srcId="{CBBD3D21-E009-45E9-883B-0C12FBF6DB69}" destId="{248B48B8-0397-4F3E-8AAD-EB990AA18934}" srcOrd="1" destOrd="0" presId="urn:microsoft.com/office/officeart/2018/5/layout/IconLeafLabelList"/>
    <dgm:cxn modelId="{77648CFF-1092-48AC-83AA-23E349D8E460}" type="presParOf" srcId="{CBBD3D21-E009-45E9-883B-0C12FBF6DB69}" destId="{3CB5AA8A-93C2-45E8-BD91-EEF9461F3BFA}" srcOrd="2" destOrd="0" presId="urn:microsoft.com/office/officeart/2018/5/layout/IconLeafLabelList"/>
    <dgm:cxn modelId="{BBE4BB73-D38C-4B92-9CE0-63B8AA1B0E33}" type="presParOf" srcId="{CBBD3D21-E009-45E9-883B-0C12FBF6DB69}" destId="{1D97F874-C77B-4914-B5DF-66F311EEF326}" srcOrd="3" destOrd="0" presId="urn:microsoft.com/office/officeart/2018/5/layout/IconLeafLabelList"/>
    <dgm:cxn modelId="{438A3A92-0D96-4A2C-A102-CE10F21FFEDD}" type="presParOf" srcId="{1E24722C-2A91-44CA-8934-694992E61B2C}" destId="{78235BA5-FB21-4BC8-9E56-D250B0EFA17D}" srcOrd="1" destOrd="0" presId="urn:microsoft.com/office/officeart/2018/5/layout/IconLeafLabelList"/>
    <dgm:cxn modelId="{8F7208E2-DF83-490D-B946-C888C4A82CE2}" type="presParOf" srcId="{1E24722C-2A91-44CA-8934-694992E61B2C}" destId="{516C2048-A6C4-4857-832F-DCBB19F6D616}" srcOrd="2" destOrd="0" presId="urn:microsoft.com/office/officeart/2018/5/layout/IconLeafLabelList"/>
    <dgm:cxn modelId="{567D6A1F-BD96-4795-AE7C-A0E48087FB1F}" type="presParOf" srcId="{516C2048-A6C4-4857-832F-DCBB19F6D616}" destId="{7F14E2F8-33D1-4AA8-A80E-00FE862E2696}" srcOrd="0" destOrd="0" presId="urn:microsoft.com/office/officeart/2018/5/layout/IconLeafLabelList"/>
    <dgm:cxn modelId="{70314696-5DE8-4BB9-BDED-9FEFDDA758A9}" type="presParOf" srcId="{516C2048-A6C4-4857-832F-DCBB19F6D616}" destId="{F36C5C90-80B2-4445-8610-8C045421D690}" srcOrd="1" destOrd="0" presId="urn:microsoft.com/office/officeart/2018/5/layout/IconLeafLabelList"/>
    <dgm:cxn modelId="{B8A834EC-4FFD-4C33-81BA-7B1DE56EEA1E}" type="presParOf" srcId="{516C2048-A6C4-4857-832F-DCBB19F6D616}" destId="{3F911CE9-27B5-4B04-9941-9D398366D835}" srcOrd="2" destOrd="0" presId="urn:microsoft.com/office/officeart/2018/5/layout/IconLeafLabelList"/>
    <dgm:cxn modelId="{ED25069C-EF75-41EF-8BE7-BEA5C866D98E}" type="presParOf" srcId="{516C2048-A6C4-4857-832F-DCBB19F6D616}" destId="{5B7F9218-539C-49BD-B544-E858EB59A4E3}" srcOrd="3" destOrd="0" presId="urn:microsoft.com/office/officeart/2018/5/layout/IconLeafLabelList"/>
    <dgm:cxn modelId="{EBB059FA-E978-483F-ADBA-0FBFF1C27119}" type="presParOf" srcId="{1E24722C-2A91-44CA-8934-694992E61B2C}" destId="{6EEF9C9C-65E1-431C-A50B-0348F2D785A6}" srcOrd="3" destOrd="0" presId="urn:microsoft.com/office/officeart/2018/5/layout/IconLeafLabelList"/>
    <dgm:cxn modelId="{FBA1A3B1-F863-4FF1-9302-B7D57E7A1E3A}" type="presParOf" srcId="{1E24722C-2A91-44CA-8934-694992E61B2C}" destId="{ADE7D697-7038-4360-9E94-2EB68C4F3D66}" srcOrd="4" destOrd="0" presId="urn:microsoft.com/office/officeart/2018/5/layout/IconLeafLabelList"/>
    <dgm:cxn modelId="{44DD19F0-7C3A-4DEB-83FC-F761AD79D482}" type="presParOf" srcId="{ADE7D697-7038-4360-9E94-2EB68C4F3D66}" destId="{4DC53E22-6265-4354-B994-69B0EBA9880F}" srcOrd="0" destOrd="0" presId="urn:microsoft.com/office/officeart/2018/5/layout/IconLeafLabelList"/>
    <dgm:cxn modelId="{04E07F5E-2118-44CB-BF1D-6AA222C1D0DA}" type="presParOf" srcId="{ADE7D697-7038-4360-9E94-2EB68C4F3D66}" destId="{5E56D71E-1136-40D4-A6FC-930220995F6D}" srcOrd="1" destOrd="0" presId="urn:microsoft.com/office/officeart/2018/5/layout/IconLeafLabelList"/>
    <dgm:cxn modelId="{4E0B667C-C9EC-48A0-A901-AE9B380544A8}" type="presParOf" srcId="{ADE7D697-7038-4360-9E94-2EB68C4F3D66}" destId="{ACA67D14-5676-475E-8F8C-C14F29CF1076}" srcOrd="2" destOrd="0" presId="urn:microsoft.com/office/officeart/2018/5/layout/IconLeafLabelList"/>
    <dgm:cxn modelId="{D1F701E5-3E03-4B1F-B1FE-27056999BF52}" type="presParOf" srcId="{ADE7D697-7038-4360-9E94-2EB68C4F3D66}" destId="{9FD05BF3-A586-4BDB-861B-691ABE7462B7}" srcOrd="3" destOrd="0" presId="urn:microsoft.com/office/officeart/2018/5/layout/IconLeafLabelList"/>
    <dgm:cxn modelId="{922DDC92-EBB4-44BD-A34A-21D009F67F3A}" type="presParOf" srcId="{1E24722C-2A91-44CA-8934-694992E61B2C}" destId="{ECEB4A51-353D-4EE3-8B69-AFAB4EBCC355}" srcOrd="5" destOrd="0" presId="urn:microsoft.com/office/officeart/2018/5/layout/IconLeafLabelList"/>
    <dgm:cxn modelId="{836EE02F-78A1-463F-91B1-FD7A8F1DEC57}" type="presParOf" srcId="{1E24722C-2A91-44CA-8934-694992E61B2C}" destId="{3DF5068F-7500-4208-BBC4-23688300D0F5}" srcOrd="6" destOrd="0" presId="urn:microsoft.com/office/officeart/2018/5/layout/IconLeafLabelList"/>
    <dgm:cxn modelId="{51AC0BF0-1F7D-4D54-9E45-113D2551E67D}" type="presParOf" srcId="{3DF5068F-7500-4208-BBC4-23688300D0F5}" destId="{EA5EDA5C-228B-4D46-8492-49F6AE7478DA}" srcOrd="0" destOrd="0" presId="urn:microsoft.com/office/officeart/2018/5/layout/IconLeafLabelList"/>
    <dgm:cxn modelId="{EB9E34E9-074B-443D-9204-5635CD1791B6}" type="presParOf" srcId="{3DF5068F-7500-4208-BBC4-23688300D0F5}" destId="{35215543-4E14-458F-B3B5-65E761F06CC8}" srcOrd="1" destOrd="0" presId="urn:microsoft.com/office/officeart/2018/5/layout/IconLeafLabelList"/>
    <dgm:cxn modelId="{FFA487EF-8C93-43C7-8828-3660639FFABC}" type="presParOf" srcId="{3DF5068F-7500-4208-BBC4-23688300D0F5}" destId="{B99833C7-3C29-4CE9-BE3E-1910FB3ADA8C}" srcOrd="2" destOrd="0" presId="urn:microsoft.com/office/officeart/2018/5/layout/IconLeafLabelList"/>
    <dgm:cxn modelId="{851D0892-6182-4636-980E-824CFF0270C2}" type="presParOf" srcId="{3DF5068F-7500-4208-BBC4-23688300D0F5}" destId="{F5EF28EF-092B-46B2-A4B0-95438989A9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3DE83-1C0E-4623-9C8F-C39194B1376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92E877-AC15-48CB-851F-96C5EC5D3596}">
      <dgm:prSet/>
      <dgm:spPr/>
      <dgm:t>
        <a:bodyPr/>
        <a:lstStyle/>
        <a:p>
          <a:r>
            <a:rPr lang="en-IN"/>
            <a:t>The SVMs and Random Forests can be deployed for classifying the shoppers intention as they are giving good accuracy.</a:t>
          </a:r>
          <a:endParaRPr lang="en-US"/>
        </a:p>
      </dgm:t>
    </dgm:pt>
    <dgm:pt modelId="{E41F1743-C88B-413B-A809-F6087F505758}" type="parTrans" cxnId="{06083311-24A5-4616-BFF4-CF6BB9DEBB98}">
      <dgm:prSet/>
      <dgm:spPr/>
      <dgm:t>
        <a:bodyPr/>
        <a:lstStyle/>
        <a:p>
          <a:endParaRPr lang="en-US"/>
        </a:p>
      </dgm:t>
    </dgm:pt>
    <dgm:pt modelId="{16B86859-5E70-4974-94EE-8B1DF632A1C3}" type="sibTrans" cxnId="{06083311-24A5-4616-BFF4-CF6BB9DEBB98}">
      <dgm:prSet/>
      <dgm:spPr/>
      <dgm:t>
        <a:bodyPr/>
        <a:lstStyle/>
        <a:p>
          <a:endParaRPr lang="en-US"/>
        </a:p>
      </dgm:t>
    </dgm:pt>
    <dgm:pt modelId="{1CD01BE3-7ED1-4CFF-AECF-E421111D6CE5}">
      <dgm:prSet/>
      <dgm:spPr/>
      <dgm:t>
        <a:bodyPr/>
        <a:lstStyle/>
        <a:p>
          <a:r>
            <a:rPr lang="en-IN"/>
            <a:t>The Logistic regression has the very bad performance with accuracy 70% on test set and 705 on train set.</a:t>
          </a:r>
          <a:endParaRPr lang="en-US"/>
        </a:p>
      </dgm:t>
    </dgm:pt>
    <dgm:pt modelId="{16B25665-57ED-400D-84ED-F04EED98A477}" type="parTrans" cxnId="{BE9474A5-30FD-4085-AAB4-65037278A337}">
      <dgm:prSet/>
      <dgm:spPr/>
      <dgm:t>
        <a:bodyPr/>
        <a:lstStyle/>
        <a:p>
          <a:endParaRPr lang="en-US"/>
        </a:p>
      </dgm:t>
    </dgm:pt>
    <dgm:pt modelId="{8D6FB99B-5385-4E49-9575-5906B57A63C6}" type="sibTrans" cxnId="{BE9474A5-30FD-4085-AAB4-65037278A337}">
      <dgm:prSet/>
      <dgm:spPr/>
      <dgm:t>
        <a:bodyPr/>
        <a:lstStyle/>
        <a:p>
          <a:endParaRPr lang="en-US"/>
        </a:p>
      </dgm:t>
    </dgm:pt>
    <dgm:pt modelId="{D6AECB58-B9F2-4E2B-ABDD-2343881A1AEB}">
      <dgm:prSet/>
      <dgm:spPr/>
      <dgm:t>
        <a:bodyPr/>
        <a:lstStyle/>
        <a:p>
          <a:r>
            <a:rPr lang="en-IN"/>
            <a:t>The accuracy of the random forest model is 86% for test set and 96% for train set.</a:t>
          </a:r>
          <a:endParaRPr lang="en-US"/>
        </a:p>
      </dgm:t>
    </dgm:pt>
    <dgm:pt modelId="{87D28219-AC27-4F5E-AB00-36BEFC45C20E}" type="parTrans" cxnId="{919B4F31-62E3-43D7-B12C-AF2206C0B83B}">
      <dgm:prSet/>
      <dgm:spPr/>
      <dgm:t>
        <a:bodyPr/>
        <a:lstStyle/>
        <a:p>
          <a:endParaRPr lang="en-US"/>
        </a:p>
      </dgm:t>
    </dgm:pt>
    <dgm:pt modelId="{BBD7CB37-A04A-4B34-886E-46A805A4773F}" type="sibTrans" cxnId="{919B4F31-62E3-43D7-B12C-AF2206C0B83B}">
      <dgm:prSet/>
      <dgm:spPr/>
      <dgm:t>
        <a:bodyPr/>
        <a:lstStyle/>
        <a:p>
          <a:endParaRPr lang="en-US"/>
        </a:p>
      </dgm:t>
    </dgm:pt>
    <dgm:pt modelId="{527B606E-55BD-4231-84F8-A24799228949}">
      <dgm:prSet/>
      <dgm:spPr/>
      <dgm:t>
        <a:bodyPr/>
        <a:lstStyle/>
        <a:p>
          <a:r>
            <a:rPr lang="en-IN"/>
            <a:t>The accuracy of the SVM model is 79% for test set and 79% for train set.</a:t>
          </a:r>
          <a:endParaRPr lang="en-US"/>
        </a:p>
      </dgm:t>
    </dgm:pt>
    <dgm:pt modelId="{1477A7D0-D981-4F03-93BA-12C45EE59745}" type="parTrans" cxnId="{3EF6AA18-4548-4C98-BD57-6B9528888C41}">
      <dgm:prSet/>
      <dgm:spPr/>
      <dgm:t>
        <a:bodyPr/>
        <a:lstStyle/>
        <a:p>
          <a:endParaRPr lang="en-US"/>
        </a:p>
      </dgm:t>
    </dgm:pt>
    <dgm:pt modelId="{0D3130E3-76CB-4297-8989-53902FE58140}" type="sibTrans" cxnId="{3EF6AA18-4548-4C98-BD57-6B9528888C41}">
      <dgm:prSet/>
      <dgm:spPr/>
      <dgm:t>
        <a:bodyPr/>
        <a:lstStyle/>
        <a:p>
          <a:endParaRPr lang="en-US"/>
        </a:p>
      </dgm:t>
    </dgm:pt>
    <dgm:pt modelId="{44CA0395-280A-4A69-8206-140854F11AA5}" type="pres">
      <dgm:prSet presAssocID="{6043DE83-1C0E-4623-9C8F-C39194B13766}" presName="root" presStyleCnt="0">
        <dgm:presLayoutVars>
          <dgm:dir/>
          <dgm:resizeHandles val="exact"/>
        </dgm:presLayoutVars>
      </dgm:prSet>
      <dgm:spPr/>
    </dgm:pt>
    <dgm:pt modelId="{E147182E-0C47-4671-BE9B-DD88388D7095}" type="pres">
      <dgm:prSet presAssocID="{6043DE83-1C0E-4623-9C8F-C39194B13766}" presName="container" presStyleCnt="0">
        <dgm:presLayoutVars>
          <dgm:dir/>
          <dgm:resizeHandles val="exact"/>
        </dgm:presLayoutVars>
      </dgm:prSet>
      <dgm:spPr/>
    </dgm:pt>
    <dgm:pt modelId="{9E97B668-8F5D-498F-A67F-3DD85A4A881A}" type="pres">
      <dgm:prSet presAssocID="{4692E877-AC15-48CB-851F-96C5EC5D3596}" presName="compNode" presStyleCnt="0"/>
      <dgm:spPr/>
    </dgm:pt>
    <dgm:pt modelId="{E49F8C04-4FCC-40A1-A531-B0535991F2E5}" type="pres">
      <dgm:prSet presAssocID="{4692E877-AC15-48CB-851F-96C5EC5D3596}" presName="iconBgRect" presStyleLbl="bgShp" presStyleIdx="0" presStyleCnt="4"/>
      <dgm:spPr/>
    </dgm:pt>
    <dgm:pt modelId="{967B055C-2FE2-4121-9CE8-EDFFA138E33D}" type="pres">
      <dgm:prSet presAssocID="{4692E877-AC15-48CB-851F-96C5EC5D35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D592286-4C73-4651-9DC4-8C79575D23AD}" type="pres">
      <dgm:prSet presAssocID="{4692E877-AC15-48CB-851F-96C5EC5D3596}" presName="spaceRect" presStyleCnt="0"/>
      <dgm:spPr/>
    </dgm:pt>
    <dgm:pt modelId="{122143F0-11B3-4030-9D9F-B41B88CFC05C}" type="pres">
      <dgm:prSet presAssocID="{4692E877-AC15-48CB-851F-96C5EC5D3596}" presName="textRect" presStyleLbl="revTx" presStyleIdx="0" presStyleCnt="4">
        <dgm:presLayoutVars>
          <dgm:chMax val="1"/>
          <dgm:chPref val="1"/>
        </dgm:presLayoutVars>
      </dgm:prSet>
      <dgm:spPr/>
    </dgm:pt>
    <dgm:pt modelId="{3A61A160-5BEC-4C36-845A-765060CB0A93}" type="pres">
      <dgm:prSet presAssocID="{16B86859-5E70-4974-94EE-8B1DF632A1C3}" presName="sibTrans" presStyleLbl="sibTrans2D1" presStyleIdx="0" presStyleCnt="0"/>
      <dgm:spPr/>
    </dgm:pt>
    <dgm:pt modelId="{AB21444E-8C3F-4BAD-A4C5-DA3B354BDDAF}" type="pres">
      <dgm:prSet presAssocID="{1CD01BE3-7ED1-4CFF-AECF-E421111D6CE5}" presName="compNode" presStyleCnt="0"/>
      <dgm:spPr/>
    </dgm:pt>
    <dgm:pt modelId="{C6841D68-EFEB-44F7-B09F-531EF2B8595F}" type="pres">
      <dgm:prSet presAssocID="{1CD01BE3-7ED1-4CFF-AECF-E421111D6CE5}" presName="iconBgRect" presStyleLbl="bgShp" presStyleIdx="1" presStyleCnt="4"/>
      <dgm:spPr/>
    </dgm:pt>
    <dgm:pt modelId="{E6AC97E2-36CF-4E1B-90A1-CD6C3C8A86C1}" type="pres">
      <dgm:prSet presAssocID="{1CD01BE3-7ED1-4CFF-AECF-E421111D6C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45B8580-C665-4C08-B082-6B89DD54B19B}" type="pres">
      <dgm:prSet presAssocID="{1CD01BE3-7ED1-4CFF-AECF-E421111D6CE5}" presName="spaceRect" presStyleCnt="0"/>
      <dgm:spPr/>
    </dgm:pt>
    <dgm:pt modelId="{0B1F9E78-3E9C-4DC1-BEF2-B60F8C419EAB}" type="pres">
      <dgm:prSet presAssocID="{1CD01BE3-7ED1-4CFF-AECF-E421111D6CE5}" presName="textRect" presStyleLbl="revTx" presStyleIdx="1" presStyleCnt="4">
        <dgm:presLayoutVars>
          <dgm:chMax val="1"/>
          <dgm:chPref val="1"/>
        </dgm:presLayoutVars>
      </dgm:prSet>
      <dgm:spPr/>
    </dgm:pt>
    <dgm:pt modelId="{F1BDB33A-567F-4E60-AE9A-13CD4404D932}" type="pres">
      <dgm:prSet presAssocID="{8D6FB99B-5385-4E49-9575-5906B57A63C6}" presName="sibTrans" presStyleLbl="sibTrans2D1" presStyleIdx="0" presStyleCnt="0"/>
      <dgm:spPr/>
    </dgm:pt>
    <dgm:pt modelId="{A207D23B-F4EB-42DD-BCF7-EDC5DC5110A9}" type="pres">
      <dgm:prSet presAssocID="{D6AECB58-B9F2-4E2B-ABDD-2343881A1AEB}" presName="compNode" presStyleCnt="0"/>
      <dgm:spPr/>
    </dgm:pt>
    <dgm:pt modelId="{336E1EFE-B0BB-4090-827C-87AA4D220CD8}" type="pres">
      <dgm:prSet presAssocID="{D6AECB58-B9F2-4E2B-ABDD-2343881A1AEB}" presName="iconBgRect" presStyleLbl="bgShp" presStyleIdx="2" presStyleCnt="4"/>
      <dgm:spPr/>
    </dgm:pt>
    <dgm:pt modelId="{8C0A6A48-FC17-4685-AD61-22B5449C23AE}" type="pres">
      <dgm:prSet presAssocID="{D6AECB58-B9F2-4E2B-ABDD-2343881A1A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4D435FE-DD67-4905-BDCF-913CF23586A6}" type="pres">
      <dgm:prSet presAssocID="{D6AECB58-B9F2-4E2B-ABDD-2343881A1AEB}" presName="spaceRect" presStyleCnt="0"/>
      <dgm:spPr/>
    </dgm:pt>
    <dgm:pt modelId="{5E6309B7-28AA-49C0-AD9D-9D12DF8387F7}" type="pres">
      <dgm:prSet presAssocID="{D6AECB58-B9F2-4E2B-ABDD-2343881A1AEB}" presName="textRect" presStyleLbl="revTx" presStyleIdx="2" presStyleCnt="4">
        <dgm:presLayoutVars>
          <dgm:chMax val="1"/>
          <dgm:chPref val="1"/>
        </dgm:presLayoutVars>
      </dgm:prSet>
      <dgm:spPr/>
    </dgm:pt>
    <dgm:pt modelId="{44A82EA1-E652-4EFA-8DE5-3DD4D6966F0F}" type="pres">
      <dgm:prSet presAssocID="{BBD7CB37-A04A-4B34-886E-46A805A4773F}" presName="sibTrans" presStyleLbl="sibTrans2D1" presStyleIdx="0" presStyleCnt="0"/>
      <dgm:spPr/>
    </dgm:pt>
    <dgm:pt modelId="{E9B2B106-BA10-4345-8371-452F422FFBEB}" type="pres">
      <dgm:prSet presAssocID="{527B606E-55BD-4231-84F8-A24799228949}" presName="compNode" presStyleCnt="0"/>
      <dgm:spPr/>
    </dgm:pt>
    <dgm:pt modelId="{9AD789BB-67A6-4CFF-9088-FA5A95306484}" type="pres">
      <dgm:prSet presAssocID="{527B606E-55BD-4231-84F8-A24799228949}" presName="iconBgRect" presStyleLbl="bgShp" presStyleIdx="3" presStyleCnt="4"/>
      <dgm:spPr/>
    </dgm:pt>
    <dgm:pt modelId="{1DE5DB57-4DED-486F-BF5A-1799BE7E7D44}" type="pres">
      <dgm:prSet presAssocID="{527B606E-55BD-4231-84F8-A247992289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20D690-8C97-41BD-9E51-C3429DB6D9F0}" type="pres">
      <dgm:prSet presAssocID="{527B606E-55BD-4231-84F8-A24799228949}" presName="spaceRect" presStyleCnt="0"/>
      <dgm:spPr/>
    </dgm:pt>
    <dgm:pt modelId="{15413C15-6E8F-4A85-B1DF-CC21E384052F}" type="pres">
      <dgm:prSet presAssocID="{527B606E-55BD-4231-84F8-A247992289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083311-24A5-4616-BFF4-CF6BB9DEBB98}" srcId="{6043DE83-1C0E-4623-9C8F-C39194B13766}" destId="{4692E877-AC15-48CB-851F-96C5EC5D3596}" srcOrd="0" destOrd="0" parTransId="{E41F1743-C88B-413B-A809-F6087F505758}" sibTransId="{16B86859-5E70-4974-94EE-8B1DF632A1C3}"/>
    <dgm:cxn modelId="{3EF6AA18-4548-4C98-BD57-6B9528888C41}" srcId="{6043DE83-1C0E-4623-9C8F-C39194B13766}" destId="{527B606E-55BD-4231-84F8-A24799228949}" srcOrd="3" destOrd="0" parTransId="{1477A7D0-D981-4F03-93BA-12C45EE59745}" sibTransId="{0D3130E3-76CB-4297-8989-53902FE58140}"/>
    <dgm:cxn modelId="{919B4F31-62E3-43D7-B12C-AF2206C0B83B}" srcId="{6043DE83-1C0E-4623-9C8F-C39194B13766}" destId="{D6AECB58-B9F2-4E2B-ABDD-2343881A1AEB}" srcOrd="2" destOrd="0" parTransId="{87D28219-AC27-4F5E-AB00-36BEFC45C20E}" sibTransId="{BBD7CB37-A04A-4B34-886E-46A805A4773F}"/>
    <dgm:cxn modelId="{ECB43F3E-217A-4658-B322-E54ED820758A}" type="presOf" srcId="{6043DE83-1C0E-4623-9C8F-C39194B13766}" destId="{44CA0395-280A-4A69-8206-140854F11AA5}" srcOrd="0" destOrd="0" presId="urn:microsoft.com/office/officeart/2018/2/layout/IconCircleList"/>
    <dgm:cxn modelId="{0381B661-C458-4BA6-8E4F-17C6CBF93F24}" type="presOf" srcId="{16B86859-5E70-4974-94EE-8B1DF632A1C3}" destId="{3A61A160-5BEC-4C36-845A-765060CB0A93}" srcOrd="0" destOrd="0" presId="urn:microsoft.com/office/officeart/2018/2/layout/IconCircleList"/>
    <dgm:cxn modelId="{02CE7568-57E6-4775-9C6C-991722101D9F}" type="presOf" srcId="{527B606E-55BD-4231-84F8-A24799228949}" destId="{15413C15-6E8F-4A85-B1DF-CC21E384052F}" srcOrd="0" destOrd="0" presId="urn:microsoft.com/office/officeart/2018/2/layout/IconCircleList"/>
    <dgm:cxn modelId="{F8CE0A8D-F75C-45F6-B0FD-A857493E70B8}" type="presOf" srcId="{8D6FB99B-5385-4E49-9575-5906B57A63C6}" destId="{F1BDB33A-567F-4E60-AE9A-13CD4404D932}" srcOrd="0" destOrd="0" presId="urn:microsoft.com/office/officeart/2018/2/layout/IconCircleList"/>
    <dgm:cxn modelId="{DE9C5C8F-B288-4750-97B4-33FA8E788C43}" type="presOf" srcId="{BBD7CB37-A04A-4B34-886E-46A805A4773F}" destId="{44A82EA1-E652-4EFA-8DE5-3DD4D6966F0F}" srcOrd="0" destOrd="0" presId="urn:microsoft.com/office/officeart/2018/2/layout/IconCircleList"/>
    <dgm:cxn modelId="{BE9474A5-30FD-4085-AAB4-65037278A337}" srcId="{6043DE83-1C0E-4623-9C8F-C39194B13766}" destId="{1CD01BE3-7ED1-4CFF-AECF-E421111D6CE5}" srcOrd="1" destOrd="0" parTransId="{16B25665-57ED-400D-84ED-F04EED98A477}" sibTransId="{8D6FB99B-5385-4E49-9575-5906B57A63C6}"/>
    <dgm:cxn modelId="{3068BCC1-B46E-4843-9DD1-036C65388D7B}" type="presOf" srcId="{4692E877-AC15-48CB-851F-96C5EC5D3596}" destId="{122143F0-11B3-4030-9D9F-B41B88CFC05C}" srcOrd="0" destOrd="0" presId="urn:microsoft.com/office/officeart/2018/2/layout/IconCircleList"/>
    <dgm:cxn modelId="{F3B42FC2-11AF-412C-9492-D0E175FA8502}" type="presOf" srcId="{D6AECB58-B9F2-4E2B-ABDD-2343881A1AEB}" destId="{5E6309B7-28AA-49C0-AD9D-9D12DF8387F7}" srcOrd="0" destOrd="0" presId="urn:microsoft.com/office/officeart/2018/2/layout/IconCircleList"/>
    <dgm:cxn modelId="{7DE08BDC-C22A-4B40-A5FD-020990FB2C39}" type="presOf" srcId="{1CD01BE3-7ED1-4CFF-AECF-E421111D6CE5}" destId="{0B1F9E78-3E9C-4DC1-BEF2-B60F8C419EAB}" srcOrd="0" destOrd="0" presId="urn:microsoft.com/office/officeart/2018/2/layout/IconCircleList"/>
    <dgm:cxn modelId="{784CC1FD-1FA5-4785-B590-57F1CB54732D}" type="presParOf" srcId="{44CA0395-280A-4A69-8206-140854F11AA5}" destId="{E147182E-0C47-4671-BE9B-DD88388D7095}" srcOrd="0" destOrd="0" presId="urn:microsoft.com/office/officeart/2018/2/layout/IconCircleList"/>
    <dgm:cxn modelId="{81788F03-F01F-44F8-8730-47CAE0829B8A}" type="presParOf" srcId="{E147182E-0C47-4671-BE9B-DD88388D7095}" destId="{9E97B668-8F5D-498F-A67F-3DD85A4A881A}" srcOrd="0" destOrd="0" presId="urn:microsoft.com/office/officeart/2018/2/layout/IconCircleList"/>
    <dgm:cxn modelId="{2D818A80-F7F9-4226-9105-29589A7E7519}" type="presParOf" srcId="{9E97B668-8F5D-498F-A67F-3DD85A4A881A}" destId="{E49F8C04-4FCC-40A1-A531-B0535991F2E5}" srcOrd="0" destOrd="0" presId="urn:microsoft.com/office/officeart/2018/2/layout/IconCircleList"/>
    <dgm:cxn modelId="{E816A13C-E2C1-44BF-8814-7BF53F7B2017}" type="presParOf" srcId="{9E97B668-8F5D-498F-A67F-3DD85A4A881A}" destId="{967B055C-2FE2-4121-9CE8-EDFFA138E33D}" srcOrd="1" destOrd="0" presId="urn:microsoft.com/office/officeart/2018/2/layout/IconCircleList"/>
    <dgm:cxn modelId="{68123BA7-66E9-453E-B885-43B2AEFABDD0}" type="presParOf" srcId="{9E97B668-8F5D-498F-A67F-3DD85A4A881A}" destId="{5D592286-4C73-4651-9DC4-8C79575D23AD}" srcOrd="2" destOrd="0" presId="urn:microsoft.com/office/officeart/2018/2/layout/IconCircleList"/>
    <dgm:cxn modelId="{76C459FC-B9A7-4885-B35E-7D1E03A96CAF}" type="presParOf" srcId="{9E97B668-8F5D-498F-A67F-3DD85A4A881A}" destId="{122143F0-11B3-4030-9D9F-B41B88CFC05C}" srcOrd="3" destOrd="0" presId="urn:microsoft.com/office/officeart/2018/2/layout/IconCircleList"/>
    <dgm:cxn modelId="{575EE7B8-76A2-44A0-838C-6E317EDEF041}" type="presParOf" srcId="{E147182E-0C47-4671-BE9B-DD88388D7095}" destId="{3A61A160-5BEC-4C36-845A-765060CB0A93}" srcOrd="1" destOrd="0" presId="urn:microsoft.com/office/officeart/2018/2/layout/IconCircleList"/>
    <dgm:cxn modelId="{FED55B6B-2A9A-406D-9E88-263AA326235F}" type="presParOf" srcId="{E147182E-0C47-4671-BE9B-DD88388D7095}" destId="{AB21444E-8C3F-4BAD-A4C5-DA3B354BDDAF}" srcOrd="2" destOrd="0" presId="urn:microsoft.com/office/officeart/2018/2/layout/IconCircleList"/>
    <dgm:cxn modelId="{209A9614-C851-411F-B771-2A861BA3EBC6}" type="presParOf" srcId="{AB21444E-8C3F-4BAD-A4C5-DA3B354BDDAF}" destId="{C6841D68-EFEB-44F7-B09F-531EF2B8595F}" srcOrd="0" destOrd="0" presId="urn:microsoft.com/office/officeart/2018/2/layout/IconCircleList"/>
    <dgm:cxn modelId="{DDB8F8B4-14CA-4354-884A-83F7B3F13334}" type="presParOf" srcId="{AB21444E-8C3F-4BAD-A4C5-DA3B354BDDAF}" destId="{E6AC97E2-36CF-4E1B-90A1-CD6C3C8A86C1}" srcOrd="1" destOrd="0" presId="urn:microsoft.com/office/officeart/2018/2/layout/IconCircleList"/>
    <dgm:cxn modelId="{112E1212-D3FC-41B2-B691-142E72062362}" type="presParOf" srcId="{AB21444E-8C3F-4BAD-A4C5-DA3B354BDDAF}" destId="{745B8580-C665-4C08-B082-6B89DD54B19B}" srcOrd="2" destOrd="0" presId="urn:microsoft.com/office/officeart/2018/2/layout/IconCircleList"/>
    <dgm:cxn modelId="{3D9E1CE7-7C32-4E1A-8636-02E9FB3BA143}" type="presParOf" srcId="{AB21444E-8C3F-4BAD-A4C5-DA3B354BDDAF}" destId="{0B1F9E78-3E9C-4DC1-BEF2-B60F8C419EAB}" srcOrd="3" destOrd="0" presId="urn:microsoft.com/office/officeart/2018/2/layout/IconCircleList"/>
    <dgm:cxn modelId="{71AA3667-D132-4928-AE84-B39A91C5E5F1}" type="presParOf" srcId="{E147182E-0C47-4671-BE9B-DD88388D7095}" destId="{F1BDB33A-567F-4E60-AE9A-13CD4404D932}" srcOrd="3" destOrd="0" presId="urn:microsoft.com/office/officeart/2018/2/layout/IconCircleList"/>
    <dgm:cxn modelId="{20CD30C3-57BF-4B66-ABF2-56EC6FBD8C43}" type="presParOf" srcId="{E147182E-0C47-4671-BE9B-DD88388D7095}" destId="{A207D23B-F4EB-42DD-BCF7-EDC5DC5110A9}" srcOrd="4" destOrd="0" presId="urn:microsoft.com/office/officeart/2018/2/layout/IconCircleList"/>
    <dgm:cxn modelId="{B30385CD-E65E-467B-B4B1-343647B446FE}" type="presParOf" srcId="{A207D23B-F4EB-42DD-BCF7-EDC5DC5110A9}" destId="{336E1EFE-B0BB-4090-827C-87AA4D220CD8}" srcOrd="0" destOrd="0" presId="urn:microsoft.com/office/officeart/2018/2/layout/IconCircleList"/>
    <dgm:cxn modelId="{FE1C6004-A98C-4893-A4F5-76526935B091}" type="presParOf" srcId="{A207D23B-F4EB-42DD-BCF7-EDC5DC5110A9}" destId="{8C0A6A48-FC17-4685-AD61-22B5449C23AE}" srcOrd="1" destOrd="0" presId="urn:microsoft.com/office/officeart/2018/2/layout/IconCircleList"/>
    <dgm:cxn modelId="{8ABF7113-4A0E-4EC9-8D62-262E7E3D521A}" type="presParOf" srcId="{A207D23B-F4EB-42DD-BCF7-EDC5DC5110A9}" destId="{54D435FE-DD67-4905-BDCF-913CF23586A6}" srcOrd="2" destOrd="0" presId="urn:microsoft.com/office/officeart/2018/2/layout/IconCircleList"/>
    <dgm:cxn modelId="{B295C924-D00B-4EE6-8716-E679775107BA}" type="presParOf" srcId="{A207D23B-F4EB-42DD-BCF7-EDC5DC5110A9}" destId="{5E6309B7-28AA-49C0-AD9D-9D12DF8387F7}" srcOrd="3" destOrd="0" presId="urn:microsoft.com/office/officeart/2018/2/layout/IconCircleList"/>
    <dgm:cxn modelId="{F51DE001-11F1-4055-9F21-8BB9CA4B7E3B}" type="presParOf" srcId="{E147182E-0C47-4671-BE9B-DD88388D7095}" destId="{44A82EA1-E652-4EFA-8DE5-3DD4D6966F0F}" srcOrd="5" destOrd="0" presId="urn:microsoft.com/office/officeart/2018/2/layout/IconCircleList"/>
    <dgm:cxn modelId="{83B5C233-DA23-497C-90CD-C260E27635FB}" type="presParOf" srcId="{E147182E-0C47-4671-BE9B-DD88388D7095}" destId="{E9B2B106-BA10-4345-8371-452F422FFBEB}" srcOrd="6" destOrd="0" presId="urn:microsoft.com/office/officeart/2018/2/layout/IconCircleList"/>
    <dgm:cxn modelId="{B3E1BFA9-5368-4855-A290-62C322691885}" type="presParOf" srcId="{E9B2B106-BA10-4345-8371-452F422FFBEB}" destId="{9AD789BB-67A6-4CFF-9088-FA5A95306484}" srcOrd="0" destOrd="0" presId="urn:microsoft.com/office/officeart/2018/2/layout/IconCircleList"/>
    <dgm:cxn modelId="{5BC2B626-67A8-4BD5-8007-68B0891B83EE}" type="presParOf" srcId="{E9B2B106-BA10-4345-8371-452F422FFBEB}" destId="{1DE5DB57-4DED-486F-BF5A-1799BE7E7D44}" srcOrd="1" destOrd="0" presId="urn:microsoft.com/office/officeart/2018/2/layout/IconCircleList"/>
    <dgm:cxn modelId="{2F2F5D54-52E6-42BA-8D5F-3E016F65D04E}" type="presParOf" srcId="{E9B2B106-BA10-4345-8371-452F422FFBEB}" destId="{DD20D690-8C97-41BD-9E51-C3429DB6D9F0}" srcOrd="2" destOrd="0" presId="urn:microsoft.com/office/officeart/2018/2/layout/IconCircleList"/>
    <dgm:cxn modelId="{A9379B1A-6C20-47FB-B1C9-FFD0A7B85EF9}" type="presParOf" srcId="{E9B2B106-BA10-4345-8371-452F422FFBEB}" destId="{15413C15-6E8F-4A85-B1DF-CC21E38405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C41DA-B83E-408A-BE41-496CFB82EEC1}">
      <dsp:nvSpPr>
        <dsp:cNvPr id="0" name=""/>
        <dsp:cNvSpPr/>
      </dsp:nvSpPr>
      <dsp:spPr>
        <a:xfrm>
          <a:off x="774129" y="67605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B48B8-0397-4F3E-8AAD-EB990AA18934}">
      <dsp:nvSpPr>
        <dsp:cNvPr id="0" name=""/>
        <dsp:cNvSpPr/>
      </dsp:nvSpPr>
      <dsp:spPr>
        <a:xfrm>
          <a:off x="1041679" y="94360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7F874-C77B-4914-B5DF-66F311EEF326}">
      <dsp:nvSpPr>
        <dsp:cNvPr id="0" name=""/>
        <dsp:cNvSpPr/>
      </dsp:nvSpPr>
      <dsp:spPr>
        <a:xfrm>
          <a:off x="372805" y="2322520"/>
          <a:ext cx="205807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Random Forests algorithm is giving the best accuracy and model score for training and test data.</a:t>
          </a:r>
          <a:endParaRPr lang="en-US" sz="1100" kern="1200"/>
        </a:p>
      </dsp:txBody>
      <dsp:txXfrm>
        <a:off x="372805" y="2322520"/>
        <a:ext cx="2058075" cy="787500"/>
      </dsp:txXfrm>
    </dsp:sp>
    <dsp:sp modelId="{7F14E2F8-33D1-4AA8-A80E-00FE862E2696}">
      <dsp:nvSpPr>
        <dsp:cNvPr id="0" name=""/>
        <dsp:cNvSpPr/>
      </dsp:nvSpPr>
      <dsp:spPr>
        <a:xfrm>
          <a:off x="3192368" y="67605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C5C90-80B2-4445-8610-8C045421D690}">
      <dsp:nvSpPr>
        <dsp:cNvPr id="0" name=""/>
        <dsp:cNvSpPr/>
      </dsp:nvSpPr>
      <dsp:spPr>
        <a:xfrm>
          <a:off x="3459917" y="94360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9218-539C-49BD-B544-E858EB59A4E3}">
      <dsp:nvSpPr>
        <dsp:cNvPr id="0" name=""/>
        <dsp:cNvSpPr/>
      </dsp:nvSpPr>
      <dsp:spPr>
        <a:xfrm>
          <a:off x="2791043" y="2322520"/>
          <a:ext cx="205807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Model score of Random Forests is highest and Logistic Regression has the lowest model score.</a:t>
          </a:r>
          <a:endParaRPr lang="en-US" sz="1100" kern="1200"/>
        </a:p>
      </dsp:txBody>
      <dsp:txXfrm>
        <a:off x="2791043" y="2322520"/>
        <a:ext cx="2058075" cy="787500"/>
      </dsp:txXfrm>
    </dsp:sp>
    <dsp:sp modelId="{4DC53E22-6265-4354-B994-69B0EBA9880F}">
      <dsp:nvSpPr>
        <dsp:cNvPr id="0" name=""/>
        <dsp:cNvSpPr/>
      </dsp:nvSpPr>
      <dsp:spPr>
        <a:xfrm>
          <a:off x="5610606" y="67605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6D71E-1136-40D4-A6FC-930220995F6D}">
      <dsp:nvSpPr>
        <dsp:cNvPr id="0" name=""/>
        <dsp:cNvSpPr/>
      </dsp:nvSpPr>
      <dsp:spPr>
        <a:xfrm>
          <a:off x="5878155" y="94360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05BF3-A586-4BDB-861B-691ABE7462B7}">
      <dsp:nvSpPr>
        <dsp:cNvPr id="0" name=""/>
        <dsp:cNvSpPr/>
      </dsp:nvSpPr>
      <dsp:spPr>
        <a:xfrm>
          <a:off x="5209281" y="2322520"/>
          <a:ext cx="205807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Logistic Regression is not performing well on the test and train data due to existence of multicollinearity between the variables.</a:t>
          </a:r>
          <a:endParaRPr lang="en-US" sz="1100" kern="1200"/>
        </a:p>
      </dsp:txBody>
      <dsp:txXfrm>
        <a:off x="5209281" y="2322520"/>
        <a:ext cx="2058075" cy="787500"/>
      </dsp:txXfrm>
    </dsp:sp>
    <dsp:sp modelId="{EA5EDA5C-228B-4D46-8492-49F6AE7478DA}">
      <dsp:nvSpPr>
        <dsp:cNvPr id="0" name=""/>
        <dsp:cNvSpPr/>
      </dsp:nvSpPr>
      <dsp:spPr>
        <a:xfrm>
          <a:off x="8028844" y="67605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15543-4E14-458F-B3B5-65E761F06CC8}">
      <dsp:nvSpPr>
        <dsp:cNvPr id="0" name=""/>
        <dsp:cNvSpPr/>
      </dsp:nvSpPr>
      <dsp:spPr>
        <a:xfrm>
          <a:off x="8296394" y="94360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F28EF-092B-46B2-A4B0-95438989A914}">
      <dsp:nvSpPr>
        <dsp:cNvPr id="0" name=""/>
        <dsp:cNvSpPr/>
      </dsp:nvSpPr>
      <dsp:spPr>
        <a:xfrm>
          <a:off x="7627519" y="2322520"/>
          <a:ext cx="205807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SVMs are performing well on train and test sets.</a:t>
          </a:r>
          <a:endParaRPr lang="en-US" sz="1100" kern="1200"/>
        </a:p>
      </dsp:txBody>
      <dsp:txXfrm>
        <a:off x="7627519" y="2322520"/>
        <a:ext cx="2058075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F8C04-4FCC-40A1-A531-B0535991F2E5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B055C-2FE2-4121-9CE8-EDFFA138E33D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143F0-11B3-4030-9D9F-B41B88CFC05C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SVMs and Random Forests can be deployed for classifying the shoppers intention as they are giving good accuracy.</a:t>
          </a:r>
          <a:endParaRPr lang="en-US" sz="1900" kern="1200"/>
        </a:p>
      </dsp:txBody>
      <dsp:txXfrm>
        <a:off x="1708430" y="275313"/>
        <a:ext cx="3054644" cy="1295909"/>
      </dsp:txXfrm>
    </dsp:sp>
    <dsp:sp modelId="{C6841D68-EFEB-44F7-B09F-531EF2B8595F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97E2-36CF-4E1B-90A1-CD6C3C8A86C1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F9E78-3E9C-4DC1-BEF2-B60F8C419EAB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Logistic regression has the very bad performance with accuracy 70% on test set and 705 on train set.</a:t>
          </a:r>
          <a:endParaRPr lang="en-US" sz="1900" kern="1200"/>
        </a:p>
      </dsp:txBody>
      <dsp:txXfrm>
        <a:off x="6868929" y="275313"/>
        <a:ext cx="3054644" cy="1295909"/>
      </dsp:txXfrm>
    </dsp:sp>
    <dsp:sp modelId="{336E1EFE-B0BB-4090-827C-87AA4D220CD8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A6A48-FC17-4685-AD61-22B5449C23AE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309B7-28AA-49C0-AD9D-9D12DF8387F7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accuracy of the random forest model is 86% for test set and 96% for train set.</a:t>
          </a:r>
          <a:endParaRPr lang="en-US" sz="1900" kern="1200"/>
        </a:p>
      </dsp:txBody>
      <dsp:txXfrm>
        <a:off x="1708430" y="2214856"/>
        <a:ext cx="3054644" cy="1295909"/>
      </dsp:txXfrm>
    </dsp:sp>
    <dsp:sp modelId="{9AD789BB-67A6-4CFF-9088-FA5A95306484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5DB57-4DED-486F-BF5A-1799BE7E7D44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13C15-6E8F-4A85-B1DF-CC21E384052F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accuracy of the SVM model is 79% for test set and 79% for train set.</a:t>
          </a:r>
          <a:endParaRPr lang="en-US" sz="1900" kern="1200"/>
        </a:p>
      </dsp:txBody>
      <dsp:txXfrm>
        <a:off x="6868929" y="221485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1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1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7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1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0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E7F65-F068-4604-8ABD-407F20237514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5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en-IN" sz="6000"/>
              <a:t>Online Shoppers Intentions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Shivangi Pokhriyal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CD8BD61-DB31-86EB-B0A5-C9DDB9EA7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00" r="-1" b="16487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08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B070-F4BA-882B-2451-3940BA48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756EA-D797-E66B-4AB9-69BBE975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33" y="1251284"/>
            <a:ext cx="11038091" cy="3818021"/>
          </a:xfrm>
        </p:spPr>
      </p:pic>
    </p:spTree>
    <p:extLst>
      <p:ext uri="{BB962C8B-B14F-4D97-AF65-F5344CB8AC3E}">
        <p14:creationId xmlns:p14="http://schemas.microsoft.com/office/powerpoint/2010/main" val="350049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8C08-8586-7876-270F-27F51B21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6EF59-B010-A1A4-9A16-F1D434A1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3193"/>
            <a:ext cx="5330276" cy="4069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9C0E1-B969-CF28-6A3F-7ED2F217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97" y="2128727"/>
            <a:ext cx="4741935" cy="35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A203-013D-A7E7-8124-36698C0D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0959B-5373-757D-E283-B7925C7F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83766" cy="44607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2F119-A746-BCC6-BC37-51D283411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3403"/>
            <a:ext cx="4834997" cy="441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4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84F8-AA1F-0720-28FD-2C19387F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BounceRates</a:t>
            </a:r>
            <a:r>
              <a:rPr lang="en-IN" dirty="0"/>
              <a:t> vs </a:t>
            </a:r>
            <a:r>
              <a:rPr lang="en-IN" dirty="0" err="1"/>
              <a:t>ExitRates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8C883-EF39-D5AC-6F95-ED4102DA3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1971"/>
            <a:ext cx="5167012" cy="4501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0CA07-6751-F185-9071-8169256A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15" y="1721971"/>
            <a:ext cx="5388285" cy="44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7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A3D6-7259-BE8B-B2DB-5601EB01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ADA063-0325-E514-AE92-8A9B03F20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4179"/>
            <a:ext cx="9672842" cy="273834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DEA177-8881-65FC-9D2C-873F80E8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24712"/>
            <a:ext cx="6926179" cy="29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53DD-E437-E3E1-1193-2B74B616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AEE2-6E97-8831-8FD7-36CFF6B1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CA177-8D5E-24AB-1E6F-6BB59D82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2" y="1825625"/>
            <a:ext cx="11529756" cy="38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9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IN" sz="7400" dirty="0"/>
              <a:t>OUTLIERS’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B6976A7-DC5B-9507-65C3-EEFA48A9E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8" r="-1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5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47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82CF-1D80-1579-F484-85EBBCC6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5E6F-FA3F-1FFD-669B-188B0F17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Plotting boxplots for all non-categorical columns of the data to determine the presence of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61563-291E-2F41-A6A8-15342558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61" y="2229441"/>
            <a:ext cx="6570039" cy="40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2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C5A0-6EE4-7D87-EC81-8F585C87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C75E2-A2C3-FB15-9CCE-C5EF8A3A0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495" y="1809287"/>
            <a:ext cx="7241356" cy="4496958"/>
          </a:xfrm>
        </p:spPr>
      </p:pic>
    </p:spTree>
    <p:extLst>
      <p:ext uri="{BB962C8B-B14F-4D97-AF65-F5344CB8AC3E}">
        <p14:creationId xmlns:p14="http://schemas.microsoft.com/office/powerpoint/2010/main" val="84043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7ED0-1644-006A-4AA5-E9BC6E0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8751-27F4-09CD-F4DE-820429F1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huge outliers in the data as can be seen in the box plots.</a:t>
            </a:r>
          </a:p>
          <a:p>
            <a:r>
              <a:rPr lang="en-IN" dirty="0"/>
              <a:t>Now to treat those outliers, IQR technique is used. </a:t>
            </a:r>
          </a:p>
          <a:p>
            <a:r>
              <a:rPr lang="en-IN" dirty="0"/>
              <a:t>The upper and lower limits of outliers are calculated as follows: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64D05-695B-A3D5-3E2E-C28BFF46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73" y="3109702"/>
            <a:ext cx="2773027" cy="32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8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1852BE-6804-B314-B0C8-716DB5320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CD195C-1800-62F0-E411-6560A3D6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1F3-5099-8A96-BB01-DFD8CE71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Calibri" panose="020F0502020204030204" pitchFamily="34" charset="0"/>
              </a:rPr>
              <a:t>This is the data of an online retailing company where they are trying to find which online shopper will generate revenue by his/her online shoppers’ activity on their site.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954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3BB8-AE3A-98F7-34FC-586CECF7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D9E-0E5B-0B8E-99FD-837222FF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columns Informational, </a:t>
            </a:r>
            <a:r>
              <a:rPr lang="en-IN" dirty="0" err="1"/>
              <a:t>Informational_Duration</a:t>
            </a:r>
            <a:r>
              <a:rPr lang="en-IN" dirty="0"/>
              <a:t>, </a:t>
            </a:r>
            <a:r>
              <a:rPr lang="en-IN" dirty="0" err="1"/>
              <a:t>PageValues</a:t>
            </a:r>
            <a:r>
              <a:rPr lang="en-IN" dirty="0"/>
              <a:t>, </a:t>
            </a:r>
            <a:r>
              <a:rPr lang="en-IN" dirty="0" err="1"/>
              <a:t>SpecialDay</a:t>
            </a:r>
            <a:r>
              <a:rPr lang="en-IN" dirty="0"/>
              <a:t> (probability) are removed as these are  categorical columns.</a:t>
            </a:r>
          </a:p>
          <a:p>
            <a:r>
              <a:rPr lang="en-IN" dirty="0"/>
              <a:t>The capping is done on the outliers on the non categorical columns.</a:t>
            </a:r>
          </a:p>
          <a:p>
            <a:r>
              <a:rPr lang="en-IN" dirty="0"/>
              <a:t>Now six columns are to be given outlier treatment by capping their values.</a:t>
            </a:r>
          </a:p>
        </p:txBody>
      </p:sp>
    </p:spTree>
    <p:extLst>
      <p:ext uri="{BB962C8B-B14F-4D97-AF65-F5344CB8AC3E}">
        <p14:creationId xmlns:p14="http://schemas.microsoft.com/office/powerpoint/2010/main" val="326322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1F0A-6184-76B1-65DF-C27563EA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A1C0-09AE-41A9-F75C-61E4A2EE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outliers are removed and the columns do not have outliers anymore.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B6891-E2BE-E722-7832-28A6B5EB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29" y="2162352"/>
            <a:ext cx="7940841" cy="41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MULTI-COLLINEARITY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60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72EE-06F4-A775-4813-5AFA4735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D2BE6-3E19-CBA0-B843-77A1B46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723" y="1846263"/>
            <a:ext cx="5516880" cy="4022725"/>
          </a:xfrm>
        </p:spPr>
      </p:pic>
    </p:spTree>
    <p:extLst>
      <p:ext uri="{BB962C8B-B14F-4D97-AF65-F5344CB8AC3E}">
        <p14:creationId xmlns:p14="http://schemas.microsoft.com/office/powerpoint/2010/main" val="200938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B6546-2720-5851-0C5D-2F69368E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Variance Inflation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0B06-FD94-6E1C-7722-C4C8D1A3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IN" sz="1500">
                <a:solidFill>
                  <a:srgbClr val="FFFFFF"/>
                </a:solidFill>
              </a:rPr>
              <a:t>The VIF is calculated for the columns as shown.</a:t>
            </a:r>
          </a:p>
          <a:p>
            <a:endParaRPr lang="en-IN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EE9BE-0BEC-82AD-9A44-3E37CC42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58769"/>
            <a:ext cx="4895849" cy="67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2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029D-5A2A-BDF6-7E88-5CFC95FD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7C23-87E3-C855-FE4B-B2509746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columns </a:t>
            </a:r>
            <a:r>
              <a:rPr lang="en-IN" dirty="0" err="1"/>
              <a:t>ProductRelated</a:t>
            </a:r>
            <a:r>
              <a:rPr lang="en-IN" dirty="0"/>
              <a:t>, </a:t>
            </a:r>
            <a:r>
              <a:rPr lang="en-IN" dirty="0" err="1"/>
              <a:t>ProductRelated_Duration</a:t>
            </a:r>
            <a:r>
              <a:rPr lang="en-IN" dirty="0"/>
              <a:t>, </a:t>
            </a:r>
            <a:r>
              <a:rPr lang="en-IN" dirty="0" err="1"/>
              <a:t>BounceRates</a:t>
            </a:r>
            <a:r>
              <a:rPr lang="en-IN" dirty="0"/>
              <a:t> in %, </a:t>
            </a:r>
            <a:r>
              <a:rPr lang="en-IN" dirty="0" err="1"/>
              <a:t>ExitRates</a:t>
            </a:r>
            <a:r>
              <a:rPr lang="en-IN" dirty="0"/>
              <a:t> in % have very high values of VIF.</a:t>
            </a:r>
          </a:p>
          <a:p>
            <a:r>
              <a:rPr lang="en-IN" dirty="0"/>
              <a:t>High values of VIF indicate the presence of multi collinearity in these columns.</a:t>
            </a:r>
          </a:p>
        </p:txBody>
      </p:sp>
    </p:spTree>
    <p:extLst>
      <p:ext uri="{BB962C8B-B14F-4D97-AF65-F5344CB8AC3E}">
        <p14:creationId xmlns:p14="http://schemas.microsoft.com/office/powerpoint/2010/main" val="50182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IMBALANCED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959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6B12-DFB1-0DDC-00F9-E16B4FAA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column (Revenue)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06AB-53A5-B526-080F-94229F0A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uneven and skewed distribution of data in the target column.</a:t>
            </a:r>
          </a:p>
          <a:p>
            <a:r>
              <a:rPr lang="en-IN" dirty="0"/>
              <a:t>The data is imbalanced.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41F48-D338-4CF3-2DE9-51121E92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38" y="3045876"/>
            <a:ext cx="5619752" cy="32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4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09F4-C1D4-567D-82A4-E8894034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SMOTE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8D57-534E-01AC-BEB3-4FE3D65C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balance the data, SMOTE method is used by </a:t>
            </a:r>
            <a:r>
              <a:rPr lang="en-IN" dirty="0" err="1"/>
              <a:t>oversamping</a:t>
            </a:r>
            <a:r>
              <a:rPr lang="en-IN" dirty="0"/>
              <a:t> the minority class, i.e., class 1.</a:t>
            </a:r>
          </a:p>
          <a:p>
            <a:r>
              <a:rPr lang="en-IN" dirty="0"/>
              <a:t>The target column looks like this after balancing.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10302-26CE-4FB4-02CA-A97E3262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47" y="2720787"/>
            <a:ext cx="5464677" cy="35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9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654B-3E75-6F15-A5EB-8B29CE12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560D-01F2-B519-680A-920C3811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Initially, the Values for Class 0 and Class 1 were 10422 and 1908 respectively.</a:t>
            </a:r>
          </a:p>
          <a:p>
            <a:r>
              <a:rPr lang="en-IN" dirty="0"/>
              <a:t>After balancing the data the values for Class 0 and Class 1 were 10422 and 10422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05EAC-5449-0422-90CD-418A048E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3187836"/>
            <a:ext cx="4929477" cy="1339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79493-ACE6-4834-39AD-27F2447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227635"/>
            <a:ext cx="4707819" cy="14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7C82-534B-8908-D311-DBD25A67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AB2E-B00B-58BE-1878-272AB07B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has 12330 rows and 18 columns.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EEFBD-36A5-85F2-543A-593DFF0B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30" y="2368280"/>
            <a:ext cx="5008470" cy="394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8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EA173-7885-D809-6D43-334DA8841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1371" r="9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TEST TRAIN SPLIT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C3D-D165-D3A3-373D-815C5C9A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433D-E4AA-996D-561F-C360AED6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Splitting the data into train set and set </a:t>
            </a:r>
            <a:r>
              <a:rPr lang="en-IN" dirty="0" err="1"/>
              <a:t>set</a:t>
            </a:r>
            <a:r>
              <a:rPr lang="en-IN" dirty="0"/>
              <a:t>.</a:t>
            </a:r>
          </a:p>
          <a:p>
            <a:r>
              <a:rPr lang="en-IN" dirty="0"/>
              <a:t>75% of the data is used for training the models.</a:t>
            </a:r>
          </a:p>
          <a:p>
            <a:r>
              <a:rPr lang="en-IN" dirty="0"/>
              <a:t>Rest 25% is used for testing the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5B002-50DF-DFA9-8CAC-E042B9DD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10" y="3696058"/>
            <a:ext cx="6454226" cy="19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34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3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C3FA-4995-FC85-5A89-2E8E508D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Standardization &amp;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EEA9-3D54-39F5-2CF8-C6BC900A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Regularization is done on the data using </a:t>
            </a:r>
            <a:r>
              <a:rPr lang="en-IN" dirty="0" err="1"/>
              <a:t>MinMaxScaler</a:t>
            </a:r>
            <a:r>
              <a:rPr lang="en-IN" dirty="0"/>
              <a:t>. </a:t>
            </a:r>
          </a:p>
          <a:p>
            <a:r>
              <a:rPr lang="en-IN" dirty="0"/>
              <a:t>After that data is standardized using </a:t>
            </a:r>
            <a:r>
              <a:rPr lang="en-IN" dirty="0" err="1"/>
              <a:t>Standardscaler</a:t>
            </a:r>
            <a:r>
              <a:rPr lang="en-IN" dirty="0"/>
              <a:t>.</a:t>
            </a:r>
          </a:p>
          <a:p>
            <a:r>
              <a:rPr lang="en-IN" dirty="0"/>
              <a:t>Now, data is ready for training the models.</a:t>
            </a:r>
          </a:p>
        </p:txBody>
      </p:sp>
    </p:spTree>
    <p:extLst>
      <p:ext uri="{BB962C8B-B14F-4D97-AF65-F5344CB8AC3E}">
        <p14:creationId xmlns:p14="http://schemas.microsoft.com/office/powerpoint/2010/main" val="4143689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48B-E28C-0BEC-4C92-F74038E1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4CC4-ED4E-7F28-839C-36AEE05C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the problem statement, the problem is that of classification of shoppers whether they fall in revenue generating category or not.</a:t>
            </a:r>
          </a:p>
          <a:p>
            <a:r>
              <a:rPr lang="en-IN" dirty="0"/>
              <a:t>For the current scenario three models have been selected, on which the modelling will be done.</a:t>
            </a:r>
          </a:p>
          <a:p>
            <a:r>
              <a:rPr lang="en-IN" dirty="0"/>
              <a:t>The models that will be used in this project are:</a:t>
            </a:r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Random Forests</a:t>
            </a:r>
          </a:p>
          <a:p>
            <a:pPr lvl="1"/>
            <a:r>
              <a:rPr lang="en-IN" dirty="0"/>
              <a:t>Support Vector Machines (SVMs)</a:t>
            </a:r>
          </a:p>
        </p:txBody>
      </p:sp>
    </p:spTree>
    <p:extLst>
      <p:ext uri="{BB962C8B-B14F-4D97-AF65-F5344CB8AC3E}">
        <p14:creationId xmlns:p14="http://schemas.microsoft.com/office/powerpoint/2010/main" val="666935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9F50DD-9002-9A35-9CD7-CB4AC8EB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CLASSIFICATION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487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02F-1831-D031-86AE-1A10D7E6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37B3-6BFE-C387-85A7-C746905D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 squared score of the model for test and train set is:</a:t>
            </a:r>
          </a:p>
          <a:p>
            <a:endParaRPr lang="en-IN" dirty="0"/>
          </a:p>
          <a:p>
            <a:r>
              <a:rPr lang="en-IN" dirty="0"/>
              <a:t>Classification report of the model for test set: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27E20-2FB6-EBDE-1986-2CE66F54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42" y="2334527"/>
            <a:ext cx="6679608" cy="45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21822-2B24-90A6-A5BE-158A97BB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99" y="3671349"/>
            <a:ext cx="6187538" cy="19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8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02F-1831-D031-86AE-1A10D7E6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37B3-6BFE-C387-85A7-C746905D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 squared score of the model for test and train set is:</a:t>
            </a:r>
          </a:p>
          <a:p>
            <a:endParaRPr lang="en-IN" dirty="0"/>
          </a:p>
          <a:p>
            <a:r>
              <a:rPr lang="en-IN" dirty="0"/>
              <a:t>Classification report of the model for test set: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4E50C-71B1-1FAE-A7AF-670D498F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13" y="2329731"/>
            <a:ext cx="6826750" cy="54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39E2B-CB89-7410-72A0-8D73C041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20" y="3657851"/>
            <a:ext cx="6221743" cy="21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0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02F-1831-D031-86AE-1A10D7E6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37B3-6BFE-C387-85A7-C746905D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 squared score of the model for test and train set is:</a:t>
            </a:r>
          </a:p>
          <a:p>
            <a:endParaRPr lang="en-IN" dirty="0"/>
          </a:p>
          <a:p>
            <a:r>
              <a:rPr lang="en-IN" dirty="0"/>
              <a:t>Classification report of the model for test set: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84E2B-CC5C-CAFE-B79F-B82C9E34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74" y="2314109"/>
            <a:ext cx="6746019" cy="50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2E5E6-0ADD-9498-86D3-F643496A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75" y="3624059"/>
            <a:ext cx="6379109" cy="22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DE70-3D04-E5EB-ABF7-0C7BC7CD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the Metrics of </a:t>
            </a:r>
            <a:r>
              <a:rPr lang="en-US" dirty="0" err="1"/>
              <a:t>LogisticRegression</a:t>
            </a:r>
            <a:r>
              <a:rPr lang="en-US" dirty="0"/>
              <a:t>, </a:t>
            </a:r>
            <a:r>
              <a:rPr lang="en-US" dirty="0" err="1"/>
              <a:t>RandomForests</a:t>
            </a:r>
            <a:r>
              <a:rPr lang="en-US" dirty="0"/>
              <a:t> and SVM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A21BA-EB00-0D99-5B1D-B87C0CCE2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94" y="2302602"/>
            <a:ext cx="3472363" cy="30427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6EEDC-DF4E-CE8B-FAE1-C198832B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445" y="2258064"/>
            <a:ext cx="3565671" cy="3087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A548E-8D3B-BE10-17A5-2D7A8FBE3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554" y="2302602"/>
            <a:ext cx="3472363" cy="29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/>
              <a:t>DATA CLEANING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7E16B2-230D-A26D-75BD-881C381B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663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 dirty="0"/>
              <a:t>OBSERVATIONS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290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ADD6-D034-ABAF-0F27-6F94F5A9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5BFFE3-4209-4192-7A23-63111FDF9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2217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368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DF58725-0BBF-52D7-FE93-C0BD5C82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301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168D-998E-549B-D0DB-ADF9EE54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A1305-4607-2128-02BC-B2D515BD0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465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436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A7115-7E02-B810-FCE1-C57C4DC3F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7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5"/>
            <a:ext cx="3659246" cy="1554480"/>
          </a:xfrm>
        </p:spPr>
        <p:txBody>
          <a:bodyPr>
            <a:normAutofit/>
          </a:bodyPr>
          <a:lstStyle/>
          <a:p>
            <a:endParaRPr lang="en-IN" sz="15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56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8803-0364-0545-5460-234D9DEE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3E1E-8316-8951-92A0-86CE7583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There are no null values in the data that we are provided.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columns </a:t>
            </a:r>
            <a:r>
              <a:rPr lang="en-IN" dirty="0" err="1"/>
              <a:t>OperatingSystems</a:t>
            </a:r>
            <a:r>
              <a:rPr lang="en-IN" dirty="0"/>
              <a:t> and Browser are irrelevant in this context and can be dropped out of the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FC0B6-DB32-B8C7-D521-C2698A65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02" y="2215050"/>
            <a:ext cx="5886336" cy="30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D4A7-2A52-3694-F329-8F35E846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7798-9D61-021E-EDB0-6F3468A8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type of </a:t>
            </a:r>
            <a:r>
              <a:rPr lang="en-IN" dirty="0" err="1"/>
              <a:t>VisitorType</a:t>
            </a:r>
            <a:r>
              <a:rPr lang="en-IN" dirty="0"/>
              <a:t> and Month is object. Since these columns contain qualitative data, they are needed to be encoded to quantitative data.</a:t>
            </a:r>
          </a:p>
          <a:p>
            <a:r>
              <a:rPr lang="en-IN" dirty="0"/>
              <a:t>One hot label encoding technique is used for transforming </a:t>
            </a:r>
            <a:r>
              <a:rPr lang="en-IN" dirty="0" err="1"/>
              <a:t>VisitorType</a:t>
            </a:r>
            <a:r>
              <a:rPr lang="en-IN" dirty="0"/>
              <a:t> Column.</a:t>
            </a:r>
          </a:p>
          <a:p>
            <a:r>
              <a:rPr lang="en-IN" dirty="0"/>
              <a:t>Month column is transformed to their corresponding month numbers using a custom function.</a:t>
            </a:r>
          </a:p>
          <a:p>
            <a:r>
              <a:rPr lang="en-IN" dirty="0"/>
              <a:t>To avoid multicollinearity issues , </a:t>
            </a:r>
            <a:r>
              <a:rPr lang="en-IN" dirty="0" err="1"/>
              <a:t>VisitorType</a:t>
            </a:r>
            <a:r>
              <a:rPr lang="en-IN" dirty="0"/>
              <a:t> and Other columns are dropped from the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6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sz="7400"/>
              <a:t>DATA VISULAIZATION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5A5C0-350A-16AF-3B0E-4745891E7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26" r="23480" b="2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2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F37D-211C-476C-0D08-F5221CF1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5DB3A-8FE5-CA39-5EEC-D0B65F4A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3860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3CE6A6-B0B3-3FAF-8994-22CE39AF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27" y="1690688"/>
            <a:ext cx="5056173" cy="3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087E-5E8E-3CE4-398B-52DAEDA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6E19-3D54-F422-44BD-79080B0A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6256158-077D-2534-8681-F3964D31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32" y="529607"/>
            <a:ext cx="8516968" cy="57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28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550</TotalTime>
  <Words>810</Words>
  <Application>Microsoft Office PowerPoint</Application>
  <PresentationFormat>Widescreen</PresentationFormat>
  <Paragraphs>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Calibri</vt:lpstr>
      <vt:lpstr>Calibri Light</vt:lpstr>
      <vt:lpstr>Retrospect</vt:lpstr>
      <vt:lpstr>Online Shoppers Intentions</vt:lpstr>
      <vt:lpstr>Problem Statement</vt:lpstr>
      <vt:lpstr>Structure of the Data</vt:lpstr>
      <vt:lpstr>DATA CLEANING</vt:lpstr>
      <vt:lpstr>Null Values</vt:lpstr>
      <vt:lpstr>Label Encoding</vt:lpstr>
      <vt:lpstr>DATA VISULAIZATION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BounceRates vs ExitRates</vt:lpstr>
      <vt:lpstr>PowerPoint Presentation</vt:lpstr>
      <vt:lpstr>PowerPoint Presentation</vt:lpstr>
      <vt:lpstr>OUTLIERS’ TREATMENT</vt:lpstr>
      <vt:lpstr>Checking for Outliers</vt:lpstr>
      <vt:lpstr>Checking for Outliers</vt:lpstr>
      <vt:lpstr>Checking for Outliers</vt:lpstr>
      <vt:lpstr>Checking for Outliers</vt:lpstr>
      <vt:lpstr>PowerPoint Presentation</vt:lpstr>
      <vt:lpstr>MULTI-COLLINEARITY ANALYSIS</vt:lpstr>
      <vt:lpstr>Correlation Matrix</vt:lpstr>
      <vt:lpstr>Variance Inflation Factor</vt:lpstr>
      <vt:lpstr>PowerPoint Presentation</vt:lpstr>
      <vt:lpstr>IMBALANCED DATA</vt:lpstr>
      <vt:lpstr>Target column (Revenue)</vt:lpstr>
      <vt:lpstr>SMOTE Method</vt:lpstr>
      <vt:lpstr>PowerPoint Presentation</vt:lpstr>
      <vt:lpstr>TEST TRAIN SPLIT</vt:lpstr>
      <vt:lpstr>Train Test Split</vt:lpstr>
      <vt:lpstr>MODELLING</vt:lpstr>
      <vt:lpstr>Standardization &amp; Regularization</vt:lpstr>
      <vt:lpstr>Model Selection</vt:lpstr>
      <vt:lpstr>CLASSIFICATION REPORT</vt:lpstr>
      <vt:lpstr>Logistic Regression</vt:lpstr>
      <vt:lpstr>Random Forests</vt:lpstr>
      <vt:lpstr>Logistic Regression</vt:lpstr>
      <vt:lpstr>Comparing the Metrics of LogisticRegression, RandomForests and SVM</vt:lpstr>
      <vt:lpstr>OBSERVATIONS</vt:lpstr>
      <vt:lpstr>Observations</vt:lpstr>
      <vt:lpstr>CONCLUSION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Intentions</dc:title>
  <dc:creator>SHIVANGI POKHRIYAL</dc:creator>
  <cp:lastModifiedBy>SHIVANGI POKHRIYAL</cp:lastModifiedBy>
  <cp:revision>1</cp:revision>
  <dcterms:created xsi:type="dcterms:W3CDTF">2023-01-29T11:04:09Z</dcterms:created>
  <dcterms:modified xsi:type="dcterms:W3CDTF">2023-01-29T20:14:49Z</dcterms:modified>
</cp:coreProperties>
</file>