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327" r:id="rId3"/>
    <p:sldId id="259" r:id="rId4"/>
    <p:sldId id="328" r:id="rId5"/>
    <p:sldId id="380" r:id="rId6"/>
    <p:sldId id="381" r:id="rId7"/>
    <p:sldId id="261" r:id="rId8"/>
    <p:sldId id="382" r:id="rId9"/>
    <p:sldId id="383" r:id="rId10"/>
    <p:sldId id="384" r:id="rId11"/>
    <p:sldId id="385" r:id="rId12"/>
    <p:sldId id="386" r:id="rId13"/>
    <p:sldId id="368" r:id="rId14"/>
    <p:sldId id="279" r:id="rId15"/>
  </p:sldIdLst>
  <p:sldSz cx="9144000" cy="5143500" type="screen16x9"/>
  <p:notesSz cx="6858000" cy="9144000"/>
  <p:embeddedFontLst>
    <p:embeddedFont>
      <p:font typeface="Dosis" panose="020B0604020202020204" charset="0"/>
      <p:regular r:id="rId17"/>
      <p:bold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2018F13D-DDF6-4A13-A7C6-0827665BC2DB}">
          <p14:sldIdLst>
            <p14:sldId id="256"/>
            <p14:sldId id="327"/>
          </p14:sldIdLst>
        </p14:section>
        <p14:section name="Set operators" id="{35951721-3C7B-48DA-B597-5099250D3DEC}">
          <p14:sldIdLst>
            <p14:sldId id="259"/>
            <p14:sldId id="328"/>
            <p14:sldId id="380"/>
            <p14:sldId id="381"/>
            <p14:sldId id="261"/>
            <p14:sldId id="382"/>
            <p14:sldId id="383"/>
            <p14:sldId id="384"/>
            <p14:sldId id="385"/>
            <p14:sldId id="386"/>
            <p14:sldId id="36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46D733-7827-41AE-8B0F-CCECC36265EA}">
  <a:tblStyle styleId="{F746D733-7827-41AE-8B0F-CCECC36265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58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8373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14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32" name="Google Shape;32;p5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 inverted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01" name="Google Shape;101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068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ctrTitle"/>
          </p:nvPr>
        </p:nvSpPr>
        <p:spPr>
          <a:xfrm>
            <a:off x="872687" y="1970073"/>
            <a:ext cx="8115526" cy="19594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 Set Operators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432F8-6D4B-4646-B6C1-CD055BBA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MINUS or EXCEPT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50FFC-1BB2-4953-ACCA-FFA97E8A70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F73C5F-CDC2-4D8E-8ACD-B1F3D797E154}"/>
              </a:ext>
            </a:extLst>
          </p:cNvPr>
          <p:cNvSpPr txBox="1"/>
          <p:nvPr/>
        </p:nvSpPr>
        <p:spPr>
          <a:xfrm>
            <a:off x="2602754" y="2310317"/>
            <a:ext cx="347873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Roboto" panose="020B0604020202020204" charset="0"/>
                <a:ea typeface="Roboto" panose="020B060402020202020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Roboto" panose="020B0604020202020204" charset="0"/>
                <a:ea typeface="Roboto" panose="020B0604020202020204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Roboto" panose="020B0604020202020204" charset="0"/>
                <a:ea typeface="Roboto" panose="020B060402020202020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 hr</a:t>
            </a:r>
            <a:r>
              <a:rPr lang="en-US" sz="1800" dirty="0">
                <a:solidFill>
                  <a:srgbClr val="808080"/>
                </a:solidFill>
                <a:latin typeface="Roboto" panose="020B0604020202020204" charset="0"/>
                <a:ea typeface="Roboto" panose="020B0604020202020204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dbo</a:t>
            </a:r>
            <a:r>
              <a:rPr lang="en-US" sz="1800" dirty="0">
                <a:solidFill>
                  <a:srgbClr val="808080"/>
                </a:solidFill>
                <a:latin typeface="Roboto" panose="020B0604020202020204" charset="0"/>
                <a:ea typeface="Roboto" panose="020B0604020202020204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fruits_1</a:t>
            </a:r>
          </a:p>
          <a:p>
            <a:r>
              <a:rPr lang="en-IN" sz="1800" dirty="0">
                <a:solidFill>
                  <a:srgbClr val="0000FF"/>
                </a:solidFill>
                <a:latin typeface="Roboto" panose="020B0604020202020204" charset="0"/>
                <a:ea typeface="Roboto" panose="020B0604020202020204" charset="0"/>
              </a:rPr>
              <a:t>EXCEPT</a:t>
            </a:r>
            <a:endParaRPr lang="en-IN" sz="1800" dirty="0">
              <a:solidFill>
                <a:srgbClr val="000000"/>
              </a:solidFill>
              <a:latin typeface="Roboto" panose="020B0604020202020204" charset="0"/>
              <a:ea typeface="Roboto" panose="020B0604020202020204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Roboto" panose="020B0604020202020204" charset="0"/>
                <a:ea typeface="Roboto" panose="020B060402020202020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Roboto" panose="020B0604020202020204" charset="0"/>
                <a:ea typeface="Roboto" panose="020B0604020202020204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Roboto" panose="020B0604020202020204" charset="0"/>
                <a:ea typeface="Roboto" panose="020B060402020202020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 hr</a:t>
            </a:r>
            <a:r>
              <a:rPr lang="en-US" sz="1800" dirty="0">
                <a:solidFill>
                  <a:srgbClr val="808080"/>
                </a:solidFill>
                <a:latin typeface="Roboto" panose="020B0604020202020204" charset="0"/>
                <a:ea typeface="Roboto" panose="020B0604020202020204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dbo</a:t>
            </a:r>
            <a:r>
              <a:rPr lang="en-US" sz="1800" dirty="0">
                <a:solidFill>
                  <a:srgbClr val="808080"/>
                </a:solidFill>
                <a:latin typeface="Roboto" panose="020B0604020202020204" charset="0"/>
                <a:ea typeface="Roboto" panose="020B0604020202020204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fruits_2</a:t>
            </a:r>
            <a:r>
              <a:rPr lang="en-US" sz="1800" dirty="0">
                <a:solidFill>
                  <a:srgbClr val="808080"/>
                </a:solidFill>
                <a:latin typeface="Roboto" panose="020B0604020202020204" charset="0"/>
                <a:ea typeface="Roboto" panose="020B0604020202020204" charset="0"/>
              </a:rPr>
              <a:t>;</a:t>
            </a:r>
            <a:endParaRPr lang="en-US" sz="1600" b="0" i="0" dirty="0">
              <a:solidFill>
                <a:srgbClr val="171717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090726-F2C6-48E5-BFB4-7EFE14A444A8}"/>
              </a:ext>
            </a:extLst>
          </p:cNvPr>
          <p:cNvSpPr txBox="1"/>
          <p:nvPr/>
        </p:nvSpPr>
        <p:spPr>
          <a:xfrm>
            <a:off x="1173844" y="1221600"/>
            <a:ext cx="73097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-419100">
              <a:spcBef>
                <a:spcPts val="600"/>
              </a:spcBef>
              <a:buClr>
                <a:schemeClr val="accent1"/>
              </a:buClr>
              <a:buSzPts val="3000"/>
              <a:buFont typeface="Roboto"/>
              <a:buChar char="▸"/>
            </a:pPr>
            <a:r>
              <a:rPr lang="en-US" altLang="en-US" sz="2000" dirty="0">
                <a:solidFill>
                  <a:schemeClr val="dk1"/>
                </a:solidFill>
                <a:latin typeface="Roboto"/>
                <a:ea typeface="Roboto"/>
              </a:rPr>
              <a:t>The MINUS/EXCEPT operator returns all the distinct rows selected by the first query, but not present in the second query result set.</a:t>
            </a: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51D37302-4ECE-4D36-84BE-FDA9661D3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894" y="3380169"/>
            <a:ext cx="1576678" cy="1083461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7194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C2CF7-F37E-4664-880F-656E67D84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ORDER BY clause in set operations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786B1-DA4D-48CC-AD13-D80A65C4A5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C2E496-9FEB-42C8-84A1-B2BE9C2A2DF4}"/>
              </a:ext>
            </a:extLst>
          </p:cNvPr>
          <p:cNvSpPr txBox="1"/>
          <p:nvPr/>
        </p:nvSpPr>
        <p:spPr>
          <a:xfrm>
            <a:off x="1104900" y="1391438"/>
            <a:ext cx="7284357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-419100">
              <a:spcBef>
                <a:spcPts val="600"/>
              </a:spcBef>
              <a:buClr>
                <a:schemeClr val="accent1"/>
              </a:buClr>
              <a:buSzPts val="3000"/>
              <a:buFont typeface="Roboto"/>
              <a:buChar char="▸"/>
            </a:pP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</a:rPr>
              <a:t>The ORDER BY clause can appear only once at the end of the compound query</a:t>
            </a:r>
          </a:p>
          <a:p>
            <a:pPr marL="457200" lvl="1" indent="-419100">
              <a:spcBef>
                <a:spcPts val="600"/>
              </a:spcBef>
              <a:buClr>
                <a:schemeClr val="accent1"/>
              </a:buClr>
              <a:buSzPts val="3000"/>
              <a:buFont typeface="Roboto"/>
              <a:buChar char="▸"/>
            </a:pP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</a:rPr>
              <a:t>Component queries cannot have individual ORDER BY clauses</a:t>
            </a:r>
          </a:p>
          <a:p>
            <a:pPr marL="457200" lvl="1" indent="-419100">
              <a:spcBef>
                <a:spcPts val="600"/>
              </a:spcBef>
              <a:buClr>
                <a:schemeClr val="accent1"/>
              </a:buClr>
              <a:buSzPts val="3000"/>
              <a:buFont typeface="Roboto"/>
              <a:buChar char="▸"/>
            </a:pP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</a:rPr>
              <a:t>The ORDER BY clause recognizes only the columns of the first SELECT query</a:t>
            </a:r>
          </a:p>
          <a:p>
            <a:pPr marL="457200" lvl="1" indent="-419100">
              <a:spcBef>
                <a:spcPts val="600"/>
              </a:spcBef>
              <a:buClr>
                <a:schemeClr val="accent1"/>
              </a:buClr>
              <a:buSzPts val="3000"/>
              <a:buFont typeface="Roboto"/>
              <a:buChar char="▸"/>
            </a:pP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</a:rPr>
              <a:t>By default, the first column of the first SELECT query is used to sort the output in an ascending order.</a:t>
            </a:r>
            <a:endParaRPr lang="en-IN" sz="2000" dirty="0">
              <a:solidFill>
                <a:schemeClr val="dk1"/>
              </a:solidFill>
              <a:latin typeface="Roboto"/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89012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CAA9-5F6A-4138-8427-9C9B7C1CF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ORDER BY clause in set operations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B1541-BB45-43FD-9A7C-E9910534A5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2BB3E7-82CB-4DB5-AB2B-13A58782DA72}"/>
              </a:ext>
            </a:extLst>
          </p:cNvPr>
          <p:cNvSpPr txBox="1"/>
          <p:nvPr/>
        </p:nvSpPr>
        <p:spPr>
          <a:xfrm>
            <a:off x="2727784" y="1371421"/>
            <a:ext cx="347873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Roboto" panose="020B0604020202020204" charset="0"/>
                <a:ea typeface="Roboto" panose="020B060402020202020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Roboto" panose="020B0604020202020204" charset="0"/>
                <a:ea typeface="Roboto" panose="020B0604020202020204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Roboto" panose="020B0604020202020204" charset="0"/>
                <a:ea typeface="Roboto" panose="020B060402020202020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 hr</a:t>
            </a:r>
            <a:r>
              <a:rPr lang="en-US" sz="1800" dirty="0">
                <a:solidFill>
                  <a:srgbClr val="808080"/>
                </a:solidFill>
                <a:latin typeface="Roboto" panose="020B0604020202020204" charset="0"/>
                <a:ea typeface="Roboto" panose="020B0604020202020204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dbo</a:t>
            </a:r>
            <a:r>
              <a:rPr lang="en-US" sz="1800" dirty="0">
                <a:solidFill>
                  <a:srgbClr val="808080"/>
                </a:solidFill>
                <a:latin typeface="Roboto" panose="020B0604020202020204" charset="0"/>
                <a:ea typeface="Roboto" panose="020B0604020202020204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fruits_1</a:t>
            </a:r>
          </a:p>
          <a:p>
            <a:r>
              <a:rPr lang="en-IN" sz="1800" dirty="0">
                <a:solidFill>
                  <a:srgbClr val="0000FF"/>
                </a:solidFill>
                <a:latin typeface="Roboto" panose="020B0604020202020204" charset="0"/>
                <a:ea typeface="Roboto" panose="020B0604020202020204" charset="0"/>
              </a:rPr>
              <a:t>UNION</a:t>
            </a:r>
            <a:endParaRPr lang="en-IN" sz="1800" dirty="0">
              <a:solidFill>
                <a:srgbClr val="000000"/>
              </a:solidFill>
              <a:latin typeface="Roboto" panose="020B0604020202020204" charset="0"/>
              <a:ea typeface="Roboto" panose="020B0604020202020204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Roboto" panose="020B0604020202020204" charset="0"/>
                <a:ea typeface="Roboto" panose="020B060402020202020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Roboto" panose="020B0604020202020204" charset="0"/>
                <a:ea typeface="Roboto" panose="020B0604020202020204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Roboto" panose="020B0604020202020204" charset="0"/>
                <a:ea typeface="Roboto" panose="020B060402020202020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 hr</a:t>
            </a:r>
            <a:r>
              <a:rPr lang="en-US" sz="1800" dirty="0">
                <a:solidFill>
                  <a:srgbClr val="808080"/>
                </a:solidFill>
                <a:latin typeface="Roboto" panose="020B0604020202020204" charset="0"/>
                <a:ea typeface="Roboto" panose="020B0604020202020204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dbo</a:t>
            </a:r>
            <a:r>
              <a:rPr lang="en-US" sz="1800" dirty="0">
                <a:solidFill>
                  <a:srgbClr val="808080"/>
                </a:solidFill>
                <a:latin typeface="Roboto" panose="020B0604020202020204" charset="0"/>
                <a:ea typeface="Roboto" panose="020B0604020202020204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fruits_2</a:t>
            </a:r>
          </a:p>
          <a:p>
            <a:r>
              <a:rPr lang="en-IN" sz="1800" dirty="0">
                <a:solidFill>
                  <a:srgbClr val="0000FF"/>
                </a:solidFill>
                <a:latin typeface="Roboto" panose="020B0604020202020204" charset="0"/>
                <a:ea typeface="Roboto" panose="020B0604020202020204" charset="0"/>
              </a:rPr>
              <a:t>ORDER</a:t>
            </a:r>
            <a:r>
              <a:rPr lang="en-IN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Roboto" panose="020B0604020202020204" charset="0"/>
                <a:ea typeface="Roboto" panose="020B0604020202020204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FruitName</a:t>
            </a:r>
            <a:r>
              <a:rPr lang="en-IN" sz="1800" dirty="0">
                <a:solidFill>
                  <a:srgbClr val="808080"/>
                </a:solidFill>
                <a:latin typeface="Roboto" panose="020B0604020202020204" charset="0"/>
                <a:ea typeface="Roboto" panose="020B0604020202020204" charset="0"/>
              </a:rPr>
              <a:t>;</a:t>
            </a:r>
            <a:endParaRPr lang="en-US" sz="1600" b="0" i="0" dirty="0">
              <a:solidFill>
                <a:srgbClr val="171717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1BE62E57-A781-4848-A954-E9A5A9863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493" y="2813958"/>
            <a:ext cx="1496364" cy="1800194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4616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458BD-C4C1-4134-A656-F05B29CFA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C1232-479F-442B-B452-18C049D844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AF65B2-F75A-472F-AA26-B7EFEBD8B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199" y="1138014"/>
            <a:ext cx="3088237" cy="32213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ABC729-2842-46B0-BA12-C7E0F8365702}"/>
              </a:ext>
            </a:extLst>
          </p:cNvPr>
          <p:cNvSpPr txBox="1"/>
          <p:nvPr/>
        </p:nvSpPr>
        <p:spPr>
          <a:xfrm>
            <a:off x="681345" y="1586288"/>
            <a:ext cx="5832154" cy="157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-342900">
              <a:lnSpc>
                <a:spcPct val="115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Roboto"/>
              <a:buChar char="▸"/>
            </a:pPr>
            <a:r>
              <a:rPr lang="en-US" sz="1800" dirty="0">
                <a:latin typeface="Roboto" panose="020B0604020202020204" charset="0"/>
                <a:ea typeface="Roboto" panose="020B0604020202020204" charset="0"/>
              </a:rPr>
              <a:t>UNION and UNION ALL operator</a:t>
            </a:r>
          </a:p>
          <a:p>
            <a:pPr marL="457200" lvl="1" indent="-342900">
              <a:lnSpc>
                <a:spcPct val="115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Roboto"/>
              <a:buChar char="▸"/>
            </a:pPr>
            <a:r>
              <a:rPr lang="en-US" sz="1800" dirty="0">
                <a:latin typeface="Roboto" panose="020B0604020202020204" charset="0"/>
                <a:ea typeface="Roboto" panose="020B0604020202020204" charset="0"/>
              </a:rPr>
              <a:t>INTERSECT operator</a:t>
            </a:r>
          </a:p>
          <a:p>
            <a:pPr marL="457200" lvl="1" indent="-342900">
              <a:lnSpc>
                <a:spcPct val="115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Roboto"/>
              <a:buChar char="▸"/>
            </a:pPr>
            <a:r>
              <a:rPr lang="en-US" sz="1800" dirty="0">
                <a:latin typeface="Roboto" panose="020B0604020202020204" charset="0"/>
                <a:ea typeface="Roboto" panose="020B0604020202020204" charset="0"/>
              </a:rPr>
              <a:t>MINUS or EXCEPT operator</a:t>
            </a:r>
          </a:p>
          <a:p>
            <a:pPr marL="457200" lvl="1" indent="-342900">
              <a:lnSpc>
                <a:spcPct val="115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Roboto"/>
              <a:buChar char="▸"/>
            </a:pPr>
            <a:r>
              <a:rPr lang="en-US" sz="1800" dirty="0">
                <a:latin typeface="Roboto" panose="020B0604020202020204" charset="0"/>
                <a:ea typeface="Roboto" panose="020B0604020202020204" charset="0"/>
              </a:rPr>
              <a:t>Using the ORDER BY clause in set operations</a:t>
            </a:r>
          </a:p>
        </p:txBody>
      </p:sp>
    </p:spTree>
    <p:extLst>
      <p:ext uri="{BB962C8B-B14F-4D97-AF65-F5344CB8AC3E}">
        <p14:creationId xmlns:p14="http://schemas.microsoft.com/office/powerpoint/2010/main" val="237393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09" name="Google Shape;309;p36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THANKS!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310" name="Google Shape;310;p36"/>
          <p:cNvSpPr txBox="1">
            <a:spLocks noGrp="1"/>
          </p:cNvSpPr>
          <p:nvPr>
            <p:ph type="subTitle" idx="4294967295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</a:rPr>
              <a:t>Any questions?</a:t>
            </a:r>
            <a:endParaRPr sz="24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B426-78A4-4603-90D7-58713549C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77ECB-D529-4B11-A4FF-ABF293625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190602"/>
            <a:ext cx="5403056" cy="1952768"/>
          </a:xfrm>
        </p:spPr>
        <p:txBody>
          <a:bodyPr/>
          <a:lstStyle/>
          <a:p>
            <a:r>
              <a:rPr lang="en-US" sz="2000" dirty="0"/>
              <a:t>Set Operators: Types and guidelines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7D65D-5B1C-438B-8A05-60E5B337B0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AF5D6A-E193-4790-BA73-85B2471B4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108" y="1519259"/>
            <a:ext cx="2818892" cy="18792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A53BB7-6691-4D5E-816C-64F074D2F5FC}"/>
              </a:ext>
            </a:extLst>
          </p:cNvPr>
          <p:cNvSpPr txBox="1"/>
          <p:nvPr/>
        </p:nvSpPr>
        <p:spPr>
          <a:xfrm>
            <a:off x="1290945" y="1686237"/>
            <a:ext cx="5832154" cy="157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-342900">
              <a:lnSpc>
                <a:spcPct val="115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Roboto"/>
              <a:buChar char="▸"/>
            </a:pPr>
            <a:r>
              <a:rPr lang="en-US" sz="1800" dirty="0">
                <a:latin typeface="Roboto" panose="020B0604020202020204" charset="0"/>
                <a:ea typeface="Roboto" panose="020B0604020202020204" charset="0"/>
              </a:rPr>
              <a:t>UNION and UNION ALL operator</a:t>
            </a:r>
          </a:p>
          <a:p>
            <a:pPr marL="457200" lvl="1" indent="-342900">
              <a:lnSpc>
                <a:spcPct val="115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Roboto"/>
              <a:buChar char="▸"/>
            </a:pPr>
            <a:r>
              <a:rPr lang="en-US" sz="1800" dirty="0">
                <a:latin typeface="Roboto" panose="020B0604020202020204" charset="0"/>
                <a:ea typeface="Roboto" panose="020B0604020202020204" charset="0"/>
              </a:rPr>
              <a:t>INTERSECT operator</a:t>
            </a:r>
          </a:p>
          <a:p>
            <a:pPr marL="457200" lvl="1" indent="-342900">
              <a:lnSpc>
                <a:spcPct val="115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Roboto"/>
              <a:buChar char="▸"/>
            </a:pPr>
            <a:r>
              <a:rPr lang="en-US" sz="1800" dirty="0">
                <a:latin typeface="Roboto" panose="020B0604020202020204" charset="0"/>
                <a:ea typeface="Roboto" panose="020B0604020202020204" charset="0"/>
              </a:rPr>
              <a:t>MINUS  or EXCEPT operator</a:t>
            </a:r>
          </a:p>
          <a:p>
            <a:pPr marL="457200" lvl="1" indent="-342900">
              <a:lnSpc>
                <a:spcPct val="115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Roboto"/>
              <a:buChar char="▸"/>
            </a:pPr>
            <a:r>
              <a:rPr lang="en-US" sz="1800" dirty="0">
                <a:latin typeface="Roboto" panose="020B0604020202020204" charset="0"/>
                <a:ea typeface="Roboto" panose="020B0604020202020204" charset="0"/>
              </a:rPr>
              <a:t>ORDER BY clause in set operations</a:t>
            </a:r>
          </a:p>
        </p:txBody>
      </p:sp>
    </p:spTree>
    <p:extLst>
      <p:ext uri="{BB962C8B-B14F-4D97-AF65-F5344CB8AC3E}">
        <p14:creationId xmlns:p14="http://schemas.microsoft.com/office/powerpoint/2010/main" val="281120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ctrTitle"/>
          </p:nvPr>
        </p:nvSpPr>
        <p:spPr>
          <a:xfrm>
            <a:off x="1020393" y="2823297"/>
            <a:ext cx="7885003" cy="11508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Set Operators</a:t>
            </a:r>
            <a:endParaRPr b="1" dirty="0"/>
          </a:p>
        </p:txBody>
      </p:sp>
      <p:sp>
        <p:nvSpPr>
          <p:cNvPr id="133" name="Google Shape;133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Set Operators: Diagrammatic Representation</a:t>
            </a:r>
          </a:p>
        </p:txBody>
      </p:sp>
      <p:sp>
        <p:nvSpPr>
          <p:cNvPr id="145" name="Google Shape;145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8D2D2D-A0FE-417D-9267-E9F112C9A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3646" y="1458491"/>
            <a:ext cx="3304280" cy="415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334" tIns="53167" rIns="106334" bIns="5316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Roboto" panose="020B0604020202020204" charset="0"/>
                <a:ea typeface="Roboto" panose="020B0604020202020204" charset="0"/>
              </a:rPr>
              <a:t>UNION/UNION ALL</a:t>
            </a:r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6EA26EDF-F242-41DE-A028-709E83497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5314" y="2855317"/>
            <a:ext cx="1551649" cy="415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6334" tIns="53167" rIns="106334" bIns="5316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en-US" sz="2000" dirty="0">
                <a:latin typeface="Roboto" panose="020B0604020202020204" charset="0"/>
                <a:ea typeface="Roboto" panose="020B0604020202020204" charset="0"/>
              </a:rPr>
              <a:t>INTERSECT</a:t>
            </a:r>
          </a:p>
        </p:txBody>
      </p:sp>
      <p:sp>
        <p:nvSpPr>
          <p:cNvPr id="38" name="Rectangle 24">
            <a:extLst>
              <a:ext uri="{FF2B5EF4-FFF2-40B4-BE49-F238E27FC236}">
                <a16:creationId xmlns:a16="http://schemas.microsoft.com/office/drawing/2014/main" id="{3604489B-2B2E-4326-8AA7-4EB211CD4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7632" y="4079511"/>
            <a:ext cx="1016246" cy="415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6334" tIns="53167" rIns="106334" bIns="5316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/>
              <a:buNone/>
            </a:pPr>
            <a:r>
              <a:rPr lang="en-US" altLang="en-US" sz="2000" dirty="0">
                <a:latin typeface="Roboto" panose="020B0604020202020204" charset="0"/>
                <a:ea typeface="Roboto" panose="020B0604020202020204" charset="0"/>
              </a:rPr>
              <a:t>MINUS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F56832F-5868-4932-B95B-1510E819CD16}"/>
              </a:ext>
            </a:extLst>
          </p:cNvPr>
          <p:cNvGrpSpPr/>
          <p:nvPr/>
        </p:nvGrpSpPr>
        <p:grpSpPr>
          <a:xfrm>
            <a:off x="1395306" y="1205653"/>
            <a:ext cx="4107181" cy="3560172"/>
            <a:chOff x="1104900" y="1297287"/>
            <a:chExt cx="4539828" cy="3570138"/>
          </a:xfrm>
        </p:grpSpPr>
        <p:grpSp>
          <p:nvGrpSpPr>
            <p:cNvPr id="26" name="Group 6">
              <a:extLst>
                <a:ext uri="{FF2B5EF4-FFF2-40B4-BE49-F238E27FC236}">
                  <a16:creationId xmlns:a16="http://schemas.microsoft.com/office/drawing/2014/main" id="{4A49C698-6060-4327-A062-32A9C04E32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900" y="1297287"/>
              <a:ext cx="2145454" cy="1097791"/>
              <a:chOff x="569" y="920"/>
              <a:chExt cx="1383" cy="824"/>
            </a:xfrm>
          </p:grpSpPr>
          <p:sp>
            <p:nvSpPr>
              <p:cNvPr id="27" name="Oval 7">
                <a:extLst>
                  <a:ext uri="{FF2B5EF4-FFF2-40B4-BE49-F238E27FC236}">
                    <a16:creationId xmlns:a16="http://schemas.microsoft.com/office/drawing/2014/main" id="{8FEAA9D0-AFFD-4063-91E7-025AF92ECFE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9" y="920"/>
                <a:ext cx="803" cy="819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104501" tIns="51334" rIns="104501" bIns="51334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endParaRPr lang="en-US" altLang="en-US" sz="2772"/>
              </a:p>
            </p:txBody>
          </p:sp>
          <p:sp>
            <p:nvSpPr>
              <p:cNvPr id="28" name="Oval 8">
                <a:extLst>
                  <a:ext uri="{FF2B5EF4-FFF2-40B4-BE49-F238E27FC236}">
                    <a16:creationId xmlns:a16="http://schemas.microsoft.com/office/drawing/2014/main" id="{55F0AF57-60F1-4EA6-824E-65E1BDE90D0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49" y="925"/>
                <a:ext cx="803" cy="819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104501" tIns="51334" rIns="104501" bIns="51334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endParaRPr lang="en-US" altLang="en-US" sz="2772"/>
              </a:p>
            </p:txBody>
          </p:sp>
        </p:grpSp>
        <p:grpSp>
          <p:nvGrpSpPr>
            <p:cNvPr id="29" name="Group 9">
              <a:extLst>
                <a:ext uri="{FF2B5EF4-FFF2-40B4-BE49-F238E27FC236}">
                  <a16:creationId xmlns:a16="http://schemas.microsoft.com/office/drawing/2014/main" id="{011CE600-C8D1-48EB-9788-FB6965BC3A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9272" y="1303948"/>
              <a:ext cx="2145456" cy="1097791"/>
              <a:chOff x="3744" y="912"/>
              <a:chExt cx="1383" cy="824"/>
            </a:xfrm>
          </p:grpSpPr>
          <p:sp>
            <p:nvSpPr>
              <p:cNvPr id="30" name="Oval 10">
                <a:extLst>
                  <a:ext uri="{FF2B5EF4-FFF2-40B4-BE49-F238E27FC236}">
                    <a16:creationId xmlns:a16="http://schemas.microsoft.com/office/drawing/2014/main" id="{513D4445-2F28-4B52-A032-3839F92C483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744" y="912"/>
                <a:ext cx="803" cy="819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104501" tIns="51334" rIns="104501" bIns="51334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endParaRPr lang="en-US" altLang="en-US" sz="2772"/>
              </a:p>
            </p:txBody>
          </p:sp>
          <p:sp>
            <p:nvSpPr>
              <p:cNvPr id="31" name="Oval 11">
                <a:extLst>
                  <a:ext uri="{FF2B5EF4-FFF2-40B4-BE49-F238E27FC236}">
                    <a16:creationId xmlns:a16="http://schemas.microsoft.com/office/drawing/2014/main" id="{18EB22D9-5DC3-4450-92B2-CEBE08ED95E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324" y="917"/>
                <a:ext cx="803" cy="819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104501" tIns="51334" rIns="104501" bIns="51334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endParaRPr lang="en-US" altLang="en-US" sz="2772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574EC253-B1E5-4818-87CA-E01FCAB97773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294" y="1028"/>
                <a:ext cx="281" cy="608"/>
              </a:xfrm>
              <a:custGeom>
                <a:avLst/>
                <a:gdLst>
                  <a:gd name="T0" fmla="*/ 156 w 281"/>
                  <a:gd name="T1" fmla="*/ 13 h 608"/>
                  <a:gd name="T2" fmla="*/ 178 w 281"/>
                  <a:gd name="T3" fmla="*/ 35 h 608"/>
                  <a:gd name="T4" fmla="*/ 198 w 281"/>
                  <a:gd name="T5" fmla="*/ 59 h 608"/>
                  <a:gd name="T6" fmla="*/ 216 w 281"/>
                  <a:gd name="T7" fmla="*/ 85 h 608"/>
                  <a:gd name="T8" fmla="*/ 232 w 281"/>
                  <a:gd name="T9" fmla="*/ 112 h 608"/>
                  <a:gd name="T10" fmla="*/ 246 w 281"/>
                  <a:gd name="T11" fmla="*/ 141 h 608"/>
                  <a:gd name="T12" fmla="*/ 258 w 281"/>
                  <a:gd name="T13" fmla="*/ 171 h 608"/>
                  <a:gd name="T14" fmla="*/ 267 w 281"/>
                  <a:gd name="T15" fmla="*/ 202 h 608"/>
                  <a:gd name="T16" fmla="*/ 274 w 281"/>
                  <a:gd name="T17" fmla="*/ 235 h 608"/>
                  <a:gd name="T18" fmla="*/ 278 w 281"/>
                  <a:gd name="T19" fmla="*/ 268 h 608"/>
                  <a:gd name="T20" fmla="*/ 280 w 281"/>
                  <a:gd name="T21" fmla="*/ 303 h 608"/>
                  <a:gd name="T22" fmla="*/ 278 w 281"/>
                  <a:gd name="T23" fmla="*/ 337 h 608"/>
                  <a:gd name="T24" fmla="*/ 274 w 281"/>
                  <a:gd name="T25" fmla="*/ 370 h 608"/>
                  <a:gd name="T26" fmla="*/ 267 w 281"/>
                  <a:gd name="T27" fmla="*/ 403 h 608"/>
                  <a:gd name="T28" fmla="*/ 258 w 281"/>
                  <a:gd name="T29" fmla="*/ 434 h 608"/>
                  <a:gd name="T30" fmla="*/ 245 w 281"/>
                  <a:gd name="T31" fmla="*/ 464 h 608"/>
                  <a:gd name="T32" fmla="*/ 232 w 281"/>
                  <a:gd name="T33" fmla="*/ 493 h 608"/>
                  <a:gd name="T34" fmla="*/ 215 w 281"/>
                  <a:gd name="T35" fmla="*/ 521 h 608"/>
                  <a:gd name="T36" fmla="*/ 197 w 281"/>
                  <a:gd name="T37" fmla="*/ 546 h 608"/>
                  <a:gd name="T38" fmla="*/ 177 w 281"/>
                  <a:gd name="T39" fmla="*/ 570 h 608"/>
                  <a:gd name="T40" fmla="*/ 155 w 281"/>
                  <a:gd name="T41" fmla="*/ 593 h 608"/>
                  <a:gd name="T42" fmla="*/ 131 w 281"/>
                  <a:gd name="T43" fmla="*/ 600 h 608"/>
                  <a:gd name="T44" fmla="*/ 109 w 281"/>
                  <a:gd name="T45" fmla="*/ 578 h 608"/>
                  <a:gd name="T46" fmla="*/ 88 w 281"/>
                  <a:gd name="T47" fmla="*/ 554 h 608"/>
                  <a:gd name="T48" fmla="*/ 69 w 281"/>
                  <a:gd name="T49" fmla="*/ 530 h 608"/>
                  <a:gd name="T50" fmla="*/ 53 w 281"/>
                  <a:gd name="T51" fmla="*/ 503 h 608"/>
                  <a:gd name="T52" fmla="*/ 37 w 281"/>
                  <a:gd name="T53" fmla="*/ 475 h 608"/>
                  <a:gd name="T54" fmla="*/ 25 w 281"/>
                  <a:gd name="T55" fmla="*/ 444 h 608"/>
                  <a:gd name="T56" fmla="*/ 16 w 281"/>
                  <a:gd name="T57" fmla="*/ 414 h 608"/>
                  <a:gd name="T58" fmla="*/ 7 w 281"/>
                  <a:gd name="T59" fmla="*/ 381 h 608"/>
                  <a:gd name="T60" fmla="*/ 2 w 281"/>
                  <a:gd name="T61" fmla="*/ 348 h 608"/>
                  <a:gd name="T62" fmla="*/ 0 w 281"/>
                  <a:gd name="T63" fmla="*/ 314 h 608"/>
                  <a:gd name="T64" fmla="*/ 0 w 281"/>
                  <a:gd name="T65" fmla="*/ 280 h 608"/>
                  <a:gd name="T66" fmla="*/ 3 w 281"/>
                  <a:gd name="T67" fmla="*/ 247 h 608"/>
                  <a:gd name="T68" fmla="*/ 10 w 281"/>
                  <a:gd name="T69" fmla="*/ 214 h 608"/>
                  <a:gd name="T70" fmla="*/ 19 w 281"/>
                  <a:gd name="T71" fmla="*/ 182 h 608"/>
                  <a:gd name="T72" fmla="*/ 30 w 281"/>
                  <a:gd name="T73" fmla="*/ 151 h 608"/>
                  <a:gd name="T74" fmla="*/ 43 w 281"/>
                  <a:gd name="T75" fmla="*/ 121 h 608"/>
                  <a:gd name="T76" fmla="*/ 58 w 281"/>
                  <a:gd name="T77" fmla="*/ 94 h 608"/>
                  <a:gd name="T78" fmla="*/ 76 w 281"/>
                  <a:gd name="T79" fmla="*/ 67 h 608"/>
                  <a:gd name="T80" fmla="*/ 95 w 281"/>
                  <a:gd name="T81" fmla="*/ 43 h 608"/>
                  <a:gd name="T82" fmla="*/ 117 w 281"/>
                  <a:gd name="T83" fmla="*/ 20 h 608"/>
                  <a:gd name="T84" fmla="*/ 140 w 281"/>
                  <a:gd name="T85" fmla="*/ 0 h 60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81"/>
                  <a:gd name="T130" fmla="*/ 0 h 608"/>
                  <a:gd name="T131" fmla="*/ 281 w 281"/>
                  <a:gd name="T132" fmla="*/ 608 h 60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81" h="608">
                    <a:moveTo>
                      <a:pt x="140" y="0"/>
                    </a:moveTo>
                    <a:lnTo>
                      <a:pt x="148" y="6"/>
                    </a:lnTo>
                    <a:lnTo>
                      <a:pt x="156" y="13"/>
                    </a:lnTo>
                    <a:lnTo>
                      <a:pt x="164" y="20"/>
                    </a:lnTo>
                    <a:lnTo>
                      <a:pt x="171" y="27"/>
                    </a:lnTo>
                    <a:lnTo>
                      <a:pt x="178" y="35"/>
                    </a:lnTo>
                    <a:lnTo>
                      <a:pt x="184" y="43"/>
                    </a:lnTo>
                    <a:lnTo>
                      <a:pt x="192" y="51"/>
                    </a:lnTo>
                    <a:lnTo>
                      <a:pt x="198" y="59"/>
                    </a:lnTo>
                    <a:lnTo>
                      <a:pt x="204" y="67"/>
                    </a:lnTo>
                    <a:lnTo>
                      <a:pt x="210" y="76"/>
                    </a:lnTo>
                    <a:lnTo>
                      <a:pt x="216" y="85"/>
                    </a:lnTo>
                    <a:lnTo>
                      <a:pt x="222" y="94"/>
                    </a:lnTo>
                    <a:lnTo>
                      <a:pt x="227" y="103"/>
                    </a:lnTo>
                    <a:lnTo>
                      <a:pt x="232" y="112"/>
                    </a:lnTo>
                    <a:lnTo>
                      <a:pt x="237" y="121"/>
                    </a:lnTo>
                    <a:lnTo>
                      <a:pt x="242" y="131"/>
                    </a:lnTo>
                    <a:lnTo>
                      <a:pt x="246" y="141"/>
                    </a:lnTo>
                    <a:lnTo>
                      <a:pt x="250" y="151"/>
                    </a:lnTo>
                    <a:lnTo>
                      <a:pt x="254" y="161"/>
                    </a:lnTo>
                    <a:lnTo>
                      <a:pt x="258" y="171"/>
                    </a:lnTo>
                    <a:lnTo>
                      <a:pt x="261" y="181"/>
                    </a:lnTo>
                    <a:lnTo>
                      <a:pt x="264" y="192"/>
                    </a:lnTo>
                    <a:lnTo>
                      <a:pt x="267" y="202"/>
                    </a:lnTo>
                    <a:lnTo>
                      <a:pt x="270" y="213"/>
                    </a:lnTo>
                    <a:lnTo>
                      <a:pt x="272" y="224"/>
                    </a:lnTo>
                    <a:lnTo>
                      <a:pt x="274" y="235"/>
                    </a:lnTo>
                    <a:lnTo>
                      <a:pt x="276" y="246"/>
                    </a:lnTo>
                    <a:lnTo>
                      <a:pt x="277" y="258"/>
                    </a:lnTo>
                    <a:lnTo>
                      <a:pt x="278" y="268"/>
                    </a:lnTo>
                    <a:lnTo>
                      <a:pt x="279" y="279"/>
                    </a:lnTo>
                    <a:lnTo>
                      <a:pt x="280" y="291"/>
                    </a:lnTo>
                    <a:lnTo>
                      <a:pt x="280" y="303"/>
                    </a:lnTo>
                    <a:lnTo>
                      <a:pt x="280" y="314"/>
                    </a:lnTo>
                    <a:lnTo>
                      <a:pt x="279" y="326"/>
                    </a:lnTo>
                    <a:lnTo>
                      <a:pt x="278" y="337"/>
                    </a:lnTo>
                    <a:lnTo>
                      <a:pt x="277" y="348"/>
                    </a:lnTo>
                    <a:lnTo>
                      <a:pt x="276" y="359"/>
                    </a:lnTo>
                    <a:lnTo>
                      <a:pt x="274" y="370"/>
                    </a:lnTo>
                    <a:lnTo>
                      <a:pt x="272" y="381"/>
                    </a:lnTo>
                    <a:lnTo>
                      <a:pt x="270" y="392"/>
                    </a:lnTo>
                    <a:lnTo>
                      <a:pt x="267" y="403"/>
                    </a:lnTo>
                    <a:lnTo>
                      <a:pt x="264" y="413"/>
                    </a:lnTo>
                    <a:lnTo>
                      <a:pt x="261" y="424"/>
                    </a:lnTo>
                    <a:lnTo>
                      <a:pt x="258" y="434"/>
                    </a:lnTo>
                    <a:lnTo>
                      <a:pt x="254" y="444"/>
                    </a:lnTo>
                    <a:lnTo>
                      <a:pt x="250" y="454"/>
                    </a:lnTo>
                    <a:lnTo>
                      <a:pt x="245" y="464"/>
                    </a:lnTo>
                    <a:lnTo>
                      <a:pt x="242" y="475"/>
                    </a:lnTo>
                    <a:lnTo>
                      <a:pt x="236" y="484"/>
                    </a:lnTo>
                    <a:lnTo>
                      <a:pt x="232" y="493"/>
                    </a:lnTo>
                    <a:lnTo>
                      <a:pt x="226" y="502"/>
                    </a:lnTo>
                    <a:lnTo>
                      <a:pt x="221" y="512"/>
                    </a:lnTo>
                    <a:lnTo>
                      <a:pt x="215" y="521"/>
                    </a:lnTo>
                    <a:lnTo>
                      <a:pt x="210" y="529"/>
                    </a:lnTo>
                    <a:lnTo>
                      <a:pt x="203" y="537"/>
                    </a:lnTo>
                    <a:lnTo>
                      <a:pt x="197" y="546"/>
                    </a:lnTo>
                    <a:lnTo>
                      <a:pt x="191" y="554"/>
                    </a:lnTo>
                    <a:lnTo>
                      <a:pt x="184" y="563"/>
                    </a:lnTo>
                    <a:lnTo>
                      <a:pt x="177" y="570"/>
                    </a:lnTo>
                    <a:lnTo>
                      <a:pt x="170" y="578"/>
                    </a:lnTo>
                    <a:lnTo>
                      <a:pt x="162" y="585"/>
                    </a:lnTo>
                    <a:lnTo>
                      <a:pt x="155" y="593"/>
                    </a:lnTo>
                    <a:lnTo>
                      <a:pt x="147" y="600"/>
                    </a:lnTo>
                    <a:lnTo>
                      <a:pt x="139" y="607"/>
                    </a:lnTo>
                    <a:lnTo>
                      <a:pt x="131" y="600"/>
                    </a:lnTo>
                    <a:lnTo>
                      <a:pt x="123" y="593"/>
                    </a:lnTo>
                    <a:lnTo>
                      <a:pt x="116" y="585"/>
                    </a:lnTo>
                    <a:lnTo>
                      <a:pt x="109" y="578"/>
                    </a:lnTo>
                    <a:lnTo>
                      <a:pt x="102" y="570"/>
                    </a:lnTo>
                    <a:lnTo>
                      <a:pt x="95" y="563"/>
                    </a:lnTo>
                    <a:lnTo>
                      <a:pt x="88" y="554"/>
                    </a:lnTo>
                    <a:lnTo>
                      <a:pt x="82" y="546"/>
                    </a:lnTo>
                    <a:lnTo>
                      <a:pt x="76" y="537"/>
                    </a:lnTo>
                    <a:lnTo>
                      <a:pt x="69" y="530"/>
                    </a:lnTo>
                    <a:lnTo>
                      <a:pt x="63" y="521"/>
                    </a:lnTo>
                    <a:lnTo>
                      <a:pt x="58" y="512"/>
                    </a:lnTo>
                    <a:lnTo>
                      <a:pt x="53" y="503"/>
                    </a:lnTo>
                    <a:lnTo>
                      <a:pt x="47" y="493"/>
                    </a:lnTo>
                    <a:lnTo>
                      <a:pt x="43" y="484"/>
                    </a:lnTo>
                    <a:lnTo>
                      <a:pt x="37" y="475"/>
                    </a:lnTo>
                    <a:lnTo>
                      <a:pt x="34" y="464"/>
                    </a:lnTo>
                    <a:lnTo>
                      <a:pt x="29" y="455"/>
                    </a:lnTo>
                    <a:lnTo>
                      <a:pt x="25" y="444"/>
                    </a:lnTo>
                    <a:lnTo>
                      <a:pt x="22" y="434"/>
                    </a:lnTo>
                    <a:lnTo>
                      <a:pt x="18" y="424"/>
                    </a:lnTo>
                    <a:lnTo>
                      <a:pt x="16" y="414"/>
                    </a:lnTo>
                    <a:lnTo>
                      <a:pt x="12" y="403"/>
                    </a:lnTo>
                    <a:lnTo>
                      <a:pt x="10" y="392"/>
                    </a:lnTo>
                    <a:lnTo>
                      <a:pt x="7" y="381"/>
                    </a:lnTo>
                    <a:lnTo>
                      <a:pt x="5" y="370"/>
                    </a:lnTo>
                    <a:lnTo>
                      <a:pt x="3" y="359"/>
                    </a:lnTo>
                    <a:lnTo>
                      <a:pt x="2" y="348"/>
                    </a:lnTo>
                    <a:lnTo>
                      <a:pt x="1" y="338"/>
                    </a:lnTo>
                    <a:lnTo>
                      <a:pt x="0" y="326"/>
                    </a:lnTo>
                    <a:lnTo>
                      <a:pt x="0" y="314"/>
                    </a:lnTo>
                    <a:lnTo>
                      <a:pt x="0" y="303"/>
                    </a:lnTo>
                    <a:lnTo>
                      <a:pt x="0" y="292"/>
                    </a:lnTo>
                    <a:lnTo>
                      <a:pt x="0" y="280"/>
                    </a:lnTo>
                    <a:lnTo>
                      <a:pt x="1" y="268"/>
                    </a:lnTo>
                    <a:lnTo>
                      <a:pt x="2" y="258"/>
                    </a:lnTo>
                    <a:lnTo>
                      <a:pt x="3" y="247"/>
                    </a:lnTo>
                    <a:lnTo>
                      <a:pt x="5" y="236"/>
                    </a:lnTo>
                    <a:lnTo>
                      <a:pt x="7" y="225"/>
                    </a:lnTo>
                    <a:lnTo>
                      <a:pt x="10" y="214"/>
                    </a:lnTo>
                    <a:lnTo>
                      <a:pt x="12" y="203"/>
                    </a:lnTo>
                    <a:lnTo>
                      <a:pt x="16" y="192"/>
                    </a:lnTo>
                    <a:lnTo>
                      <a:pt x="19" y="182"/>
                    </a:lnTo>
                    <a:lnTo>
                      <a:pt x="22" y="172"/>
                    </a:lnTo>
                    <a:lnTo>
                      <a:pt x="26" y="162"/>
                    </a:lnTo>
                    <a:lnTo>
                      <a:pt x="30" y="151"/>
                    </a:lnTo>
                    <a:lnTo>
                      <a:pt x="34" y="142"/>
                    </a:lnTo>
                    <a:lnTo>
                      <a:pt x="37" y="131"/>
                    </a:lnTo>
                    <a:lnTo>
                      <a:pt x="43" y="121"/>
                    </a:lnTo>
                    <a:lnTo>
                      <a:pt x="48" y="112"/>
                    </a:lnTo>
                    <a:lnTo>
                      <a:pt x="53" y="103"/>
                    </a:lnTo>
                    <a:lnTo>
                      <a:pt x="58" y="94"/>
                    </a:lnTo>
                    <a:lnTo>
                      <a:pt x="64" y="85"/>
                    </a:lnTo>
                    <a:lnTo>
                      <a:pt x="69" y="76"/>
                    </a:lnTo>
                    <a:lnTo>
                      <a:pt x="76" y="67"/>
                    </a:lnTo>
                    <a:lnTo>
                      <a:pt x="82" y="59"/>
                    </a:lnTo>
                    <a:lnTo>
                      <a:pt x="89" y="51"/>
                    </a:lnTo>
                    <a:lnTo>
                      <a:pt x="95" y="43"/>
                    </a:lnTo>
                    <a:lnTo>
                      <a:pt x="103" y="35"/>
                    </a:lnTo>
                    <a:lnTo>
                      <a:pt x="110" y="27"/>
                    </a:lnTo>
                    <a:lnTo>
                      <a:pt x="117" y="20"/>
                    </a:lnTo>
                    <a:lnTo>
                      <a:pt x="125" y="13"/>
                    </a:lnTo>
                    <a:lnTo>
                      <a:pt x="133" y="6"/>
                    </a:lnTo>
                    <a:lnTo>
                      <a:pt x="140" y="0"/>
                    </a:lnTo>
                  </a:path>
                </a:pathLst>
              </a:custGeom>
              <a:solidFill>
                <a:schemeClr val="accent1"/>
              </a:solidFill>
              <a:ln w="28575" cap="rnd" cmpd="sng">
                <a:solidFill>
                  <a:srgbClr val="081D5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IN" sz="2200" dirty="0"/>
              </a:p>
            </p:txBody>
          </p:sp>
        </p:grpSp>
        <p:grpSp>
          <p:nvGrpSpPr>
            <p:cNvPr id="34" name="Group 18">
              <a:extLst>
                <a:ext uri="{FF2B5EF4-FFF2-40B4-BE49-F238E27FC236}">
                  <a16:creationId xmlns:a16="http://schemas.microsoft.com/office/drawing/2014/main" id="{6C4B4E19-9446-437F-B345-19EF90FDCE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04657" y="2530784"/>
              <a:ext cx="2184238" cy="1125770"/>
              <a:chOff x="561" y="1988"/>
              <a:chExt cx="1408" cy="845"/>
            </a:xfrm>
          </p:grpSpPr>
          <p:sp>
            <p:nvSpPr>
              <p:cNvPr id="35" name="Oval 19">
                <a:extLst>
                  <a:ext uri="{FF2B5EF4-FFF2-40B4-BE49-F238E27FC236}">
                    <a16:creationId xmlns:a16="http://schemas.microsoft.com/office/drawing/2014/main" id="{19BEF7D5-DE7A-4531-B4DC-FD4288BBD1D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1" y="1988"/>
                <a:ext cx="824" cy="840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104501" tIns="51334" rIns="104501" bIns="51334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endParaRPr lang="en-US" altLang="en-US" sz="2772"/>
              </a:p>
            </p:txBody>
          </p:sp>
          <p:sp>
            <p:nvSpPr>
              <p:cNvPr id="36" name="Oval 20">
                <a:extLst>
                  <a:ext uri="{FF2B5EF4-FFF2-40B4-BE49-F238E27FC236}">
                    <a16:creationId xmlns:a16="http://schemas.microsoft.com/office/drawing/2014/main" id="{0B8064B2-19A3-4583-9352-734031314E9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45" y="1993"/>
                <a:ext cx="824" cy="840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104501" tIns="51334" rIns="104501" bIns="51334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endParaRPr lang="en-US" altLang="en-US" sz="2772"/>
              </a:p>
            </p:txBody>
          </p:sp>
          <p:sp>
            <p:nvSpPr>
              <p:cNvPr id="37" name="Freeform 21">
                <a:extLst>
                  <a:ext uri="{FF2B5EF4-FFF2-40B4-BE49-F238E27FC236}">
                    <a16:creationId xmlns:a16="http://schemas.microsoft.com/office/drawing/2014/main" id="{1AB515ED-46A7-497F-98E4-F3B3FDD5D0E3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123" y="2112"/>
                <a:ext cx="282" cy="612"/>
              </a:xfrm>
              <a:custGeom>
                <a:avLst/>
                <a:gdLst>
                  <a:gd name="T0" fmla="*/ 156 w 282"/>
                  <a:gd name="T1" fmla="*/ 13 h 612"/>
                  <a:gd name="T2" fmla="*/ 178 w 282"/>
                  <a:gd name="T3" fmla="*/ 35 h 612"/>
                  <a:gd name="T4" fmla="*/ 198 w 282"/>
                  <a:gd name="T5" fmla="*/ 60 h 612"/>
                  <a:gd name="T6" fmla="*/ 217 w 282"/>
                  <a:gd name="T7" fmla="*/ 86 h 612"/>
                  <a:gd name="T8" fmla="*/ 233 w 282"/>
                  <a:gd name="T9" fmla="*/ 113 h 612"/>
                  <a:gd name="T10" fmla="*/ 247 w 282"/>
                  <a:gd name="T11" fmla="*/ 142 h 612"/>
                  <a:gd name="T12" fmla="*/ 259 w 282"/>
                  <a:gd name="T13" fmla="*/ 172 h 612"/>
                  <a:gd name="T14" fmla="*/ 268 w 282"/>
                  <a:gd name="T15" fmla="*/ 203 h 612"/>
                  <a:gd name="T16" fmla="*/ 275 w 282"/>
                  <a:gd name="T17" fmla="*/ 236 h 612"/>
                  <a:gd name="T18" fmla="*/ 279 w 282"/>
                  <a:gd name="T19" fmla="*/ 270 h 612"/>
                  <a:gd name="T20" fmla="*/ 281 w 282"/>
                  <a:gd name="T21" fmla="*/ 305 h 612"/>
                  <a:gd name="T22" fmla="*/ 279 w 282"/>
                  <a:gd name="T23" fmla="*/ 339 h 612"/>
                  <a:gd name="T24" fmla="*/ 275 w 282"/>
                  <a:gd name="T25" fmla="*/ 373 h 612"/>
                  <a:gd name="T26" fmla="*/ 268 w 282"/>
                  <a:gd name="T27" fmla="*/ 406 h 612"/>
                  <a:gd name="T28" fmla="*/ 259 w 282"/>
                  <a:gd name="T29" fmla="*/ 437 h 612"/>
                  <a:gd name="T30" fmla="*/ 246 w 282"/>
                  <a:gd name="T31" fmla="*/ 467 h 612"/>
                  <a:gd name="T32" fmla="*/ 233 w 282"/>
                  <a:gd name="T33" fmla="*/ 496 h 612"/>
                  <a:gd name="T34" fmla="*/ 216 w 282"/>
                  <a:gd name="T35" fmla="*/ 524 h 612"/>
                  <a:gd name="T36" fmla="*/ 198 w 282"/>
                  <a:gd name="T37" fmla="*/ 550 h 612"/>
                  <a:gd name="T38" fmla="*/ 178 w 282"/>
                  <a:gd name="T39" fmla="*/ 574 h 612"/>
                  <a:gd name="T40" fmla="*/ 156 w 282"/>
                  <a:gd name="T41" fmla="*/ 597 h 612"/>
                  <a:gd name="T42" fmla="*/ 132 w 282"/>
                  <a:gd name="T43" fmla="*/ 604 h 612"/>
                  <a:gd name="T44" fmla="*/ 109 w 282"/>
                  <a:gd name="T45" fmla="*/ 582 h 612"/>
                  <a:gd name="T46" fmla="*/ 89 w 282"/>
                  <a:gd name="T47" fmla="*/ 558 h 612"/>
                  <a:gd name="T48" fmla="*/ 69 w 282"/>
                  <a:gd name="T49" fmla="*/ 533 h 612"/>
                  <a:gd name="T50" fmla="*/ 53 w 282"/>
                  <a:gd name="T51" fmla="*/ 506 h 612"/>
                  <a:gd name="T52" fmla="*/ 38 w 282"/>
                  <a:gd name="T53" fmla="*/ 478 h 612"/>
                  <a:gd name="T54" fmla="*/ 25 w 282"/>
                  <a:gd name="T55" fmla="*/ 447 h 612"/>
                  <a:gd name="T56" fmla="*/ 16 w 282"/>
                  <a:gd name="T57" fmla="*/ 417 h 612"/>
                  <a:gd name="T58" fmla="*/ 7 w 282"/>
                  <a:gd name="T59" fmla="*/ 384 h 612"/>
                  <a:gd name="T60" fmla="*/ 2 w 282"/>
                  <a:gd name="T61" fmla="*/ 351 h 612"/>
                  <a:gd name="T62" fmla="*/ 0 w 282"/>
                  <a:gd name="T63" fmla="*/ 316 h 612"/>
                  <a:gd name="T64" fmla="*/ 0 w 282"/>
                  <a:gd name="T65" fmla="*/ 282 h 612"/>
                  <a:gd name="T66" fmla="*/ 3 w 282"/>
                  <a:gd name="T67" fmla="*/ 248 h 612"/>
                  <a:gd name="T68" fmla="*/ 10 w 282"/>
                  <a:gd name="T69" fmla="*/ 215 h 612"/>
                  <a:gd name="T70" fmla="*/ 19 w 282"/>
                  <a:gd name="T71" fmla="*/ 183 h 612"/>
                  <a:gd name="T72" fmla="*/ 30 w 282"/>
                  <a:gd name="T73" fmla="*/ 152 h 612"/>
                  <a:gd name="T74" fmla="*/ 43 w 282"/>
                  <a:gd name="T75" fmla="*/ 122 h 612"/>
                  <a:gd name="T76" fmla="*/ 58 w 282"/>
                  <a:gd name="T77" fmla="*/ 95 h 612"/>
                  <a:gd name="T78" fmla="*/ 76 w 282"/>
                  <a:gd name="T79" fmla="*/ 68 h 612"/>
                  <a:gd name="T80" fmla="*/ 96 w 282"/>
                  <a:gd name="T81" fmla="*/ 44 h 612"/>
                  <a:gd name="T82" fmla="*/ 117 w 282"/>
                  <a:gd name="T83" fmla="*/ 20 h 612"/>
                  <a:gd name="T84" fmla="*/ 140 w 282"/>
                  <a:gd name="T85" fmla="*/ 0 h 61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82"/>
                  <a:gd name="T130" fmla="*/ 0 h 612"/>
                  <a:gd name="T131" fmla="*/ 282 w 282"/>
                  <a:gd name="T132" fmla="*/ 612 h 61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82" h="612">
                    <a:moveTo>
                      <a:pt x="140" y="0"/>
                    </a:moveTo>
                    <a:lnTo>
                      <a:pt x="148" y="6"/>
                    </a:lnTo>
                    <a:lnTo>
                      <a:pt x="156" y="13"/>
                    </a:lnTo>
                    <a:lnTo>
                      <a:pt x="164" y="20"/>
                    </a:lnTo>
                    <a:lnTo>
                      <a:pt x="171" y="27"/>
                    </a:lnTo>
                    <a:lnTo>
                      <a:pt x="178" y="35"/>
                    </a:lnTo>
                    <a:lnTo>
                      <a:pt x="185" y="44"/>
                    </a:lnTo>
                    <a:lnTo>
                      <a:pt x="192" y="51"/>
                    </a:lnTo>
                    <a:lnTo>
                      <a:pt x="198" y="60"/>
                    </a:lnTo>
                    <a:lnTo>
                      <a:pt x="205" y="68"/>
                    </a:lnTo>
                    <a:lnTo>
                      <a:pt x="211" y="77"/>
                    </a:lnTo>
                    <a:lnTo>
                      <a:pt x="217" y="86"/>
                    </a:lnTo>
                    <a:lnTo>
                      <a:pt x="222" y="94"/>
                    </a:lnTo>
                    <a:lnTo>
                      <a:pt x="228" y="104"/>
                    </a:lnTo>
                    <a:lnTo>
                      <a:pt x="233" y="113"/>
                    </a:lnTo>
                    <a:lnTo>
                      <a:pt x="238" y="122"/>
                    </a:lnTo>
                    <a:lnTo>
                      <a:pt x="243" y="132"/>
                    </a:lnTo>
                    <a:lnTo>
                      <a:pt x="247" y="142"/>
                    </a:lnTo>
                    <a:lnTo>
                      <a:pt x="251" y="152"/>
                    </a:lnTo>
                    <a:lnTo>
                      <a:pt x="255" y="162"/>
                    </a:lnTo>
                    <a:lnTo>
                      <a:pt x="259" y="172"/>
                    </a:lnTo>
                    <a:lnTo>
                      <a:pt x="262" y="182"/>
                    </a:lnTo>
                    <a:lnTo>
                      <a:pt x="265" y="193"/>
                    </a:lnTo>
                    <a:lnTo>
                      <a:pt x="268" y="203"/>
                    </a:lnTo>
                    <a:lnTo>
                      <a:pt x="271" y="214"/>
                    </a:lnTo>
                    <a:lnTo>
                      <a:pt x="273" y="225"/>
                    </a:lnTo>
                    <a:lnTo>
                      <a:pt x="275" y="236"/>
                    </a:lnTo>
                    <a:lnTo>
                      <a:pt x="277" y="247"/>
                    </a:lnTo>
                    <a:lnTo>
                      <a:pt x="278" y="259"/>
                    </a:lnTo>
                    <a:lnTo>
                      <a:pt x="279" y="270"/>
                    </a:lnTo>
                    <a:lnTo>
                      <a:pt x="280" y="281"/>
                    </a:lnTo>
                    <a:lnTo>
                      <a:pt x="281" y="293"/>
                    </a:lnTo>
                    <a:lnTo>
                      <a:pt x="281" y="305"/>
                    </a:lnTo>
                    <a:lnTo>
                      <a:pt x="281" y="316"/>
                    </a:lnTo>
                    <a:lnTo>
                      <a:pt x="280" y="328"/>
                    </a:lnTo>
                    <a:lnTo>
                      <a:pt x="279" y="339"/>
                    </a:lnTo>
                    <a:lnTo>
                      <a:pt x="278" y="350"/>
                    </a:lnTo>
                    <a:lnTo>
                      <a:pt x="277" y="362"/>
                    </a:lnTo>
                    <a:lnTo>
                      <a:pt x="275" y="373"/>
                    </a:lnTo>
                    <a:lnTo>
                      <a:pt x="273" y="384"/>
                    </a:lnTo>
                    <a:lnTo>
                      <a:pt x="271" y="395"/>
                    </a:lnTo>
                    <a:lnTo>
                      <a:pt x="268" y="406"/>
                    </a:lnTo>
                    <a:lnTo>
                      <a:pt x="265" y="416"/>
                    </a:lnTo>
                    <a:lnTo>
                      <a:pt x="262" y="427"/>
                    </a:lnTo>
                    <a:lnTo>
                      <a:pt x="259" y="437"/>
                    </a:lnTo>
                    <a:lnTo>
                      <a:pt x="255" y="447"/>
                    </a:lnTo>
                    <a:lnTo>
                      <a:pt x="251" y="457"/>
                    </a:lnTo>
                    <a:lnTo>
                      <a:pt x="246" y="467"/>
                    </a:lnTo>
                    <a:lnTo>
                      <a:pt x="242" y="478"/>
                    </a:lnTo>
                    <a:lnTo>
                      <a:pt x="237" y="487"/>
                    </a:lnTo>
                    <a:lnTo>
                      <a:pt x="233" y="496"/>
                    </a:lnTo>
                    <a:lnTo>
                      <a:pt x="227" y="506"/>
                    </a:lnTo>
                    <a:lnTo>
                      <a:pt x="222" y="515"/>
                    </a:lnTo>
                    <a:lnTo>
                      <a:pt x="216" y="524"/>
                    </a:lnTo>
                    <a:lnTo>
                      <a:pt x="211" y="533"/>
                    </a:lnTo>
                    <a:lnTo>
                      <a:pt x="204" y="541"/>
                    </a:lnTo>
                    <a:lnTo>
                      <a:pt x="198" y="550"/>
                    </a:lnTo>
                    <a:lnTo>
                      <a:pt x="191" y="558"/>
                    </a:lnTo>
                    <a:lnTo>
                      <a:pt x="184" y="566"/>
                    </a:lnTo>
                    <a:lnTo>
                      <a:pt x="178" y="574"/>
                    </a:lnTo>
                    <a:lnTo>
                      <a:pt x="171" y="582"/>
                    </a:lnTo>
                    <a:lnTo>
                      <a:pt x="163" y="589"/>
                    </a:lnTo>
                    <a:lnTo>
                      <a:pt x="156" y="597"/>
                    </a:lnTo>
                    <a:lnTo>
                      <a:pt x="147" y="604"/>
                    </a:lnTo>
                    <a:lnTo>
                      <a:pt x="140" y="611"/>
                    </a:lnTo>
                    <a:lnTo>
                      <a:pt x="132" y="604"/>
                    </a:lnTo>
                    <a:lnTo>
                      <a:pt x="124" y="597"/>
                    </a:lnTo>
                    <a:lnTo>
                      <a:pt x="116" y="589"/>
                    </a:lnTo>
                    <a:lnTo>
                      <a:pt x="109" y="582"/>
                    </a:lnTo>
                    <a:lnTo>
                      <a:pt x="102" y="574"/>
                    </a:lnTo>
                    <a:lnTo>
                      <a:pt x="95" y="566"/>
                    </a:lnTo>
                    <a:lnTo>
                      <a:pt x="89" y="558"/>
                    </a:lnTo>
                    <a:lnTo>
                      <a:pt x="82" y="550"/>
                    </a:lnTo>
                    <a:lnTo>
                      <a:pt x="76" y="541"/>
                    </a:lnTo>
                    <a:lnTo>
                      <a:pt x="69" y="533"/>
                    </a:lnTo>
                    <a:lnTo>
                      <a:pt x="63" y="524"/>
                    </a:lnTo>
                    <a:lnTo>
                      <a:pt x="58" y="515"/>
                    </a:lnTo>
                    <a:lnTo>
                      <a:pt x="53" y="506"/>
                    </a:lnTo>
                    <a:lnTo>
                      <a:pt x="47" y="496"/>
                    </a:lnTo>
                    <a:lnTo>
                      <a:pt x="43" y="487"/>
                    </a:lnTo>
                    <a:lnTo>
                      <a:pt x="38" y="478"/>
                    </a:lnTo>
                    <a:lnTo>
                      <a:pt x="34" y="467"/>
                    </a:lnTo>
                    <a:lnTo>
                      <a:pt x="29" y="458"/>
                    </a:lnTo>
                    <a:lnTo>
                      <a:pt x="25" y="447"/>
                    </a:lnTo>
                    <a:lnTo>
                      <a:pt x="22" y="437"/>
                    </a:lnTo>
                    <a:lnTo>
                      <a:pt x="18" y="427"/>
                    </a:lnTo>
                    <a:lnTo>
                      <a:pt x="16" y="417"/>
                    </a:lnTo>
                    <a:lnTo>
                      <a:pt x="12" y="406"/>
                    </a:lnTo>
                    <a:lnTo>
                      <a:pt x="10" y="395"/>
                    </a:lnTo>
                    <a:lnTo>
                      <a:pt x="7" y="384"/>
                    </a:lnTo>
                    <a:lnTo>
                      <a:pt x="5" y="373"/>
                    </a:lnTo>
                    <a:lnTo>
                      <a:pt x="3" y="362"/>
                    </a:lnTo>
                    <a:lnTo>
                      <a:pt x="2" y="351"/>
                    </a:lnTo>
                    <a:lnTo>
                      <a:pt x="1" y="340"/>
                    </a:lnTo>
                    <a:lnTo>
                      <a:pt x="0" y="328"/>
                    </a:lnTo>
                    <a:lnTo>
                      <a:pt x="0" y="316"/>
                    </a:lnTo>
                    <a:lnTo>
                      <a:pt x="0" y="305"/>
                    </a:lnTo>
                    <a:lnTo>
                      <a:pt x="0" y="294"/>
                    </a:lnTo>
                    <a:lnTo>
                      <a:pt x="0" y="282"/>
                    </a:lnTo>
                    <a:lnTo>
                      <a:pt x="1" y="270"/>
                    </a:lnTo>
                    <a:lnTo>
                      <a:pt x="2" y="259"/>
                    </a:lnTo>
                    <a:lnTo>
                      <a:pt x="3" y="248"/>
                    </a:lnTo>
                    <a:lnTo>
                      <a:pt x="5" y="237"/>
                    </a:lnTo>
                    <a:lnTo>
                      <a:pt x="7" y="226"/>
                    </a:lnTo>
                    <a:lnTo>
                      <a:pt x="10" y="215"/>
                    </a:lnTo>
                    <a:lnTo>
                      <a:pt x="12" y="204"/>
                    </a:lnTo>
                    <a:lnTo>
                      <a:pt x="16" y="193"/>
                    </a:lnTo>
                    <a:lnTo>
                      <a:pt x="19" y="183"/>
                    </a:lnTo>
                    <a:lnTo>
                      <a:pt x="22" y="173"/>
                    </a:lnTo>
                    <a:lnTo>
                      <a:pt x="26" y="163"/>
                    </a:lnTo>
                    <a:lnTo>
                      <a:pt x="30" y="152"/>
                    </a:lnTo>
                    <a:lnTo>
                      <a:pt x="34" y="143"/>
                    </a:lnTo>
                    <a:lnTo>
                      <a:pt x="38" y="132"/>
                    </a:lnTo>
                    <a:lnTo>
                      <a:pt x="43" y="122"/>
                    </a:lnTo>
                    <a:lnTo>
                      <a:pt x="48" y="113"/>
                    </a:lnTo>
                    <a:lnTo>
                      <a:pt x="53" y="104"/>
                    </a:lnTo>
                    <a:lnTo>
                      <a:pt x="58" y="95"/>
                    </a:lnTo>
                    <a:lnTo>
                      <a:pt x="64" y="86"/>
                    </a:lnTo>
                    <a:lnTo>
                      <a:pt x="69" y="77"/>
                    </a:lnTo>
                    <a:lnTo>
                      <a:pt x="76" y="68"/>
                    </a:lnTo>
                    <a:lnTo>
                      <a:pt x="82" y="60"/>
                    </a:lnTo>
                    <a:lnTo>
                      <a:pt x="89" y="51"/>
                    </a:lnTo>
                    <a:lnTo>
                      <a:pt x="96" y="44"/>
                    </a:lnTo>
                    <a:lnTo>
                      <a:pt x="103" y="35"/>
                    </a:lnTo>
                    <a:lnTo>
                      <a:pt x="110" y="27"/>
                    </a:lnTo>
                    <a:lnTo>
                      <a:pt x="117" y="20"/>
                    </a:lnTo>
                    <a:lnTo>
                      <a:pt x="125" y="13"/>
                    </a:lnTo>
                    <a:lnTo>
                      <a:pt x="133" y="6"/>
                    </a:lnTo>
                    <a:lnTo>
                      <a:pt x="140" y="0"/>
                    </a:ln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28575" cap="rnd" cmpd="sng">
                <a:solidFill>
                  <a:srgbClr val="081D5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IN" sz="2200"/>
              </a:p>
            </p:txBody>
          </p:sp>
        </p:grpSp>
        <p:grpSp>
          <p:nvGrpSpPr>
            <p:cNvPr id="39" name="Group 25">
              <a:extLst>
                <a:ext uri="{FF2B5EF4-FFF2-40B4-BE49-F238E27FC236}">
                  <a16:creationId xmlns:a16="http://schemas.microsoft.com/office/drawing/2014/main" id="{4A8A2539-BA8B-4BAF-9317-9EB71A43CF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04657" y="3761640"/>
              <a:ext cx="2154762" cy="1105785"/>
              <a:chOff x="569" y="3038"/>
              <a:chExt cx="1389" cy="830"/>
            </a:xfrm>
          </p:grpSpPr>
          <p:sp>
            <p:nvSpPr>
              <p:cNvPr id="40" name="Oval 26">
                <a:extLst>
                  <a:ext uri="{FF2B5EF4-FFF2-40B4-BE49-F238E27FC236}">
                    <a16:creationId xmlns:a16="http://schemas.microsoft.com/office/drawing/2014/main" id="{EE208077-FAD9-4E70-A3A0-8336BC6CE01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9" y="3038"/>
                <a:ext cx="806" cy="825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104501" tIns="51334" rIns="104501" bIns="51334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endParaRPr lang="en-US" altLang="en-US" sz="2772"/>
              </a:p>
            </p:txBody>
          </p:sp>
          <p:sp>
            <p:nvSpPr>
              <p:cNvPr id="41" name="Oval 27">
                <a:extLst>
                  <a:ext uri="{FF2B5EF4-FFF2-40B4-BE49-F238E27FC236}">
                    <a16:creationId xmlns:a16="http://schemas.microsoft.com/office/drawing/2014/main" id="{D30B1160-1BE7-4491-BB69-5EF676A96EE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52" y="3043"/>
                <a:ext cx="806" cy="825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104501" tIns="51334" rIns="104501" bIns="51334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endParaRPr lang="en-US" altLang="en-US" sz="2772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164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3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4313-1754-4640-82D8-6446D8079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Operators: Explained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FD0E3-DD19-404B-BB72-4C90B10D29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aphicFrame>
        <p:nvGraphicFramePr>
          <p:cNvPr id="8" name="Google Shape;210;p25">
            <a:extLst>
              <a:ext uri="{FF2B5EF4-FFF2-40B4-BE49-F238E27FC236}">
                <a16:creationId xmlns:a16="http://schemas.microsoft.com/office/drawing/2014/main" id="{31647A33-3C0A-4FA8-B3CA-4BC4D77F43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462335"/>
              </p:ext>
            </p:extLst>
          </p:nvPr>
        </p:nvGraphicFramePr>
        <p:xfrm>
          <a:off x="1231409" y="1245839"/>
          <a:ext cx="7041734" cy="2317417"/>
        </p:xfrm>
        <a:graphic>
          <a:graphicData uri="http://schemas.openxmlformats.org/drawingml/2006/table">
            <a:tbl>
              <a:tblPr>
                <a:noFill/>
                <a:tableStyleId>{F746D733-7827-41AE-8B0F-CCECC36265EA}</a:tableStyleId>
              </a:tblPr>
              <a:tblGrid>
                <a:gridCol w="206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916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1" i="0" u="none" strike="noStrike" cap="none" dirty="0">
                          <a:solidFill>
                            <a:schemeClr val="accent1"/>
                          </a:solidFill>
                          <a:latin typeface="Roboto" panose="020B0604020202020204" charset="0"/>
                          <a:ea typeface="Roboto" panose="020B0604020202020204" charset="0"/>
                          <a:sym typeface="Arial"/>
                        </a:rPr>
                        <a:t>Operator</a:t>
                      </a:r>
                    </a:p>
                  </a:txBody>
                  <a:tcPr marL="6350" marR="6350" marT="6350" marB="63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1" i="0" u="none" strike="noStrike" cap="none" dirty="0">
                          <a:solidFill>
                            <a:schemeClr val="accent1"/>
                          </a:solidFill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Returns</a:t>
                      </a:r>
                      <a:endParaRPr sz="1200" b="1" i="0" u="none" strike="noStrike" cap="none" dirty="0">
                        <a:solidFill>
                          <a:schemeClr val="accent1"/>
                        </a:solidFill>
                        <a:latin typeface="Roboto" panose="020B0604020202020204" charset="0"/>
                        <a:ea typeface="Roboto" panose="020B0604020202020204" charset="0"/>
                        <a:cs typeface="Arial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557">
                <a:tc>
                  <a:txBody>
                    <a:bodyPr/>
                    <a:lstStyle/>
                    <a:p>
                      <a:pPr marL="0" marR="0" lvl="0" indent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200" b="1" i="0" u="none" strike="noStrike" cap="none" dirty="0">
                          <a:solidFill>
                            <a:schemeClr val="dk1"/>
                          </a:solidFill>
                          <a:latin typeface="Roboto" panose="020B0604020202020204" charset="0"/>
                          <a:ea typeface="Roboto" panose="020B0604020202020204" charset="0"/>
                          <a:sym typeface="Arial"/>
                        </a:rPr>
                        <a:t>UNION</a:t>
                      </a:r>
                    </a:p>
                  </a:txBody>
                  <a:tcPr marL="63500" marR="63500" marT="12700" marB="127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Roboto" panose="020B0604020202020204" charset="0"/>
                          <a:ea typeface="Roboto" panose="020B0604020202020204" charset="0"/>
                          <a:sym typeface="Arial"/>
                        </a:rPr>
                        <a:t>Combine two or more result sets into a single set, without duplicates.</a:t>
                      </a:r>
                    </a:p>
                  </a:txBody>
                  <a:tcPr marL="63500" marR="63500" marT="12700" marB="127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9687634"/>
                  </a:ext>
                </a:extLst>
              </a:tr>
              <a:tr h="428648">
                <a:tc>
                  <a:txBody>
                    <a:bodyPr/>
                    <a:lstStyle/>
                    <a:p>
                      <a:pPr marL="0" marR="0" lvl="0" indent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200" b="1" i="0" u="none" strike="noStrike" cap="none" dirty="0">
                          <a:solidFill>
                            <a:schemeClr val="dk1"/>
                          </a:solidFill>
                          <a:latin typeface="Roboto" panose="020B0604020202020204" charset="0"/>
                          <a:ea typeface="Roboto" panose="020B0604020202020204" charset="0"/>
                          <a:sym typeface="Arial"/>
                        </a:rPr>
                        <a:t>UNION ALL</a:t>
                      </a:r>
                    </a:p>
                  </a:txBody>
                  <a:tcPr marL="63500" marR="63500" marT="12700" marB="127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Roboto" panose="020B0604020202020204" charset="0"/>
                          <a:ea typeface="Roboto" panose="020B0604020202020204" charset="0"/>
                          <a:sym typeface="Arial"/>
                        </a:rPr>
                        <a:t>Combine two or more result sets into a single set, including all duplicates.</a:t>
                      </a:r>
                    </a:p>
                  </a:txBody>
                  <a:tcPr marL="63500" marR="63500" marT="12700" marB="127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643912"/>
                  </a:ext>
                </a:extLst>
              </a:tr>
              <a:tr h="428648">
                <a:tc>
                  <a:txBody>
                    <a:bodyPr/>
                    <a:lstStyle/>
                    <a:p>
                      <a:pPr marL="0" marR="0" lvl="0" indent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200" b="1" i="0" u="none" strike="noStrike" cap="none" dirty="0">
                          <a:solidFill>
                            <a:schemeClr val="dk1"/>
                          </a:solidFill>
                          <a:latin typeface="Roboto" panose="020B0604020202020204" charset="0"/>
                          <a:ea typeface="Roboto" panose="020B0604020202020204" charset="0"/>
                          <a:sym typeface="Arial"/>
                        </a:rPr>
                        <a:t>INTERSECT</a:t>
                      </a:r>
                    </a:p>
                  </a:txBody>
                  <a:tcPr marL="63500" marR="63500" marT="12700" marB="127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Roboto" panose="020B0604020202020204" charset="0"/>
                          <a:ea typeface="Roboto" panose="020B0604020202020204" charset="0"/>
                          <a:sym typeface="Arial"/>
                        </a:rPr>
                        <a:t>Takes the data from both result sets which are in common.</a:t>
                      </a:r>
                    </a:p>
                  </a:txBody>
                  <a:tcPr marL="63500" marR="63500" marT="12700" marB="127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795295"/>
                  </a:ext>
                </a:extLst>
              </a:tr>
              <a:tr h="428648">
                <a:tc>
                  <a:txBody>
                    <a:bodyPr/>
                    <a:lstStyle/>
                    <a:p>
                      <a:pPr marL="0" marR="0" lvl="0" indent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200" b="1" i="0" u="none" strike="noStrike" cap="none">
                          <a:solidFill>
                            <a:schemeClr val="dk1"/>
                          </a:solidFill>
                          <a:latin typeface="Roboto" panose="020B0604020202020204" charset="0"/>
                          <a:ea typeface="Roboto" panose="020B0604020202020204" charset="0"/>
                          <a:sym typeface="Arial"/>
                        </a:rPr>
                        <a:t>EXCEPT</a:t>
                      </a:r>
                    </a:p>
                  </a:txBody>
                  <a:tcPr marL="63500" marR="63500" marT="12700" marB="127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Roboto" panose="020B0604020202020204" charset="0"/>
                          <a:ea typeface="Roboto" panose="020B0604020202020204" charset="0"/>
                          <a:sym typeface="Arial"/>
                        </a:rPr>
                        <a:t>Takes the data from first result set, but not the second (i.e. no matching to each other)</a:t>
                      </a:r>
                    </a:p>
                  </a:txBody>
                  <a:tcPr marL="63500" marR="63500" marT="12700" marB="127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377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887E-6CDD-4158-BAFB-17296B7E8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operators: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41215-88A3-419C-BBDA-AF5B3CE65E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D119F1-E250-47FD-856B-7D84A5542819}"/>
              </a:ext>
            </a:extLst>
          </p:cNvPr>
          <p:cNvSpPr txBox="1"/>
          <p:nvPr/>
        </p:nvSpPr>
        <p:spPr>
          <a:xfrm>
            <a:off x="947611" y="1169546"/>
            <a:ext cx="73968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-419100" fontAlgn="base" latinLnBrk="1">
              <a:spcBef>
                <a:spcPts val="600"/>
              </a:spcBef>
              <a:buClr>
                <a:schemeClr val="accent1"/>
              </a:buClr>
              <a:buSzPts val="3000"/>
              <a:buFont typeface="Roboto"/>
              <a:buChar char="▸"/>
            </a:pPr>
            <a:r>
              <a:rPr lang="en-IN" sz="2000" dirty="0">
                <a:solidFill>
                  <a:schemeClr val="dk1"/>
                </a:solidFill>
                <a:latin typeface="Roboto"/>
                <a:ea typeface="Roboto"/>
              </a:rPr>
              <a:t>To demonstrate set operators in SQL, let’s create the below tables and populate it with data.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9099AD-8550-4B86-BB55-CC2BD7EA8E2F}"/>
              </a:ext>
            </a:extLst>
          </p:cNvPr>
          <p:cNvSpPr txBox="1"/>
          <p:nvPr/>
        </p:nvSpPr>
        <p:spPr>
          <a:xfrm>
            <a:off x="984412" y="2025201"/>
            <a:ext cx="3471474" cy="20895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Roboto" panose="020B0604020202020204" charset="0"/>
                <a:ea typeface="Roboto" panose="020B0604020202020204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Roboto" panose="020B0604020202020204" charset="0"/>
                <a:ea typeface="Roboto" panose="020B0604020202020204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 hr</a:t>
            </a:r>
            <a:r>
              <a:rPr lang="en-US" sz="1800" dirty="0">
                <a:solidFill>
                  <a:srgbClr val="808080"/>
                </a:solidFill>
                <a:latin typeface="Roboto" panose="020B0604020202020204" charset="0"/>
                <a:ea typeface="Roboto" panose="020B0604020202020204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dbo</a:t>
            </a:r>
            <a:r>
              <a:rPr lang="en-US" sz="1800" dirty="0">
                <a:solidFill>
                  <a:srgbClr val="808080"/>
                </a:solidFill>
                <a:latin typeface="Roboto" panose="020B0604020202020204" charset="0"/>
                <a:ea typeface="Roboto" panose="020B0604020202020204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fruits_1</a:t>
            </a:r>
            <a:r>
              <a:rPr lang="en-US" sz="1800" dirty="0">
                <a:solidFill>
                  <a:srgbClr val="0000FF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Roboto" panose="020B0604020202020204" charset="0"/>
                <a:ea typeface="Roboto" panose="020B0604020202020204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FruitName </a:t>
            </a:r>
            <a:r>
              <a:rPr lang="en-US" sz="1800" dirty="0">
                <a:solidFill>
                  <a:srgbClr val="0000FF"/>
                </a:solidFill>
                <a:latin typeface="Roboto" panose="020B0604020202020204" charset="0"/>
                <a:ea typeface="Roboto" panose="020B0604020202020204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latin typeface="Roboto" panose="020B0604020202020204" charset="0"/>
                <a:ea typeface="Roboto" panose="020B0604020202020204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100</a:t>
            </a:r>
            <a:r>
              <a:rPr lang="en-US" sz="1800" dirty="0">
                <a:solidFill>
                  <a:srgbClr val="808080"/>
                </a:solidFill>
                <a:latin typeface="Roboto" panose="020B0604020202020204" charset="0"/>
                <a:ea typeface="Roboto" panose="020B0604020202020204" charset="0"/>
              </a:rPr>
              <a:t>));</a:t>
            </a:r>
          </a:p>
          <a:p>
            <a:endParaRPr lang="en-US" sz="1800" dirty="0">
              <a:solidFill>
                <a:srgbClr val="000000"/>
              </a:solidFill>
              <a:latin typeface="Roboto" panose="020B0604020202020204" charset="0"/>
              <a:ea typeface="Roboto" panose="020B0604020202020204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Roboto" panose="020B0604020202020204" charset="0"/>
                <a:ea typeface="Roboto" panose="020B0604020202020204" charset="0"/>
              </a:rPr>
              <a:t>INSERT</a:t>
            </a:r>
            <a:r>
              <a:rPr lang="en-IN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Roboto" panose="020B0604020202020204" charset="0"/>
                <a:ea typeface="Roboto" panose="020B0604020202020204" charset="0"/>
              </a:rPr>
              <a:t>INTO</a:t>
            </a:r>
            <a:r>
              <a:rPr lang="en-IN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 hr</a:t>
            </a:r>
            <a:r>
              <a:rPr lang="en-IN" sz="1800" dirty="0">
                <a:solidFill>
                  <a:srgbClr val="808080"/>
                </a:solidFill>
                <a:latin typeface="Roboto" panose="020B0604020202020204" charset="0"/>
                <a:ea typeface="Roboto" panose="020B0604020202020204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dbo</a:t>
            </a:r>
            <a:r>
              <a:rPr lang="en-IN" sz="1800" dirty="0">
                <a:solidFill>
                  <a:srgbClr val="808080"/>
                </a:solidFill>
                <a:latin typeface="Roboto" panose="020B0604020202020204" charset="0"/>
                <a:ea typeface="Roboto" panose="020B0604020202020204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fruits_1 </a:t>
            </a:r>
            <a:r>
              <a:rPr lang="en-IN" sz="1800" dirty="0">
                <a:solidFill>
                  <a:srgbClr val="0000FF"/>
                </a:solidFill>
                <a:latin typeface="Roboto" panose="020B0604020202020204" charset="0"/>
                <a:ea typeface="Roboto" panose="020B0604020202020204" charset="0"/>
              </a:rPr>
              <a:t>VALUES </a:t>
            </a:r>
            <a:r>
              <a:rPr lang="en-IN" sz="1800" dirty="0">
                <a:solidFill>
                  <a:srgbClr val="808080"/>
                </a:solidFill>
                <a:latin typeface="Roboto" panose="020B0604020202020204" charset="0"/>
                <a:ea typeface="Roboto" panose="020B0604020202020204" charset="0"/>
              </a:rPr>
              <a:t>(</a:t>
            </a:r>
            <a:r>
              <a:rPr lang="en-IN" sz="1800" dirty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'Apple'</a:t>
            </a:r>
            <a:r>
              <a:rPr lang="en-IN" sz="1800" dirty="0">
                <a:solidFill>
                  <a:srgbClr val="808080"/>
                </a:solidFill>
                <a:latin typeface="Roboto" panose="020B0604020202020204" charset="0"/>
                <a:ea typeface="Roboto" panose="020B0604020202020204" charset="0"/>
              </a:rPr>
              <a:t>),(</a:t>
            </a:r>
            <a:r>
              <a:rPr lang="en-IN" sz="1800" dirty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'Orange'</a:t>
            </a:r>
            <a:r>
              <a:rPr lang="en-IN" sz="1800" dirty="0">
                <a:solidFill>
                  <a:srgbClr val="808080"/>
                </a:solidFill>
                <a:latin typeface="Roboto" panose="020B0604020202020204" charset="0"/>
                <a:ea typeface="Roboto" panose="020B0604020202020204" charset="0"/>
              </a:rPr>
              <a:t>),(</a:t>
            </a:r>
            <a:r>
              <a:rPr lang="en-IN" sz="1800" dirty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'Strawberry'</a:t>
            </a:r>
            <a:r>
              <a:rPr lang="en-IN" sz="1800" dirty="0">
                <a:solidFill>
                  <a:srgbClr val="808080"/>
                </a:solidFill>
                <a:latin typeface="Roboto" panose="020B0604020202020204" charset="0"/>
                <a:ea typeface="Roboto" panose="020B0604020202020204" charset="0"/>
              </a:rPr>
              <a:t>),(</a:t>
            </a:r>
            <a:r>
              <a:rPr lang="en-IN" sz="1800" dirty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'Lemon'</a:t>
            </a:r>
            <a:r>
              <a:rPr lang="en-IN" sz="1800" dirty="0">
                <a:solidFill>
                  <a:srgbClr val="808080"/>
                </a:solidFill>
                <a:latin typeface="Roboto" panose="020B0604020202020204" charset="0"/>
                <a:ea typeface="Roboto" panose="020B0604020202020204" charset="0"/>
              </a:rPr>
              <a:t>),(</a:t>
            </a:r>
            <a:r>
              <a:rPr lang="en-IN" sz="1800" dirty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'Avocado'</a:t>
            </a:r>
            <a:r>
              <a:rPr lang="en-IN" sz="1800" dirty="0">
                <a:solidFill>
                  <a:srgbClr val="808080"/>
                </a:solidFill>
                <a:latin typeface="Roboto" panose="020B0604020202020204" charset="0"/>
                <a:ea typeface="Roboto" panose="020B0604020202020204" charset="0"/>
              </a:rPr>
              <a:t>)</a:t>
            </a:r>
            <a:endParaRPr lang="en-US" sz="1600" b="0" i="0" dirty="0">
              <a:solidFill>
                <a:srgbClr val="171717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923D82-9FA6-4640-B003-2E3433B7E2B8}"/>
              </a:ext>
            </a:extLst>
          </p:cNvPr>
          <p:cNvSpPr txBox="1"/>
          <p:nvPr/>
        </p:nvSpPr>
        <p:spPr>
          <a:xfrm>
            <a:off x="4874241" y="2028600"/>
            <a:ext cx="3696445" cy="2086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Roboto" panose="020B0604020202020204" charset="0"/>
                <a:ea typeface="Roboto" panose="020B0604020202020204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Roboto" panose="020B0604020202020204" charset="0"/>
                <a:ea typeface="Roboto" panose="020B0604020202020204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 hr</a:t>
            </a:r>
            <a:r>
              <a:rPr lang="en-US" sz="1800" dirty="0">
                <a:solidFill>
                  <a:srgbClr val="808080"/>
                </a:solidFill>
                <a:latin typeface="Roboto" panose="020B0604020202020204" charset="0"/>
                <a:ea typeface="Roboto" panose="020B0604020202020204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dbo</a:t>
            </a:r>
            <a:r>
              <a:rPr lang="en-US" sz="1800" dirty="0">
                <a:solidFill>
                  <a:srgbClr val="808080"/>
                </a:solidFill>
                <a:latin typeface="Roboto" panose="020B0604020202020204" charset="0"/>
                <a:ea typeface="Roboto" panose="020B0604020202020204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fruits_2</a:t>
            </a:r>
            <a:r>
              <a:rPr lang="en-US" sz="1800" dirty="0">
                <a:solidFill>
                  <a:srgbClr val="0000FF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Roboto" panose="020B0604020202020204" charset="0"/>
                <a:ea typeface="Roboto" panose="020B0604020202020204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FruitName </a:t>
            </a:r>
            <a:r>
              <a:rPr lang="en-US" sz="1800" dirty="0">
                <a:solidFill>
                  <a:srgbClr val="0000FF"/>
                </a:solidFill>
                <a:latin typeface="Roboto" panose="020B0604020202020204" charset="0"/>
                <a:ea typeface="Roboto" panose="020B0604020202020204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latin typeface="Roboto" panose="020B0604020202020204" charset="0"/>
                <a:ea typeface="Roboto" panose="020B0604020202020204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100</a:t>
            </a:r>
            <a:r>
              <a:rPr lang="en-US" sz="1800" dirty="0">
                <a:solidFill>
                  <a:srgbClr val="808080"/>
                </a:solidFill>
                <a:latin typeface="Roboto" panose="020B0604020202020204" charset="0"/>
                <a:ea typeface="Roboto" panose="020B0604020202020204" charset="0"/>
              </a:rPr>
              <a:t>));</a:t>
            </a:r>
          </a:p>
          <a:p>
            <a:endParaRPr lang="en-US" sz="1800" dirty="0">
              <a:solidFill>
                <a:srgbClr val="000000"/>
              </a:solidFill>
              <a:latin typeface="Roboto" panose="020B0604020202020204" charset="0"/>
              <a:ea typeface="Roboto" panose="020B0604020202020204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Roboto" panose="020B0604020202020204" charset="0"/>
                <a:ea typeface="Roboto" panose="020B0604020202020204" charset="0"/>
              </a:rPr>
              <a:t>INSERT</a:t>
            </a:r>
            <a:r>
              <a:rPr lang="en-IN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Roboto" panose="020B0604020202020204" charset="0"/>
                <a:ea typeface="Roboto" panose="020B0604020202020204" charset="0"/>
              </a:rPr>
              <a:t>INTO</a:t>
            </a:r>
            <a:r>
              <a:rPr lang="en-IN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 hr</a:t>
            </a:r>
            <a:r>
              <a:rPr lang="en-IN" sz="1800" dirty="0">
                <a:solidFill>
                  <a:srgbClr val="808080"/>
                </a:solidFill>
                <a:latin typeface="Roboto" panose="020B0604020202020204" charset="0"/>
                <a:ea typeface="Roboto" panose="020B0604020202020204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dbo</a:t>
            </a:r>
            <a:r>
              <a:rPr lang="en-IN" sz="1800" dirty="0">
                <a:solidFill>
                  <a:srgbClr val="808080"/>
                </a:solidFill>
                <a:latin typeface="Roboto" panose="020B0604020202020204" charset="0"/>
                <a:ea typeface="Roboto" panose="020B0604020202020204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fruits_2 </a:t>
            </a:r>
            <a:r>
              <a:rPr lang="en-IN" sz="1800" dirty="0">
                <a:solidFill>
                  <a:srgbClr val="0000FF"/>
                </a:solidFill>
                <a:latin typeface="Roboto" panose="020B0604020202020204" charset="0"/>
                <a:ea typeface="Roboto" panose="020B0604020202020204" charset="0"/>
              </a:rPr>
              <a:t>VALUES </a:t>
            </a:r>
            <a:r>
              <a:rPr lang="en-IN" sz="1800" dirty="0">
                <a:solidFill>
                  <a:srgbClr val="808080"/>
                </a:solidFill>
                <a:latin typeface="Roboto" panose="020B0604020202020204" charset="0"/>
                <a:ea typeface="Roboto" panose="020B0604020202020204" charset="0"/>
              </a:rPr>
              <a:t>(</a:t>
            </a:r>
            <a:r>
              <a:rPr lang="en-IN" sz="1800" dirty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'Lemon'</a:t>
            </a:r>
            <a:r>
              <a:rPr lang="en-IN" sz="1800" dirty="0">
                <a:solidFill>
                  <a:srgbClr val="808080"/>
                </a:solidFill>
                <a:latin typeface="Roboto" panose="020B0604020202020204" charset="0"/>
                <a:ea typeface="Roboto" panose="020B0604020202020204" charset="0"/>
              </a:rPr>
              <a:t>),(</a:t>
            </a:r>
            <a:r>
              <a:rPr lang="en-IN" sz="1800" dirty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'Avocado'</a:t>
            </a:r>
            <a:r>
              <a:rPr lang="en-IN" sz="1800" dirty="0">
                <a:solidFill>
                  <a:srgbClr val="808080"/>
                </a:solidFill>
                <a:latin typeface="Roboto" panose="020B0604020202020204" charset="0"/>
                <a:ea typeface="Roboto" panose="020B0604020202020204" charset="0"/>
              </a:rPr>
              <a:t>),(</a:t>
            </a:r>
            <a:r>
              <a:rPr lang="en-IN" sz="1800" dirty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'Grapefruit'</a:t>
            </a:r>
            <a:r>
              <a:rPr lang="en-IN" sz="1800" dirty="0">
                <a:solidFill>
                  <a:srgbClr val="808080"/>
                </a:solidFill>
                <a:latin typeface="Roboto" panose="020B0604020202020204" charset="0"/>
                <a:ea typeface="Roboto" panose="020B0604020202020204" charset="0"/>
              </a:rPr>
              <a:t>),(</a:t>
            </a:r>
            <a:r>
              <a:rPr lang="en-IN" sz="1800" dirty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'Apricot’</a:t>
            </a:r>
            <a:r>
              <a:rPr lang="en-IN" sz="1800" dirty="0">
                <a:solidFill>
                  <a:srgbClr val="808080"/>
                </a:solidFill>
                <a:latin typeface="Roboto" panose="020B0604020202020204" charset="0"/>
                <a:ea typeface="Roboto" panose="020B0604020202020204" charset="0"/>
              </a:rPr>
              <a:t>);</a:t>
            </a:r>
            <a:endParaRPr lang="en-US" sz="1600" b="0" i="0" dirty="0">
              <a:solidFill>
                <a:srgbClr val="171717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554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1104899" y="291277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/>
              <a:t>UNION Operator</a:t>
            </a:r>
            <a:endParaRPr lang="en-US" dirty="0"/>
          </a:p>
        </p:txBody>
      </p:sp>
      <p:sp>
        <p:nvSpPr>
          <p:cNvPr id="145" name="Google Shape;145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04315D-7091-4598-A911-CE4C567B3E7A}"/>
              </a:ext>
            </a:extLst>
          </p:cNvPr>
          <p:cNvSpPr txBox="1"/>
          <p:nvPr/>
        </p:nvSpPr>
        <p:spPr>
          <a:xfrm>
            <a:off x="1104898" y="1125358"/>
            <a:ext cx="71323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-419100">
              <a:spcBef>
                <a:spcPts val="600"/>
              </a:spcBef>
              <a:buClr>
                <a:schemeClr val="accent1"/>
              </a:buClr>
              <a:buSzPts val="3000"/>
              <a:buFont typeface="Roboto"/>
              <a:buChar char="▸"/>
            </a:pPr>
            <a:r>
              <a:rPr lang="en-US" altLang="en-US" sz="20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The UNION operator returns rows from both tables after eliminating the duplicates.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8DE3E8-2AB7-4EFA-B69F-B0F4EF96CDCD}"/>
              </a:ext>
            </a:extLst>
          </p:cNvPr>
          <p:cNvSpPr txBox="1"/>
          <p:nvPr/>
        </p:nvSpPr>
        <p:spPr>
          <a:xfrm>
            <a:off x="2580983" y="2005311"/>
            <a:ext cx="3478731" cy="919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Roboto" panose="020B0604020202020204" charset="0"/>
                <a:ea typeface="Roboto" panose="020B060402020202020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Roboto" panose="020B0604020202020204" charset="0"/>
                <a:ea typeface="Roboto" panose="020B0604020202020204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Roboto" panose="020B0604020202020204" charset="0"/>
                <a:ea typeface="Roboto" panose="020B060402020202020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 hr</a:t>
            </a:r>
            <a:r>
              <a:rPr lang="en-US" sz="1800" dirty="0">
                <a:solidFill>
                  <a:srgbClr val="808080"/>
                </a:solidFill>
                <a:latin typeface="Roboto" panose="020B0604020202020204" charset="0"/>
                <a:ea typeface="Roboto" panose="020B0604020202020204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dbo</a:t>
            </a:r>
            <a:r>
              <a:rPr lang="en-US" sz="1800" dirty="0">
                <a:solidFill>
                  <a:srgbClr val="808080"/>
                </a:solidFill>
                <a:latin typeface="Roboto" panose="020B0604020202020204" charset="0"/>
                <a:ea typeface="Roboto" panose="020B0604020202020204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fruits_1</a:t>
            </a:r>
          </a:p>
          <a:p>
            <a:r>
              <a:rPr lang="en-IN" sz="1800" dirty="0">
                <a:solidFill>
                  <a:srgbClr val="0000FF"/>
                </a:solidFill>
                <a:latin typeface="Roboto" panose="020B0604020202020204" charset="0"/>
                <a:ea typeface="Roboto" panose="020B0604020202020204" charset="0"/>
              </a:rPr>
              <a:t>UNION</a:t>
            </a:r>
            <a:r>
              <a:rPr lang="en-IN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</a:p>
          <a:p>
            <a:r>
              <a:rPr lang="en-US" sz="1800" dirty="0">
                <a:solidFill>
                  <a:srgbClr val="0000FF"/>
                </a:solidFill>
                <a:latin typeface="Roboto" panose="020B0604020202020204" charset="0"/>
                <a:ea typeface="Roboto" panose="020B060402020202020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Roboto" panose="020B0604020202020204" charset="0"/>
                <a:ea typeface="Roboto" panose="020B0604020202020204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Roboto" panose="020B0604020202020204" charset="0"/>
                <a:ea typeface="Roboto" panose="020B060402020202020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 hr</a:t>
            </a:r>
            <a:r>
              <a:rPr lang="en-US" sz="1800" dirty="0">
                <a:solidFill>
                  <a:srgbClr val="808080"/>
                </a:solidFill>
                <a:latin typeface="Roboto" panose="020B0604020202020204" charset="0"/>
                <a:ea typeface="Roboto" panose="020B0604020202020204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dbo</a:t>
            </a:r>
            <a:r>
              <a:rPr lang="en-US" sz="1800" dirty="0">
                <a:solidFill>
                  <a:srgbClr val="808080"/>
                </a:solidFill>
                <a:latin typeface="Roboto" panose="020B0604020202020204" charset="0"/>
                <a:ea typeface="Roboto" panose="020B0604020202020204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fruits_2</a:t>
            </a:r>
            <a:r>
              <a:rPr lang="en-US" sz="1800" dirty="0">
                <a:solidFill>
                  <a:srgbClr val="808080"/>
                </a:solidFill>
                <a:latin typeface="Roboto" panose="020B0604020202020204" charset="0"/>
                <a:ea typeface="Roboto" panose="020B0604020202020204" charset="0"/>
              </a:rPr>
              <a:t>;</a:t>
            </a:r>
            <a:endParaRPr lang="en-US" sz="1600" b="0" i="0" dirty="0">
              <a:solidFill>
                <a:srgbClr val="171717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7AD9409-01E8-4C5A-A96C-B8321DA19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718" y="3096696"/>
            <a:ext cx="1314481" cy="1632724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A43EA-B9CF-427D-ADED-347082E9F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UNION ALL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2C0FF-4118-4073-AFA4-D6DA73E28A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5CF57-8B2D-4921-A905-5529CE6FB324}"/>
              </a:ext>
            </a:extLst>
          </p:cNvPr>
          <p:cNvSpPr txBox="1"/>
          <p:nvPr/>
        </p:nvSpPr>
        <p:spPr>
          <a:xfrm>
            <a:off x="1104899" y="1233361"/>
            <a:ext cx="73206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-419100">
              <a:spcBef>
                <a:spcPts val="600"/>
              </a:spcBef>
              <a:buClr>
                <a:schemeClr val="accent1"/>
              </a:buClr>
              <a:buSzPts val="3000"/>
              <a:buFont typeface="Roboto"/>
              <a:buChar char="▸"/>
            </a:pPr>
            <a:r>
              <a:rPr lang="en-US" altLang="en-US" sz="2000" dirty="0">
                <a:solidFill>
                  <a:schemeClr val="dk1"/>
                </a:solidFill>
                <a:latin typeface="Roboto"/>
                <a:ea typeface="Roboto"/>
              </a:rPr>
              <a:t>The UNION ALL operator returns rows from both tables, including all duplicates.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C5040B-433B-4BF7-A292-0E92534B478C}"/>
              </a:ext>
            </a:extLst>
          </p:cNvPr>
          <p:cNvSpPr txBox="1"/>
          <p:nvPr/>
        </p:nvSpPr>
        <p:spPr>
          <a:xfrm>
            <a:off x="2653554" y="1941247"/>
            <a:ext cx="3478731" cy="919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Roboto" panose="020B0604020202020204" charset="0"/>
                <a:ea typeface="Roboto" panose="020B060402020202020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Roboto" panose="020B0604020202020204" charset="0"/>
                <a:ea typeface="Roboto" panose="020B0604020202020204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Roboto" panose="020B0604020202020204" charset="0"/>
                <a:ea typeface="Roboto" panose="020B060402020202020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 hr</a:t>
            </a:r>
            <a:r>
              <a:rPr lang="en-US" sz="1800" dirty="0">
                <a:solidFill>
                  <a:srgbClr val="808080"/>
                </a:solidFill>
                <a:latin typeface="Roboto" panose="020B0604020202020204" charset="0"/>
                <a:ea typeface="Roboto" panose="020B0604020202020204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dbo</a:t>
            </a:r>
            <a:r>
              <a:rPr lang="en-US" sz="1800" dirty="0">
                <a:solidFill>
                  <a:srgbClr val="808080"/>
                </a:solidFill>
                <a:latin typeface="Roboto" panose="020B0604020202020204" charset="0"/>
                <a:ea typeface="Roboto" panose="020B0604020202020204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fruits_1</a:t>
            </a:r>
          </a:p>
          <a:p>
            <a:r>
              <a:rPr lang="en-IN" sz="1800" dirty="0">
                <a:solidFill>
                  <a:srgbClr val="0000FF"/>
                </a:solidFill>
                <a:latin typeface="Roboto" panose="020B0604020202020204" charset="0"/>
                <a:ea typeface="Roboto" panose="020B0604020202020204" charset="0"/>
              </a:rPr>
              <a:t>UNION</a:t>
            </a:r>
            <a:r>
              <a:rPr lang="en-IN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Roboto" panose="020B0604020202020204" charset="0"/>
                <a:ea typeface="Roboto" panose="020B0604020202020204" charset="0"/>
              </a:rPr>
              <a:t>ALL</a:t>
            </a:r>
          </a:p>
          <a:p>
            <a:r>
              <a:rPr lang="en-US" sz="1800" dirty="0">
                <a:solidFill>
                  <a:srgbClr val="0000FF"/>
                </a:solidFill>
                <a:latin typeface="Roboto" panose="020B0604020202020204" charset="0"/>
                <a:ea typeface="Roboto" panose="020B060402020202020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Roboto" panose="020B0604020202020204" charset="0"/>
                <a:ea typeface="Roboto" panose="020B0604020202020204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Roboto" panose="020B0604020202020204" charset="0"/>
                <a:ea typeface="Roboto" panose="020B060402020202020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 hr</a:t>
            </a:r>
            <a:r>
              <a:rPr lang="en-US" sz="1800" dirty="0">
                <a:solidFill>
                  <a:srgbClr val="808080"/>
                </a:solidFill>
                <a:latin typeface="Roboto" panose="020B0604020202020204" charset="0"/>
                <a:ea typeface="Roboto" panose="020B0604020202020204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dbo</a:t>
            </a:r>
            <a:r>
              <a:rPr lang="en-US" sz="1800" dirty="0">
                <a:solidFill>
                  <a:srgbClr val="808080"/>
                </a:solidFill>
                <a:latin typeface="Roboto" panose="020B0604020202020204" charset="0"/>
                <a:ea typeface="Roboto" panose="020B0604020202020204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fruits_2</a:t>
            </a:r>
            <a:r>
              <a:rPr lang="en-US" sz="1800" dirty="0">
                <a:solidFill>
                  <a:srgbClr val="808080"/>
                </a:solidFill>
                <a:latin typeface="Roboto" panose="020B0604020202020204" charset="0"/>
                <a:ea typeface="Roboto" panose="020B0604020202020204" charset="0"/>
              </a:rPr>
              <a:t>;</a:t>
            </a:r>
            <a:endParaRPr lang="en-US" sz="1600" b="0" i="0" dirty="0">
              <a:solidFill>
                <a:srgbClr val="171717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4EB04FEC-7033-4E51-85F5-1FE8AC423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841" y="2988693"/>
            <a:ext cx="1251014" cy="1841595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7057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383BE-4CE6-4CA5-9DBF-DA5FA7563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INTERSECT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F6A00-D2D4-4699-9E05-31A12F926F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9F0A98-5DC9-4BAE-97DC-682C1279713B}"/>
              </a:ext>
            </a:extLst>
          </p:cNvPr>
          <p:cNvSpPr txBox="1"/>
          <p:nvPr/>
        </p:nvSpPr>
        <p:spPr>
          <a:xfrm>
            <a:off x="1104900" y="1112261"/>
            <a:ext cx="71609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-419100">
              <a:spcBef>
                <a:spcPts val="600"/>
              </a:spcBef>
              <a:buClr>
                <a:schemeClr val="accent1"/>
              </a:buClr>
              <a:buSzPts val="3000"/>
              <a:buFont typeface="Roboto"/>
              <a:buChar char="▸"/>
            </a:pPr>
            <a:r>
              <a:rPr lang="en-US" altLang="en-US" sz="2000" dirty="0">
                <a:solidFill>
                  <a:schemeClr val="dk1"/>
                </a:solidFill>
                <a:latin typeface="Roboto"/>
                <a:ea typeface="Roboto"/>
              </a:rPr>
              <a:t>The INTERSECT operator returns rows that are common to both tables.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F6147-A57E-4BBF-82DC-EA7F3FAF09EF}"/>
              </a:ext>
            </a:extLst>
          </p:cNvPr>
          <p:cNvSpPr txBox="1"/>
          <p:nvPr/>
        </p:nvSpPr>
        <p:spPr>
          <a:xfrm>
            <a:off x="2653554" y="1941247"/>
            <a:ext cx="347873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Roboto" panose="020B0604020202020204" charset="0"/>
                <a:ea typeface="Roboto" panose="020B060402020202020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Roboto" panose="020B0604020202020204" charset="0"/>
                <a:ea typeface="Roboto" panose="020B0604020202020204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Roboto" panose="020B0604020202020204" charset="0"/>
                <a:ea typeface="Roboto" panose="020B060402020202020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 hr</a:t>
            </a:r>
            <a:r>
              <a:rPr lang="en-US" sz="1800" dirty="0">
                <a:solidFill>
                  <a:srgbClr val="808080"/>
                </a:solidFill>
                <a:latin typeface="Roboto" panose="020B0604020202020204" charset="0"/>
                <a:ea typeface="Roboto" panose="020B0604020202020204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dbo</a:t>
            </a:r>
            <a:r>
              <a:rPr lang="en-US" sz="1800" dirty="0">
                <a:solidFill>
                  <a:srgbClr val="808080"/>
                </a:solidFill>
                <a:latin typeface="Roboto" panose="020B0604020202020204" charset="0"/>
                <a:ea typeface="Roboto" panose="020B0604020202020204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fruits_1</a:t>
            </a:r>
          </a:p>
          <a:p>
            <a:r>
              <a:rPr lang="en-IN" sz="1800" dirty="0">
                <a:solidFill>
                  <a:srgbClr val="0000FF"/>
                </a:solidFill>
                <a:latin typeface="Roboto" panose="020B0604020202020204" charset="0"/>
                <a:ea typeface="Roboto" panose="020B0604020202020204" charset="0"/>
              </a:rPr>
              <a:t>INTERSECT</a:t>
            </a:r>
            <a:endParaRPr lang="en-IN" sz="1800" dirty="0">
              <a:solidFill>
                <a:srgbClr val="000000"/>
              </a:solidFill>
              <a:latin typeface="Roboto" panose="020B0604020202020204" charset="0"/>
              <a:ea typeface="Roboto" panose="020B0604020202020204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Roboto" panose="020B0604020202020204" charset="0"/>
                <a:ea typeface="Roboto" panose="020B060402020202020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Roboto" panose="020B0604020202020204" charset="0"/>
                <a:ea typeface="Roboto" panose="020B0604020202020204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Roboto" panose="020B0604020202020204" charset="0"/>
                <a:ea typeface="Roboto" panose="020B060402020202020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 hr</a:t>
            </a:r>
            <a:r>
              <a:rPr lang="en-US" sz="1800" dirty="0">
                <a:solidFill>
                  <a:srgbClr val="808080"/>
                </a:solidFill>
                <a:latin typeface="Roboto" panose="020B0604020202020204" charset="0"/>
                <a:ea typeface="Roboto" panose="020B0604020202020204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dbo</a:t>
            </a:r>
            <a:r>
              <a:rPr lang="en-US" sz="1800" dirty="0">
                <a:solidFill>
                  <a:srgbClr val="808080"/>
                </a:solidFill>
                <a:latin typeface="Roboto" panose="020B0604020202020204" charset="0"/>
                <a:ea typeface="Roboto" panose="020B0604020202020204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</a:rPr>
              <a:t>fruits_2</a:t>
            </a:r>
            <a:r>
              <a:rPr lang="en-US" sz="1800" dirty="0">
                <a:solidFill>
                  <a:srgbClr val="808080"/>
                </a:solidFill>
                <a:latin typeface="Roboto" panose="020B0604020202020204" charset="0"/>
                <a:ea typeface="Roboto" panose="020B0604020202020204" charset="0"/>
              </a:rPr>
              <a:t>;</a:t>
            </a:r>
            <a:endParaRPr lang="en-US" sz="1600" b="0" i="0" dirty="0">
              <a:solidFill>
                <a:srgbClr val="171717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34C43E27-84A0-4F90-AC0D-F3928F3E7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864" y="3107909"/>
            <a:ext cx="1640559" cy="923330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1031784"/>
      </p:ext>
    </p:extLst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222222"/>
      </a:dk1>
      <a:lt1>
        <a:srgbClr val="FFFFFF"/>
      </a:lt1>
      <a:dk2>
        <a:srgbClr val="666666"/>
      </a:dk2>
      <a:lt2>
        <a:srgbClr val="F3F3F3"/>
      </a:lt2>
      <a:accent1>
        <a:srgbClr val="FF8700"/>
      </a:accent1>
      <a:accent2>
        <a:srgbClr val="FFB840"/>
      </a:accent2>
      <a:accent3>
        <a:srgbClr val="333333"/>
      </a:accent3>
      <a:accent4>
        <a:srgbClr val="9B9796"/>
      </a:accent4>
      <a:accent5>
        <a:srgbClr val="C9C3BD"/>
      </a:accent5>
      <a:accent6>
        <a:srgbClr val="96C94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40584D75509F4F816ECA19663AA050" ma:contentTypeVersion="22" ma:contentTypeDescription="Create a new document." ma:contentTypeScope="" ma:versionID="69585bf3a77b40f92ee989b5fe0a5a88">
  <xsd:schema xmlns:xsd="http://www.w3.org/2001/XMLSchema" xmlns:xs="http://www.w3.org/2001/XMLSchema" xmlns:p="http://schemas.microsoft.com/office/2006/metadata/properties" xmlns:ns2="a9454a14-a1be-4dae-96dd-930f17aa1325" xmlns:ns3="1670c0fe-6d31-4556-b86f-9e87b6880aec" targetNamespace="http://schemas.microsoft.com/office/2006/metadata/properties" ma:root="true" ma:fieldsID="6617d0e43ada5114004dc9e8e44d020f" ns2:_="" ns3:_="">
    <xsd:import namespace="a9454a14-a1be-4dae-96dd-930f17aa1325"/>
    <xsd:import namespace="1670c0fe-6d31-4556-b86f-9e87b6880a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Location" minOccurs="0"/>
                <xsd:element ref="ns3:SharedWithUsers" minOccurs="0"/>
                <xsd:element ref="ns3:SharedWithDetails" minOccurs="0"/>
                <xsd:element ref="ns3:TaxCatchAll" minOccurs="0"/>
                <xsd:element ref="ns2:lcf76f155ced4ddcb4097134ff3c332f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454a14-a1be-4dae-96dd-930f17aa13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81da47b-545a-400e-ad24-c8c0de2ec86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70c0fe-6d31-4556-b86f-9e87b6880aec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2329972f-2dda-4c2e-8a6f-9ce5afca71a0}" ma:internalName="TaxCatchAll" ma:showField="CatchAllData" ma:web="1670c0fe-6d31-4556-b86f-9e87b6880a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670c0fe-6d31-4556-b86f-9e87b6880aec" xsi:nil="true"/>
    <lcf76f155ced4ddcb4097134ff3c332f xmlns="a9454a14-a1be-4dae-96dd-930f17aa132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268A28D-CB7C-4302-9FED-B5F898A5B5BC}"/>
</file>

<file path=customXml/itemProps2.xml><?xml version="1.0" encoding="utf-8"?>
<ds:datastoreItem xmlns:ds="http://schemas.openxmlformats.org/officeDocument/2006/customXml" ds:itemID="{60CC3F7C-80CF-4D5D-9E76-60094D141660}"/>
</file>

<file path=customXml/itemProps3.xml><?xml version="1.0" encoding="utf-8"?>
<ds:datastoreItem xmlns:ds="http://schemas.openxmlformats.org/officeDocument/2006/customXml" ds:itemID="{97F162AD-D5BA-472C-A86B-C38DD7DDBC12}"/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507</Words>
  <Application>Microsoft Office PowerPoint</Application>
  <PresentationFormat>On-screen Show (16:9)</PresentationFormat>
  <Paragraphs>81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Roboto</vt:lpstr>
      <vt:lpstr>Dosis</vt:lpstr>
      <vt:lpstr>William template</vt:lpstr>
      <vt:lpstr> Set Operators</vt:lpstr>
      <vt:lpstr>Agenda</vt:lpstr>
      <vt:lpstr>Set Operators</vt:lpstr>
      <vt:lpstr>Set Operators: Diagrammatic Representation</vt:lpstr>
      <vt:lpstr>Set Operators: Explained</vt:lpstr>
      <vt:lpstr>Set operators: Syntax</vt:lpstr>
      <vt:lpstr>UNION Operator</vt:lpstr>
      <vt:lpstr>UNION ALL Operator</vt:lpstr>
      <vt:lpstr>INTERSECT Operator</vt:lpstr>
      <vt:lpstr>MINUS or EXCEPT Operator</vt:lpstr>
      <vt:lpstr>Using ORDER BY clause in set operations</vt:lpstr>
      <vt:lpstr>Using ORDER BY clause in set operations</vt:lpstr>
      <vt:lpstr>Summary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Aditya A M</cp:lastModifiedBy>
  <cp:revision>61</cp:revision>
  <dcterms:modified xsi:type="dcterms:W3CDTF">2020-09-29T16:32:12Z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0x010100A740584D75509F4F816ECA19663AA050</vt:lpwstr>
  </property>
  <property fmtid="{D5CDD505-2E9C-101B-9397-08002B2CF9AE}" pid="3" name="MediaServiceImageTags">
    <vt:lpwstr/>
  </property>
</Properties>
</file>