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71" r:id="rId5"/>
    <p:sldId id="272" r:id="rId6"/>
    <p:sldId id="277" r:id="rId7"/>
    <p:sldId id="273" r:id="rId8"/>
    <p:sldId id="274" r:id="rId9"/>
    <p:sldId id="281" r:id="rId10"/>
    <p:sldId id="282" r:id="rId11"/>
    <p:sldId id="278" r:id="rId12"/>
    <p:sldId id="279" r:id="rId13"/>
    <p:sldId id="283" r:id="rId14"/>
    <p:sldId id="284" r:id="rId15"/>
    <p:sldId id="264" r:id="rId16"/>
    <p:sldId id="262" r:id="rId17"/>
    <p:sldId id="263"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84"/>
    <p:restoredTop sz="96341"/>
  </p:normalViewPr>
  <p:slideViewPr>
    <p:cSldViewPr snapToGrid="0">
      <p:cViewPr varScale="1">
        <p:scale>
          <a:sx n="68" d="100"/>
          <a:sy n="68" d="100"/>
        </p:scale>
        <p:origin x="232" y="1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12501292f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12501292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analytics-vidhya/deep-reinforcement-learning-deeprl-for-abstractive-text-summarization-made-easy-tutorial-9-c6914999c76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ata-flair.training/blogs/machine-learning-text-summarization/" TargetMode="External"/><Relationship Id="rId5" Type="http://schemas.openxmlformats.org/officeDocument/2006/relationships/hyperlink" Target="https://www.sciencedirect.com/science/article/pii/S0885230821000796" TargetMode="External"/><Relationship Id="rId4" Type="http://schemas.openxmlformats.org/officeDocument/2006/relationships/hyperlink" Target="https://blog.floydhub.com/gentle-introduction-to-text-summarization-in-machine-learning/"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colab.research.google.com/drive/1gkDBD_qpTgQW_0BYKQdjyAJQoNF8x1S7#scrollTo=1eJRxnthHPc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810150" y="1170063"/>
            <a:ext cx="9144000" cy="2387700"/>
          </a:xfrm>
          <a:prstGeom prst="rect">
            <a:avLst/>
          </a:prstGeom>
          <a:solidFill>
            <a:schemeClr val="lt1"/>
          </a:solid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C00000"/>
              </a:buClr>
              <a:buSzPts val="5400"/>
              <a:buFont typeface="Calibri"/>
              <a:buNone/>
            </a:pPr>
            <a:r>
              <a:rPr lang="en-IN" sz="4800" b="1">
                <a:solidFill>
                  <a:schemeClr val="accent1"/>
                </a:solidFill>
                <a:highlight>
                  <a:schemeClr val="lt1"/>
                </a:highlight>
              </a:rPr>
              <a:t>Approaching Text Summarization using ML and DNN</a:t>
            </a:r>
            <a:endParaRPr sz="4800" b="1">
              <a:solidFill>
                <a:schemeClr val="accent1"/>
              </a:solidFill>
              <a:highlight>
                <a:schemeClr val="lt1"/>
              </a:highlight>
            </a:endParaRPr>
          </a:p>
        </p:txBody>
      </p:sp>
      <p:sp>
        <p:nvSpPr>
          <p:cNvPr id="85" name="Google Shape;85;p13"/>
          <p:cNvSpPr txBox="1">
            <a:spLocks noGrp="1"/>
          </p:cNvSpPr>
          <p:nvPr>
            <p:ph type="subTitle" idx="1"/>
          </p:nvPr>
        </p:nvSpPr>
        <p:spPr>
          <a:xfrm>
            <a:off x="1935600" y="3993325"/>
            <a:ext cx="8007600" cy="1579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400"/>
              <a:buNone/>
            </a:pPr>
            <a:endParaRPr b="1">
              <a:solidFill>
                <a:srgbClr val="C00000"/>
              </a:solidFill>
            </a:endParaRPr>
          </a:p>
          <a:p>
            <a:pPr marL="0" lvl="0" indent="0" algn="l" rtl="0">
              <a:lnSpc>
                <a:spcPct val="90000"/>
              </a:lnSpc>
              <a:spcBef>
                <a:spcPts val="0"/>
              </a:spcBef>
              <a:spcAft>
                <a:spcPts val="0"/>
              </a:spcAft>
              <a:buClr>
                <a:srgbClr val="C00000"/>
              </a:buClr>
              <a:buSzPts val="2400"/>
              <a:buNone/>
            </a:pPr>
            <a:r>
              <a:rPr lang="en-IN" b="1">
                <a:solidFill>
                  <a:schemeClr val="accent1"/>
                </a:solidFill>
              </a:rPr>
              <a:t>Name: Shivangi Sachan</a:t>
            </a:r>
            <a:endParaRPr>
              <a:solidFill>
                <a:schemeClr val="accent1"/>
              </a:solidFill>
            </a:endParaRPr>
          </a:p>
          <a:p>
            <a:pPr marL="0" lvl="0" indent="0" algn="l" rtl="0">
              <a:lnSpc>
                <a:spcPct val="90000"/>
              </a:lnSpc>
              <a:spcBef>
                <a:spcPts val="1000"/>
              </a:spcBef>
              <a:spcAft>
                <a:spcPts val="0"/>
              </a:spcAft>
              <a:buClr>
                <a:srgbClr val="C00000"/>
              </a:buClr>
              <a:buSzPts val="2400"/>
              <a:buNone/>
            </a:pPr>
            <a:r>
              <a:rPr lang="en-IN" b="1">
                <a:solidFill>
                  <a:schemeClr val="accent1"/>
                </a:solidFill>
              </a:rPr>
              <a:t>Roll Number: MCS21025</a:t>
            </a:r>
            <a:endParaRPr b="1">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003EE-4B51-4656-8E36-1A185FC83636}"/>
              </a:ext>
            </a:extLst>
          </p:cNvPr>
          <p:cNvSpPr>
            <a:spLocks noGrp="1"/>
          </p:cNvSpPr>
          <p:nvPr>
            <p:ph type="title"/>
          </p:nvPr>
        </p:nvSpPr>
        <p:spPr/>
        <p:txBody>
          <a:bodyPr/>
          <a:lstStyle/>
          <a:p>
            <a:r>
              <a:rPr lang="en-IN" dirty="0">
                <a:solidFill>
                  <a:schemeClr val="accent1"/>
                </a:solidFill>
              </a:rPr>
              <a:t>Approaching Extractive Summarization?</a:t>
            </a:r>
          </a:p>
        </p:txBody>
      </p:sp>
      <p:sp>
        <p:nvSpPr>
          <p:cNvPr id="3" name="Text Placeholder 2">
            <a:extLst>
              <a:ext uri="{FF2B5EF4-FFF2-40B4-BE49-F238E27FC236}">
                <a16:creationId xmlns:a16="http://schemas.microsoft.com/office/drawing/2014/main" id="{B8F40AA7-43AC-417D-9E27-B530319C9B6E}"/>
              </a:ext>
            </a:extLst>
          </p:cNvPr>
          <p:cNvSpPr>
            <a:spLocks noGrp="1"/>
          </p:cNvSpPr>
          <p:nvPr>
            <p:ph type="body" idx="1"/>
          </p:nvPr>
        </p:nvSpPr>
        <p:spPr/>
        <p:txBody>
          <a:bodyPr/>
          <a:lstStyle/>
          <a:p>
            <a:pPr marL="114300" indent="0">
              <a:buNone/>
            </a:pPr>
            <a:r>
              <a:rPr lang="en-IN" dirty="0">
                <a:solidFill>
                  <a:schemeClr val="bg2"/>
                </a:solidFill>
              </a:rPr>
              <a:t>● </a:t>
            </a:r>
            <a:r>
              <a:rPr lang="en-IN" b="1" dirty="0">
                <a:solidFill>
                  <a:schemeClr val="bg2"/>
                </a:solidFill>
              </a:rPr>
              <a:t>What is TF-IDF Vectorizer:</a:t>
            </a:r>
          </a:p>
          <a:p>
            <a:pPr marL="114300" indent="0">
              <a:buNone/>
            </a:pPr>
            <a:r>
              <a:rPr lang="en-US" sz="2800" i="0" dirty="0">
                <a:solidFill>
                  <a:schemeClr val="tx1"/>
                </a:solidFill>
                <a:effectLst/>
                <a:latin typeface="Roboto" panose="02000000000000000000" pitchFamily="2" charset="0"/>
              </a:rPr>
              <a:t>TF-IDF is an abbreviation for Term Frequency Inverse Document Frequency </a:t>
            </a:r>
            <a:r>
              <a:rPr lang="en-US" sz="3200" b="0" i="0" dirty="0">
                <a:solidFill>
                  <a:schemeClr val="tx1"/>
                </a:solidFill>
                <a:effectLst/>
                <a:latin typeface="urw-din"/>
              </a:rPr>
              <a:t>It can be defined as the calculation of how relevant a word in a series or corpus is to a text. The meaning increases proportionally to the number of times in the text a word appears but is compensated by the word frequency in the corpus (data-set).</a:t>
            </a:r>
            <a:endParaRPr lang="en-US" sz="3200" i="0" dirty="0">
              <a:solidFill>
                <a:schemeClr val="tx1"/>
              </a:solidFill>
              <a:effectLst/>
              <a:latin typeface="Roboto" panose="02000000000000000000" pitchFamily="2" charset="0"/>
            </a:endParaRPr>
          </a:p>
          <a:p>
            <a:pPr marL="114300" indent="0">
              <a:buNone/>
            </a:pPr>
            <a:endParaRPr lang="en-IN" sz="3200" dirty="0"/>
          </a:p>
          <a:p>
            <a:pPr marL="114300" indent="0">
              <a:buNone/>
            </a:pPr>
            <a:endParaRPr lang="en-IN" dirty="0"/>
          </a:p>
        </p:txBody>
      </p:sp>
    </p:spTree>
    <p:extLst>
      <p:ext uri="{BB962C8B-B14F-4D97-AF65-F5344CB8AC3E}">
        <p14:creationId xmlns:p14="http://schemas.microsoft.com/office/powerpoint/2010/main" val="508045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92EA00A-A570-46D0-9EE3-9876662E207A}"/>
              </a:ext>
            </a:extLst>
          </p:cNvPr>
          <p:cNvSpPr txBox="1"/>
          <p:nvPr/>
        </p:nvSpPr>
        <p:spPr>
          <a:xfrm>
            <a:off x="1004340" y="614597"/>
            <a:ext cx="10822899" cy="2000548"/>
          </a:xfrm>
          <a:prstGeom prst="rect">
            <a:avLst/>
          </a:prstGeom>
          <a:noFill/>
        </p:spPr>
        <p:txBody>
          <a:bodyPr wrap="square">
            <a:spAutoFit/>
          </a:bodyPr>
          <a:lstStyle/>
          <a:p>
            <a:r>
              <a:rPr lang="en-US" sz="2800" b="1" i="0" dirty="0">
                <a:solidFill>
                  <a:schemeClr val="accent1"/>
                </a:solidFill>
                <a:effectLst/>
                <a:latin typeface="urw-din"/>
              </a:rPr>
              <a:t>Term Frequency: </a:t>
            </a:r>
          </a:p>
          <a:p>
            <a:r>
              <a:rPr lang="en-US" sz="2400" i="0" dirty="0">
                <a:solidFill>
                  <a:schemeClr val="tx1"/>
                </a:solidFill>
                <a:effectLst/>
                <a:latin typeface="urw-din"/>
              </a:rPr>
              <a:t>In document d, the frequency represents the number of instances of a given word t. Therefore, we can see that it becomes more relevant when a word appears in the text, which is rational. Since the ordering of terms is not significant, we can use a vector to describe the text in the bag of term models.</a:t>
            </a:r>
            <a:endParaRPr lang="en-IN" sz="2400" dirty="0">
              <a:solidFill>
                <a:schemeClr val="tx1"/>
              </a:solidFill>
            </a:endParaRPr>
          </a:p>
        </p:txBody>
      </p:sp>
      <p:sp>
        <p:nvSpPr>
          <p:cNvPr id="10" name="TextBox 9">
            <a:extLst>
              <a:ext uri="{FF2B5EF4-FFF2-40B4-BE49-F238E27FC236}">
                <a16:creationId xmlns:a16="http://schemas.microsoft.com/office/drawing/2014/main" id="{F51CFBFD-9421-4C33-98CE-D1237D0F1C25}"/>
              </a:ext>
            </a:extLst>
          </p:cNvPr>
          <p:cNvSpPr txBox="1"/>
          <p:nvPr/>
        </p:nvSpPr>
        <p:spPr>
          <a:xfrm>
            <a:off x="1004340" y="2851640"/>
            <a:ext cx="8195873" cy="400110"/>
          </a:xfrm>
          <a:prstGeom prst="rect">
            <a:avLst/>
          </a:prstGeom>
          <a:noFill/>
        </p:spPr>
        <p:txBody>
          <a:bodyPr wrap="square">
            <a:spAutoFit/>
          </a:bodyPr>
          <a:lstStyle/>
          <a:p>
            <a:r>
              <a:rPr lang="en-US" sz="2000" b="1" dirty="0" err="1"/>
              <a:t>tf</a:t>
            </a:r>
            <a:r>
              <a:rPr lang="en-US" sz="2000" b="1" dirty="0"/>
              <a:t>(</a:t>
            </a:r>
            <a:r>
              <a:rPr lang="en-US" sz="2000" b="1" dirty="0" err="1"/>
              <a:t>t,d</a:t>
            </a:r>
            <a:r>
              <a:rPr lang="en-US" sz="2000" b="1" dirty="0"/>
              <a:t>) = count of t in d / number of words in d</a:t>
            </a:r>
            <a:endParaRPr lang="en-IN" sz="2000" b="1" dirty="0"/>
          </a:p>
        </p:txBody>
      </p:sp>
      <p:sp>
        <p:nvSpPr>
          <p:cNvPr id="12" name="TextBox 11">
            <a:extLst>
              <a:ext uri="{FF2B5EF4-FFF2-40B4-BE49-F238E27FC236}">
                <a16:creationId xmlns:a16="http://schemas.microsoft.com/office/drawing/2014/main" id="{FAB270B8-29D6-4688-B81A-30EAFD62C632}"/>
              </a:ext>
            </a:extLst>
          </p:cNvPr>
          <p:cNvSpPr txBox="1"/>
          <p:nvPr/>
        </p:nvSpPr>
        <p:spPr>
          <a:xfrm>
            <a:off x="1004341" y="3606252"/>
            <a:ext cx="10942820" cy="2677656"/>
          </a:xfrm>
          <a:prstGeom prst="rect">
            <a:avLst/>
          </a:prstGeom>
          <a:noFill/>
        </p:spPr>
        <p:txBody>
          <a:bodyPr wrap="square">
            <a:spAutoFit/>
          </a:bodyPr>
          <a:lstStyle/>
          <a:p>
            <a:pPr algn="l" fontAlgn="base"/>
            <a:r>
              <a:rPr lang="en-US" sz="2400" b="1" i="0" dirty="0">
                <a:solidFill>
                  <a:schemeClr val="accent1"/>
                </a:solidFill>
                <a:effectLst/>
                <a:latin typeface="urw-din"/>
              </a:rPr>
              <a:t>Document Frequency</a:t>
            </a:r>
            <a:r>
              <a:rPr lang="en-US" sz="2400" i="0" dirty="0">
                <a:solidFill>
                  <a:schemeClr val="accent1"/>
                </a:solidFill>
                <a:effectLst/>
                <a:latin typeface="urw-din"/>
              </a:rPr>
              <a:t>: </a:t>
            </a:r>
          </a:p>
          <a:p>
            <a:pPr algn="l" fontAlgn="base"/>
            <a:r>
              <a:rPr lang="en-US" sz="2400" i="0" dirty="0">
                <a:solidFill>
                  <a:schemeClr val="tx1"/>
                </a:solidFill>
                <a:effectLst/>
                <a:latin typeface="urw-din"/>
              </a:rPr>
              <a:t>This tests the meaning of the text, which is very similar to TF, in the whole corpus collection. The only difference is that in document d, TF is the frequency counter for a term t, while df is the number of occurrences in the document set N of the term t. In other words, the number of papers in which the word is present is DF.</a:t>
            </a:r>
          </a:p>
          <a:p>
            <a:pPr algn="l" fontAlgn="base"/>
            <a:endParaRPr lang="en-US" sz="2400" dirty="0">
              <a:solidFill>
                <a:schemeClr val="tx1"/>
              </a:solidFill>
              <a:latin typeface="urw-din"/>
            </a:endParaRPr>
          </a:p>
          <a:p>
            <a:pPr algn="l" fontAlgn="base"/>
            <a:r>
              <a:rPr lang="en-US" sz="2400" b="1" i="0" dirty="0">
                <a:solidFill>
                  <a:schemeClr val="tx1"/>
                </a:solidFill>
                <a:effectLst/>
                <a:latin typeface="urw-din"/>
              </a:rPr>
              <a:t>df(t) = occurrence of t in documents</a:t>
            </a:r>
          </a:p>
        </p:txBody>
      </p:sp>
    </p:spTree>
    <p:extLst>
      <p:ext uri="{BB962C8B-B14F-4D97-AF65-F5344CB8AC3E}">
        <p14:creationId xmlns:p14="http://schemas.microsoft.com/office/powerpoint/2010/main" val="3808530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FAA06E7-F21E-40CE-993B-81A85D328441}"/>
              </a:ext>
            </a:extLst>
          </p:cNvPr>
          <p:cNvSpPr txBox="1"/>
          <p:nvPr/>
        </p:nvSpPr>
        <p:spPr>
          <a:xfrm>
            <a:off x="614596" y="419725"/>
            <a:ext cx="11272603" cy="2677656"/>
          </a:xfrm>
          <a:prstGeom prst="rect">
            <a:avLst/>
          </a:prstGeom>
          <a:noFill/>
        </p:spPr>
        <p:txBody>
          <a:bodyPr wrap="square">
            <a:spAutoFit/>
          </a:bodyPr>
          <a:lstStyle/>
          <a:p>
            <a:pPr algn="l" fontAlgn="base"/>
            <a:endParaRPr lang="en-US" sz="2400" b="1" dirty="0">
              <a:solidFill>
                <a:schemeClr val="accent1"/>
              </a:solidFill>
              <a:latin typeface="urw-din"/>
            </a:endParaRPr>
          </a:p>
          <a:p>
            <a:pPr algn="l" fontAlgn="base"/>
            <a:r>
              <a:rPr lang="en-US" sz="2400" b="1" dirty="0">
                <a:solidFill>
                  <a:schemeClr val="accent1"/>
                </a:solidFill>
                <a:latin typeface="urw-din"/>
              </a:rPr>
              <a:t>I</a:t>
            </a:r>
            <a:r>
              <a:rPr lang="en-US" sz="2400" b="1" i="0" dirty="0">
                <a:solidFill>
                  <a:schemeClr val="accent1"/>
                </a:solidFill>
                <a:effectLst/>
                <a:latin typeface="urw-din"/>
              </a:rPr>
              <a:t>nverse Document Frequency:</a:t>
            </a:r>
            <a:r>
              <a:rPr lang="en-US" sz="2400" b="1" i="0" dirty="0">
                <a:solidFill>
                  <a:schemeClr val="tx1"/>
                </a:solidFill>
                <a:effectLst/>
                <a:latin typeface="urw-din"/>
              </a:rPr>
              <a:t> </a:t>
            </a:r>
          </a:p>
          <a:p>
            <a:pPr algn="l" fontAlgn="base"/>
            <a:r>
              <a:rPr lang="en-US" sz="2400" b="0" i="0" dirty="0">
                <a:solidFill>
                  <a:schemeClr val="tx1"/>
                </a:solidFill>
                <a:effectLst/>
                <a:latin typeface="urw-din"/>
              </a:rPr>
              <a:t>Mainly, it tests how relevant the word is. The key aim of the search is to locate the appropriate records that fit the demand. Since </a:t>
            </a:r>
            <a:r>
              <a:rPr lang="en-US" sz="2400" b="0" i="0" dirty="0" err="1">
                <a:solidFill>
                  <a:schemeClr val="tx1"/>
                </a:solidFill>
                <a:effectLst/>
                <a:latin typeface="urw-din"/>
              </a:rPr>
              <a:t>tf</a:t>
            </a:r>
            <a:r>
              <a:rPr lang="en-US" sz="2400" b="0" i="0" dirty="0">
                <a:solidFill>
                  <a:schemeClr val="tx1"/>
                </a:solidFill>
                <a:effectLst/>
                <a:latin typeface="urw-din"/>
              </a:rPr>
              <a:t> considers all terms equally significant, it is therefore not only possible to use the term frequencies to measure the weight of the term in the paper. First, find the document frequency of a term t by counting the number of documents containing the term:</a:t>
            </a:r>
          </a:p>
        </p:txBody>
      </p:sp>
      <p:sp>
        <p:nvSpPr>
          <p:cNvPr id="11" name="TextBox 10">
            <a:extLst>
              <a:ext uri="{FF2B5EF4-FFF2-40B4-BE49-F238E27FC236}">
                <a16:creationId xmlns:a16="http://schemas.microsoft.com/office/drawing/2014/main" id="{087363D3-8AE8-4240-B444-3EEF6133177A}"/>
              </a:ext>
            </a:extLst>
          </p:cNvPr>
          <p:cNvSpPr txBox="1"/>
          <p:nvPr/>
        </p:nvSpPr>
        <p:spPr>
          <a:xfrm>
            <a:off x="3144186" y="3364176"/>
            <a:ext cx="6213422" cy="1938992"/>
          </a:xfrm>
          <a:prstGeom prst="rect">
            <a:avLst/>
          </a:prstGeom>
          <a:noFill/>
        </p:spPr>
        <p:txBody>
          <a:bodyPr wrap="square">
            <a:spAutoFit/>
          </a:bodyPr>
          <a:lstStyle/>
          <a:p>
            <a:r>
              <a:rPr lang="en-US" sz="2400" dirty="0"/>
              <a:t>df(t) = N(t)</a:t>
            </a:r>
          </a:p>
          <a:p>
            <a:r>
              <a:rPr lang="en-US" sz="2400" dirty="0"/>
              <a:t>where</a:t>
            </a:r>
          </a:p>
          <a:p>
            <a:r>
              <a:rPr lang="en-US" sz="2400" dirty="0"/>
              <a:t>df(t) = Document frequency of a term t</a:t>
            </a:r>
          </a:p>
          <a:p>
            <a:r>
              <a:rPr lang="en-US" sz="2400" dirty="0"/>
              <a:t>N(t) = Number of documents containing the term t</a:t>
            </a:r>
            <a:endParaRPr lang="en-IN" sz="2400" dirty="0"/>
          </a:p>
        </p:txBody>
      </p:sp>
      <p:pic>
        <p:nvPicPr>
          <p:cNvPr id="4" name="Picture 3">
            <a:extLst>
              <a:ext uri="{FF2B5EF4-FFF2-40B4-BE49-F238E27FC236}">
                <a16:creationId xmlns:a16="http://schemas.microsoft.com/office/drawing/2014/main" id="{680831B9-097C-3F4C-2308-060382946235}"/>
              </a:ext>
            </a:extLst>
          </p:cNvPr>
          <p:cNvPicPr>
            <a:picLocks noChangeAspect="1"/>
          </p:cNvPicPr>
          <p:nvPr/>
        </p:nvPicPr>
        <p:blipFill>
          <a:blip r:embed="rId2"/>
          <a:stretch>
            <a:fillRect/>
          </a:stretch>
        </p:blipFill>
        <p:spPr>
          <a:xfrm>
            <a:off x="3438570" y="5303168"/>
            <a:ext cx="7776146" cy="841546"/>
          </a:xfrm>
          <a:prstGeom prst="rect">
            <a:avLst/>
          </a:prstGeom>
        </p:spPr>
      </p:pic>
      <p:sp>
        <p:nvSpPr>
          <p:cNvPr id="2" name="Rectangle 1">
            <a:extLst>
              <a:ext uri="{FF2B5EF4-FFF2-40B4-BE49-F238E27FC236}">
                <a16:creationId xmlns:a16="http://schemas.microsoft.com/office/drawing/2014/main" id="{A558037A-C1F0-6C6B-94A9-EDE72AB890B0}"/>
              </a:ext>
            </a:extLst>
          </p:cNvPr>
          <p:cNvSpPr/>
          <p:nvPr/>
        </p:nvSpPr>
        <p:spPr>
          <a:xfrm>
            <a:off x="3685734" y="6144714"/>
            <a:ext cx="3896751" cy="523220"/>
          </a:xfrm>
          <a:prstGeom prst="rect">
            <a:avLst/>
          </a:prstGeom>
        </p:spPr>
        <p:txBody>
          <a:bodyPr wrap="square">
            <a:spAutoFit/>
          </a:bodyPr>
          <a:lstStyle/>
          <a:p>
            <a:r>
              <a:rPr lang="en-IN" sz="2800" dirty="0" err="1"/>
              <a:t>idf</a:t>
            </a:r>
            <a:r>
              <a:rPr lang="en-IN" sz="2800" dirty="0"/>
              <a:t>(t) = log(N/ </a:t>
            </a:r>
            <a:r>
              <a:rPr lang="en-IN" sz="2800" dirty="0" err="1"/>
              <a:t>df</a:t>
            </a:r>
            <a:r>
              <a:rPr lang="en-IN" sz="2800" dirty="0"/>
              <a:t>(t))</a:t>
            </a:r>
          </a:p>
        </p:txBody>
      </p:sp>
    </p:spTree>
    <p:extLst>
      <p:ext uri="{BB962C8B-B14F-4D97-AF65-F5344CB8AC3E}">
        <p14:creationId xmlns:p14="http://schemas.microsoft.com/office/powerpoint/2010/main" val="791551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6CC008-00CD-4463-9F13-9DC6A2D603B8}"/>
              </a:ext>
            </a:extLst>
          </p:cNvPr>
          <p:cNvSpPr>
            <a:spLocks noChangeArrowheads="1"/>
          </p:cNvSpPr>
          <p:nvPr/>
        </p:nvSpPr>
        <p:spPr bwMode="auto">
          <a:xfrm>
            <a:off x="379828" y="717807"/>
            <a:ext cx="11268222"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accent1"/>
                </a:solidFill>
                <a:effectLst/>
                <a:latin typeface="Arial" panose="020B0604020202020204" pitchFamily="34" charset="0"/>
              </a:rPr>
              <a:t>Approaching Extractive Summarization? </a:t>
            </a:r>
            <a:endParaRPr kumimoji="0" lang="en-US" altLang="en-US" sz="3200" b="0" i="0" u="none" strike="noStrike" cap="none" normalizeH="0" baseline="0" dirty="0">
              <a:ln>
                <a:noFill/>
              </a:ln>
              <a:solidFill>
                <a:schemeClr val="accent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Word2Vec embedding: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M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MT"/>
              </a:rPr>
              <a:t>   Embedding is something like key-value pair. </a:t>
            </a:r>
            <a:endParaRPr kumimoji="0" lang="en-US" altLang="en-US"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MT"/>
              </a:rPr>
              <a:t>For each word in our vocabulary, there will be a learned numerical representation for it. </a:t>
            </a:r>
            <a:endParaRPr kumimoji="0" lang="en-US" altLang="en-US"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MT"/>
              </a:rPr>
              <a:t>To handle unknown words, we will treat each of them as OOV (Out of vocabulary) </a:t>
            </a:r>
            <a:r>
              <a:rPr lang="en-US" altLang="en-US" sz="2400" dirty="0">
                <a:solidFill>
                  <a:schemeClr val="tx1"/>
                </a:solidFill>
              </a:rPr>
              <a:t> </a:t>
            </a:r>
            <a:r>
              <a:rPr kumimoji="0" lang="en-US" altLang="en-US" sz="2400" b="0" i="0" u="none" strike="noStrike" cap="none" normalizeH="0" baseline="0" dirty="0">
                <a:ln>
                  <a:noFill/>
                </a:ln>
                <a:solidFill>
                  <a:schemeClr val="tx1"/>
                </a:solidFill>
                <a:effectLst/>
                <a:latin typeface="ArialMT"/>
              </a:rPr>
              <a:t>words and will use the learned OOV representation. </a:t>
            </a:r>
            <a:endParaRPr kumimoji="0" lang="en-US" altLang="en-US"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MT"/>
              </a:rPr>
              <a:t>Word2vec can utilize either of two model architectures to produce a distributed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MT"/>
              </a:rPr>
              <a:t>representation of words: continuous bag-of-words (CBOW) or continuous skip-gram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page23image698513136">
            <a:extLst>
              <a:ext uri="{FF2B5EF4-FFF2-40B4-BE49-F238E27FC236}">
                <a16:creationId xmlns:a16="http://schemas.microsoft.com/office/drawing/2014/main" id="{24418AD6-8EEF-5CFA-8F9C-196A2B5DF2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 y="-1349375"/>
            <a:ext cx="7061200" cy="254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23image698513792">
            <a:extLst>
              <a:ext uri="{FF2B5EF4-FFF2-40B4-BE49-F238E27FC236}">
                <a16:creationId xmlns:a16="http://schemas.microsoft.com/office/drawing/2014/main" id="{E1568B3A-D8D6-8812-577D-F191A3E74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2175" y="-1349375"/>
            <a:ext cx="6667500" cy="125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685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9445A-5D4A-AF7A-8E56-B7B87BA23C5E}"/>
              </a:ext>
            </a:extLst>
          </p:cNvPr>
          <p:cNvSpPr>
            <a:spLocks noGrp="1"/>
          </p:cNvSpPr>
          <p:nvPr>
            <p:ph type="title"/>
          </p:nvPr>
        </p:nvSpPr>
        <p:spPr/>
        <p:txBody>
          <a:bodyPr>
            <a:normAutofit fontScale="90000"/>
          </a:bodyPr>
          <a:lstStyle/>
          <a:p>
            <a:r>
              <a:rPr lang="en-US" altLang="en-US" b="1" dirty="0">
                <a:solidFill>
                  <a:schemeClr val="accent1"/>
                </a:solidFill>
                <a:latin typeface="Arial" panose="020B0604020202020204" pitchFamily="34" charset="0"/>
              </a:rPr>
              <a:t>Approaching Extractive Summarization? </a:t>
            </a:r>
            <a:br>
              <a:rPr lang="en-US" altLang="en-US" dirty="0">
                <a:solidFill>
                  <a:schemeClr val="accent1"/>
                </a:solidFill>
              </a:rPr>
            </a:br>
            <a:endParaRPr lang="en-US" dirty="0"/>
          </a:p>
        </p:txBody>
      </p:sp>
      <p:sp>
        <p:nvSpPr>
          <p:cNvPr id="3" name="Text Placeholder 2">
            <a:extLst>
              <a:ext uri="{FF2B5EF4-FFF2-40B4-BE49-F238E27FC236}">
                <a16:creationId xmlns:a16="http://schemas.microsoft.com/office/drawing/2014/main" id="{CCD00171-C72D-CC89-BBB5-8DBBAB591D13}"/>
              </a:ext>
            </a:extLst>
          </p:cNvPr>
          <p:cNvSpPr>
            <a:spLocks noGrp="1"/>
          </p:cNvSpPr>
          <p:nvPr>
            <p:ph type="body" idx="1"/>
          </p:nvPr>
        </p:nvSpPr>
        <p:spPr>
          <a:xfrm>
            <a:off x="1125414" y="1336431"/>
            <a:ext cx="10228385" cy="4840532"/>
          </a:xfrm>
        </p:spPr>
        <p:txBody>
          <a:bodyPr/>
          <a:lstStyle/>
          <a:p>
            <a:pPr marL="114300" indent="0">
              <a:buNone/>
            </a:pPr>
            <a:r>
              <a:rPr lang="en-US" dirty="0"/>
              <a:t>What is BERT: </a:t>
            </a:r>
          </a:p>
          <a:p>
            <a:pPr>
              <a:buFont typeface="Arial" panose="020B0604020202020204" pitchFamily="34" charset="0"/>
              <a:buChar char="•"/>
            </a:pPr>
            <a:r>
              <a:rPr lang="en-US" dirty="0"/>
              <a:t>BERT stands for Bi-directional Encoder Representation from Transformers. </a:t>
            </a:r>
          </a:p>
          <a:p>
            <a:pPr>
              <a:buFont typeface="Arial" panose="020B0604020202020204" pitchFamily="34" charset="0"/>
              <a:buChar char="•"/>
            </a:pPr>
            <a:r>
              <a:rPr lang="en-US" dirty="0"/>
              <a:t>It is designed to pre-train deep bidirectional representations from unlabeled text by jointly conditioning on both left and right context. </a:t>
            </a:r>
          </a:p>
          <a:p>
            <a:pPr marL="114300" indent="0">
              <a:buNone/>
            </a:pPr>
            <a:r>
              <a:rPr lang="en-US" dirty="0">
                <a:solidFill>
                  <a:schemeClr val="tx1"/>
                </a:solidFill>
              </a:rPr>
              <a:t>BERT is pre-trained on two NLP tasks:</a:t>
            </a:r>
          </a:p>
          <a:p>
            <a:pPr>
              <a:buFont typeface="Arial" panose="020B0604020202020204" pitchFamily="34" charset="0"/>
              <a:buChar char="•"/>
            </a:pPr>
            <a:r>
              <a:rPr lang="en-US" dirty="0"/>
              <a:t>Masked Language Modeling </a:t>
            </a:r>
          </a:p>
          <a:p>
            <a:pPr>
              <a:buFont typeface="Arial" panose="020B0604020202020204" pitchFamily="34" charset="0"/>
              <a:buChar char="•"/>
            </a:pPr>
            <a:r>
              <a:rPr lang="en-US" dirty="0"/>
              <a:t>Next Sentence Prediction</a:t>
            </a:r>
          </a:p>
        </p:txBody>
      </p:sp>
    </p:spTree>
    <p:extLst>
      <p:ext uri="{BB962C8B-B14F-4D97-AF65-F5344CB8AC3E}">
        <p14:creationId xmlns:p14="http://schemas.microsoft.com/office/powerpoint/2010/main" val="2320042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998806" y="365126"/>
            <a:ext cx="10354994" cy="886900"/>
          </a:xfrm>
          <a:prstGeom prst="rect">
            <a:avLst/>
          </a:prstGeom>
          <a:noFill/>
          <a:ln>
            <a:noFill/>
          </a:ln>
        </p:spPr>
        <p:txBody>
          <a:bodyPr spcFirstLastPara="1" wrap="square" lIns="91425" tIns="45700" rIns="91425" bIns="45700" anchor="ctr" anchorCtr="0">
            <a:normAutofit fontScale="90000"/>
          </a:bodyPr>
          <a:lstStyle/>
          <a:p>
            <a:pPr>
              <a:buClr>
                <a:srgbClr val="C00000"/>
              </a:buClr>
              <a:buSzPts val="4400"/>
            </a:pPr>
            <a:r>
              <a:rPr lang="en-US" dirty="0">
                <a:solidFill>
                  <a:schemeClr val="accent1"/>
                </a:solidFill>
              </a:rPr>
              <a:t>Approaching Extractive Summarization Summary </a:t>
            </a:r>
            <a:br>
              <a:rPr lang="en-US" dirty="0"/>
            </a:br>
            <a:endParaRPr b="1" dirty="0">
              <a:solidFill>
                <a:schemeClr val="accent1"/>
              </a:solidFill>
            </a:endParaRPr>
          </a:p>
        </p:txBody>
      </p:sp>
      <p:sp>
        <p:nvSpPr>
          <p:cNvPr id="134" name="Google Shape;134;p21"/>
          <p:cNvSpPr txBox="1">
            <a:spLocks noGrp="1"/>
          </p:cNvSpPr>
          <p:nvPr>
            <p:ph type="body" idx="1"/>
          </p:nvPr>
        </p:nvSpPr>
        <p:spPr>
          <a:xfrm>
            <a:off x="838200" y="1097280"/>
            <a:ext cx="10515600" cy="5219114"/>
          </a:xfrm>
          <a:prstGeom prst="rect">
            <a:avLst/>
          </a:prstGeom>
          <a:noFill/>
          <a:ln>
            <a:noFill/>
          </a:ln>
        </p:spPr>
        <p:txBody>
          <a:bodyPr spcFirstLastPara="1" wrap="square" lIns="91425" tIns="45700" rIns="91425" bIns="45700" anchor="t" anchorCtr="0">
            <a:noAutofit/>
          </a:bodyPr>
          <a:lstStyle/>
          <a:p>
            <a:pPr indent="-457200">
              <a:spcBef>
                <a:spcPts val="0"/>
              </a:spcBef>
              <a:buSzPts val="2800"/>
              <a:buFont typeface="+mj-lt"/>
              <a:buAutoNum type="arabicPeriod"/>
            </a:pPr>
            <a:r>
              <a:rPr lang="en-US" sz="2400" dirty="0">
                <a:latin typeface="+mn-lt"/>
              </a:rPr>
              <a:t>One approach could be to create a semantic representation of sentences. </a:t>
            </a:r>
          </a:p>
          <a:p>
            <a:pPr indent="-457200">
              <a:spcBef>
                <a:spcPts val="0"/>
              </a:spcBef>
              <a:buSzPts val="2800"/>
              <a:buFont typeface="+mj-lt"/>
              <a:buAutoNum type="arabicPeriod"/>
            </a:pPr>
            <a:r>
              <a:rPr lang="en-US" sz="2400" dirty="0">
                <a:latin typeface="+mn-lt"/>
              </a:rPr>
              <a:t>Following can be used to create a semantic representation for texts:</a:t>
            </a:r>
          </a:p>
          <a:p>
            <a:pPr indent="-457200">
              <a:spcBef>
                <a:spcPts val="0"/>
              </a:spcBef>
              <a:buSzPts val="2800"/>
              <a:buFont typeface="Wingdings" pitchFamily="2" charset="2"/>
              <a:buChar char="Ø"/>
            </a:pPr>
            <a:r>
              <a:rPr lang="en-US" sz="2400" dirty="0">
                <a:latin typeface="+mn-lt"/>
              </a:rPr>
              <a:t>Count-based techniques like Count Vectorizer, </a:t>
            </a:r>
            <a:r>
              <a:rPr lang="en-US" sz="2400" dirty="0" err="1">
                <a:latin typeface="+mn-lt"/>
              </a:rPr>
              <a:t>Tf-Idf</a:t>
            </a:r>
            <a:r>
              <a:rPr lang="en-US" sz="2400" dirty="0">
                <a:latin typeface="+mn-lt"/>
              </a:rPr>
              <a:t> Vectorizer.</a:t>
            </a:r>
          </a:p>
          <a:p>
            <a:pPr indent="-457200">
              <a:spcBef>
                <a:spcPts val="0"/>
              </a:spcBef>
              <a:buSzPts val="2800"/>
              <a:buFont typeface="Wingdings" pitchFamily="2" charset="2"/>
              <a:buChar char="Ø"/>
            </a:pPr>
            <a:r>
              <a:rPr lang="en-US" sz="2400" dirty="0">
                <a:latin typeface="+mn-lt"/>
              </a:rPr>
              <a:t>Pretrained word embeddings based techniques like Word2Vec.</a:t>
            </a:r>
          </a:p>
          <a:p>
            <a:pPr indent="-457200">
              <a:spcBef>
                <a:spcPts val="0"/>
              </a:spcBef>
              <a:buSzPts val="2800"/>
              <a:buFont typeface="Wingdings" pitchFamily="2" charset="2"/>
              <a:buChar char="Ø"/>
            </a:pPr>
            <a:r>
              <a:rPr lang="en-US" sz="2400" dirty="0">
                <a:latin typeface="+mn-lt"/>
              </a:rPr>
              <a:t>Pretrained SOTA transformers like BERT (or its variants) to better capture context as well. </a:t>
            </a:r>
          </a:p>
          <a:p>
            <a:pPr marL="0" indent="0">
              <a:spcBef>
                <a:spcPts val="0"/>
              </a:spcBef>
              <a:buSzPts val="2800"/>
              <a:buNone/>
            </a:pPr>
            <a:r>
              <a:rPr lang="en-US" sz="2400" dirty="0">
                <a:latin typeface="+mn-lt"/>
              </a:rPr>
              <a:t>3. Train your own </a:t>
            </a:r>
          </a:p>
          <a:p>
            <a:pPr marL="0" indent="0">
              <a:spcBef>
                <a:spcPts val="0"/>
              </a:spcBef>
              <a:buSzPts val="2800"/>
              <a:buNone/>
            </a:pPr>
            <a:r>
              <a:rPr lang="en-US" sz="2400" dirty="0">
                <a:latin typeface="+mn-lt"/>
              </a:rPr>
              <a:t>4. Now comparison can be done between each sentences as they are no </a:t>
            </a:r>
          </a:p>
          <a:p>
            <a:pPr marL="0" indent="0">
              <a:spcBef>
                <a:spcPts val="0"/>
              </a:spcBef>
              <a:buSzPts val="2800"/>
              <a:buNone/>
            </a:pPr>
            <a:r>
              <a:rPr lang="en-US" sz="2400" dirty="0">
                <a:latin typeface="+mn-lt"/>
              </a:rPr>
              <a:t>    more a sequence of characters and words but a numerical vector now. </a:t>
            </a:r>
          </a:p>
          <a:p>
            <a:pPr marL="0" indent="0">
              <a:spcBef>
                <a:spcPts val="0"/>
              </a:spcBef>
              <a:buSzPts val="2800"/>
              <a:buNone/>
            </a:pPr>
            <a:r>
              <a:rPr lang="en-US" sz="2400" dirty="0">
                <a:latin typeface="+mn-lt"/>
              </a:rPr>
              <a:t>5.  Use the comparisons to score each sentences and pick the top scored      ones as your summary. </a:t>
            </a:r>
          </a:p>
          <a:p>
            <a:pPr marL="0" indent="0">
              <a:spcBef>
                <a:spcPts val="0"/>
              </a:spcBef>
              <a:buSzPts val="2800"/>
              <a:buNone/>
            </a:pPr>
            <a:r>
              <a:rPr lang="en-US" sz="2400" dirty="0">
                <a:latin typeface="+mn-lt"/>
              </a:rPr>
              <a:t>6.  Scoring technique needs to be intelligent enough to properly evaluate     what are the information content of a sentence and thus score it accordingly.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Calibri"/>
              <a:buNone/>
            </a:pPr>
            <a:r>
              <a:rPr lang="en-IN" b="1">
                <a:solidFill>
                  <a:schemeClr val="accent1"/>
                </a:solidFill>
              </a:rPr>
              <a:t>References</a:t>
            </a:r>
            <a:endParaRPr b="1">
              <a:solidFill>
                <a:schemeClr val="accent1"/>
              </a:solidFill>
            </a:endParaRPr>
          </a:p>
        </p:txBody>
      </p:sp>
      <p:sp>
        <p:nvSpPr>
          <p:cNvPr id="122" name="Google Shape;122;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spcBef>
                <a:spcPts val="0"/>
              </a:spcBef>
              <a:buSzPts val="2800"/>
            </a:pPr>
            <a:r>
              <a:rPr lang="en-IN" dirty="0">
                <a:hlinkClick r:id="rId3"/>
              </a:rPr>
              <a:t>https://medium.com/analytics-vidhya/deep-reinforcement-learning-deeprl-for-abstractive-text-summarization-made-easy-tutorial-9-c6914999c76c</a:t>
            </a:r>
            <a:endParaRPr lang="en-IN" dirty="0"/>
          </a:p>
          <a:p>
            <a:pPr marL="228600" lvl="0" indent="-228600">
              <a:spcBef>
                <a:spcPts val="0"/>
              </a:spcBef>
              <a:buSzPts val="2800"/>
            </a:pPr>
            <a:endParaRPr lang="en-IN" dirty="0"/>
          </a:p>
          <a:p>
            <a:pPr marL="228600" lvl="0" indent="-228600">
              <a:spcBef>
                <a:spcPts val="0"/>
              </a:spcBef>
              <a:buSzPts val="2800"/>
            </a:pPr>
            <a:r>
              <a:rPr lang="en-IN" dirty="0">
                <a:hlinkClick r:id="rId4"/>
              </a:rPr>
              <a:t>https://blog.floydhub.com/gentle-introduction-to-text-summarization-in-machine-learning/</a:t>
            </a:r>
            <a:endParaRPr lang="en-IN" dirty="0"/>
          </a:p>
          <a:p>
            <a:pPr marL="228600" lvl="0" indent="-228600">
              <a:spcBef>
                <a:spcPts val="0"/>
              </a:spcBef>
              <a:buSzPts val="2800"/>
            </a:pPr>
            <a:endParaRPr lang="en-IN" dirty="0"/>
          </a:p>
          <a:p>
            <a:pPr marL="228600" lvl="0" indent="-228600">
              <a:spcBef>
                <a:spcPts val="0"/>
              </a:spcBef>
              <a:buSzPts val="2800"/>
            </a:pPr>
            <a:r>
              <a:rPr lang="en-IN" dirty="0">
                <a:hlinkClick r:id="rId5"/>
              </a:rPr>
              <a:t>https://www.sciencedirect.com/science/article/pii/S0885230821000796</a:t>
            </a:r>
            <a:endParaRPr lang="en-IN" dirty="0"/>
          </a:p>
          <a:p>
            <a:pPr marL="228600" lvl="0" indent="-228600">
              <a:spcBef>
                <a:spcPts val="0"/>
              </a:spcBef>
              <a:buSzPts val="2800"/>
            </a:pPr>
            <a:endParaRPr lang="en-IN" dirty="0"/>
          </a:p>
          <a:p>
            <a:pPr marL="228600" lvl="0" indent="-228600">
              <a:spcBef>
                <a:spcPts val="0"/>
              </a:spcBef>
              <a:buSzPts val="2800"/>
            </a:pPr>
            <a:r>
              <a:rPr lang="en-IN" dirty="0">
                <a:hlinkClick r:id="rId6"/>
              </a:rPr>
              <a:t>https://data-flair.training/blogs/machine-learning-text-summarization/</a:t>
            </a:r>
            <a:endParaRPr lang="en-IN" dirty="0"/>
          </a:p>
          <a:p>
            <a:pPr marL="228600" lvl="0" indent="-228600">
              <a:spcBef>
                <a:spcPts val="0"/>
              </a:spcBef>
              <a:buSzPts val="2800"/>
            </a:pPr>
            <a:endParaRPr lang="en-IN" dirty="0"/>
          </a:p>
          <a:p>
            <a:pPr marL="228600" lvl="0" indent="-228600">
              <a:spcBef>
                <a:spcPts val="0"/>
              </a:spcBef>
              <a:buSzPts val="2800"/>
            </a:pPr>
            <a:endParaRPr lang="en-IN" dirty="0"/>
          </a:p>
          <a:p>
            <a:pPr marL="228600" lvl="0" indent="-228600">
              <a:spcBef>
                <a:spcPts val="0"/>
              </a:spcBef>
              <a:buSzPts val="2800"/>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Calibri"/>
              <a:buNone/>
            </a:pPr>
            <a:r>
              <a:rPr lang="en-IN" b="1">
                <a:solidFill>
                  <a:schemeClr val="accent1"/>
                </a:solidFill>
              </a:rPr>
              <a:t>Appendix  (Optional)</a:t>
            </a:r>
            <a:endParaRPr b="1">
              <a:solidFill>
                <a:schemeClr val="accent1"/>
              </a:solidFill>
            </a:endParaRPr>
          </a:p>
        </p:txBody>
      </p:sp>
      <p:sp>
        <p:nvSpPr>
          <p:cNvPr id="128" name="Google Shape;128;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dirty="0"/>
          </a:p>
          <a:p>
            <a:pPr marL="228600" lvl="0" indent="-228600">
              <a:buSzPts val="2800"/>
            </a:pPr>
            <a:r>
              <a:rPr lang="en-IN" dirty="0" err="1"/>
              <a:t>Codelink</a:t>
            </a:r>
            <a:r>
              <a:rPr lang="en-IN" dirty="0"/>
              <a:t>: </a:t>
            </a:r>
            <a:r>
              <a:rPr lang="en-IN" dirty="0">
                <a:hlinkClick r:id="rId3"/>
              </a:rPr>
              <a:t>https://colab.research.google.com/drive/1gkDBD_qpTgQW_0BYKQdjyAJQoNF8x1S7#scrollTo=1eJRxnthHPcD</a:t>
            </a:r>
            <a:endParaRPr lang="en-IN" dirty="0"/>
          </a:p>
          <a:p>
            <a:pPr marL="0" lvl="0" indent="0">
              <a:buSzPts val="2800"/>
              <a:buNone/>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ctrTitle"/>
          </p:nvPr>
        </p:nvSpPr>
        <p:spPr>
          <a:xfrm>
            <a:off x="942534" y="506438"/>
            <a:ext cx="9830639" cy="815926"/>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sz="3800" dirty="0">
                <a:solidFill>
                  <a:schemeClr val="accent1"/>
                </a:solidFill>
              </a:rPr>
              <a:t> Things to cover:</a:t>
            </a:r>
            <a:endParaRPr sz="3800" dirty="0">
              <a:solidFill>
                <a:schemeClr val="accent1"/>
              </a:solidFill>
            </a:endParaRPr>
          </a:p>
        </p:txBody>
      </p:sp>
      <p:sp>
        <p:nvSpPr>
          <p:cNvPr id="91" name="Google Shape;91;p14"/>
          <p:cNvSpPr txBox="1">
            <a:spLocks noGrp="1"/>
          </p:cNvSpPr>
          <p:nvPr>
            <p:ph type="subTitle" idx="1"/>
          </p:nvPr>
        </p:nvSpPr>
        <p:spPr>
          <a:xfrm>
            <a:off x="942535" y="1631853"/>
            <a:ext cx="9423709" cy="3425998"/>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IN" dirty="0"/>
              <a:t>● Introduction to Text Summarization.</a:t>
            </a:r>
            <a:endParaRPr dirty="0"/>
          </a:p>
          <a:p>
            <a:pPr marL="0" lvl="0" indent="0" algn="l" rtl="0">
              <a:spcBef>
                <a:spcPts val="1000"/>
              </a:spcBef>
              <a:spcAft>
                <a:spcPts val="0"/>
              </a:spcAft>
              <a:buNone/>
            </a:pPr>
            <a:r>
              <a:rPr lang="en-IN" dirty="0"/>
              <a:t>● Various approaches. </a:t>
            </a:r>
            <a:endParaRPr dirty="0"/>
          </a:p>
          <a:p>
            <a:pPr marL="0" lvl="0" indent="0" algn="l" rtl="0">
              <a:spcBef>
                <a:spcPts val="1000"/>
              </a:spcBef>
              <a:spcAft>
                <a:spcPts val="0"/>
              </a:spcAft>
              <a:buNone/>
            </a:pPr>
            <a:r>
              <a:rPr lang="en-IN" dirty="0"/>
              <a:t>● Propose possible solutions.</a:t>
            </a:r>
            <a:endParaRPr dirty="0"/>
          </a:p>
          <a:p>
            <a:pPr marL="0" lvl="0" indent="0" algn="l" rtl="0">
              <a:spcBef>
                <a:spcPts val="1000"/>
              </a:spcBef>
              <a:spcAft>
                <a:spcPts val="0"/>
              </a:spcAft>
              <a:buNone/>
            </a:pPr>
            <a:r>
              <a:rPr lang="en-IN" dirty="0"/>
              <a:t>● Create a basic solution.</a:t>
            </a:r>
            <a:endParaRPr dirty="0"/>
          </a:p>
          <a:p>
            <a:pPr marL="0" lvl="0" indent="0" algn="l" rtl="0">
              <a:spcBef>
                <a:spcPts val="1000"/>
              </a:spcBef>
              <a:spcAft>
                <a:spcPts val="0"/>
              </a:spcAft>
              <a:buNone/>
            </a:pPr>
            <a:r>
              <a:rPr lang="en-IN" dirty="0"/>
              <a:t>● Code Walkthrough.</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895950" y="269725"/>
            <a:ext cx="7386600" cy="1043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Calibri"/>
              <a:buNone/>
            </a:pPr>
            <a:r>
              <a:rPr lang="en-IN" b="1">
                <a:solidFill>
                  <a:schemeClr val="accent1"/>
                </a:solidFill>
              </a:rPr>
              <a:t>Introduction</a:t>
            </a:r>
            <a:endParaRPr b="1">
              <a:solidFill>
                <a:schemeClr val="accent1"/>
              </a:solidFill>
            </a:endParaRPr>
          </a:p>
        </p:txBody>
      </p:sp>
      <p:sp>
        <p:nvSpPr>
          <p:cNvPr id="97" name="Google Shape;97;p15"/>
          <p:cNvSpPr txBox="1">
            <a:spLocks noGrp="1"/>
          </p:cNvSpPr>
          <p:nvPr>
            <p:ph type="body" idx="1"/>
          </p:nvPr>
        </p:nvSpPr>
        <p:spPr>
          <a:xfrm>
            <a:off x="533400" y="1313075"/>
            <a:ext cx="10820400" cy="442500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sz="2200" dirty="0"/>
          </a:p>
          <a:p>
            <a:pPr marL="457200" lvl="0" indent="-368300" algn="l" rtl="0">
              <a:lnSpc>
                <a:spcPct val="90000"/>
              </a:lnSpc>
              <a:spcBef>
                <a:spcPts val="0"/>
              </a:spcBef>
              <a:spcAft>
                <a:spcPts val="0"/>
              </a:spcAft>
              <a:buSzPts val="2200"/>
              <a:buChar char="●"/>
            </a:pPr>
            <a:r>
              <a:rPr lang="en-IN" sz="2200" dirty="0"/>
              <a:t>Text summarization is the process of shortening a set of data computationally, to create a subset (a summary) that represents the most important or relevant information within the original content.</a:t>
            </a:r>
            <a:endParaRPr sz="2200" dirty="0"/>
          </a:p>
          <a:p>
            <a:pPr marL="0" lvl="0" indent="0" algn="l" rtl="0">
              <a:lnSpc>
                <a:spcPct val="90000"/>
              </a:lnSpc>
              <a:spcBef>
                <a:spcPts val="0"/>
              </a:spcBef>
              <a:spcAft>
                <a:spcPts val="0"/>
              </a:spcAft>
              <a:buNone/>
            </a:pPr>
            <a:endParaRPr sz="2200" dirty="0"/>
          </a:p>
          <a:p>
            <a:pPr marL="457200" lvl="0" indent="-368300" algn="l" rtl="0">
              <a:lnSpc>
                <a:spcPct val="90000"/>
              </a:lnSpc>
              <a:spcBef>
                <a:spcPts val="0"/>
              </a:spcBef>
              <a:spcAft>
                <a:spcPts val="0"/>
              </a:spcAft>
              <a:buSzPts val="2200"/>
              <a:buChar char="●"/>
            </a:pPr>
            <a:r>
              <a:rPr lang="en-IN" sz="2200" dirty="0"/>
              <a:t>Text summarization is the technique for generating a concise and precise summary of voluminous texts while focusing on the sections that convey useful information, and without losing the overall meaning.</a:t>
            </a:r>
            <a:endParaRPr sz="2200" dirty="0"/>
          </a:p>
        </p:txBody>
      </p:sp>
      <p:pic>
        <p:nvPicPr>
          <p:cNvPr id="98" name="Google Shape;98;p15"/>
          <p:cNvPicPr preferRelativeResize="0"/>
          <p:nvPr/>
        </p:nvPicPr>
        <p:blipFill>
          <a:blip r:embed="rId3">
            <a:alphaModFix/>
          </a:blip>
          <a:stretch>
            <a:fillRect/>
          </a:stretch>
        </p:blipFill>
        <p:spPr>
          <a:xfrm>
            <a:off x="1430513" y="4045863"/>
            <a:ext cx="5038725" cy="2371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0E6A-AD37-4F4E-AE47-641ADB6DB65E}"/>
              </a:ext>
            </a:extLst>
          </p:cNvPr>
          <p:cNvSpPr>
            <a:spLocks noGrp="1"/>
          </p:cNvSpPr>
          <p:nvPr>
            <p:ph type="title"/>
          </p:nvPr>
        </p:nvSpPr>
        <p:spPr/>
        <p:txBody>
          <a:bodyPr/>
          <a:lstStyle/>
          <a:p>
            <a:r>
              <a:rPr lang="en-US" dirty="0">
                <a:solidFill>
                  <a:schemeClr val="accent1"/>
                </a:solidFill>
              </a:rPr>
              <a:t>Various approaches for text summarization?</a:t>
            </a:r>
            <a:endParaRPr lang="en-IN" dirty="0">
              <a:solidFill>
                <a:schemeClr val="accent1"/>
              </a:solidFill>
            </a:endParaRPr>
          </a:p>
        </p:txBody>
      </p:sp>
      <p:sp>
        <p:nvSpPr>
          <p:cNvPr id="3" name="Text Placeholder 2">
            <a:extLst>
              <a:ext uri="{FF2B5EF4-FFF2-40B4-BE49-F238E27FC236}">
                <a16:creationId xmlns:a16="http://schemas.microsoft.com/office/drawing/2014/main" id="{DD292190-D1B4-42C8-A1BF-201D14FEFD9D}"/>
              </a:ext>
            </a:extLst>
          </p:cNvPr>
          <p:cNvSpPr>
            <a:spLocks noGrp="1"/>
          </p:cNvSpPr>
          <p:nvPr>
            <p:ph type="body" idx="1"/>
          </p:nvPr>
        </p:nvSpPr>
        <p:spPr/>
        <p:txBody>
          <a:bodyPr>
            <a:normAutofit/>
          </a:bodyPr>
          <a:lstStyle/>
          <a:p>
            <a:pPr>
              <a:buFont typeface="Arial" panose="020B0604020202020204" pitchFamily="34" charset="0"/>
              <a:buChar char="•"/>
            </a:pPr>
            <a:r>
              <a:rPr lang="en-IN" sz="4000" dirty="0"/>
              <a:t>Extractive Summarization</a:t>
            </a:r>
          </a:p>
          <a:p>
            <a:pPr marL="114300" indent="0">
              <a:buNone/>
            </a:pPr>
            <a:endParaRPr lang="en-IN" sz="4000" dirty="0"/>
          </a:p>
          <a:p>
            <a:r>
              <a:rPr lang="en-IN" sz="4000" dirty="0"/>
              <a:t>Abstractive Summarization</a:t>
            </a:r>
          </a:p>
        </p:txBody>
      </p:sp>
    </p:spTree>
    <p:extLst>
      <p:ext uri="{BB962C8B-B14F-4D97-AF65-F5344CB8AC3E}">
        <p14:creationId xmlns:p14="http://schemas.microsoft.com/office/powerpoint/2010/main" val="1194636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D4FAF-DD7E-4280-A8B0-6AC2DCE05796}"/>
              </a:ext>
            </a:extLst>
          </p:cNvPr>
          <p:cNvSpPr>
            <a:spLocks noGrp="1"/>
          </p:cNvSpPr>
          <p:nvPr>
            <p:ph type="title"/>
          </p:nvPr>
        </p:nvSpPr>
        <p:spPr>
          <a:xfrm>
            <a:off x="703385" y="365126"/>
            <a:ext cx="10650415" cy="1055712"/>
          </a:xfrm>
        </p:spPr>
        <p:txBody>
          <a:bodyPr>
            <a:normAutofit fontScale="90000"/>
          </a:bodyPr>
          <a:lstStyle/>
          <a:p>
            <a:r>
              <a:rPr lang="en-IN" sz="4400" b="1" i="0" u="none" strike="noStrike" baseline="0" dirty="0">
                <a:solidFill>
                  <a:schemeClr val="accent1"/>
                </a:solidFill>
                <a:latin typeface="Arial-BoldMT"/>
              </a:rPr>
              <a:t> Extractive Summarization</a:t>
            </a:r>
            <a:br>
              <a:rPr lang="en-IN" sz="4400" b="1" i="0" u="none" strike="noStrike" baseline="0" dirty="0">
                <a:solidFill>
                  <a:schemeClr val="accent1"/>
                </a:solidFill>
                <a:latin typeface="Arial-BoldMT"/>
              </a:rPr>
            </a:br>
            <a:endParaRPr lang="en-IN" dirty="0"/>
          </a:p>
        </p:txBody>
      </p:sp>
      <p:sp>
        <p:nvSpPr>
          <p:cNvPr id="3" name="Text Placeholder 2">
            <a:extLst>
              <a:ext uri="{FF2B5EF4-FFF2-40B4-BE49-F238E27FC236}">
                <a16:creationId xmlns:a16="http://schemas.microsoft.com/office/drawing/2014/main" id="{58995CD0-42B2-4427-8A45-38448F5C4735}"/>
              </a:ext>
            </a:extLst>
          </p:cNvPr>
          <p:cNvSpPr>
            <a:spLocks noGrp="1"/>
          </p:cNvSpPr>
          <p:nvPr>
            <p:ph type="body" idx="1"/>
          </p:nvPr>
        </p:nvSpPr>
        <p:spPr>
          <a:xfrm>
            <a:off x="1546166" y="1213658"/>
            <a:ext cx="9807633" cy="4965528"/>
          </a:xfrm>
        </p:spPr>
        <p:txBody>
          <a:bodyPr>
            <a:normAutofit/>
          </a:bodyPr>
          <a:lstStyle/>
          <a:p>
            <a:pPr marL="114300" indent="0">
              <a:buNone/>
            </a:pPr>
            <a:endParaRPr lang="en-US" dirty="0"/>
          </a:p>
          <a:p>
            <a:pPr marL="114300" indent="0" algn="l">
              <a:buNone/>
            </a:pPr>
            <a:r>
              <a:rPr lang="en-IN" sz="3200" b="1" i="0" u="none" strike="noStrike" baseline="0" dirty="0">
                <a:latin typeface="ArialMT"/>
              </a:rPr>
              <a:t>Extractive summarization means </a:t>
            </a:r>
            <a:r>
              <a:rPr lang="en-IN" sz="3200" b="0" i="0" u="none" strike="noStrike" baseline="0" dirty="0">
                <a:latin typeface="ArialMT"/>
              </a:rPr>
              <a:t>identifying important sections</a:t>
            </a:r>
          </a:p>
          <a:p>
            <a:pPr algn="l"/>
            <a:r>
              <a:rPr lang="en-IN" sz="3200" b="0" i="0" u="none" strike="noStrike" baseline="0" dirty="0">
                <a:latin typeface="ArialMT"/>
              </a:rPr>
              <a:t>(paragraphs or sentences or </a:t>
            </a:r>
            <a:r>
              <a:rPr lang="en-US" sz="3200" b="0" i="0" u="none" strike="noStrike" baseline="0" dirty="0">
                <a:latin typeface="ArialMT"/>
              </a:rPr>
              <a:t>even words) of the text and selecting (copy paste) them and</a:t>
            </a:r>
            <a:r>
              <a:rPr lang="en-US" sz="3200" dirty="0">
                <a:latin typeface="ArialMT"/>
              </a:rPr>
              <a:t> </a:t>
            </a:r>
            <a:r>
              <a:rPr lang="en-US" sz="3200" b="0" i="0" u="none" strike="noStrike" baseline="0" dirty="0">
                <a:latin typeface="ArialMT"/>
              </a:rPr>
              <a:t>producing a subset of the text </a:t>
            </a:r>
            <a:r>
              <a:rPr lang="en-IN" sz="3200" b="0" i="0" u="none" strike="noStrike" baseline="0" dirty="0">
                <a:latin typeface="ArialMT"/>
              </a:rPr>
              <a:t>from the original text.</a:t>
            </a:r>
            <a:endParaRPr lang="en-IN" sz="3200" dirty="0"/>
          </a:p>
        </p:txBody>
      </p:sp>
    </p:spTree>
    <p:extLst>
      <p:ext uri="{BB962C8B-B14F-4D97-AF65-F5344CB8AC3E}">
        <p14:creationId xmlns:p14="http://schemas.microsoft.com/office/powerpoint/2010/main" val="1384142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A00B0F6-88E8-49EA-877F-39CE86F1F3E3}"/>
              </a:ext>
            </a:extLst>
          </p:cNvPr>
          <p:cNvSpPr txBox="1"/>
          <p:nvPr/>
        </p:nvSpPr>
        <p:spPr>
          <a:xfrm>
            <a:off x="1312985" y="797169"/>
            <a:ext cx="7831015" cy="707886"/>
          </a:xfrm>
          <a:prstGeom prst="rect">
            <a:avLst/>
          </a:prstGeom>
          <a:noFill/>
        </p:spPr>
        <p:txBody>
          <a:bodyPr wrap="square">
            <a:spAutoFit/>
          </a:bodyPr>
          <a:lstStyle/>
          <a:p>
            <a:r>
              <a:rPr lang="en-IN" sz="4000" dirty="0">
                <a:solidFill>
                  <a:schemeClr val="accent1"/>
                </a:solidFill>
              </a:rPr>
              <a:t>Extraction-based summarization</a:t>
            </a:r>
            <a:endParaRPr lang="en-IN" sz="4000" dirty="0"/>
          </a:p>
        </p:txBody>
      </p:sp>
      <p:pic>
        <p:nvPicPr>
          <p:cNvPr id="8" name="Picture 2">
            <a:extLst>
              <a:ext uri="{FF2B5EF4-FFF2-40B4-BE49-F238E27FC236}">
                <a16:creationId xmlns:a16="http://schemas.microsoft.com/office/drawing/2014/main" id="{D91276E8-3392-4132-AEC2-717A2CFE87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122" y="1505055"/>
            <a:ext cx="8211107" cy="4618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540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85BD0-6755-490A-9658-FB94B06C5EC1}"/>
              </a:ext>
            </a:extLst>
          </p:cNvPr>
          <p:cNvSpPr>
            <a:spLocks noGrp="1"/>
          </p:cNvSpPr>
          <p:nvPr>
            <p:ph type="title"/>
          </p:nvPr>
        </p:nvSpPr>
        <p:spPr/>
        <p:txBody>
          <a:bodyPr/>
          <a:lstStyle/>
          <a:p>
            <a:r>
              <a:rPr lang="en-IN" dirty="0">
                <a:solidFill>
                  <a:schemeClr val="accent1"/>
                </a:solidFill>
              </a:rPr>
              <a:t>Abstractive Summarization</a:t>
            </a:r>
          </a:p>
        </p:txBody>
      </p:sp>
      <p:sp>
        <p:nvSpPr>
          <p:cNvPr id="3" name="Text Placeholder 2">
            <a:extLst>
              <a:ext uri="{FF2B5EF4-FFF2-40B4-BE49-F238E27FC236}">
                <a16:creationId xmlns:a16="http://schemas.microsoft.com/office/drawing/2014/main" id="{D2B3C78B-FD41-4EE6-83FC-02D1A1425E43}"/>
              </a:ext>
            </a:extLst>
          </p:cNvPr>
          <p:cNvSpPr>
            <a:spLocks noGrp="1"/>
          </p:cNvSpPr>
          <p:nvPr>
            <p:ph type="body" idx="1"/>
          </p:nvPr>
        </p:nvSpPr>
        <p:spPr>
          <a:xfrm>
            <a:off x="267286" y="1800665"/>
            <a:ext cx="10086536" cy="3235569"/>
          </a:xfrm>
        </p:spPr>
        <p:txBody>
          <a:bodyPr/>
          <a:lstStyle/>
          <a:p>
            <a:pPr marL="571500" lvl="1" indent="0">
              <a:buNone/>
            </a:pPr>
            <a:r>
              <a:rPr lang="en-IN" b="0" i="0" u="none" strike="noStrike" baseline="0" dirty="0">
                <a:latin typeface="ArialMT"/>
              </a:rPr>
              <a:t>Abstractive summarization is the </a:t>
            </a:r>
            <a:r>
              <a:rPr lang="en-US" b="0" i="0" u="none" strike="noStrike" baseline="0" dirty="0">
                <a:latin typeface="ArialMT"/>
              </a:rPr>
              <a:t>technique of generating a summary of a text from its main ideas, not by </a:t>
            </a:r>
            <a:r>
              <a:rPr lang="en-IN" b="0" i="0" u="none" strike="noStrike" baseline="0" dirty="0">
                <a:latin typeface="ArialMT"/>
              </a:rPr>
              <a:t>copying verbatim most salient sentences from text.</a:t>
            </a:r>
            <a:r>
              <a:rPr lang="en-IN" b="1" dirty="0"/>
              <a:t> </a:t>
            </a:r>
          </a:p>
          <a:p>
            <a:pPr marL="571500" lvl="1" indent="0">
              <a:buNone/>
            </a:pPr>
            <a:r>
              <a:rPr lang="en-IN" dirty="0">
                <a:latin typeface="+mj-lt"/>
              </a:rPr>
              <a:t>Abstractive Text Summarization </a:t>
            </a:r>
            <a:r>
              <a:rPr lang="en-IN" dirty="0"/>
              <a:t>is the task of generating a short and concise summary that captures the salient ideas of the source text. The generated summaries potentially contain new phrases and sentences that may not appear in the source text.</a:t>
            </a:r>
          </a:p>
          <a:p>
            <a:pPr marL="571500" lvl="1" indent="0">
              <a:buNone/>
            </a:pPr>
            <a:endParaRPr lang="en-IN" b="0" i="0" u="none" strike="noStrike" baseline="0" dirty="0">
              <a:latin typeface="ArialMT"/>
            </a:endParaRPr>
          </a:p>
          <a:p>
            <a:pPr marL="571500" lvl="1" indent="0">
              <a:buNone/>
            </a:pPr>
            <a:endParaRPr lang="en-IN" b="0" i="0" u="none" strike="noStrike" baseline="0" dirty="0">
              <a:latin typeface="ArialMT"/>
            </a:endParaRPr>
          </a:p>
          <a:p>
            <a:pPr marL="114300" indent="0" algn="l">
              <a:buNone/>
            </a:pPr>
            <a:endParaRPr lang="en-IN" dirty="0"/>
          </a:p>
        </p:txBody>
      </p:sp>
    </p:spTree>
    <p:extLst>
      <p:ext uri="{BB962C8B-B14F-4D97-AF65-F5344CB8AC3E}">
        <p14:creationId xmlns:p14="http://schemas.microsoft.com/office/powerpoint/2010/main" val="569973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A768A1-591C-466B-94AF-F21CD32865EF}"/>
              </a:ext>
            </a:extLst>
          </p:cNvPr>
          <p:cNvPicPr>
            <a:picLocks noChangeAspect="1"/>
          </p:cNvPicPr>
          <p:nvPr/>
        </p:nvPicPr>
        <p:blipFill>
          <a:blip r:embed="rId2"/>
          <a:stretch>
            <a:fillRect/>
          </a:stretch>
        </p:blipFill>
        <p:spPr>
          <a:xfrm>
            <a:off x="259513" y="1476311"/>
            <a:ext cx="11636554" cy="3727456"/>
          </a:xfrm>
          <a:prstGeom prst="rect">
            <a:avLst/>
          </a:prstGeom>
        </p:spPr>
      </p:pic>
      <p:sp>
        <p:nvSpPr>
          <p:cNvPr id="5" name="TextBox 4">
            <a:extLst>
              <a:ext uri="{FF2B5EF4-FFF2-40B4-BE49-F238E27FC236}">
                <a16:creationId xmlns:a16="http://schemas.microsoft.com/office/drawing/2014/main" id="{647F0D64-5498-4985-9A1B-70AFE1F870F1}"/>
              </a:ext>
            </a:extLst>
          </p:cNvPr>
          <p:cNvSpPr txBox="1"/>
          <p:nvPr/>
        </p:nvSpPr>
        <p:spPr>
          <a:xfrm>
            <a:off x="1845425" y="673537"/>
            <a:ext cx="9355975" cy="584775"/>
          </a:xfrm>
          <a:prstGeom prst="rect">
            <a:avLst/>
          </a:prstGeom>
          <a:noFill/>
        </p:spPr>
        <p:txBody>
          <a:bodyPr wrap="square">
            <a:spAutoFit/>
          </a:bodyPr>
          <a:lstStyle/>
          <a:p>
            <a:pPr algn="l" fontAlgn="base"/>
            <a:r>
              <a:rPr lang="en-IN" sz="3200" b="1" i="0" dirty="0">
                <a:effectLst/>
                <a:latin typeface="-apple-system"/>
              </a:rPr>
              <a:t>Abstraction-based summarization</a:t>
            </a:r>
          </a:p>
        </p:txBody>
      </p:sp>
    </p:spTree>
    <p:extLst>
      <p:ext uri="{BB962C8B-B14F-4D97-AF65-F5344CB8AC3E}">
        <p14:creationId xmlns:p14="http://schemas.microsoft.com/office/powerpoint/2010/main" val="3220955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F4232-45A1-44B6-AB70-5FA6CA09597B}"/>
              </a:ext>
            </a:extLst>
          </p:cNvPr>
          <p:cNvSpPr>
            <a:spLocks noGrp="1"/>
          </p:cNvSpPr>
          <p:nvPr>
            <p:ph type="title"/>
          </p:nvPr>
        </p:nvSpPr>
        <p:spPr/>
        <p:txBody>
          <a:bodyPr/>
          <a:lstStyle/>
          <a:p>
            <a:r>
              <a:rPr lang="en-IN" dirty="0">
                <a:solidFill>
                  <a:schemeClr val="accent1">
                    <a:lumMod val="75000"/>
                  </a:schemeClr>
                </a:solidFill>
              </a:rPr>
              <a:t>Approaching Extractive Summarization?</a:t>
            </a:r>
          </a:p>
        </p:txBody>
      </p:sp>
      <p:sp>
        <p:nvSpPr>
          <p:cNvPr id="3" name="Text Placeholder 2">
            <a:extLst>
              <a:ext uri="{FF2B5EF4-FFF2-40B4-BE49-F238E27FC236}">
                <a16:creationId xmlns:a16="http://schemas.microsoft.com/office/drawing/2014/main" id="{428E3F73-C24C-4D49-9905-64BEC1B4CBD1}"/>
              </a:ext>
            </a:extLst>
          </p:cNvPr>
          <p:cNvSpPr>
            <a:spLocks noGrp="1"/>
          </p:cNvSpPr>
          <p:nvPr>
            <p:ph type="body" idx="1"/>
          </p:nvPr>
        </p:nvSpPr>
        <p:spPr/>
        <p:txBody>
          <a:bodyPr>
            <a:normAutofit/>
          </a:bodyPr>
          <a:lstStyle/>
          <a:p>
            <a:pPr marL="114300" indent="0">
              <a:buNone/>
            </a:pPr>
            <a:r>
              <a:rPr lang="en-US" dirty="0"/>
              <a:t>One approach could be to create a semantic representation of sentences. </a:t>
            </a:r>
          </a:p>
          <a:p>
            <a:pPr marL="114300" indent="0">
              <a:buNone/>
            </a:pPr>
            <a:r>
              <a:rPr lang="en-US" dirty="0">
                <a:solidFill>
                  <a:schemeClr val="bg2"/>
                </a:solidFill>
              </a:rPr>
              <a:t>Following can be used to create a semantic representation for texts: </a:t>
            </a:r>
          </a:p>
          <a:p>
            <a:r>
              <a:rPr lang="en-US" dirty="0"/>
              <a:t>Count-based techniques like Count Vectorizer, </a:t>
            </a:r>
            <a:r>
              <a:rPr lang="en-US" dirty="0" err="1"/>
              <a:t>Tf-Idf</a:t>
            </a:r>
            <a:r>
              <a:rPr lang="en-US" dirty="0"/>
              <a:t> Vectorizer </a:t>
            </a:r>
          </a:p>
          <a:p>
            <a:r>
              <a:rPr lang="en-IN" dirty="0"/>
              <a:t>Pretrained word embeddings based techniques like Word2Vec</a:t>
            </a:r>
          </a:p>
        </p:txBody>
      </p:sp>
    </p:spTree>
    <p:extLst>
      <p:ext uri="{BB962C8B-B14F-4D97-AF65-F5344CB8AC3E}">
        <p14:creationId xmlns:p14="http://schemas.microsoft.com/office/powerpoint/2010/main" val="252230988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3098</TotalTime>
  <Words>998</Words>
  <Application>Microsoft Macintosh PowerPoint</Application>
  <PresentationFormat>Widescreen</PresentationFormat>
  <Paragraphs>91</Paragraphs>
  <Slides>17</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-apple-system</vt:lpstr>
      <vt:lpstr>Arial</vt:lpstr>
      <vt:lpstr>Arial-BoldMT</vt:lpstr>
      <vt:lpstr>ArialMT</vt:lpstr>
      <vt:lpstr>Calibri</vt:lpstr>
      <vt:lpstr>Roboto</vt:lpstr>
      <vt:lpstr>urw-din</vt:lpstr>
      <vt:lpstr>Wingdings</vt:lpstr>
      <vt:lpstr>Office Theme</vt:lpstr>
      <vt:lpstr>Approaching Text Summarization using ML and DNN</vt:lpstr>
      <vt:lpstr> Things to cover:</vt:lpstr>
      <vt:lpstr>Introduction</vt:lpstr>
      <vt:lpstr>Various approaches for text summarization?</vt:lpstr>
      <vt:lpstr> Extractive Summarization </vt:lpstr>
      <vt:lpstr>PowerPoint Presentation</vt:lpstr>
      <vt:lpstr>Abstractive Summarization</vt:lpstr>
      <vt:lpstr>PowerPoint Presentation</vt:lpstr>
      <vt:lpstr>Approaching Extractive Summarization?</vt:lpstr>
      <vt:lpstr>Approaching Extractive Summarization?</vt:lpstr>
      <vt:lpstr>PowerPoint Presentation</vt:lpstr>
      <vt:lpstr>PowerPoint Presentation</vt:lpstr>
      <vt:lpstr>PowerPoint Presentation</vt:lpstr>
      <vt:lpstr>Approaching Extractive Summarization?  </vt:lpstr>
      <vt:lpstr>Approaching Extractive Summarization Summary  </vt:lpstr>
      <vt:lpstr>References</vt:lpstr>
      <vt:lpstr>Appendix  (Optional)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Approaching Text Summarization using ML and DNN</dc:title>
  <dc:creator>SHIVANGI SACHAN</dc:creator>
  <cp:lastModifiedBy>Microsoft Office User</cp:lastModifiedBy>
  <cp:revision>7</cp:revision>
  <dcterms:modified xsi:type="dcterms:W3CDTF">2022-04-17T17:45:29Z</dcterms:modified>
</cp:coreProperties>
</file>