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946" y="619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47496-71A2-4A72-B081-F0E9D2648B3C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211C7-9D26-49FB-B0A4-3886FD543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67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47496-71A2-4A72-B081-F0E9D2648B3C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211C7-9D26-49FB-B0A4-3886FD543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117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47496-71A2-4A72-B081-F0E9D2648B3C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211C7-9D26-49FB-B0A4-3886FD543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470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47496-71A2-4A72-B081-F0E9D2648B3C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211C7-9D26-49FB-B0A4-3886FD543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294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47496-71A2-4A72-B081-F0E9D2648B3C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211C7-9D26-49FB-B0A4-3886FD543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502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47496-71A2-4A72-B081-F0E9D2648B3C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211C7-9D26-49FB-B0A4-3886FD543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932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47496-71A2-4A72-B081-F0E9D2648B3C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211C7-9D26-49FB-B0A4-3886FD543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3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47496-71A2-4A72-B081-F0E9D2648B3C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211C7-9D26-49FB-B0A4-3886FD543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616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47496-71A2-4A72-B081-F0E9D2648B3C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211C7-9D26-49FB-B0A4-3886FD543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920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47496-71A2-4A72-B081-F0E9D2648B3C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211C7-9D26-49FB-B0A4-3886FD543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101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47496-71A2-4A72-B081-F0E9D2648B3C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211C7-9D26-49FB-B0A4-3886FD543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1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447496-71A2-4A72-B081-F0E9D2648B3C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7211C7-9D26-49FB-B0A4-3886FD543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455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jpg"/><Relationship Id="rId9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524000"/>
            <a:ext cx="8429626" cy="4572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609600"/>
            <a:ext cx="457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What Sales Process includes??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11704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40" r="9200" b="50000"/>
          <a:stretch/>
        </p:blipFill>
        <p:spPr>
          <a:xfrm>
            <a:off x="609600" y="4648200"/>
            <a:ext cx="1682496" cy="1905000"/>
          </a:xfrm>
          <a:prstGeom prst="rect">
            <a:avLst/>
          </a:prstGeom>
        </p:spPr>
      </p:pic>
      <p:grpSp>
        <p:nvGrpSpPr>
          <p:cNvPr id="64" name="Group 63"/>
          <p:cNvGrpSpPr/>
          <p:nvPr/>
        </p:nvGrpSpPr>
        <p:grpSpPr>
          <a:xfrm>
            <a:off x="4371489" y="152400"/>
            <a:ext cx="1724511" cy="1322919"/>
            <a:chOff x="3762600" y="152400"/>
            <a:chExt cx="1724511" cy="1322919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62600" y="219456"/>
              <a:ext cx="1647600" cy="1255863"/>
            </a:xfrm>
            <a:prstGeom prst="rect">
              <a:avLst/>
            </a:prstGeom>
          </p:spPr>
        </p:pic>
        <p:sp>
          <p:nvSpPr>
            <p:cNvPr id="12" name="Rectangle 11"/>
            <p:cNvSpPr/>
            <p:nvPr/>
          </p:nvSpPr>
          <p:spPr>
            <a:xfrm>
              <a:off x="4114800" y="152400"/>
              <a:ext cx="1372311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dirty="0" smtClean="0"/>
                <a:t>ABC </a:t>
              </a:r>
              <a:r>
                <a:rPr lang="en-US" sz="1200" dirty="0"/>
                <a:t>Company</a:t>
              </a:r>
            </a:p>
          </p:txBody>
        </p:sp>
      </p:grp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86" r="69789"/>
          <a:stretch/>
        </p:blipFill>
        <p:spPr>
          <a:xfrm>
            <a:off x="5114681" y="2054710"/>
            <a:ext cx="752719" cy="1984382"/>
          </a:xfrm>
          <a:prstGeom prst="rect">
            <a:avLst/>
          </a:prstGeom>
        </p:spPr>
      </p:pic>
      <p:sp>
        <p:nvSpPr>
          <p:cNvPr id="20" name="Down Arrow 19"/>
          <p:cNvSpPr/>
          <p:nvPr/>
        </p:nvSpPr>
        <p:spPr>
          <a:xfrm>
            <a:off x="5027195" y="1511895"/>
            <a:ext cx="306805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Down Arrow 20"/>
          <p:cNvSpPr/>
          <p:nvPr/>
        </p:nvSpPr>
        <p:spPr>
          <a:xfrm>
            <a:off x="1692032" y="4114800"/>
            <a:ext cx="314612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/>
          <p:cNvGrpSpPr/>
          <p:nvPr/>
        </p:nvGrpSpPr>
        <p:grpSpPr>
          <a:xfrm>
            <a:off x="2712720" y="2134652"/>
            <a:ext cx="2069137" cy="684748"/>
            <a:chOff x="1721638" y="2209800"/>
            <a:chExt cx="2069137" cy="684748"/>
          </a:xfrm>
        </p:grpSpPr>
        <p:sp>
          <p:nvSpPr>
            <p:cNvPr id="24" name="Notched Right Arrow 23"/>
            <p:cNvSpPr/>
            <p:nvPr/>
          </p:nvSpPr>
          <p:spPr>
            <a:xfrm>
              <a:off x="1721638" y="2550123"/>
              <a:ext cx="2069137" cy="344425"/>
            </a:xfrm>
            <a:prstGeom prst="notched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935479" y="2209800"/>
              <a:ext cx="172163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/>
                <a:t>Introduce the company and gathers the query</a:t>
              </a:r>
              <a:endParaRPr lang="en-US" sz="1100" dirty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2697479" y="3020058"/>
            <a:ext cx="2179321" cy="713741"/>
            <a:chOff x="1810511" y="2921913"/>
            <a:chExt cx="2179321" cy="713741"/>
          </a:xfrm>
        </p:grpSpPr>
        <p:sp>
          <p:nvSpPr>
            <p:cNvPr id="26" name="Notched Right Arrow 25"/>
            <p:cNvSpPr/>
            <p:nvPr/>
          </p:nvSpPr>
          <p:spPr>
            <a:xfrm rot="10800000">
              <a:off x="1832810" y="3291229"/>
              <a:ext cx="2062080" cy="344425"/>
            </a:xfrm>
            <a:prstGeom prst="notchedRight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810511" y="2921913"/>
              <a:ext cx="217932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/>
                <a:t>Finalize the product price and accepts the quotation and give PO</a:t>
              </a:r>
              <a:endParaRPr lang="en-US" sz="1100" dirty="0"/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-38099" y="2237681"/>
            <a:ext cx="876299" cy="1724719"/>
            <a:chOff x="266701" y="1981199"/>
            <a:chExt cx="876299" cy="1724719"/>
          </a:xfrm>
        </p:grpSpPr>
        <p:sp>
          <p:nvSpPr>
            <p:cNvPr id="32" name="Left Brace 31"/>
            <p:cNvSpPr/>
            <p:nvPr/>
          </p:nvSpPr>
          <p:spPr>
            <a:xfrm>
              <a:off x="762000" y="1981199"/>
              <a:ext cx="381000" cy="1724719"/>
            </a:xfrm>
            <a:prstGeom prst="lef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66701" y="2687181"/>
              <a:ext cx="87629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/>
                <a:t>Lead/</a:t>
              </a:r>
            </a:p>
            <a:p>
              <a:r>
                <a:rPr lang="en-US" sz="1200" b="1" dirty="0" smtClean="0"/>
                <a:t>Contact</a:t>
              </a:r>
              <a:endParaRPr lang="en-US" sz="1200" b="1" dirty="0"/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1663089" y="1685158"/>
            <a:ext cx="1156311" cy="2353442"/>
            <a:chOff x="1067116" y="1527221"/>
            <a:chExt cx="1156311" cy="2353442"/>
          </a:xfrm>
        </p:grpSpPr>
        <p:sp>
          <p:nvSpPr>
            <p:cNvPr id="19" name="Down Arrow 18"/>
            <p:cNvSpPr/>
            <p:nvPr/>
          </p:nvSpPr>
          <p:spPr>
            <a:xfrm>
              <a:off x="1293395" y="1527221"/>
              <a:ext cx="306805" cy="530179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7" name="Group 56"/>
            <p:cNvGrpSpPr/>
            <p:nvPr/>
          </p:nvGrpSpPr>
          <p:grpSpPr>
            <a:xfrm>
              <a:off x="1067116" y="2097023"/>
              <a:ext cx="1156311" cy="1783640"/>
              <a:chOff x="3996489" y="1838029"/>
              <a:chExt cx="1108911" cy="1971971"/>
            </a:xfrm>
          </p:grpSpPr>
          <p:pic>
            <p:nvPicPr>
              <p:cNvPr id="58" name="Picture 57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526" t="1310" r="65314" b="50000"/>
              <a:stretch/>
            </p:blipFill>
            <p:spPr>
              <a:xfrm>
                <a:off x="3996489" y="1838029"/>
                <a:ext cx="920460" cy="1855071"/>
              </a:xfrm>
              <a:prstGeom prst="rect">
                <a:avLst/>
              </a:prstGeom>
            </p:spPr>
          </p:pic>
          <p:sp>
            <p:nvSpPr>
              <p:cNvPr id="59" name="TextBox 58"/>
              <p:cNvSpPr txBox="1"/>
              <p:nvPr/>
            </p:nvSpPr>
            <p:spPr>
              <a:xfrm>
                <a:off x="4067400" y="3533001"/>
                <a:ext cx="1038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/>
                  <a:t>Salesman</a:t>
                </a:r>
                <a:endParaRPr lang="en-US" sz="1200" dirty="0"/>
              </a:p>
            </p:txBody>
          </p:sp>
        </p:grpSp>
      </p:grpSp>
      <p:grpSp>
        <p:nvGrpSpPr>
          <p:cNvPr id="47" name="Group 46"/>
          <p:cNvGrpSpPr/>
          <p:nvPr/>
        </p:nvGrpSpPr>
        <p:grpSpPr>
          <a:xfrm>
            <a:off x="1495482" y="104001"/>
            <a:ext cx="1704918" cy="1357183"/>
            <a:chOff x="880829" y="104001"/>
            <a:chExt cx="1704918" cy="1357183"/>
          </a:xfrm>
        </p:grpSpPr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0829" y="233590"/>
              <a:ext cx="1227594" cy="1227594"/>
            </a:xfrm>
            <a:prstGeom prst="rect">
              <a:avLst/>
            </a:prstGeom>
          </p:spPr>
        </p:pic>
        <p:sp>
          <p:nvSpPr>
            <p:cNvPr id="41" name="TextBox 40"/>
            <p:cNvSpPr txBox="1"/>
            <p:nvPr/>
          </p:nvSpPr>
          <p:spPr>
            <a:xfrm>
              <a:off x="914400" y="104001"/>
              <a:ext cx="167134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XYZ Company</a:t>
              </a:r>
              <a:endParaRPr lang="en-US" sz="1200" dirty="0"/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632458" y="2200890"/>
            <a:ext cx="1196342" cy="1075710"/>
            <a:chOff x="-205742" y="2097024"/>
            <a:chExt cx="1196342" cy="1075710"/>
          </a:xfrm>
        </p:grpSpPr>
        <p:sp>
          <p:nvSpPr>
            <p:cNvPr id="33" name="TextBox 32"/>
            <p:cNvSpPr txBox="1"/>
            <p:nvPr/>
          </p:nvSpPr>
          <p:spPr>
            <a:xfrm>
              <a:off x="-205742" y="2466201"/>
              <a:ext cx="11201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O</a:t>
              </a:r>
              <a:r>
                <a:rPr lang="en-US" sz="1200" b="1" dirty="0" smtClean="0"/>
                <a:t>pportunity</a:t>
              </a:r>
              <a:endParaRPr lang="en-US" sz="1200" b="1" dirty="0"/>
            </a:p>
          </p:txBody>
        </p:sp>
        <p:sp>
          <p:nvSpPr>
            <p:cNvPr id="80" name="Left Brace 79"/>
            <p:cNvSpPr/>
            <p:nvPr/>
          </p:nvSpPr>
          <p:spPr>
            <a:xfrm>
              <a:off x="685800" y="2097024"/>
              <a:ext cx="304800" cy="1075710"/>
            </a:xfrm>
            <a:prstGeom prst="leftBrac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5970921" y="1776687"/>
            <a:ext cx="2334879" cy="1042713"/>
            <a:chOff x="4904121" y="1527222"/>
            <a:chExt cx="2334879" cy="1042713"/>
          </a:xfrm>
        </p:grpSpPr>
        <p:grpSp>
          <p:nvGrpSpPr>
            <p:cNvPr id="76" name="Group 75"/>
            <p:cNvGrpSpPr/>
            <p:nvPr/>
          </p:nvGrpSpPr>
          <p:grpSpPr>
            <a:xfrm>
              <a:off x="4904121" y="1527222"/>
              <a:ext cx="2334879" cy="1042713"/>
              <a:chOff x="4164893" y="1527222"/>
              <a:chExt cx="2334879" cy="1042713"/>
            </a:xfrm>
          </p:grpSpPr>
          <p:pic>
            <p:nvPicPr>
              <p:cNvPr id="48" name="Picture 47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674336" y="1527222"/>
                <a:ext cx="825436" cy="825436"/>
              </a:xfrm>
              <a:prstGeom prst="ellipse">
                <a:avLst/>
              </a:prstGeom>
              <a:ln w="63500" cap="rnd">
                <a:solidFill>
                  <a:srgbClr val="333333"/>
                </a:solidFill>
              </a:ln>
              <a:effectLst>
                <a:outerShdw blurRad="381000" dist="292100" dir="5400000" sx="-80000" sy="-18000" rotWithShape="0">
                  <a:srgbClr val="000000">
                    <a:alpha val="22000"/>
                  </a:srgbClr>
                </a:outerShdw>
              </a:effectLst>
              <a:scene3d>
                <a:camera prst="orthographicFront"/>
                <a:lightRig rig="contrasting" dir="t">
                  <a:rot lat="0" lon="0" rev="3000000"/>
                </a:lightRig>
              </a:scene3d>
              <a:sp3d contourW="7620">
                <a:bevelT w="95250" h="31750"/>
                <a:contourClr>
                  <a:srgbClr val="333333"/>
                </a:contourClr>
              </a:sp3d>
            </p:spPr>
          </p:pic>
          <p:cxnSp>
            <p:nvCxnSpPr>
              <p:cNvPr id="66" name="Straight Connector 65"/>
              <p:cNvCxnSpPr/>
              <p:nvPr/>
            </p:nvCxnSpPr>
            <p:spPr>
              <a:xfrm flipV="1">
                <a:off x="4164893" y="2080262"/>
                <a:ext cx="1473907" cy="48967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2" name="TextBox 81"/>
            <p:cNvSpPr txBox="1"/>
            <p:nvPr/>
          </p:nvSpPr>
          <p:spPr>
            <a:xfrm rot="20524517">
              <a:off x="4956908" y="2114217"/>
              <a:ext cx="140022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Newspaper Reference</a:t>
              </a:r>
              <a:endParaRPr lang="en-US" sz="1000" dirty="0"/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5887937" y="2820611"/>
            <a:ext cx="2265463" cy="836989"/>
            <a:chOff x="5039954" y="2352658"/>
            <a:chExt cx="2265463" cy="836989"/>
          </a:xfrm>
        </p:grpSpPr>
        <p:grpSp>
          <p:nvGrpSpPr>
            <p:cNvPr id="77" name="Group 76"/>
            <p:cNvGrpSpPr/>
            <p:nvPr/>
          </p:nvGrpSpPr>
          <p:grpSpPr>
            <a:xfrm>
              <a:off x="5039954" y="2352658"/>
              <a:ext cx="2265463" cy="836989"/>
              <a:chOff x="4176261" y="2352658"/>
              <a:chExt cx="2265463" cy="836989"/>
            </a:xfrm>
          </p:grpSpPr>
          <p:pic>
            <p:nvPicPr>
              <p:cNvPr id="49" name="Picture 48"/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6210"/>
              <a:stretch/>
            </p:blipFill>
            <p:spPr>
              <a:xfrm>
                <a:off x="5613307" y="2352658"/>
                <a:ext cx="828417" cy="836989"/>
              </a:xfrm>
              <a:prstGeom prst="ellipse">
                <a:avLst/>
              </a:prstGeom>
              <a:ln w="63500" cap="rnd">
                <a:solidFill>
                  <a:srgbClr val="333333"/>
                </a:solidFill>
              </a:ln>
              <a:effectLst>
                <a:outerShdw blurRad="381000" dist="292100" dir="5400000" sx="-80000" sy="-18000" rotWithShape="0">
                  <a:srgbClr val="000000">
                    <a:alpha val="22000"/>
                  </a:srgbClr>
                </a:outerShdw>
              </a:effectLst>
              <a:scene3d>
                <a:camera prst="orthographicFront"/>
                <a:lightRig rig="contrasting" dir="t">
                  <a:rot lat="0" lon="0" rev="3000000"/>
                </a:lightRig>
              </a:scene3d>
              <a:sp3d contourW="7620">
                <a:bevelT w="95250" h="31750"/>
                <a:contourClr>
                  <a:srgbClr val="333333"/>
                </a:contourClr>
              </a:sp3d>
            </p:spPr>
          </p:pic>
          <p:cxnSp>
            <p:nvCxnSpPr>
              <p:cNvPr id="67" name="Straight Connector 66"/>
              <p:cNvCxnSpPr/>
              <p:nvPr/>
            </p:nvCxnSpPr>
            <p:spPr>
              <a:xfrm>
                <a:off x="4176261" y="2656247"/>
                <a:ext cx="1373610" cy="21119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3" name="TextBox 82"/>
            <p:cNvSpPr txBox="1"/>
            <p:nvPr/>
          </p:nvSpPr>
          <p:spPr>
            <a:xfrm rot="521742">
              <a:off x="5072792" y="2583974"/>
              <a:ext cx="16060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Social Media Reference</a:t>
              </a:r>
              <a:endParaRPr lang="en-US" sz="1000" dirty="0"/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5805117" y="3505200"/>
            <a:ext cx="2195883" cy="1219200"/>
            <a:chOff x="5094922" y="2812397"/>
            <a:chExt cx="2195883" cy="1219200"/>
          </a:xfrm>
        </p:grpSpPr>
        <p:grpSp>
          <p:nvGrpSpPr>
            <p:cNvPr id="78" name="Group 77"/>
            <p:cNvGrpSpPr/>
            <p:nvPr/>
          </p:nvGrpSpPr>
          <p:grpSpPr>
            <a:xfrm>
              <a:off x="5157205" y="2812397"/>
              <a:ext cx="2133600" cy="1219200"/>
              <a:chOff x="4424172" y="2812397"/>
              <a:chExt cx="2133600" cy="1219200"/>
            </a:xfrm>
          </p:grpSpPr>
          <p:pic>
            <p:nvPicPr>
              <p:cNvPr id="50" name="Picture 49"/>
              <p:cNvPicPr>
                <a:picLocks noChangeAspect="1"/>
              </p:cNvPicPr>
              <p:nvPr/>
            </p:nvPicPr>
            <p:blipFill rotWithShape="1"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30638"/>
              <a:stretch/>
            </p:blipFill>
            <p:spPr>
              <a:xfrm>
                <a:off x="5731321" y="3183917"/>
                <a:ext cx="826451" cy="847680"/>
              </a:xfrm>
              <a:prstGeom prst="ellipse">
                <a:avLst/>
              </a:prstGeom>
              <a:ln w="63500" cap="rnd">
                <a:solidFill>
                  <a:srgbClr val="333333"/>
                </a:solidFill>
              </a:ln>
              <a:effectLst>
                <a:outerShdw blurRad="381000" dist="292100" dir="5400000" sx="-80000" sy="-18000" rotWithShape="0">
                  <a:srgbClr val="000000">
                    <a:alpha val="22000"/>
                  </a:srgbClr>
                </a:outerShdw>
              </a:effectLst>
              <a:scene3d>
                <a:camera prst="orthographicFront"/>
                <a:lightRig rig="contrasting" dir="t">
                  <a:rot lat="0" lon="0" rev="3000000"/>
                </a:lightRig>
              </a:scene3d>
              <a:sp3d contourW="7620">
                <a:bevelT w="95250" h="31750"/>
                <a:contourClr>
                  <a:srgbClr val="333333"/>
                </a:contourClr>
              </a:sp3d>
            </p:spPr>
          </p:pic>
          <p:cxnSp>
            <p:nvCxnSpPr>
              <p:cNvPr id="68" name="Straight Connector 67"/>
              <p:cNvCxnSpPr/>
              <p:nvPr/>
            </p:nvCxnSpPr>
            <p:spPr>
              <a:xfrm>
                <a:off x="4424172" y="2812397"/>
                <a:ext cx="1250164" cy="79536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4" name="TextBox 83"/>
            <p:cNvSpPr txBox="1"/>
            <p:nvPr/>
          </p:nvSpPr>
          <p:spPr>
            <a:xfrm rot="1972739">
              <a:off x="5094922" y="3090554"/>
              <a:ext cx="156170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smtClean="0"/>
                <a:t>Person to Person Reference</a:t>
              </a:r>
              <a:endParaRPr lang="en-US" sz="900" dirty="0"/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609600" y="3015861"/>
            <a:ext cx="1021080" cy="946539"/>
            <a:chOff x="655320" y="2808851"/>
            <a:chExt cx="1021080" cy="946539"/>
          </a:xfrm>
        </p:grpSpPr>
        <p:sp>
          <p:nvSpPr>
            <p:cNvPr id="89" name="Left Brace 88"/>
            <p:cNvSpPr/>
            <p:nvPr/>
          </p:nvSpPr>
          <p:spPr>
            <a:xfrm>
              <a:off x="1371600" y="2808851"/>
              <a:ext cx="304800" cy="946539"/>
            </a:xfrm>
            <a:prstGeom prst="leftBrac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655320" y="3137357"/>
              <a:ext cx="7924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/>
                <a:t>Prospect</a:t>
              </a:r>
              <a:endParaRPr lang="en-US" sz="1200" b="1" dirty="0"/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2971800" y="4853538"/>
            <a:ext cx="1671516" cy="1775862"/>
            <a:chOff x="1051560" y="4853538"/>
            <a:chExt cx="1844040" cy="1852062"/>
          </a:xfrm>
        </p:grpSpPr>
        <p:pic>
          <p:nvPicPr>
            <p:cNvPr id="93" name="Picture 92"/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389" t="4751" r="18052" b="2941"/>
            <a:stretch/>
          </p:blipFill>
          <p:spPr>
            <a:xfrm>
              <a:off x="1051560" y="4853538"/>
              <a:ext cx="1634949" cy="1625388"/>
            </a:xfrm>
            <a:prstGeom prst="rect">
              <a:avLst/>
            </a:prstGeom>
          </p:spPr>
        </p:pic>
        <p:sp>
          <p:nvSpPr>
            <p:cNvPr id="96" name="TextBox 95"/>
            <p:cNvSpPr txBox="1"/>
            <p:nvPr/>
          </p:nvSpPr>
          <p:spPr>
            <a:xfrm>
              <a:off x="1491906" y="6397823"/>
              <a:ext cx="14036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S</a:t>
              </a:r>
              <a:r>
                <a:rPr lang="en-US" sz="1400" dirty="0" smtClean="0"/>
                <a:t>upplier</a:t>
              </a:r>
              <a:endParaRPr lang="en-US" sz="1400" dirty="0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4419600" y="5257800"/>
            <a:ext cx="1066800" cy="468016"/>
            <a:chOff x="4572000" y="5384884"/>
            <a:chExt cx="1066800" cy="468016"/>
          </a:xfrm>
        </p:grpSpPr>
        <p:sp>
          <p:nvSpPr>
            <p:cNvPr id="23" name="TextBox 22"/>
            <p:cNvSpPr txBox="1"/>
            <p:nvPr/>
          </p:nvSpPr>
          <p:spPr>
            <a:xfrm>
              <a:off x="4572000" y="5384884"/>
              <a:ext cx="106680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 smtClean="0"/>
                <a:t>Supplies</a:t>
              </a:r>
              <a:endParaRPr lang="en-US" sz="1050" dirty="0"/>
            </a:p>
          </p:txBody>
        </p:sp>
        <p:sp>
          <p:nvSpPr>
            <p:cNvPr id="98" name="Down Arrow 97"/>
            <p:cNvSpPr/>
            <p:nvPr/>
          </p:nvSpPr>
          <p:spPr>
            <a:xfrm rot="16200000">
              <a:off x="4874665" y="5357730"/>
              <a:ext cx="344905" cy="645435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0" y="4648200"/>
            <a:ext cx="800100" cy="1828800"/>
            <a:chOff x="5825298" y="4800600"/>
            <a:chExt cx="800100" cy="1828800"/>
          </a:xfrm>
        </p:grpSpPr>
        <p:sp>
          <p:nvSpPr>
            <p:cNvPr id="37" name="TextBox 36"/>
            <p:cNvSpPr txBox="1"/>
            <p:nvPr/>
          </p:nvSpPr>
          <p:spPr>
            <a:xfrm>
              <a:off x="5825298" y="5582409"/>
              <a:ext cx="8001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/>
                <a:t>Dea</a:t>
              </a:r>
              <a:r>
                <a:rPr lang="en-US" sz="1200" b="1" dirty="0"/>
                <a:t>l</a:t>
              </a:r>
            </a:p>
          </p:txBody>
        </p:sp>
        <p:sp>
          <p:nvSpPr>
            <p:cNvPr id="99" name="Right Brace 98"/>
            <p:cNvSpPr/>
            <p:nvPr/>
          </p:nvSpPr>
          <p:spPr>
            <a:xfrm rot="10800000">
              <a:off x="6248400" y="4800600"/>
              <a:ext cx="304800" cy="1828800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7966577" y="4997875"/>
            <a:ext cx="872623" cy="1666861"/>
            <a:chOff x="3352800" y="5038739"/>
            <a:chExt cx="872623" cy="1666861"/>
          </a:xfrm>
        </p:grpSpPr>
        <p:pic>
          <p:nvPicPr>
            <p:cNvPr id="94" name="Picture 93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46" t="5281" r="67612" b="4952"/>
            <a:stretch/>
          </p:blipFill>
          <p:spPr>
            <a:xfrm>
              <a:off x="3362802" y="5038739"/>
              <a:ext cx="669141" cy="1540404"/>
            </a:xfrm>
            <a:prstGeom prst="rect">
              <a:avLst/>
            </a:prstGeom>
          </p:spPr>
        </p:pic>
        <p:sp>
          <p:nvSpPr>
            <p:cNvPr id="103" name="TextBox 102"/>
            <p:cNvSpPr txBox="1"/>
            <p:nvPr/>
          </p:nvSpPr>
          <p:spPr>
            <a:xfrm>
              <a:off x="3352800" y="6428601"/>
              <a:ext cx="87262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Customer</a:t>
              </a:r>
              <a:endParaRPr lang="en-US" sz="1200" dirty="0"/>
            </a:p>
          </p:txBody>
        </p:sp>
      </p:grpSp>
      <p:grpSp>
        <p:nvGrpSpPr>
          <p:cNvPr id="107" name="Group 106"/>
          <p:cNvGrpSpPr/>
          <p:nvPr/>
        </p:nvGrpSpPr>
        <p:grpSpPr>
          <a:xfrm>
            <a:off x="1371600" y="6349893"/>
            <a:ext cx="1030792" cy="529932"/>
            <a:chOff x="2949421" y="6385251"/>
            <a:chExt cx="1546379" cy="456117"/>
          </a:xfrm>
        </p:grpSpPr>
        <p:sp>
          <p:nvSpPr>
            <p:cNvPr id="105" name="Right Brace 104"/>
            <p:cNvSpPr/>
            <p:nvPr/>
          </p:nvSpPr>
          <p:spPr>
            <a:xfrm rot="5400000">
              <a:off x="3478484" y="5856188"/>
              <a:ext cx="254532" cy="1312658"/>
            </a:xfrm>
            <a:prstGeom prst="rightBrac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3055442" y="6576462"/>
              <a:ext cx="1440358" cy="2649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/>
                <a:t>Account</a:t>
              </a:r>
              <a:endParaRPr lang="en-US" sz="1400" b="1" dirty="0"/>
            </a:p>
          </p:txBody>
        </p:sp>
      </p:grpSp>
      <p:grpSp>
        <p:nvGrpSpPr>
          <p:cNvPr id="120" name="Group 119"/>
          <p:cNvGrpSpPr/>
          <p:nvPr/>
        </p:nvGrpSpPr>
        <p:grpSpPr>
          <a:xfrm>
            <a:off x="5729966" y="847387"/>
            <a:ext cx="1632112" cy="1377094"/>
            <a:chOff x="5729966" y="847387"/>
            <a:chExt cx="1632112" cy="1377094"/>
          </a:xfrm>
        </p:grpSpPr>
        <p:pic>
          <p:nvPicPr>
            <p:cNvPr id="113" name="Picture 112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29966" y="847387"/>
              <a:ext cx="1632112" cy="1377094"/>
            </a:xfrm>
            <a:prstGeom prst="rect">
              <a:avLst/>
            </a:prstGeom>
          </p:spPr>
        </p:pic>
        <p:sp>
          <p:nvSpPr>
            <p:cNvPr id="114" name="TextBox 113"/>
            <p:cNvSpPr txBox="1"/>
            <p:nvPr/>
          </p:nvSpPr>
          <p:spPr>
            <a:xfrm>
              <a:off x="5970921" y="1127317"/>
              <a:ext cx="1344279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smtClean="0"/>
                <a:t>Want product like  hardware, Server.</a:t>
              </a:r>
            </a:p>
            <a:p>
              <a:r>
                <a:rPr lang="en-US" sz="900" dirty="0" smtClean="0"/>
                <a:t>But where I go to buy all these in company’s budget?</a:t>
              </a:r>
              <a:endParaRPr lang="en-US" sz="900" dirty="0"/>
            </a:p>
          </p:txBody>
        </p:sp>
      </p:grpSp>
      <p:sp>
        <p:nvSpPr>
          <p:cNvPr id="121" name="TextBox 120"/>
          <p:cNvSpPr txBox="1"/>
          <p:nvPr/>
        </p:nvSpPr>
        <p:spPr>
          <a:xfrm>
            <a:off x="5105400" y="3810000"/>
            <a:ext cx="9212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Customer</a:t>
            </a:r>
            <a:endParaRPr lang="en-US" sz="1200" dirty="0"/>
          </a:p>
        </p:txBody>
      </p:sp>
      <p:grpSp>
        <p:nvGrpSpPr>
          <p:cNvPr id="129" name="Group 128"/>
          <p:cNvGrpSpPr/>
          <p:nvPr/>
        </p:nvGrpSpPr>
        <p:grpSpPr>
          <a:xfrm>
            <a:off x="2895601" y="990600"/>
            <a:ext cx="2984789" cy="1481368"/>
            <a:chOff x="2895601" y="990600"/>
            <a:chExt cx="2984789" cy="1481368"/>
          </a:xfrm>
        </p:grpSpPr>
        <p:cxnSp>
          <p:nvCxnSpPr>
            <p:cNvPr id="123" name="Straight Arrow Connector 122"/>
            <p:cNvCxnSpPr/>
            <p:nvPr/>
          </p:nvCxnSpPr>
          <p:spPr>
            <a:xfrm flipH="1" flipV="1">
              <a:off x="2895601" y="990600"/>
              <a:ext cx="2202977" cy="148136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TextBox 127"/>
            <p:cNvSpPr txBox="1"/>
            <p:nvPr/>
          </p:nvSpPr>
          <p:spPr>
            <a:xfrm rot="1995425">
              <a:off x="2984790" y="1785244"/>
              <a:ext cx="28956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/>
                <a:t>Refers to and asked for their services</a:t>
              </a:r>
              <a:endParaRPr lang="en-US" sz="1100" dirty="0"/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5410200" y="4779846"/>
            <a:ext cx="1600200" cy="1773354"/>
            <a:chOff x="880829" y="104001"/>
            <a:chExt cx="1227594" cy="1357183"/>
          </a:xfrm>
        </p:grpSpPr>
        <p:pic>
          <p:nvPicPr>
            <p:cNvPr id="72" name="Picture 7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0829" y="233590"/>
              <a:ext cx="1227594" cy="1227594"/>
            </a:xfrm>
            <a:prstGeom prst="rect">
              <a:avLst/>
            </a:prstGeom>
          </p:spPr>
        </p:pic>
        <p:sp>
          <p:nvSpPr>
            <p:cNvPr id="73" name="TextBox 72"/>
            <p:cNvSpPr txBox="1"/>
            <p:nvPr/>
          </p:nvSpPr>
          <p:spPr>
            <a:xfrm>
              <a:off x="914400" y="104001"/>
              <a:ext cx="119402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XYZ Company</a:t>
              </a:r>
              <a:endParaRPr lang="en-US" sz="1200" dirty="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7086600" y="5334000"/>
            <a:ext cx="756533" cy="445418"/>
            <a:chOff x="7210044" y="5355595"/>
            <a:chExt cx="756533" cy="445418"/>
          </a:xfrm>
        </p:grpSpPr>
        <p:sp>
          <p:nvSpPr>
            <p:cNvPr id="75" name="Down Arrow 74"/>
            <p:cNvSpPr/>
            <p:nvPr/>
          </p:nvSpPr>
          <p:spPr>
            <a:xfrm rot="16200000">
              <a:off x="7483584" y="5318019"/>
              <a:ext cx="314612" cy="651375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7210044" y="5355595"/>
              <a:ext cx="71475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/>
                <a:t>Supplies</a:t>
              </a:r>
              <a:endParaRPr lang="en-US" sz="11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286000" y="4130045"/>
            <a:ext cx="681094" cy="1813555"/>
            <a:chOff x="2351666" y="4053844"/>
            <a:chExt cx="681094" cy="1813555"/>
          </a:xfrm>
        </p:grpSpPr>
        <p:sp>
          <p:nvSpPr>
            <p:cNvPr id="102" name="TextBox 101"/>
            <p:cNvSpPr txBox="1"/>
            <p:nvPr/>
          </p:nvSpPr>
          <p:spPr>
            <a:xfrm rot="5400000">
              <a:off x="1704060" y="4809149"/>
              <a:ext cx="171639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Sends the invoice to</a:t>
              </a:r>
              <a:endParaRPr lang="en-US" sz="1000" dirty="0"/>
            </a:p>
          </p:txBody>
        </p:sp>
        <p:sp>
          <p:nvSpPr>
            <p:cNvPr id="7" name="Bent-Up Arrow 6"/>
            <p:cNvSpPr/>
            <p:nvPr/>
          </p:nvSpPr>
          <p:spPr>
            <a:xfrm rot="5400000">
              <a:off x="1812101" y="4593409"/>
              <a:ext cx="1760223" cy="681094"/>
            </a:xfrm>
            <a:prstGeom prst="bent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85709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nodeType="click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750"/>
                            </p:stCondLst>
                            <p:childTnLst>
                              <p:par>
                                <p:cTn id="21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3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4" presetClass="entr" presetSubtype="10" fill="hold" nodeType="click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2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6" presetClass="entr" presetSubtype="21" fill="hold" nodeType="click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3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nodeType="click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2" presetClass="entr" presetSubtype="0" fill="hold" nodeType="click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2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2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2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4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42" presetClass="entr" presetSubtype="0" fill="hold" grpId="0" nodeType="click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4" presetClass="entr" presetSubtype="10" fill="hold" nodeType="click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42" presetClass="entr" presetSubtype="0" fill="hold" nodeType="click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2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2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2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42" presetClass="entr" presetSubtype="0" fill="hold" nodeType="click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2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2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2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42" presetClass="entr" presetSubtype="0" fill="hold" nodeType="click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6" presetClass="entr" presetSubtype="16" fill="hold" nodeType="click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3" dur="2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42" presetClass="entr" presetSubtype="0" fill="hold" nodeType="click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5" dur="2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6" presetClass="entr" presetSubtype="21" fill="hold" nodeType="click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5" dur="2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121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2326</TotalTime>
  <Words>81</Words>
  <Application>Microsoft Office PowerPoint</Application>
  <PresentationFormat>On-screen Show (4:3)</PresentationFormat>
  <Paragraphs>25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asus</cp:lastModifiedBy>
  <cp:revision>47</cp:revision>
  <dcterms:created xsi:type="dcterms:W3CDTF">2021-04-09T15:41:47Z</dcterms:created>
  <dcterms:modified xsi:type="dcterms:W3CDTF">2021-04-23T16:40:29Z</dcterms:modified>
</cp:coreProperties>
</file>