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1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7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9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0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3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1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2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0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47496-71A2-4A72-B081-F0E9D2648B3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5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429626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096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Sales Process includes??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170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r="9200" b="50000"/>
          <a:stretch/>
        </p:blipFill>
        <p:spPr>
          <a:xfrm>
            <a:off x="770251" y="4648200"/>
            <a:ext cx="1682496" cy="1905000"/>
          </a:xfrm>
          <a:prstGeom prst="rect">
            <a:avLst/>
          </a:prstGeom>
        </p:spPr>
      </p:pic>
      <p:grpSp>
        <p:nvGrpSpPr>
          <p:cNvPr id="64" name="Group 63"/>
          <p:cNvGrpSpPr/>
          <p:nvPr/>
        </p:nvGrpSpPr>
        <p:grpSpPr>
          <a:xfrm>
            <a:off x="4371489" y="152400"/>
            <a:ext cx="1724511" cy="1322919"/>
            <a:chOff x="3762600" y="152400"/>
            <a:chExt cx="1724511" cy="132291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600" y="219456"/>
              <a:ext cx="1647600" cy="125586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114800" y="152400"/>
              <a:ext cx="137231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/>
                <a:t>ABC </a:t>
              </a:r>
              <a:r>
                <a:rPr lang="en-US" sz="1200" dirty="0"/>
                <a:t>Company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6" r="69789"/>
          <a:stretch/>
        </p:blipFill>
        <p:spPr>
          <a:xfrm>
            <a:off x="5114681" y="2054710"/>
            <a:ext cx="752719" cy="1984382"/>
          </a:xfrm>
          <a:prstGeom prst="rect">
            <a:avLst/>
          </a:prstGeom>
        </p:spPr>
      </p:pic>
      <p:sp>
        <p:nvSpPr>
          <p:cNvPr id="20" name="Down Arrow 19"/>
          <p:cNvSpPr/>
          <p:nvPr/>
        </p:nvSpPr>
        <p:spPr>
          <a:xfrm>
            <a:off x="5027195" y="1511895"/>
            <a:ext cx="306805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1692032" y="4114800"/>
            <a:ext cx="314612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712720" y="2134652"/>
            <a:ext cx="2069137" cy="684748"/>
            <a:chOff x="1721638" y="2209800"/>
            <a:chExt cx="2069137" cy="684748"/>
          </a:xfrm>
        </p:grpSpPr>
        <p:sp>
          <p:nvSpPr>
            <p:cNvPr id="24" name="Notched Right Arrow 23"/>
            <p:cNvSpPr/>
            <p:nvPr/>
          </p:nvSpPr>
          <p:spPr>
            <a:xfrm>
              <a:off x="1721638" y="2550123"/>
              <a:ext cx="2069137" cy="344425"/>
            </a:xfrm>
            <a:prstGeom prst="notch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35479" y="2209800"/>
              <a:ext cx="17216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Introduce the company and gathers the query</a:t>
              </a:r>
              <a:endParaRPr lang="en-US" sz="11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697479" y="3020058"/>
            <a:ext cx="2179321" cy="713741"/>
            <a:chOff x="1810511" y="2921913"/>
            <a:chExt cx="2179321" cy="713741"/>
          </a:xfrm>
        </p:grpSpPr>
        <p:sp>
          <p:nvSpPr>
            <p:cNvPr id="26" name="Notched Right Arrow 25"/>
            <p:cNvSpPr/>
            <p:nvPr/>
          </p:nvSpPr>
          <p:spPr>
            <a:xfrm rot="10800000">
              <a:off x="1832810" y="3291229"/>
              <a:ext cx="2062080" cy="344425"/>
            </a:xfrm>
            <a:prstGeom prst="notched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10511" y="2921913"/>
              <a:ext cx="217932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Finalize the product price and accepts the quotation and give PO</a:t>
              </a:r>
              <a:endParaRPr lang="en-US" sz="11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-38099" y="2237681"/>
            <a:ext cx="876299" cy="1724719"/>
            <a:chOff x="266701" y="1981199"/>
            <a:chExt cx="876299" cy="1724719"/>
          </a:xfrm>
        </p:grpSpPr>
        <p:sp>
          <p:nvSpPr>
            <p:cNvPr id="32" name="Left Brace 31"/>
            <p:cNvSpPr/>
            <p:nvPr/>
          </p:nvSpPr>
          <p:spPr>
            <a:xfrm>
              <a:off x="762000" y="1981199"/>
              <a:ext cx="381000" cy="1724719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6701" y="2687181"/>
              <a:ext cx="8762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Lead/</a:t>
              </a:r>
            </a:p>
            <a:p>
              <a:r>
                <a:rPr lang="en-US" sz="1200" b="1" dirty="0" smtClean="0"/>
                <a:t>Contact</a:t>
              </a:r>
              <a:endParaRPr lang="en-US" sz="1200" b="1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663089" y="1685158"/>
            <a:ext cx="1156311" cy="2353442"/>
            <a:chOff x="1067116" y="1527221"/>
            <a:chExt cx="1156311" cy="2353442"/>
          </a:xfrm>
        </p:grpSpPr>
        <p:sp>
          <p:nvSpPr>
            <p:cNvPr id="19" name="Down Arrow 18"/>
            <p:cNvSpPr/>
            <p:nvPr/>
          </p:nvSpPr>
          <p:spPr>
            <a:xfrm>
              <a:off x="1293395" y="1527221"/>
              <a:ext cx="306805" cy="53017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067116" y="2097023"/>
              <a:ext cx="1156311" cy="1783640"/>
              <a:chOff x="3996489" y="1838029"/>
              <a:chExt cx="1108911" cy="1971971"/>
            </a:xfrm>
          </p:grpSpPr>
          <p:pic>
            <p:nvPicPr>
              <p:cNvPr id="58" name="Picture 5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26" t="1310" r="65314" b="50000"/>
              <a:stretch/>
            </p:blipFill>
            <p:spPr>
              <a:xfrm>
                <a:off x="3996489" y="1838029"/>
                <a:ext cx="920460" cy="1855071"/>
              </a:xfrm>
              <a:prstGeom prst="rect">
                <a:avLst/>
              </a:prstGeom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4067400" y="3533001"/>
                <a:ext cx="1038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Salesman</a:t>
                </a:r>
                <a:endParaRPr lang="en-US" sz="1200" dirty="0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1495482" y="104001"/>
            <a:ext cx="1704918" cy="1357183"/>
            <a:chOff x="880829" y="104001"/>
            <a:chExt cx="1704918" cy="135718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29" y="233590"/>
              <a:ext cx="1227594" cy="1227594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914400" y="104001"/>
              <a:ext cx="16713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XYZ Company</a:t>
              </a:r>
              <a:endParaRPr lang="en-US" sz="12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32458" y="2200890"/>
            <a:ext cx="1196342" cy="1075710"/>
            <a:chOff x="-205742" y="2097024"/>
            <a:chExt cx="1196342" cy="1075710"/>
          </a:xfrm>
        </p:grpSpPr>
        <p:sp>
          <p:nvSpPr>
            <p:cNvPr id="33" name="TextBox 32"/>
            <p:cNvSpPr txBox="1"/>
            <p:nvPr/>
          </p:nvSpPr>
          <p:spPr>
            <a:xfrm>
              <a:off x="-205742" y="2466201"/>
              <a:ext cx="1120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O</a:t>
              </a:r>
              <a:r>
                <a:rPr lang="en-US" sz="1200" b="1" dirty="0" smtClean="0"/>
                <a:t>pportunity</a:t>
              </a:r>
              <a:endParaRPr lang="en-US" sz="1200" b="1" dirty="0"/>
            </a:p>
          </p:txBody>
        </p:sp>
        <p:sp>
          <p:nvSpPr>
            <p:cNvPr id="80" name="Left Brace 79"/>
            <p:cNvSpPr/>
            <p:nvPr/>
          </p:nvSpPr>
          <p:spPr>
            <a:xfrm>
              <a:off x="685800" y="2097024"/>
              <a:ext cx="304800" cy="1075710"/>
            </a:xfrm>
            <a:prstGeom prst="lef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970921" y="1776687"/>
            <a:ext cx="2334879" cy="1042713"/>
            <a:chOff x="4904121" y="1527222"/>
            <a:chExt cx="2334879" cy="1042713"/>
          </a:xfrm>
        </p:grpSpPr>
        <p:grpSp>
          <p:nvGrpSpPr>
            <p:cNvPr id="76" name="Group 75"/>
            <p:cNvGrpSpPr/>
            <p:nvPr/>
          </p:nvGrpSpPr>
          <p:grpSpPr>
            <a:xfrm>
              <a:off x="4904121" y="1527222"/>
              <a:ext cx="2334879" cy="1042713"/>
              <a:chOff x="4164893" y="1527222"/>
              <a:chExt cx="2334879" cy="1042713"/>
            </a:xfrm>
          </p:grpSpPr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4336" y="1527222"/>
                <a:ext cx="825436" cy="825436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cxnSp>
            <p:nvCxnSpPr>
              <p:cNvPr id="66" name="Straight Connector 65"/>
              <p:cNvCxnSpPr/>
              <p:nvPr/>
            </p:nvCxnSpPr>
            <p:spPr>
              <a:xfrm flipV="1">
                <a:off x="4164893" y="2080262"/>
                <a:ext cx="1473907" cy="4896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/>
            <p:cNvSpPr txBox="1"/>
            <p:nvPr/>
          </p:nvSpPr>
          <p:spPr>
            <a:xfrm rot="20524517">
              <a:off x="4956908" y="2114217"/>
              <a:ext cx="14002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Newspaper Reference</a:t>
              </a:r>
              <a:endParaRPr lang="en-US" sz="10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887937" y="2820611"/>
            <a:ext cx="2265463" cy="836989"/>
            <a:chOff x="5039954" y="2352658"/>
            <a:chExt cx="2265463" cy="836989"/>
          </a:xfrm>
        </p:grpSpPr>
        <p:grpSp>
          <p:nvGrpSpPr>
            <p:cNvPr id="77" name="Group 76"/>
            <p:cNvGrpSpPr/>
            <p:nvPr/>
          </p:nvGrpSpPr>
          <p:grpSpPr>
            <a:xfrm>
              <a:off x="5039954" y="2352658"/>
              <a:ext cx="2265463" cy="836989"/>
              <a:chOff x="4176261" y="2352658"/>
              <a:chExt cx="2265463" cy="836989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6210"/>
              <a:stretch/>
            </p:blipFill>
            <p:spPr>
              <a:xfrm>
                <a:off x="5613307" y="2352658"/>
                <a:ext cx="828417" cy="836989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cxnSp>
            <p:nvCxnSpPr>
              <p:cNvPr id="67" name="Straight Connector 66"/>
              <p:cNvCxnSpPr/>
              <p:nvPr/>
            </p:nvCxnSpPr>
            <p:spPr>
              <a:xfrm>
                <a:off x="4176261" y="2656247"/>
                <a:ext cx="1373610" cy="2111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 rot="521742">
              <a:off x="5072792" y="2583974"/>
              <a:ext cx="16060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Social Media Reference</a:t>
              </a:r>
              <a:endParaRPr lang="en-US" sz="10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805117" y="3505200"/>
            <a:ext cx="2195883" cy="1219200"/>
            <a:chOff x="5094922" y="2812397"/>
            <a:chExt cx="2195883" cy="1219200"/>
          </a:xfrm>
        </p:grpSpPr>
        <p:grpSp>
          <p:nvGrpSpPr>
            <p:cNvPr id="78" name="Group 77"/>
            <p:cNvGrpSpPr/>
            <p:nvPr/>
          </p:nvGrpSpPr>
          <p:grpSpPr>
            <a:xfrm>
              <a:off x="5157205" y="2812397"/>
              <a:ext cx="2133600" cy="1219200"/>
              <a:chOff x="4424172" y="2812397"/>
              <a:chExt cx="2133600" cy="1219200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0638"/>
              <a:stretch/>
            </p:blipFill>
            <p:spPr>
              <a:xfrm>
                <a:off x="5731321" y="3183917"/>
                <a:ext cx="826451" cy="847680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cxnSp>
            <p:nvCxnSpPr>
              <p:cNvPr id="68" name="Straight Connector 67"/>
              <p:cNvCxnSpPr/>
              <p:nvPr/>
            </p:nvCxnSpPr>
            <p:spPr>
              <a:xfrm>
                <a:off x="4424172" y="2812397"/>
                <a:ext cx="1250164" cy="7953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/>
            <p:cNvSpPr txBox="1"/>
            <p:nvPr/>
          </p:nvSpPr>
          <p:spPr>
            <a:xfrm rot="1972739">
              <a:off x="5094922" y="3090554"/>
              <a:ext cx="15617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Person to </a:t>
              </a:r>
              <a:r>
                <a:rPr lang="en-US" sz="900" dirty="0" smtClean="0"/>
                <a:t>Person </a:t>
              </a:r>
              <a:r>
                <a:rPr lang="en-US" sz="900" dirty="0" smtClean="0"/>
                <a:t>Reference</a:t>
              </a:r>
              <a:endParaRPr lang="en-US" sz="9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09600" y="3015861"/>
            <a:ext cx="1021080" cy="946539"/>
            <a:chOff x="655320" y="2808851"/>
            <a:chExt cx="1021080" cy="946539"/>
          </a:xfrm>
        </p:grpSpPr>
        <p:sp>
          <p:nvSpPr>
            <p:cNvPr id="89" name="Left Brace 88"/>
            <p:cNvSpPr/>
            <p:nvPr/>
          </p:nvSpPr>
          <p:spPr>
            <a:xfrm>
              <a:off x="1371600" y="2808851"/>
              <a:ext cx="304800" cy="946539"/>
            </a:xfrm>
            <a:prstGeom prst="lef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55320" y="3137357"/>
              <a:ext cx="7924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Prospect</a:t>
              </a:r>
              <a:endParaRPr lang="en-US" sz="1200" b="1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124200" y="4724400"/>
            <a:ext cx="1671516" cy="1775862"/>
            <a:chOff x="1051560" y="4853538"/>
            <a:chExt cx="1844040" cy="1852062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89" t="4751" r="18052" b="2941"/>
            <a:stretch/>
          </p:blipFill>
          <p:spPr>
            <a:xfrm>
              <a:off x="1051560" y="4853538"/>
              <a:ext cx="1634949" cy="1625388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1491906" y="6397823"/>
              <a:ext cx="1403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</a:t>
              </a:r>
              <a:r>
                <a:rPr lang="en-US" sz="1400" dirty="0" smtClean="0"/>
                <a:t>upplier</a:t>
              </a:r>
              <a:endParaRPr lang="en-US" sz="14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572000" y="5257800"/>
            <a:ext cx="1066800" cy="468016"/>
            <a:chOff x="4572000" y="5384884"/>
            <a:chExt cx="1066800" cy="468016"/>
          </a:xfrm>
        </p:grpSpPr>
        <p:sp>
          <p:nvSpPr>
            <p:cNvPr id="23" name="TextBox 22"/>
            <p:cNvSpPr txBox="1"/>
            <p:nvPr/>
          </p:nvSpPr>
          <p:spPr>
            <a:xfrm>
              <a:off x="4572000" y="5384884"/>
              <a:ext cx="10668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Supplies</a:t>
              </a:r>
              <a:endParaRPr lang="en-US" sz="1050" dirty="0"/>
            </a:p>
          </p:txBody>
        </p:sp>
        <p:sp>
          <p:nvSpPr>
            <p:cNvPr id="98" name="Down Arrow 97"/>
            <p:cNvSpPr/>
            <p:nvPr/>
          </p:nvSpPr>
          <p:spPr>
            <a:xfrm rot="16200000">
              <a:off x="4874665" y="5357730"/>
              <a:ext cx="344905" cy="6454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7338" y="4648200"/>
            <a:ext cx="800100" cy="1828800"/>
            <a:chOff x="5825298" y="4800600"/>
            <a:chExt cx="800100" cy="1828800"/>
          </a:xfrm>
        </p:grpSpPr>
        <p:sp>
          <p:nvSpPr>
            <p:cNvPr id="37" name="TextBox 36"/>
            <p:cNvSpPr txBox="1"/>
            <p:nvPr/>
          </p:nvSpPr>
          <p:spPr>
            <a:xfrm>
              <a:off x="5825298" y="5582409"/>
              <a:ext cx="800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Dea</a:t>
              </a:r>
              <a:r>
                <a:rPr lang="en-US" sz="1200" b="1" dirty="0"/>
                <a:t>l</a:t>
              </a:r>
            </a:p>
          </p:txBody>
        </p:sp>
        <p:sp>
          <p:nvSpPr>
            <p:cNvPr id="99" name="Right Brace 98"/>
            <p:cNvSpPr/>
            <p:nvPr/>
          </p:nvSpPr>
          <p:spPr>
            <a:xfrm rot="10800000">
              <a:off x="6248400" y="4800600"/>
              <a:ext cx="304800" cy="18288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336220" y="5086290"/>
            <a:ext cx="864180" cy="625625"/>
            <a:chOff x="2564820" y="5205680"/>
            <a:chExt cx="864180" cy="625625"/>
          </a:xfrm>
        </p:grpSpPr>
        <p:sp>
          <p:nvSpPr>
            <p:cNvPr id="95" name="Down Arrow 94"/>
            <p:cNvSpPr/>
            <p:nvPr/>
          </p:nvSpPr>
          <p:spPr>
            <a:xfrm rot="16200000">
              <a:off x="2800329" y="5273478"/>
              <a:ext cx="344905" cy="77075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564820" y="5205680"/>
              <a:ext cx="8641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Sends the invoice to</a:t>
              </a:r>
              <a:endParaRPr lang="en-US" sz="1000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966577" y="4997875"/>
            <a:ext cx="872623" cy="1666861"/>
            <a:chOff x="3352800" y="5038739"/>
            <a:chExt cx="872623" cy="1666861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46" t="5281" r="67612" b="4952"/>
            <a:stretch/>
          </p:blipFill>
          <p:spPr>
            <a:xfrm>
              <a:off x="3362802" y="5038739"/>
              <a:ext cx="669141" cy="1540404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3352800" y="6428601"/>
              <a:ext cx="872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Customer</a:t>
              </a:r>
              <a:endParaRPr lang="en-US" sz="1200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483808" y="6349893"/>
            <a:ext cx="1030792" cy="529932"/>
            <a:chOff x="2949421" y="6385251"/>
            <a:chExt cx="1546379" cy="456117"/>
          </a:xfrm>
        </p:grpSpPr>
        <p:sp>
          <p:nvSpPr>
            <p:cNvPr id="105" name="Right Brace 104"/>
            <p:cNvSpPr/>
            <p:nvPr/>
          </p:nvSpPr>
          <p:spPr>
            <a:xfrm rot="5400000">
              <a:off x="3478484" y="5856188"/>
              <a:ext cx="254532" cy="1312658"/>
            </a:xfrm>
            <a:prstGeom prst="rightBrac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55442" y="6576462"/>
              <a:ext cx="1440358" cy="264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Account</a:t>
              </a:r>
              <a:endParaRPr lang="en-US" sz="1400" b="1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5729966" y="847387"/>
            <a:ext cx="1632112" cy="1377094"/>
            <a:chOff x="5729966" y="847387"/>
            <a:chExt cx="1632112" cy="1377094"/>
          </a:xfrm>
        </p:grpSpPr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9966" y="847387"/>
              <a:ext cx="1632112" cy="1377094"/>
            </a:xfrm>
            <a:prstGeom prst="rect">
              <a:avLst/>
            </a:prstGeom>
          </p:spPr>
        </p:pic>
        <p:sp>
          <p:nvSpPr>
            <p:cNvPr id="114" name="TextBox 113"/>
            <p:cNvSpPr txBox="1"/>
            <p:nvPr/>
          </p:nvSpPr>
          <p:spPr>
            <a:xfrm>
              <a:off x="5970921" y="1127317"/>
              <a:ext cx="1344279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Want product like  hardware, Server.</a:t>
              </a:r>
            </a:p>
            <a:p>
              <a:r>
                <a:rPr lang="en-US" sz="900" dirty="0" smtClean="0"/>
                <a:t>But where I go to buy all these in company’s budget?</a:t>
              </a:r>
              <a:endParaRPr lang="en-US" sz="900" dirty="0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5105400" y="3810000"/>
            <a:ext cx="921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Customer</a:t>
            </a:r>
            <a:endParaRPr lang="en-US" sz="1200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2895601" y="990600"/>
            <a:ext cx="2984789" cy="1481368"/>
            <a:chOff x="2895601" y="990600"/>
            <a:chExt cx="2984789" cy="1481368"/>
          </a:xfrm>
        </p:grpSpPr>
        <p:cxnSp>
          <p:nvCxnSpPr>
            <p:cNvPr id="123" name="Straight Arrow Connector 122"/>
            <p:cNvCxnSpPr/>
            <p:nvPr/>
          </p:nvCxnSpPr>
          <p:spPr>
            <a:xfrm flipH="1" flipV="1">
              <a:off x="2895601" y="990600"/>
              <a:ext cx="2202977" cy="14813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 rot="1995425">
              <a:off x="2984790" y="1785244"/>
              <a:ext cx="2895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Refers to and asked for their services</a:t>
              </a:r>
              <a:endParaRPr lang="en-US" sz="11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410200" y="4724400"/>
            <a:ext cx="1600200" cy="1773354"/>
            <a:chOff x="880829" y="104001"/>
            <a:chExt cx="1227594" cy="1357183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29" y="233590"/>
              <a:ext cx="1227594" cy="1227594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914400" y="104001"/>
              <a:ext cx="11940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XYZ Company</a:t>
              </a:r>
              <a:endParaRPr lang="en-US" sz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086600" y="5334000"/>
            <a:ext cx="756533" cy="445418"/>
            <a:chOff x="7210044" y="5355595"/>
            <a:chExt cx="756533" cy="445418"/>
          </a:xfrm>
        </p:grpSpPr>
        <p:sp>
          <p:nvSpPr>
            <p:cNvPr id="75" name="Down Arrow 74"/>
            <p:cNvSpPr/>
            <p:nvPr/>
          </p:nvSpPr>
          <p:spPr>
            <a:xfrm rot="16200000">
              <a:off x="7483584" y="5318019"/>
              <a:ext cx="314612" cy="6513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210044" y="5355595"/>
              <a:ext cx="7147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Supplies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8570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3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6" presetClass="entr" presetSubtype="16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6" presetClass="entr" presetSubtype="21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2323</TotalTime>
  <Words>81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46</cp:revision>
  <dcterms:created xsi:type="dcterms:W3CDTF">2021-04-09T15:41:47Z</dcterms:created>
  <dcterms:modified xsi:type="dcterms:W3CDTF">2021-04-23T16:32:42Z</dcterms:modified>
</cp:coreProperties>
</file>