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4" r:id="rId2"/>
    <p:sldId id="257" r:id="rId3"/>
    <p:sldId id="270" r:id="rId4"/>
    <p:sldId id="258" r:id="rId5"/>
    <p:sldId id="256" r:id="rId6"/>
    <p:sldId id="271" r:id="rId7"/>
    <p:sldId id="272" r:id="rId8"/>
    <p:sldId id="267" r:id="rId9"/>
    <p:sldId id="260" r:id="rId10"/>
    <p:sldId id="259" r:id="rId11"/>
    <p:sldId id="268" r:id="rId12"/>
    <p:sldId id="273" r:id="rId13"/>
    <p:sldId id="275" r:id="rId14"/>
    <p:sldId id="276" r:id="rId15"/>
    <p:sldId id="265" r:id="rId16"/>
    <p:sldId id="269" r:id="rId17"/>
    <p:sldId id="274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796DB6-0E32-2545-BD00-82B829D7092E}">
          <p14:sldIdLst>
            <p14:sldId id="264"/>
            <p14:sldId id="257"/>
            <p14:sldId id="270"/>
            <p14:sldId id="258"/>
            <p14:sldId id="256"/>
            <p14:sldId id="271"/>
            <p14:sldId id="272"/>
          </p14:sldIdLst>
        </p14:section>
        <p14:section name="EDA" id="{661D1B6F-E724-B143-ABDC-9F33F988C310}">
          <p14:sldIdLst>
            <p14:sldId id="267"/>
            <p14:sldId id="260"/>
            <p14:sldId id="259"/>
          </p14:sldIdLst>
        </p14:section>
        <p14:section name="Models" id="{6A74665D-E742-8948-8B3D-564E51599AC3}">
          <p14:sldIdLst>
            <p14:sldId id="268"/>
            <p14:sldId id="273"/>
            <p14:sldId id="275"/>
            <p14:sldId id="276"/>
            <p14:sldId id="265"/>
            <p14:sldId id="269"/>
            <p14:sldId id="274"/>
          </p14:sldIdLst>
        </p14:section>
        <p14:section name="Conclusion &amp; References" id="{4094C507-BE86-5E4C-9872-DF17B9B8ACE9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9CCEC-4DE7-ED34-1D1E-772012AD87AA}" v="273" dt="2021-02-09T22:22:59.736"/>
    <p1510:client id="{E3FC42C4-8D16-494C-B347-D364BB43393F}" v="22" dt="2021-02-09T22:21:0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938"/>
  </p:normalViewPr>
  <p:slideViewPr>
    <p:cSldViewPr snapToGrid="0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ichard" userId="S::richard.ca@northeastern.edu::9184a0fb-35c9-4d75-9262-aeff64f2bb10" providerId="AD" clId="Web-{E3FC42C4-8D16-494C-B347-D364BB43393F}"/>
    <pc:docChg chg="modSld">
      <pc:chgData name="Catherine Richard" userId="S::richard.ca@northeastern.edu::9184a0fb-35c9-4d75-9262-aeff64f2bb10" providerId="AD" clId="Web-{E3FC42C4-8D16-494C-B347-D364BB43393F}" dt="2021-02-09T22:21:01.067" v="30"/>
      <pc:docMkLst>
        <pc:docMk/>
      </pc:docMkLst>
      <pc:sldChg chg="modSp addAnim modAnim">
        <pc:chgData name="Catherine Richard" userId="S::richard.ca@northeastern.edu::9184a0fb-35c9-4d75-9262-aeff64f2bb10" providerId="AD" clId="Web-{E3FC42C4-8D16-494C-B347-D364BB43393F}" dt="2021-02-09T22:21:01.067" v="30"/>
        <pc:sldMkLst>
          <pc:docMk/>
          <pc:sldMk cId="2019054582" sldId="259"/>
        </pc:sldMkLst>
        <pc:spChg chg="mod">
          <ac:chgData name="Catherine Richard" userId="S::richard.ca@northeastern.edu::9184a0fb-35c9-4d75-9262-aeff64f2bb10" providerId="AD" clId="Web-{E3FC42C4-8D16-494C-B347-D364BB43393F}" dt="2021-02-09T22:08:50.177" v="28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Notes">
        <pc:chgData name="Catherine Richard" userId="S::richard.ca@northeastern.edu::9184a0fb-35c9-4d75-9262-aeff64f2bb10" providerId="AD" clId="Web-{E3FC42C4-8D16-494C-B347-D364BB43393F}" dt="2021-02-09T21:59:15.697" v="15"/>
        <pc:sldMkLst>
          <pc:docMk/>
          <pc:sldMk cId="162178625" sldId="262"/>
        </pc:sldMkLst>
      </pc:sldChg>
      <pc:sldChg chg="modSp modNotes">
        <pc:chgData name="Catherine Richard" userId="S::richard.ca@northeastern.edu::9184a0fb-35c9-4d75-9262-aeff64f2bb10" providerId="AD" clId="Web-{E3FC42C4-8D16-494C-B347-D364BB43393F}" dt="2021-02-09T21:59:26.604" v="18" actId="20577"/>
        <pc:sldMkLst>
          <pc:docMk/>
          <pc:sldMk cId="488172068" sldId="263"/>
        </pc:sldMkLst>
        <pc:spChg chg="mod">
          <ac:chgData name="Catherine Richard" userId="S::richard.ca@northeastern.edu::9184a0fb-35c9-4d75-9262-aeff64f2bb10" providerId="AD" clId="Web-{E3FC42C4-8D16-494C-B347-D364BB43393F}" dt="2021-02-09T21:59:26.604" v="18" actId="20577"/>
          <ac:spMkLst>
            <pc:docMk/>
            <pc:sldMk cId="488172068" sldId="263"/>
            <ac:spMk id="3" creationId="{1ACB774A-001C-434C-BDDA-4B33A0AD54D1}"/>
          </ac:spMkLst>
        </pc:spChg>
      </pc:sldChg>
      <pc:sldChg chg="modSp">
        <pc:chgData name="Catherine Richard" userId="S::richard.ca@northeastern.edu::9184a0fb-35c9-4d75-9262-aeff64f2bb10" providerId="AD" clId="Web-{E3FC42C4-8D16-494C-B347-D364BB43393F}" dt="2021-02-09T21:59:49.120" v="19" actId="1076"/>
        <pc:sldMkLst>
          <pc:docMk/>
          <pc:sldMk cId="1660710186" sldId="265"/>
        </pc:sldMkLst>
        <pc:picChg chg="mod">
          <ac:chgData name="Catherine Richard" userId="S::richard.ca@northeastern.edu::9184a0fb-35c9-4d75-9262-aeff64f2bb10" providerId="AD" clId="Web-{E3FC42C4-8D16-494C-B347-D364BB43393F}" dt="2021-02-09T21:59:49.120" v="1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delSp modSp">
        <pc:chgData name="Catherine Richard" userId="S::richard.ca@northeastern.edu::9184a0fb-35c9-4d75-9262-aeff64f2bb10" providerId="AD" clId="Web-{E3FC42C4-8D16-494C-B347-D364BB43393F}" dt="2021-02-09T22:00:08.808" v="22" actId="14100"/>
        <pc:sldMkLst>
          <pc:docMk/>
          <pc:sldMk cId="2311299027" sldId="266"/>
        </pc:sldMkLst>
        <pc:spChg chg="del">
          <ac:chgData name="Catherine Richard" userId="S::richard.ca@northeastern.edu::9184a0fb-35c9-4d75-9262-aeff64f2bb10" providerId="AD" clId="Web-{E3FC42C4-8D16-494C-B347-D364BB43393F}" dt="2021-02-09T22:00:04.573" v="20"/>
          <ac:spMkLst>
            <pc:docMk/>
            <pc:sldMk cId="2311299027" sldId="266"/>
            <ac:spMk id="2" creationId="{1C78A668-E0F4-46F9-A1EC-6F16111EB07D}"/>
          </ac:spMkLst>
        </pc:spChg>
        <pc:picChg chg="mod">
          <ac:chgData name="Catherine Richard" userId="S::richard.ca@northeastern.edu::9184a0fb-35c9-4d75-9262-aeff64f2bb10" providerId="AD" clId="Web-{E3FC42C4-8D16-494C-B347-D364BB43393F}" dt="2021-02-09T22:00:08.808" v="22" actId="14100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">
        <pc:chgData name="Catherine Richard" userId="S::richard.ca@northeastern.edu::9184a0fb-35c9-4d75-9262-aeff64f2bb10" providerId="AD" clId="Web-{E3FC42C4-8D16-494C-B347-D364BB43393F}" dt="2021-02-09T22:03:36.546" v="23" actId="1076"/>
        <pc:sldMkLst>
          <pc:docMk/>
          <pc:sldMk cId="3216299638" sldId="267"/>
        </pc:sldMkLst>
        <pc:spChg chg="mod">
          <ac:chgData name="Catherine Richard" userId="S::richard.ca@northeastern.edu::9184a0fb-35c9-4d75-9262-aeff64f2bb10" providerId="AD" clId="Web-{E3FC42C4-8D16-494C-B347-D364BB43393F}" dt="2021-02-09T22:03:36.546" v="23" actId="1076"/>
          <ac:spMkLst>
            <pc:docMk/>
            <pc:sldMk cId="3216299638" sldId="267"/>
            <ac:spMk id="2" creationId="{1C78A668-E0F4-46F9-A1EC-6F16111EB07D}"/>
          </ac:spMkLst>
        </pc:spChg>
      </pc:sldChg>
    </pc:docChg>
  </pc:docChgLst>
  <pc:docChgLst>
    <pc:chgData name="Shivangi Vashi" userId="S::vashi.s@northeastern.edu::43161968-f3b7-49af-a327-203d8df14270" providerId="AD" clId="Web-{8539CCEC-4DE7-ED34-1D1E-772012AD87AA}"/>
    <pc:docChg chg="addSld delSld modSld sldOrd">
      <pc:chgData name="Shivangi Vashi" userId="S::vashi.s@northeastern.edu::43161968-f3b7-49af-a327-203d8df14270" providerId="AD" clId="Web-{8539CCEC-4DE7-ED34-1D1E-772012AD87AA}" dt="2021-02-09T22:22:59.736" v="151"/>
      <pc:docMkLst>
        <pc:docMk/>
      </pc:docMkLst>
      <pc:sldChg chg="modSp">
        <pc:chgData name="Shivangi Vashi" userId="S::vashi.s@northeastern.edu::43161968-f3b7-49af-a327-203d8df14270" providerId="AD" clId="Web-{8539CCEC-4DE7-ED34-1D1E-772012AD87AA}" dt="2021-02-09T21:10:08.763" v="55" actId="20577"/>
        <pc:sldMkLst>
          <pc:docMk/>
          <pc:sldMk cId="2019054582" sldId="259"/>
        </pc:sldMkLst>
        <pc:spChg chg="mod">
          <ac:chgData name="Shivangi Vashi" userId="S::vashi.s@northeastern.edu::43161968-f3b7-49af-a327-203d8df14270" providerId="AD" clId="Web-{8539CCEC-4DE7-ED34-1D1E-772012AD87AA}" dt="2021-02-09T21:10:08.763" v="55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Sp">
        <pc:chgData name="Shivangi Vashi" userId="S::vashi.s@northeastern.edu::43161968-f3b7-49af-a327-203d8df14270" providerId="AD" clId="Web-{8539CCEC-4DE7-ED34-1D1E-772012AD87AA}" dt="2021-02-09T20:53:47.496" v="2" actId="14100"/>
        <pc:sldMkLst>
          <pc:docMk/>
          <pc:sldMk cId="2443526348" sldId="260"/>
        </pc:sldMkLst>
        <pc:spChg chg="mod">
          <ac:chgData name="Shivangi Vashi" userId="S::vashi.s@northeastern.edu::43161968-f3b7-49af-a327-203d8df14270" providerId="AD" clId="Web-{8539CCEC-4DE7-ED34-1D1E-772012AD87AA}" dt="2021-02-09T20:53:30.558" v="0" actId="1076"/>
          <ac:spMkLst>
            <pc:docMk/>
            <pc:sldMk cId="2443526348" sldId="260"/>
            <ac:spMk id="3" creationId="{18E74065-2018-E747-9CDA-4A1EE37E24E2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0:53:47.496" v="2" actId="14100"/>
          <ac:picMkLst>
            <pc:docMk/>
            <pc:sldMk cId="2443526348" sldId="260"/>
            <ac:picMk id="5" creationId="{E3A61E44-92EC-514B-87C6-269F3F4FEC86}"/>
          </ac:picMkLst>
        </pc:picChg>
      </pc:sldChg>
      <pc:sldChg chg="addSp delSp modSp new">
        <pc:chgData name="Shivangi Vashi" userId="S::vashi.s@northeastern.edu::43161968-f3b7-49af-a327-203d8df14270" providerId="AD" clId="Web-{8539CCEC-4DE7-ED34-1D1E-772012AD87AA}" dt="2021-02-09T22:09:06.400" v="150" actId="1076"/>
        <pc:sldMkLst>
          <pc:docMk/>
          <pc:sldMk cId="1660710186" sldId="265"/>
        </pc:sldMkLst>
        <pc:spChg chg="del">
          <ac:chgData name="Shivangi Vashi" userId="S::vashi.s@northeastern.edu::43161968-f3b7-49af-a327-203d8df14270" providerId="AD" clId="Web-{8539CCEC-4DE7-ED34-1D1E-772012AD87AA}" dt="2021-02-09T21:10:17.654" v="57"/>
          <ac:spMkLst>
            <pc:docMk/>
            <pc:sldMk cId="1660710186" sldId="265"/>
            <ac:spMk id="2" creationId="{9E18A0CE-4AC9-427A-9E63-4C5A064D606C}"/>
          </ac:spMkLst>
        </pc:spChg>
        <pc:spChg chg="del">
          <ac:chgData name="Shivangi Vashi" userId="S::vashi.s@northeastern.edu::43161968-f3b7-49af-a327-203d8df14270" providerId="AD" clId="Web-{8539CCEC-4DE7-ED34-1D1E-772012AD87AA}" dt="2021-02-09T21:10:19.185" v="58"/>
          <ac:spMkLst>
            <pc:docMk/>
            <pc:sldMk cId="1660710186" sldId="265"/>
            <ac:spMk id="3" creationId="{84CC2174-CC7B-4DB0-A2BC-B0A46BDB47ED}"/>
          </ac:spMkLst>
        </pc:spChg>
        <pc:spChg chg="add mod">
          <ac:chgData name="Shivangi Vashi" userId="S::vashi.s@northeastern.edu::43161968-f3b7-49af-a327-203d8df14270" providerId="AD" clId="Web-{8539CCEC-4DE7-ED34-1D1E-772012AD87AA}" dt="2021-02-09T22:09:06.400" v="150" actId="1076"/>
          <ac:spMkLst>
            <pc:docMk/>
            <pc:sldMk cId="1660710186" sldId="265"/>
            <ac:spMk id="3" creationId="{9DF90B8C-E6C7-4DCE-A2F2-55CA8B0A14F2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1:52:49.732" v="69"/>
          <ac:picMkLst>
            <pc:docMk/>
            <pc:sldMk cId="1660710186" sldId="265"/>
            <ac:picMk id="2" creationId="{ECF28185-895C-4233-BA89-89C9C96619A4}"/>
          </ac:picMkLst>
        </pc:picChg>
        <pc:picChg chg="add mod">
          <ac:chgData name="Shivangi Vashi" userId="S::vashi.s@northeastern.edu::43161968-f3b7-49af-a327-203d8df14270" providerId="AD" clId="Web-{8539CCEC-4DE7-ED34-1D1E-772012AD87AA}" dt="2021-02-09T22:09:04.057" v="14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addSp delSp modSp new del">
        <pc:chgData name="Shivangi Vashi" userId="S::vashi.s@northeastern.edu::43161968-f3b7-49af-a327-203d8df14270" providerId="AD" clId="Web-{8539CCEC-4DE7-ED34-1D1E-772012AD87AA}" dt="2021-02-09T22:08:32.212" v="122"/>
        <pc:sldMkLst>
          <pc:docMk/>
          <pc:sldMk cId="2311299027" sldId="266"/>
        </pc:sldMkLst>
        <pc:spChg chg="add del mod">
          <ac:chgData name="Shivangi Vashi" userId="S::vashi.s@northeastern.edu::43161968-f3b7-49af-a327-203d8df14270" providerId="AD" clId="Web-{8539CCEC-4DE7-ED34-1D1E-772012AD87AA}" dt="2021-02-09T21:54:17.063" v="83"/>
          <ac:spMkLst>
            <pc:docMk/>
            <pc:sldMk cId="2311299027" sldId="266"/>
            <ac:spMk id="2" creationId="{1C78A668-E0F4-46F9-A1EC-6F16111EB07D}"/>
          </ac:spMkLst>
        </pc:spChg>
        <pc:spChg chg="del mod">
          <ac:chgData name="Shivangi Vashi" userId="S::vashi.s@northeastern.edu::43161968-f3b7-49af-a327-203d8df14270" providerId="AD" clId="Web-{8539CCEC-4DE7-ED34-1D1E-772012AD87AA}" dt="2021-02-09T21:52:56.607" v="71"/>
          <ac:spMkLst>
            <pc:docMk/>
            <pc:sldMk cId="2311299027" sldId="266"/>
            <ac:spMk id="3" creationId="{2A49035E-8FD2-494B-A181-2BB290A37C05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2:08:28.821" v="121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 add ord replId">
        <pc:chgData name="Shivangi Vashi" userId="S::vashi.s@northeastern.edu::43161968-f3b7-49af-a327-203d8df14270" providerId="AD" clId="Web-{8539CCEC-4DE7-ED34-1D1E-772012AD87AA}" dt="2021-02-09T22:22:59.736" v="151"/>
        <pc:sldMkLst>
          <pc:docMk/>
          <pc:sldMk cId="3216299638" sldId="267"/>
        </pc:sldMkLst>
        <pc:spChg chg="mod">
          <ac:chgData name="Shivangi Vashi" userId="S::vashi.s@northeastern.edu::43161968-f3b7-49af-a327-203d8df14270" providerId="AD" clId="Web-{8539CCEC-4DE7-ED34-1D1E-772012AD87AA}" dt="2021-02-09T21:55:02.642" v="120" actId="20577"/>
          <ac:spMkLst>
            <pc:docMk/>
            <pc:sldMk cId="3216299638" sldId="267"/>
            <ac:spMk id="2" creationId="{1C78A668-E0F4-46F9-A1EC-6F16111EB07D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1:54:46.501" v="111" actId="1076"/>
          <ac:picMkLst>
            <pc:docMk/>
            <pc:sldMk cId="3216299638" sldId="267"/>
            <ac:picMk id="4" creationId="{406B280B-68C9-4C63-8F33-9ACF55BCFE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80180EA8-2363-6546-9295-3AB8E8213896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05D96418-AAE0-0248-8664-955F16523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Typical MCBS Data Collection Year </a:t>
            </a:r>
            <a:endParaRPr lang="en-US"/>
          </a:p>
          <a:p>
            <a:r>
              <a:rPr lang="en-US"/>
              <a:t>3 Rounds: Winter, Summer, Fall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Total 2018 Respondents: 5,803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References :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MCBS PUF (public use file) variables : </a:t>
            </a:r>
          </a:p>
          <a:p>
            <a:r>
              <a:rPr lang="en-US" dirty="0"/>
              <a:t>Total 673  - Although not all available for Fall, Winter and Summer = 239 variables</a:t>
            </a:r>
          </a:p>
          <a:p>
            <a:r>
              <a:rPr lang="en-US" dirty="0"/>
              <a:t>Randomly generated IDs to protect identity of patients - but also prevent multi-year time series analyses</a:t>
            </a:r>
          </a:p>
          <a:p>
            <a:r>
              <a:rPr lang="en-US" dirty="0"/>
              <a:t>No Geographic identifiers</a:t>
            </a:r>
          </a:p>
          <a:p>
            <a:r>
              <a:rPr lang="en-US" dirty="0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BB03-8809-A040-8860-DEEA2DF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EFE54-DFDD-1A48-A84B-E5E1A88D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B3BB-F920-AF44-B292-CB4C5D8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7D6-CD80-0741-B960-73F588B6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5030-8D1E-D04F-9168-D91B692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2B80-C202-F14D-809E-077F434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F5D5-B4C0-5540-91AC-C4224A3F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3757-364C-2141-B9F1-23C7C27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321D-507C-8F45-9FF0-F3846E60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500-7588-E840-B4E7-4605A4E8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18605-06CB-9B46-B550-6D2574DE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56487-C725-A745-949A-1C03CC36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E9CA-1634-6443-8865-E60C417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1993-D86E-4647-9E91-3D7984EA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82A6-0C37-2444-8272-79ED430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9451-8D2C-FB45-B4A5-7AC19A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0AE3-F9FC-7448-9705-5B8769C6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41D7-8BA5-CC46-94EF-EFAF19D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2CB4-E01D-E64C-BCF0-225570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20A2-30B7-0541-B2BF-7861DC7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52BB-8DB6-8642-90C2-178ADB8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A0AD-4329-144B-B79B-5750F4B1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2421-76EC-0F43-8EF7-FB128FD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D77-0BC5-DA45-BF06-B2CF9716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C5C3-C9D5-034C-96EC-E6142BE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7E9-E327-7A41-8189-A97266DB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D0CE-4D78-2048-A3A5-6A0070AC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9D5F-6370-A640-AF45-CE6A468E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B121-0C80-FE4E-BB76-4E9411E4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72A-0E14-1142-B843-8B57683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3B50-286A-554F-85C8-599B4A0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E48B-D3EE-5348-A501-CD11C07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5A40-1FE3-8F40-BECE-0B4885D2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1C0A-CC4F-D344-8C8E-11838702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8F86D-F34B-CB45-866C-EAA21CBF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AFC5F-DB52-374D-AB63-C6311EDD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771F2-1709-D840-B840-FCDD6DB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EBD4-8D35-5845-A92F-0C6E410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71EC-3AAA-4A44-B37D-6E70326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267-E72C-5D42-A690-4FE4997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80029-6033-2F42-8AA7-2C9102E7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18F4-3573-6F4B-88C0-2832DF6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571F0-3AA2-324C-A0CC-7541B00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4D9E-E367-7B46-AC02-23DA6DC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2EEF3-51A5-AE4B-B560-83340508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28B18-A366-B340-806B-1281412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76A-8121-5A47-B1DC-DCF9B43A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D1CC-9E16-EC44-A7F8-3389C2F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3E9E-4EAC-A749-83EE-3E6C2E00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AFC2-6147-2B44-AC61-0565FFC9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76D4-0721-B84A-B260-96DA6569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8D00-73E5-C64F-9118-6D87EF3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58CE-4184-E342-A886-62D08BA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622F-EEE7-FA48-A43F-8CAD35DB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F75D-BD14-874E-8C30-BA926C92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D68F-DADA-1642-81DE-3828921D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0F80-E4DB-1243-A3E0-8A9C2D95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9B83-03E5-BB45-A5D2-E9327BB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4F61-D282-DE44-82C2-8EC827BB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E678-C9B9-5649-B725-F6FE78C2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79EA-3656-0148-9535-588A2314A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13BFEAD-1BEF-244B-B3CC-6137F4E9A449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1AB5-6D0B-C34A-9FAC-87C0B338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2C24-C4CA-7C4D-BDAF-6C6F8524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C712A1D1-2F70-8349-A27B-EC9763576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re.gov/what-medicare-covers/your-medicare-coverage-choices/whats-medica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DCE8-2AC3-5C40-BB5C-9C1724E3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5239"/>
            <a:ext cx="12138279" cy="2537682"/>
          </a:xfrm>
        </p:spPr>
        <p:txBody>
          <a:bodyPr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b="1" dirty="0">
                <a:ea typeface="+mj-lt"/>
                <a:cs typeface="+mj-lt"/>
              </a:rPr>
              <a:t>Cost Burden and Effects of Socioeconomic factors on Population Health</a:t>
            </a:r>
            <a:endParaRPr lang="en-US" sz="48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A7D045D-9E6D-4940-9257-13C93B5F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99" y="519638"/>
            <a:ext cx="4457700" cy="1625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CC3B1C-DAA8-3A45-BEB5-0B3A07092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9852"/>
            <a:ext cx="12191999" cy="109851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000" dirty="0"/>
              <a:t>ALY6160 - Healthcare Business Intelligence			         </a:t>
            </a:r>
            <a:r>
              <a:rPr lang="en-US" sz="2000" u="sng" dirty="0"/>
              <a:t>Professor</a:t>
            </a:r>
            <a:r>
              <a:rPr lang="en-US" sz="2000" dirty="0"/>
              <a:t>: Dr. </a:t>
            </a:r>
            <a:r>
              <a:rPr lang="en-US" sz="2000" dirty="0" err="1"/>
              <a:t>Cartik</a:t>
            </a:r>
            <a:r>
              <a:rPr lang="en-US" sz="2000" dirty="0"/>
              <a:t> </a:t>
            </a:r>
            <a:r>
              <a:rPr lang="en-US" sz="2000" dirty="0" err="1"/>
              <a:t>Saravanamuthu</a:t>
            </a:r>
            <a:r>
              <a:rPr lang="en-US" sz="2000" dirty="0"/>
              <a:t> </a:t>
            </a:r>
          </a:p>
          <a:p>
            <a:pPr algn="r">
              <a:lnSpc>
                <a:spcPct val="115000"/>
              </a:lnSpc>
            </a:pPr>
            <a:r>
              <a:rPr lang="en-US" sz="2000" u="sng" dirty="0"/>
              <a:t>Team</a:t>
            </a:r>
            <a:r>
              <a:rPr lang="en-US" sz="2000" dirty="0"/>
              <a:t>: Shivangi Vashi, Catherine Richard</a:t>
            </a:r>
          </a:p>
        </p:txBody>
      </p:sp>
    </p:spTree>
    <p:extLst>
      <p:ext uri="{BB962C8B-B14F-4D97-AF65-F5344CB8AC3E}">
        <p14:creationId xmlns:p14="http://schemas.microsoft.com/office/powerpoint/2010/main" val="16540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Clustering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0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33F2-D761-EA40-9693-284FE1DCDDC0}"/>
              </a:ext>
            </a:extLst>
          </p:cNvPr>
          <p:cNvSpPr txBox="1"/>
          <p:nvPr/>
        </p:nvSpPr>
        <p:spPr>
          <a:xfrm>
            <a:off x="5357813" y="2128838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5954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Dimension Reduction</a:t>
            </a:r>
            <a:endParaRPr lang="en-US" dirty="0">
              <a:latin typeface="Avenir Book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Selection, Exclusion,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Extraction and Engineering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200" dirty="0"/>
              <a:t>Correlation Analysis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Data Analysis and Predictive Modelling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Model Validation and Testing, improvements</a:t>
            </a: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5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13BB-E8AF-1044-8934-9630A84C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41AA-CF96-E347-AE54-8750BBFE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7910-1AE3-BF41-B625-BF6423C5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54B23-1587-EA47-8BD5-F0D9495D0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" r="1295" b="1757"/>
          <a:stretch/>
        </p:blipFill>
        <p:spPr>
          <a:xfrm>
            <a:off x="1979112" y="1273777"/>
            <a:ext cx="8417492" cy="52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5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0EE0AB-5D58-B84D-BC8D-F76BDC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88CB3-3902-5C4A-ADEE-334D76A3858B}"/>
              </a:ext>
            </a:extLst>
          </p:cNvPr>
          <p:cNvSpPr txBox="1"/>
          <p:nvPr/>
        </p:nvSpPr>
        <p:spPr>
          <a:xfrm>
            <a:off x="5629275" y="3271838"/>
            <a:ext cx="28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Logistic regression or </a:t>
            </a:r>
            <a:r>
              <a:rPr lang="en-US" dirty="0" err="1">
                <a:latin typeface="Avenir Book" panose="02000503020000020003" pitchFamily="2" charset="0"/>
              </a:rPr>
              <a:t>svm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1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1E87A-78C9-E34B-8768-B6FD5094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070" y="1543050"/>
            <a:ext cx="6057729" cy="46339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venir Book"/>
              </a:rPr>
              <a:t>Model Validation and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2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/>
              <a:t>High Dimensional Dataset</a:t>
            </a:r>
          </a:p>
          <a:p>
            <a:r>
              <a:rPr lang="en-US"/>
              <a:t>Missing Data (or removed to protect privacy)</a:t>
            </a:r>
          </a:p>
          <a:p>
            <a:pPr lvl="1"/>
            <a:r>
              <a:rPr lang="en-US"/>
              <a:t>High non-response</a:t>
            </a:r>
          </a:p>
          <a:p>
            <a:pPr lvl="1"/>
            <a:r>
              <a:rPr lang="en-US"/>
              <a:t>Variable Sample each Round:  Smaller Summer Sample Size -&gt; impact on Power</a:t>
            </a:r>
          </a:p>
          <a:p>
            <a:r>
              <a:rPr lang="en-US"/>
              <a:t>Weighted Sampling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A3EB-0FFB-2F46-9A4C-9AAF8610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116-4DD1-3A44-AC38-8A326D6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ea typeface="+mn-ea"/>
                <a:cs typeface="+mn-cs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5FAE22-9982-434D-9838-87311D6B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677" y="5772530"/>
            <a:ext cx="2976562" cy="10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1021667"/>
            <a:ext cx="5855232" cy="2959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05" y="459820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D184-299F-4749-B6FA-63D30057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4539441"/>
            <a:ext cx="9910296" cy="1281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ea typeface="+mj-ea"/>
                <a:cs typeface="+mj-cs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774A-001C-434C-BDDA-4B33A0AD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</a:rPr>
              <a:t>Centers for Medicare &amp; Medicaid Services (September 22, 2020). </a:t>
            </a:r>
            <a:r>
              <a:rPr lang="en-US" sz="2400" i="1">
                <a:latin typeface="Avenir Book"/>
              </a:rPr>
              <a:t>DATA USER’S GUIDE: PUBLIC USE FILE</a:t>
            </a:r>
            <a:r>
              <a:rPr lang="en-US" sz="2400">
                <a:latin typeface="Avenir Book"/>
              </a:rPr>
              <a:t>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  <a:hlinkClick r:id="rId3"/>
              </a:rPr>
              <a:t>https://www.medicare.gov/what-medicare-covers/your-medicare-coverage-choices/whats-medicare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ea typeface="+mj-ea"/>
                <a:cs typeface="+mj-cs"/>
              </a:rPr>
              <a:t>Background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354959"/>
            <a:ext cx="5855232" cy="5408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Medicare and Medicaid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Medicare is the federal health insurance program for: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who are 65 or older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Certain younger people with disabilities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with End-Stage Renal Disease (permanent kidney failure requiring dialysis or a transplant, sometimes called ESRD)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Administered by Centers for Medicare &amp; Medicaid Services (CMS)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MCBS</a:t>
            </a:r>
            <a:r>
              <a:rPr lang="en-US" sz="2200" dirty="0"/>
              <a:t> = Ongoing Survey of Medicare and Medicaid Beneficiaries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" y="476514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349" y="4818451"/>
            <a:ext cx="10464959" cy="24011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Focus on Fall 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imeline, box and whisker chart&#10;&#10;Description automatically generated">
            <a:extLst>
              <a:ext uri="{FF2B5EF4-FFF2-40B4-BE49-F238E27FC236}">
                <a16:creationId xmlns:a16="http://schemas.microsoft.com/office/drawing/2014/main" id="{4D099736-71D3-7844-8639-0C61D3FA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4" y="894690"/>
            <a:ext cx="10848050" cy="2613158"/>
          </a:xfr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0126F39-4A48-084B-9082-AF23B868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6" y="5088313"/>
            <a:ext cx="2662236" cy="970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1C9147-C366-5740-81B5-C9F7FC67AE9B}"/>
              </a:ext>
            </a:extLst>
          </p:cNvPr>
          <p:cNvSpPr/>
          <p:nvPr/>
        </p:nvSpPr>
        <p:spPr>
          <a:xfrm>
            <a:off x="8229600" y="1034143"/>
            <a:ext cx="2264229" cy="685800"/>
          </a:xfrm>
          <a:custGeom>
            <a:avLst/>
            <a:gdLst>
              <a:gd name="connsiteX0" fmla="*/ 0 w 2264229"/>
              <a:gd name="connsiteY0" fmla="*/ 0 h 685800"/>
              <a:gd name="connsiteX1" fmla="*/ 498130 w 2264229"/>
              <a:gd name="connsiteY1" fmla="*/ 0 h 685800"/>
              <a:gd name="connsiteX2" fmla="*/ 1018903 w 2264229"/>
              <a:gd name="connsiteY2" fmla="*/ 0 h 685800"/>
              <a:gd name="connsiteX3" fmla="*/ 1630245 w 2264229"/>
              <a:gd name="connsiteY3" fmla="*/ 0 h 685800"/>
              <a:gd name="connsiteX4" fmla="*/ 2264229 w 2264229"/>
              <a:gd name="connsiteY4" fmla="*/ 0 h 685800"/>
              <a:gd name="connsiteX5" fmla="*/ 2264229 w 2264229"/>
              <a:gd name="connsiteY5" fmla="*/ 685800 h 685800"/>
              <a:gd name="connsiteX6" fmla="*/ 1652887 w 2264229"/>
              <a:gd name="connsiteY6" fmla="*/ 685800 h 685800"/>
              <a:gd name="connsiteX7" fmla="*/ 1154757 w 2264229"/>
              <a:gd name="connsiteY7" fmla="*/ 685800 h 685800"/>
              <a:gd name="connsiteX8" fmla="*/ 633984 w 2264229"/>
              <a:gd name="connsiteY8" fmla="*/ 685800 h 685800"/>
              <a:gd name="connsiteX9" fmla="*/ 0 w 2264229"/>
              <a:gd name="connsiteY9" fmla="*/ 685800 h 685800"/>
              <a:gd name="connsiteX10" fmla="*/ 0 w 2264229"/>
              <a:gd name="connsiteY1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4229" h="685800" extrusionOk="0">
                <a:moveTo>
                  <a:pt x="0" y="0"/>
                </a:moveTo>
                <a:cubicBezTo>
                  <a:pt x="135882" y="-648"/>
                  <a:pt x="260972" y="24009"/>
                  <a:pt x="498130" y="0"/>
                </a:cubicBezTo>
                <a:cubicBezTo>
                  <a:pt x="735288" y="-24009"/>
                  <a:pt x="830180" y="13969"/>
                  <a:pt x="1018903" y="0"/>
                </a:cubicBezTo>
                <a:cubicBezTo>
                  <a:pt x="1207626" y="-13969"/>
                  <a:pt x="1415550" y="14398"/>
                  <a:pt x="1630245" y="0"/>
                </a:cubicBezTo>
                <a:cubicBezTo>
                  <a:pt x="1844940" y="-14398"/>
                  <a:pt x="1963239" y="-10134"/>
                  <a:pt x="2264229" y="0"/>
                </a:cubicBezTo>
                <a:cubicBezTo>
                  <a:pt x="2298495" y="328463"/>
                  <a:pt x="2257644" y="344872"/>
                  <a:pt x="2264229" y="685800"/>
                </a:cubicBezTo>
                <a:cubicBezTo>
                  <a:pt x="2040298" y="704569"/>
                  <a:pt x="1821116" y="684369"/>
                  <a:pt x="1652887" y="685800"/>
                </a:cubicBezTo>
                <a:cubicBezTo>
                  <a:pt x="1484658" y="687231"/>
                  <a:pt x="1382488" y="704969"/>
                  <a:pt x="1154757" y="685800"/>
                </a:cubicBezTo>
                <a:cubicBezTo>
                  <a:pt x="927026" y="666632"/>
                  <a:pt x="830849" y="661898"/>
                  <a:pt x="633984" y="685800"/>
                </a:cubicBezTo>
                <a:cubicBezTo>
                  <a:pt x="437119" y="709702"/>
                  <a:pt x="304148" y="659923"/>
                  <a:pt x="0" y="685800"/>
                </a:cubicBezTo>
                <a:cubicBezTo>
                  <a:pt x="-32965" y="512921"/>
                  <a:pt x="5016" y="13742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Target Variables: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1156"/>
            <a:ext cx="1718921" cy="62684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79AE6F7-3F30-2645-9AAA-C3D002B64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7" t="2699" r="27387" b="4051"/>
          <a:stretch/>
        </p:blipFill>
        <p:spPr>
          <a:xfrm>
            <a:off x="800100" y="1398112"/>
            <a:ext cx="1400176" cy="384887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D62D23C-951A-4A41-B99A-454A1036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80" y="934511"/>
            <a:ext cx="1783816" cy="442891"/>
          </a:xfrm>
        </p:spPr>
        <p:txBody>
          <a:bodyPr/>
          <a:lstStyle/>
          <a:p>
            <a:r>
              <a:rPr lang="en-US" dirty="0"/>
              <a:t>Total 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FA245-DF8C-9247-BEF6-3A1D72E0116E}"/>
              </a:ext>
            </a:extLst>
          </p:cNvPr>
          <p:cNvSpPr txBox="1"/>
          <p:nvPr/>
        </p:nvSpPr>
        <p:spPr>
          <a:xfrm>
            <a:off x="3291147" y="1664591"/>
            <a:ext cx="510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ACC_HCDELAY: Last year ever delay in care due to cost</a:t>
            </a:r>
          </a:p>
          <a:p>
            <a:r>
              <a:rPr lang="en-US" dirty="0"/>
              <a:t>ACC_PAYPROB: Problem paying medical bills </a:t>
            </a:r>
          </a:p>
        </p:txBody>
      </p:sp>
    </p:spTree>
    <p:extLst>
      <p:ext uri="{BB962C8B-B14F-4D97-AF65-F5344CB8AC3E}">
        <p14:creationId xmlns:p14="http://schemas.microsoft.com/office/powerpoint/2010/main" val="61703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87" y="709328"/>
            <a:ext cx="7130626" cy="58814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/>
              <a:t>Data Cleaning &amp; Pre-processing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1156"/>
            <a:ext cx="1718921" cy="62684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42A4004-FAAD-BF4C-81F7-AEB701113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4" y="1358372"/>
            <a:ext cx="9569026" cy="3874028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Simplified variables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Cleaning non-response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44D9D-6346-8B41-86A4-819122EA9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17" y="2296232"/>
            <a:ext cx="6603403" cy="5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2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E2877FD-FE7F-0C44-B628-093739EA9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6" y="365125"/>
            <a:ext cx="10515600" cy="44019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Avenir Light"/>
              </a:rPr>
              <a:t>Correlation Between Demographics and Problems with Access to Care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06B280B-68C9-4C63-8F33-9ACF55B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00513"/>
            <a:ext cx="7017657" cy="56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latin typeface="Avenir Book" panose="02000503020000020003" pitchFamily="2" charset="0"/>
              </a:rPr>
              <a:t>Area of focus / Objective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Socioeconomic Factors impacting Health Status and Functioning</a:t>
            </a:r>
          </a:p>
          <a:p>
            <a:r>
              <a:rPr lang="en-US" sz="2400"/>
              <a:t>Cost-Burden</a:t>
            </a:r>
          </a:p>
          <a:p>
            <a:r>
              <a:rPr lang="en-US" sz="2400">
                <a:latin typeface="Avenir Book" panose="02000503020000020003" pitchFamily="2" charset="0"/>
              </a:rPr>
              <a:t>Chronic Conditions and Severity</a:t>
            </a:r>
          </a:p>
          <a:p>
            <a:endParaRPr lang="en-US" sz="240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3A61E44-92EC-514B-87C6-269F3F4F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87" y="0"/>
            <a:ext cx="171684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1BDF40-5BA1-CD45-9B75-37F490C5F694}"/>
              </a:ext>
            </a:extLst>
          </p:cNvPr>
          <p:cNvSpPr/>
          <p:nvPr/>
        </p:nvSpPr>
        <p:spPr>
          <a:xfrm>
            <a:off x="4581774" y="3443287"/>
            <a:ext cx="1789367" cy="814388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0F9F6-77FB-5648-B40E-8CAC91D92D87}"/>
              </a:ext>
            </a:extLst>
          </p:cNvPr>
          <p:cNvSpPr/>
          <p:nvPr/>
        </p:nvSpPr>
        <p:spPr>
          <a:xfrm>
            <a:off x="4627297" y="558509"/>
            <a:ext cx="1699636" cy="814388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F1E83-8DB5-4241-B046-289D48D96347}"/>
              </a:ext>
            </a:extLst>
          </p:cNvPr>
          <p:cNvSpPr/>
          <p:nvPr/>
        </p:nvSpPr>
        <p:spPr>
          <a:xfrm>
            <a:off x="4573825" y="4548188"/>
            <a:ext cx="1789367" cy="1428330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575</Words>
  <Application>Microsoft Macintosh PowerPoint</Application>
  <PresentationFormat>Widescreen</PresentationFormat>
  <Paragraphs>110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Book</vt:lpstr>
      <vt:lpstr>Avenir Light</vt:lpstr>
      <vt:lpstr>Calibri</vt:lpstr>
      <vt:lpstr>Office Theme</vt:lpstr>
      <vt:lpstr> Cost Burden and Effects of Socioeconomic factors on Population Health</vt:lpstr>
      <vt:lpstr>Table of Contents</vt:lpstr>
      <vt:lpstr>Background</vt:lpstr>
      <vt:lpstr>Focus on Fall Round</vt:lpstr>
      <vt:lpstr>Target Variables: </vt:lpstr>
      <vt:lpstr>Data Cleaning &amp; Pre-processing</vt:lpstr>
      <vt:lpstr>Feature Engineering</vt:lpstr>
      <vt:lpstr>Correlation Between Demographics and Problems with Access to Care</vt:lpstr>
      <vt:lpstr>Area of focus / Objective</vt:lpstr>
      <vt:lpstr>Clustering</vt:lpstr>
      <vt:lpstr>Model </vt:lpstr>
      <vt:lpstr>Model 2</vt:lpstr>
      <vt:lpstr>XGBoost Model</vt:lpstr>
      <vt:lpstr>Feature Importance</vt:lpstr>
      <vt:lpstr>Classification </vt:lpstr>
      <vt:lpstr>Model Evaluation </vt:lpstr>
      <vt:lpstr>Model Evaluation </vt:lpstr>
      <vt:lpstr>Conclusions &amp; Next Steps</vt:lpstr>
      <vt:lpstr>Thank you !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MCBS </dc:title>
  <dc:creator>Catherine Richard</dc:creator>
  <cp:lastModifiedBy>Shivangi Vashi</cp:lastModifiedBy>
  <cp:revision>15</cp:revision>
  <dcterms:created xsi:type="dcterms:W3CDTF">2021-02-09T18:21:07Z</dcterms:created>
  <dcterms:modified xsi:type="dcterms:W3CDTF">2021-02-23T20:16:56Z</dcterms:modified>
</cp:coreProperties>
</file>