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7" r:id="rId2"/>
    <p:sldId id="258" r:id="rId3"/>
    <p:sldId id="259" r:id="rId4"/>
    <p:sldId id="260" r:id="rId5"/>
    <p:sldId id="261" r:id="rId6"/>
    <p:sldId id="262" r:id="rId7"/>
    <p:sldId id="263" r:id="rId8"/>
    <p:sldId id="264" r:id="rId9"/>
    <p:sldId id="268" r:id="rId10"/>
    <p:sldId id="269" r:id="rId11"/>
    <p:sldId id="270" r:id="rId12"/>
    <p:sldId id="271" r:id="rId13"/>
    <p:sldId id="272" r:id="rId14"/>
    <p:sldId id="273" r:id="rId15"/>
    <p:sldId id="274" r:id="rId16"/>
    <p:sldId id="275" r:id="rId17"/>
    <p:sldId id="276" r:id="rId18"/>
    <p:sldId id="265" r:id="rId19"/>
    <p:sldId id="266" r:id="rId20"/>
    <p:sldId id="267" r:id="rId21"/>
    <p:sldId id="277" r:id="rId22"/>
    <p:sldId id="278" r:id="rId23"/>
    <p:sldId id="279" r:id="rId24"/>
    <p:sldId id="294" r:id="rId25"/>
    <p:sldId id="280" r:id="rId26"/>
    <p:sldId id="281" r:id="rId27"/>
    <p:sldId id="282" r:id="rId28"/>
    <p:sldId id="283" r:id="rId29"/>
    <p:sldId id="284" r:id="rId30"/>
    <p:sldId id="285" r:id="rId31"/>
    <p:sldId id="286" r:id="rId32"/>
    <p:sldId id="287" r:id="rId33"/>
    <p:sldId id="292" r:id="rId34"/>
    <p:sldId id="293"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93" autoAdjust="0"/>
    <p:restoredTop sz="94660"/>
  </p:normalViewPr>
  <p:slideViewPr>
    <p:cSldViewPr>
      <p:cViewPr varScale="1">
        <p:scale>
          <a:sx n="86" d="100"/>
          <a:sy n="86" d="100"/>
        </p:scale>
        <p:origin x="-1116" y="-90"/>
      </p:cViewPr>
      <p:guideLst>
        <p:guide orient="horz" pos="2160"/>
        <p:guide pos="2880"/>
      </p:guideLst>
    </p:cSldViewPr>
  </p:slideViewPr>
  <p:notesTextViewPr>
    <p:cViewPr>
      <p:scale>
        <a:sx n="100" d="100"/>
        <a:sy n="100" d="100"/>
      </p:scale>
      <p:origin x="0" y="0"/>
    </p:cViewPr>
  </p:notesTextViewPr>
  <p:sorterViewPr>
    <p:cViewPr>
      <p:scale>
        <a:sx n="63" d="100"/>
        <a:sy n="63"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3"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704"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2243E7-0A88-4979-B4A5-F7D53B85FDAD}" type="datetimeFigureOut">
              <a:rPr lang="en-US" smtClean="0"/>
              <a:pPr/>
              <a:t>3/16/2021</a:t>
            </a:fld>
            <a:endParaRPr lang="en-US"/>
          </a:p>
        </p:txBody>
      </p:sp>
      <p:sp>
        <p:nvSpPr>
          <p:cNvPr id="1048705"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706"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7"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708"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198F8F-EB4D-4A32-A05C-AC5519B2E20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Slide Image Placeholder 1"/>
          <p:cNvSpPr>
            <a:spLocks noGrp="1" noRot="1" noChangeAspect="1"/>
          </p:cNvSpPr>
          <p:nvPr>
            <p:ph type="sldImg"/>
          </p:nvPr>
        </p:nvSpPr>
        <p:spPr/>
      </p:sp>
      <p:sp>
        <p:nvSpPr>
          <p:cNvPr id="1048628" name="Notes Placeholder 2"/>
          <p:cNvSpPr>
            <a:spLocks noGrp="1"/>
          </p:cNvSpPr>
          <p:nvPr>
            <p:ph type="body" idx="1"/>
          </p:nvPr>
        </p:nvSpPr>
        <p:spPr/>
        <p:txBody>
          <a:bodyPr>
            <a:normAutofit/>
          </a:bodyPr>
          <a:lstStyle/>
          <a:p>
            <a:endParaRPr lang="en-US" dirty="0"/>
          </a:p>
        </p:txBody>
      </p:sp>
      <p:sp>
        <p:nvSpPr>
          <p:cNvPr id="1048629" name="Slide Number Placeholder 3"/>
          <p:cNvSpPr>
            <a:spLocks noGrp="1"/>
          </p:cNvSpPr>
          <p:nvPr>
            <p:ph type="sldNum" sz="quarter" idx="10"/>
          </p:nvPr>
        </p:nvSpPr>
        <p:spPr/>
        <p:txBody>
          <a:bodyPr/>
          <a:lstStyle/>
          <a:p>
            <a:fld id="{AFE71574-3C1E-45A7-BDA0-CB7681C6F63A}"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1048652" name="Google Shape;51;gc70528948b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53" name="Google Shape;52;gc70528948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55" name="Google Shape;58;gc70528948b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56" name="Google Shape;59;gc70528948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1048598"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048599"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048600" name="Date Placeholder 29"/>
          <p:cNvSpPr>
            <a:spLocks noGrp="1"/>
          </p:cNvSpPr>
          <p:nvPr>
            <p:ph type="dt" sz="half" idx="10"/>
          </p:nvPr>
        </p:nvSpPr>
        <p:spPr/>
        <p:txBody>
          <a:bodyPr/>
          <a:lstStyle/>
          <a:p>
            <a:fld id="{1DA13E6A-479B-4E1E-9D48-3E8715C0E367}" type="datetimeFigureOut">
              <a:rPr lang="en-US" smtClean="0"/>
              <a:pPr/>
              <a:t>3/16/2021</a:t>
            </a:fld>
            <a:endParaRPr lang="en-US"/>
          </a:p>
        </p:txBody>
      </p:sp>
      <p:sp>
        <p:nvSpPr>
          <p:cNvPr id="1048601" name="Footer Placeholder 18"/>
          <p:cNvSpPr>
            <a:spLocks noGrp="1"/>
          </p:cNvSpPr>
          <p:nvPr>
            <p:ph type="ftr" sz="quarter" idx="11"/>
          </p:nvPr>
        </p:nvSpPr>
        <p:spPr/>
        <p:txBody>
          <a:bodyPr/>
          <a:lstStyle/>
          <a:p>
            <a:endParaRPr lang="en-US"/>
          </a:p>
        </p:txBody>
      </p:sp>
      <p:sp>
        <p:nvSpPr>
          <p:cNvPr id="1048602" name="Slide Number Placeholder 26"/>
          <p:cNvSpPr>
            <a:spLocks noGrp="1"/>
          </p:cNvSpPr>
          <p:nvPr>
            <p:ph type="sldNum" sz="quarter" idx="12"/>
          </p:nvPr>
        </p:nvSpPr>
        <p:spPr/>
        <p:txBody>
          <a:bodyPr/>
          <a:lstStyle/>
          <a:p>
            <a:fld id="{7F3FADF1-9EF0-4E3F-B1F0-4C5EFA36BD4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79" name="Title 1"/>
          <p:cNvSpPr>
            <a:spLocks noGrp="1"/>
          </p:cNvSpPr>
          <p:nvPr>
            <p:ph type="title"/>
          </p:nvPr>
        </p:nvSpPr>
        <p:spPr/>
        <p:txBody>
          <a:bodyPr/>
          <a:lstStyle/>
          <a:p>
            <a:r>
              <a:rPr kumimoji="0" lang="en-US"/>
              <a:t>Click to edit Master title style</a:t>
            </a:r>
          </a:p>
        </p:txBody>
      </p:sp>
      <p:sp>
        <p:nvSpPr>
          <p:cNvPr id="1048680"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81" name="Date Placeholder 3"/>
          <p:cNvSpPr>
            <a:spLocks noGrp="1"/>
          </p:cNvSpPr>
          <p:nvPr>
            <p:ph type="dt" sz="half" idx="10"/>
          </p:nvPr>
        </p:nvSpPr>
        <p:spPr/>
        <p:txBody>
          <a:bodyPr/>
          <a:lstStyle/>
          <a:p>
            <a:fld id="{1DA13E6A-479B-4E1E-9D48-3E8715C0E367}" type="datetimeFigureOut">
              <a:rPr lang="en-US" smtClean="0"/>
              <a:pPr/>
              <a:t>3/16/2021</a:t>
            </a:fld>
            <a:endParaRPr lang="en-US"/>
          </a:p>
        </p:txBody>
      </p:sp>
      <p:sp>
        <p:nvSpPr>
          <p:cNvPr id="1048682" name="Footer Placeholder 4"/>
          <p:cNvSpPr>
            <a:spLocks noGrp="1"/>
          </p:cNvSpPr>
          <p:nvPr>
            <p:ph type="ftr" sz="quarter" idx="11"/>
          </p:nvPr>
        </p:nvSpPr>
        <p:spPr/>
        <p:txBody>
          <a:bodyPr/>
          <a:lstStyle/>
          <a:p>
            <a:endParaRPr lang="en-US"/>
          </a:p>
        </p:txBody>
      </p:sp>
      <p:sp>
        <p:nvSpPr>
          <p:cNvPr id="1048683" name="Slide Number Placeholder 5"/>
          <p:cNvSpPr>
            <a:spLocks noGrp="1"/>
          </p:cNvSpPr>
          <p:nvPr>
            <p:ph type="sldNum" sz="quarter" idx="12"/>
          </p:nvPr>
        </p:nvSpPr>
        <p:spPr/>
        <p:txBody>
          <a:bodyPr/>
          <a:lstStyle/>
          <a:p>
            <a:fld id="{7F3FADF1-9EF0-4E3F-B1F0-4C5EFA36BD4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64"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1048665"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66" name="Date Placeholder 3"/>
          <p:cNvSpPr>
            <a:spLocks noGrp="1"/>
          </p:cNvSpPr>
          <p:nvPr>
            <p:ph type="dt" sz="half" idx="10"/>
          </p:nvPr>
        </p:nvSpPr>
        <p:spPr/>
        <p:txBody>
          <a:bodyPr/>
          <a:lstStyle/>
          <a:p>
            <a:fld id="{1DA13E6A-479B-4E1E-9D48-3E8715C0E367}" type="datetimeFigureOut">
              <a:rPr lang="en-US" smtClean="0"/>
              <a:pPr/>
              <a:t>3/16/2021</a:t>
            </a:fld>
            <a:endParaRPr lang="en-US"/>
          </a:p>
        </p:txBody>
      </p:sp>
      <p:sp>
        <p:nvSpPr>
          <p:cNvPr id="1048667" name="Footer Placeholder 4"/>
          <p:cNvSpPr>
            <a:spLocks noGrp="1"/>
          </p:cNvSpPr>
          <p:nvPr>
            <p:ph type="ftr" sz="quarter" idx="11"/>
          </p:nvPr>
        </p:nvSpPr>
        <p:spPr/>
        <p:txBody>
          <a:bodyPr/>
          <a:lstStyle/>
          <a:p>
            <a:endParaRPr lang="en-US"/>
          </a:p>
        </p:txBody>
      </p:sp>
      <p:sp>
        <p:nvSpPr>
          <p:cNvPr id="1048668" name="Slide Number Placeholder 5"/>
          <p:cNvSpPr>
            <a:spLocks noGrp="1"/>
          </p:cNvSpPr>
          <p:nvPr>
            <p:ph type="sldNum" sz="quarter" idx="12"/>
          </p:nvPr>
        </p:nvSpPr>
        <p:spPr/>
        <p:txBody>
          <a:bodyPr/>
          <a:lstStyle/>
          <a:p>
            <a:fld id="{7F3FADF1-9EF0-4E3F-B1F0-4C5EFA36BD4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1048646" name="Google Shape;21;p5"/>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rmAutofit fontScale="90000"/>
          </a:bodyPr>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a:endParaRPr/>
          </a:p>
        </p:txBody>
      </p:sp>
      <p:sp>
        <p:nvSpPr>
          <p:cNvPr id="1048647"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48648"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48649" name="Google Shape;24;p5"/>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0" name="Title 1"/>
          <p:cNvSpPr>
            <a:spLocks noGrp="1"/>
          </p:cNvSpPr>
          <p:nvPr>
            <p:ph type="title"/>
          </p:nvPr>
        </p:nvSpPr>
        <p:spPr/>
        <p:txBody>
          <a:bodyPr/>
          <a:lstStyle/>
          <a:p>
            <a:r>
              <a:rPr kumimoji="0" lang="en-US"/>
              <a:t>Click to edit Master title style</a:t>
            </a:r>
          </a:p>
        </p:txBody>
      </p:sp>
      <p:sp>
        <p:nvSpPr>
          <p:cNvPr id="1048591"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592" name="Date Placeholder 3"/>
          <p:cNvSpPr>
            <a:spLocks noGrp="1"/>
          </p:cNvSpPr>
          <p:nvPr>
            <p:ph type="dt" sz="half" idx="10"/>
          </p:nvPr>
        </p:nvSpPr>
        <p:spPr/>
        <p:txBody>
          <a:bodyPr/>
          <a:lstStyle/>
          <a:p>
            <a:fld id="{1DA13E6A-479B-4E1E-9D48-3E8715C0E367}" type="datetimeFigureOut">
              <a:rPr lang="en-US" smtClean="0"/>
              <a:pPr/>
              <a:t>3/16/2021</a:t>
            </a:fld>
            <a:endParaRPr lang="en-US"/>
          </a:p>
        </p:txBody>
      </p:sp>
      <p:sp>
        <p:nvSpPr>
          <p:cNvPr id="1048593" name="Footer Placeholder 4"/>
          <p:cNvSpPr>
            <a:spLocks noGrp="1"/>
          </p:cNvSpPr>
          <p:nvPr>
            <p:ph type="ftr" sz="quarter" idx="11"/>
          </p:nvPr>
        </p:nvSpPr>
        <p:spPr/>
        <p:txBody>
          <a:bodyPr/>
          <a:lstStyle/>
          <a:p>
            <a:endParaRPr lang="en-US"/>
          </a:p>
        </p:txBody>
      </p:sp>
      <p:sp>
        <p:nvSpPr>
          <p:cNvPr id="1048594" name="Slide Number Placeholder 5"/>
          <p:cNvSpPr>
            <a:spLocks noGrp="1"/>
          </p:cNvSpPr>
          <p:nvPr>
            <p:ph type="sldNum" sz="quarter" idx="12"/>
          </p:nvPr>
        </p:nvSpPr>
        <p:spPr/>
        <p:txBody>
          <a:bodyPr/>
          <a:lstStyle/>
          <a:p>
            <a:fld id="{7F3FADF1-9EF0-4E3F-B1F0-4C5EFA36BD4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1048684"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048685"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048686" name="Date Placeholder 3"/>
          <p:cNvSpPr>
            <a:spLocks noGrp="1"/>
          </p:cNvSpPr>
          <p:nvPr>
            <p:ph type="dt" sz="half" idx="10"/>
          </p:nvPr>
        </p:nvSpPr>
        <p:spPr/>
        <p:txBody>
          <a:bodyPr/>
          <a:lstStyle/>
          <a:p>
            <a:fld id="{1DA13E6A-479B-4E1E-9D48-3E8715C0E367}" type="datetimeFigureOut">
              <a:rPr lang="en-US" smtClean="0"/>
              <a:pPr/>
              <a:t>3/16/2021</a:t>
            </a:fld>
            <a:endParaRPr lang="en-US"/>
          </a:p>
        </p:txBody>
      </p:sp>
      <p:sp>
        <p:nvSpPr>
          <p:cNvPr id="1048687" name="Footer Placeholder 4"/>
          <p:cNvSpPr>
            <a:spLocks noGrp="1"/>
          </p:cNvSpPr>
          <p:nvPr>
            <p:ph type="ftr" sz="quarter" idx="11"/>
          </p:nvPr>
        </p:nvSpPr>
        <p:spPr/>
        <p:txBody>
          <a:bodyPr/>
          <a:lstStyle/>
          <a:p>
            <a:endParaRPr lang="en-US"/>
          </a:p>
        </p:txBody>
      </p:sp>
      <p:sp>
        <p:nvSpPr>
          <p:cNvPr id="1048688" name="Slide Number Placeholder 5"/>
          <p:cNvSpPr>
            <a:spLocks noGrp="1"/>
          </p:cNvSpPr>
          <p:nvPr>
            <p:ph type="sldNum" sz="quarter" idx="12"/>
          </p:nvPr>
        </p:nvSpPr>
        <p:spPr/>
        <p:txBody>
          <a:bodyPr/>
          <a:lstStyle/>
          <a:p>
            <a:fld id="{7F3FADF1-9EF0-4E3F-B1F0-4C5EFA36BD4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05"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1048606"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07"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08" name="Date Placeholder 4"/>
          <p:cNvSpPr>
            <a:spLocks noGrp="1"/>
          </p:cNvSpPr>
          <p:nvPr>
            <p:ph type="dt" sz="half" idx="10"/>
          </p:nvPr>
        </p:nvSpPr>
        <p:spPr/>
        <p:txBody>
          <a:bodyPr/>
          <a:lstStyle/>
          <a:p>
            <a:fld id="{1DA13E6A-479B-4E1E-9D48-3E8715C0E367}" type="datetimeFigureOut">
              <a:rPr lang="en-US" smtClean="0"/>
              <a:pPr/>
              <a:t>3/16/2021</a:t>
            </a:fld>
            <a:endParaRPr lang="en-US"/>
          </a:p>
        </p:txBody>
      </p:sp>
      <p:sp>
        <p:nvSpPr>
          <p:cNvPr id="1048609" name="Footer Placeholder 5"/>
          <p:cNvSpPr>
            <a:spLocks noGrp="1"/>
          </p:cNvSpPr>
          <p:nvPr>
            <p:ph type="ftr" sz="quarter" idx="11"/>
          </p:nvPr>
        </p:nvSpPr>
        <p:spPr/>
        <p:txBody>
          <a:bodyPr/>
          <a:lstStyle/>
          <a:p>
            <a:endParaRPr lang="en-US"/>
          </a:p>
        </p:txBody>
      </p:sp>
      <p:sp>
        <p:nvSpPr>
          <p:cNvPr id="1048610" name="Slide Number Placeholder 6"/>
          <p:cNvSpPr>
            <a:spLocks noGrp="1"/>
          </p:cNvSpPr>
          <p:nvPr>
            <p:ph type="sldNum" sz="quarter" idx="12"/>
          </p:nvPr>
        </p:nvSpPr>
        <p:spPr/>
        <p:txBody>
          <a:bodyPr/>
          <a:lstStyle/>
          <a:p>
            <a:fld id="{7F3FADF1-9EF0-4E3F-B1F0-4C5EFA36BD4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89" name="Title 1"/>
          <p:cNvSpPr>
            <a:spLocks noGrp="1"/>
          </p:cNvSpPr>
          <p:nvPr>
            <p:ph type="title"/>
          </p:nvPr>
        </p:nvSpPr>
        <p:spPr>
          <a:xfrm>
            <a:off x="457200" y="704088"/>
            <a:ext cx="8229600" cy="1143000"/>
          </a:xfrm>
        </p:spPr>
        <p:txBody>
          <a:bodyPr tIns="45720" anchor="b"/>
          <a:lstStyle/>
          <a:p>
            <a:r>
              <a:rPr kumimoji="0" lang="en-US"/>
              <a:t>Click to edit Master title style</a:t>
            </a:r>
          </a:p>
        </p:txBody>
      </p:sp>
      <p:sp>
        <p:nvSpPr>
          <p:cNvPr id="1048690"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691" name="Text Placeholder 3"/>
          <p:cNvSpPr>
            <a:spLocks noGrp="1"/>
          </p:cNvSpPr>
          <p:nvPr>
            <p:ph type="body" sz="half" idx="3"/>
          </p:nvPr>
        </p:nvSpPr>
        <p:spPr>
          <a:xfrm>
            <a:off x="4645025" y="1859757"/>
            <a:ext cx="4041775" cy="654843"/>
          </a:xfrm>
        </p:spPr>
        <p:txBody>
          <a:bodyPr lIns="45720" tIns="0" rIns="45720" bIns="0" anchor="ctr">
            <a:normAutofit fontScale="95833" lnSpcReduction="20000"/>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692"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93"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94" name="Date Placeholder 6"/>
          <p:cNvSpPr>
            <a:spLocks noGrp="1"/>
          </p:cNvSpPr>
          <p:nvPr>
            <p:ph type="dt" sz="half" idx="10"/>
          </p:nvPr>
        </p:nvSpPr>
        <p:spPr/>
        <p:txBody>
          <a:bodyPr/>
          <a:lstStyle/>
          <a:p>
            <a:fld id="{1DA13E6A-479B-4E1E-9D48-3E8715C0E367}" type="datetimeFigureOut">
              <a:rPr lang="en-US" smtClean="0"/>
              <a:pPr/>
              <a:t>3/16/2021</a:t>
            </a:fld>
            <a:endParaRPr lang="en-US"/>
          </a:p>
        </p:txBody>
      </p:sp>
      <p:sp>
        <p:nvSpPr>
          <p:cNvPr id="1048695" name="Footer Placeholder 7"/>
          <p:cNvSpPr>
            <a:spLocks noGrp="1"/>
          </p:cNvSpPr>
          <p:nvPr>
            <p:ph type="ftr" sz="quarter" idx="11"/>
          </p:nvPr>
        </p:nvSpPr>
        <p:spPr/>
        <p:txBody>
          <a:bodyPr/>
          <a:lstStyle/>
          <a:p>
            <a:endParaRPr lang="en-US"/>
          </a:p>
        </p:txBody>
      </p:sp>
      <p:sp>
        <p:nvSpPr>
          <p:cNvPr id="1048696" name="Slide Number Placeholder 8"/>
          <p:cNvSpPr>
            <a:spLocks noGrp="1"/>
          </p:cNvSpPr>
          <p:nvPr>
            <p:ph type="sldNum" sz="quarter" idx="12"/>
          </p:nvPr>
        </p:nvSpPr>
        <p:spPr/>
        <p:txBody>
          <a:bodyPr/>
          <a:lstStyle/>
          <a:p>
            <a:fld id="{7F3FADF1-9EF0-4E3F-B1F0-4C5EFA36BD4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9"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1048620" name="Date Placeholder 2"/>
          <p:cNvSpPr>
            <a:spLocks noGrp="1"/>
          </p:cNvSpPr>
          <p:nvPr>
            <p:ph type="dt" sz="half" idx="10"/>
          </p:nvPr>
        </p:nvSpPr>
        <p:spPr/>
        <p:txBody>
          <a:bodyPr/>
          <a:lstStyle/>
          <a:p>
            <a:fld id="{1DA13E6A-479B-4E1E-9D48-3E8715C0E367}" type="datetimeFigureOut">
              <a:rPr lang="en-US" smtClean="0"/>
              <a:pPr/>
              <a:t>3/16/2021</a:t>
            </a:fld>
            <a:endParaRPr lang="en-US"/>
          </a:p>
        </p:txBody>
      </p:sp>
      <p:sp>
        <p:nvSpPr>
          <p:cNvPr id="1048621" name="Footer Placeholder 3"/>
          <p:cNvSpPr>
            <a:spLocks noGrp="1"/>
          </p:cNvSpPr>
          <p:nvPr>
            <p:ph type="ftr" sz="quarter" idx="11"/>
          </p:nvPr>
        </p:nvSpPr>
        <p:spPr/>
        <p:txBody>
          <a:bodyPr/>
          <a:lstStyle/>
          <a:p>
            <a:endParaRPr lang="en-US"/>
          </a:p>
        </p:txBody>
      </p:sp>
      <p:sp>
        <p:nvSpPr>
          <p:cNvPr id="1048622" name="Slide Number Placeholder 4"/>
          <p:cNvSpPr>
            <a:spLocks noGrp="1"/>
          </p:cNvSpPr>
          <p:nvPr>
            <p:ph type="sldNum" sz="quarter" idx="12"/>
          </p:nvPr>
        </p:nvSpPr>
        <p:spPr/>
        <p:txBody>
          <a:bodyPr/>
          <a:lstStyle/>
          <a:p>
            <a:fld id="{7F3FADF1-9EF0-4E3F-B1F0-4C5EFA36BD4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5" name="Date Placeholder 1"/>
          <p:cNvSpPr>
            <a:spLocks noGrp="1"/>
          </p:cNvSpPr>
          <p:nvPr>
            <p:ph type="dt" sz="half" idx="10"/>
          </p:nvPr>
        </p:nvSpPr>
        <p:spPr/>
        <p:txBody>
          <a:bodyPr/>
          <a:lstStyle/>
          <a:p>
            <a:fld id="{1DA13E6A-479B-4E1E-9D48-3E8715C0E367}" type="datetimeFigureOut">
              <a:rPr lang="en-US" smtClean="0"/>
              <a:pPr/>
              <a:t>3/16/2021</a:t>
            </a:fld>
            <a:endParaRPr lang="en-US"/>
          </a:p>
        </p:txBody>
      </p:sp>
      <p:sp>
        <p:nvSpPr>
          <p:cNvPr id="1048586" name="Footer Placeholder 2"/>
          <p:cNvSpPr>
            <a:spLocks noGrp="1"/>
          </p:cNvSpPr>
          <p:nvPr>
            <p:ph type="ftr" sz="quarter" idx="11"/>
          </p:nvPr>
        </p:nvSpPr>
        <p:spPr/>
        <p:txBody>
          <a:bodyPr/>
          <a:lstStyle/>
          <a:p>
            <a:endParaRPr lang="en-US"/>
          </a:p>
        </p:txBody>
      </p:sp>
      <p:sp>
        <p:nvSpPr>
          <p:cNvPr id="1048587" name="Slide Number Placeholder 3"/>
          <p:cNvSpPr>
            <a:spLocks noGrp="1"/>
          </p:cNvSpPr>
          <p:nvPr>
            <p:ph type="sldNum" sz="quarter" idx="12"/>
          </p:nvPr>
        </p:nvSpPr>
        <p:spPr/>
        <p:txBody>
          <a:bodyPr/>
          <a:lstStyle/>
          <a:p>
            <a:fld id="{7F3FADF1-9EF0-4E3F-B1F0-4C5EFA36BD4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7"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1048698"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1048699"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00" name="Date Placeholder 4"/>
          <p:cNvSpPr>
            <a:spLocks noGrp="1"/>
          </p:cNvSpPr>
          <p:nvPr>
            <p:ph type="dt" sz="half" idx="10"/>
          </p:nvPr>
        </p:nvSpPr>
        <p:spPr/>
        <p:txBody>
          <a:bodyPr/>
          <a:lstStyle/>
          <a:p>
            <a:fld id="{1DA13E6A-479B-4E1E-9D48-3E8715C0E367}" type="datetimeFigureOut">
              <a:rPr lang="en-US" smtClean="0"/>
              <a:pPr/>
              <a:t>3/16/2021</a:t>
            </a:fld>
            <a:endParaRPr lang="en-US"/>
          </a:p>
        </p:txBody>
      </p:sp>
      <p:sp>
        <p:nvSpPr>
          <p:cNvPr id="1048701" name="Footer Placeholder 5"/>
          <p:cNvSpPr>
            <a:spLocks noGrp="1"/>
          </p:cNvSpPr>
          <p:nvPr>
            <p:ph type="ftr" sz="quarter" idx="11"/>
          </p:nvPr>
        </p:nvSpPr>
        <p:spPr/>
        <p:txBody>
          <a:bodyPr/>
          <a:lstStyle/>
          <a:p>
            <a:endParaRPr lang="en-US"/>
          </a:p>
        </p:txBody>
      </p:sp>
      <p:sp>
        <p:nvSpPr>
          <p:cNvPr id="1048702" name="Slide Number Placeholder 6"/>
          <p:cNvSpPr>
            <a:spLocks noGrp="1"/>
          </p:cNvSpPr>
          <p:nvPr>
            <p:ph type="sldNum" sz="quarter" idx="12"/>
          </p:nvPr>
        </p:nvSpPr>
        <p:spPr/>
        <p:txBody>
          <a:bodyPr/>
          <a:lstStyle/>
          <a:p>
            <a:fld id="{7F3FADF1-9EF0-4E3F-B1F0-4C5EFA36BD4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6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70"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71"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1048672"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48673" name="Date Placeholder 4"/>
          <p:cNvSpPr>
            <a:spLocks noGrp="1"/>
          </p:cNvSpPr>
          <p:nvPr>
            <p:ph type="dt" sz="half" idx="10"/>
          </p:nvPr>
        </p:nvSpPr>
        <p:spPr/>
        <p:txBody>
          <a:bodyPr/>
          <a:lstStyle/>
          <a:p>
            <a:fld id="{1DA13E6A-479B-4E1E-9D48-3E8715C0E367}" type="datetimeFigureOut">
              <a:rPr lang="en-US" smtClean="0"/>
              <a:pPr/>
              <a:t>3/16/2021</a:t>
            </a:fld>
            <a:endParaRPr lang="en-US"/>
          </a:p>
        </p:txBody>
      </p:sp>
      <p:sp>
        <p:nvSpPr>
          <p:cNvPr id="1048674" name="Footer Placeholder 5"/>
          <p:cNvSpPr>
            <a:spLocks noGrp="1"/>
          </p:cNvSpPr>
          <p:nvPr>
            <p:ph type="ftr" sz="quarter" idx="11"/>
          </p:nvPr>
        </p:nvSpPr>
        <p:spPr/>
        <p:txBody>
          <a:bodyPr/>
          <a:lstStyle/>
          <a:p>
            <a:endParaRPr lang="en-US"/>
          </a:p>
        </p:txBody>
      </p:sp>
      <p:sp>
        <p:nvSpPr>
          <p:cNvPr id="1048675" name="Slide Number Placeholder 6"/>
          <p:cNvSpPr>
            <a:spLocks noGrp="1"/>
          </p:cNvSpPr>
          <p:nvPr>
            <p:ph type="sldNum" sz="quarter" idx="12"/>
          </p:nvPr>
        </p:nvSpPr>
        <p:spPr>
          <a:xfrm>
            <a:off x="8077200" y="6356350"/>
            <a:ext cx="609600" cy="365125"/>
          </a:xfrm>
        </p:spPr>
        <p:txBody>
          <a:bodyPr/>
          <a:lstStyle/>
          <a:p>
            <a:fld id="{7F3FADF1-9EF0-4E3F-B1F0-4C5EFA36BD40}" type="slidenum">
              <a:rPr lang="en-US" smtClean="0"/>
              <a:pPr/>
              <a:t>‹#›</a:t>
            </a:fld>
            <a:endParaRPr lang="en-US"/>
          </a:p>
        </p:txBody>
      </p:sp>
      <p:sp>
        <p:nvSpPr>
          <p:cNvPr id="1048676"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48677"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678"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48576"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577"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578"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1048579"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4858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A13E6A-479B-4E1E-9D48-3E8715C0E367}" type="datetimeFigureOut">
              <a:rPr lang="en-US" smtClean="0"/>
              <a:pPr/>
              <a:t>3/16/2021</a:t>
            </a:fld>
            <a:endParaRPr lang="en-US"/>
          </a:p>
        </p:txBody>
      </p:sp>
      <p:sp>
        <p:nvSpPr>
          <p:cNvPr id="1048581"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048582"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F3FADF1-9EF0-4E3F-B1F0-4C5EFA36BD40}" type="slidenum">
              <a:rPr lang="en-US" smtClean="0"/>
              <a:pPr/>
              <a:t>‹#›</a:t>
            </a:fld>
            <a:endParaRPr lang="en-US"/>
          </a:p>
        </p:txBody>
      </p:sp>
      <p:grpSp>
        <p:nvGrpSpPr>
          <p:cNvPr id="35" name="Group 1"/>
          <p:cNvGrpSpPr/>
          <p:nvPr/>
        </p:nvGrpSpPr>
        <p:grpSpPr>
          <a:xfrm>
            <a:off x="-19017" y="202408"/>
            <a:ext cx="9180548" cy="649224"/>
            <a:chOff x="-19045" y="216550"/>
            <a:chExt cx="9180548" cy="649224"/>
          </a:xfrm>
        </p:grpSpPr>
        <p:sp>
          <p:nvSpPr>
            <p:cNvPr id="1048583"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84"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33000">
                    <a:schemeClr val="accent2">
                      <a:alpha val="56000"/>
                    </a:schemeClr>
                  </a:gs>
                  <a:gs pos="44000">
                    <a:schemeClr val="accent1"/>
                  </a:gs>
                  <a:gs pos="74000">
                    <a:schemeClr val="accent4"/>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ctrTitle"/>
          </p:nvPr>
        </p:nvSpPr>
        <p:spPr>
          <a:xfrm>
            <a:off x="533400" y="1052736"/>
            <a:ext cx="7851648" cy="1584176"/>
          </a:xfrm>
        </p:spPr>
        <p:txBody>
          <a:bodyPr>
            <a:normAutofit/>
          </a:bodyPr>
          <a:lstStyle/>
          <a:p>
            <a:pPr algn="l"/>
            <a:r>
              <a:rPr lang="en-IN" dirty="0"/>
              <a:t>VALUE ADDED NETWORK</a:t>
            </a:r>
            <a:endParaRPr lang="en-US" dirty="0"/>
          </a:p>
        </p:txBody>
      </p:sp>
      <p:pic>
        <p:nvPicPr>
          <p:cNvPr id="2097154" name="Picture 4" descr="ban_van-1.jpg"/>
          <p:cNvPicPr>
            <a:picLocks noChangeAspect="1"/>
          </p:cNvPicPr>
          <p:nvPr/>
        </p:nvPicPr>
        <p:blipFill>
          <a:blip r:embed="rId2" cstate="print"/>
          <a:stretch>
            <a:fillRect/>
          </a:stretch>
        </p:blipFill>
        <p:spPr>
          <a:xfrm>
            <a:off x="611560" y="2852936"/>
            <a:ext cx="7294190" cy="324036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Title 1"/>
          <p:cNvSpPr>
            <a:spLocks noGrp="1"/>
          </p:cNvSpPr>
          <p:nvPr>
            <p:ph type="title"/>
          </p:nvPr>
        </p:nvSpPr>
        <p:spPr>
          <a:xfrm>
            <a:off x="457200" y="704088"/>
            <a:ext cx="8363272" cy="1356760"/>
          </a:xfrm>
        </p:spPr>
        <p:txBody>
          <a:bodyPr>
            <a:normAutofit fontScale="90000"/>
          </a:bodyPr>
          <a:lstStyle/>
          <a:p>
            <a:r>
              <a:rPr lang="en-US" sz="3600" u="sng" dirty="0">
                <a:latin typeface="Comic Sans MS" panose="030F0702030302020204" pitchFamily="66" charset="0"/>
              </a:rPr>
              <a:t>Three types </a:t>
            </a:r>
            <a:r>
              <a:rPr lang="en-US" sz="3600" dirty="0">
                <a:latin typeface="Comic Sans MS" panose="030F0702030302020204" pitchFamily="66" charset="0"/>
              </a:rPr>
              <a:t>of Value Added Network, based on how the computers in the network are connected:</a:t>
            </a:r>
            <a:endParaRPr lang="en-IN" sz="3600" dirty="0">
              <a:latin typeface="Comic Sans MS" panose="030F0702030302020204" pitchFamily="66" charset="0"/>
            </a:endParaRPr>
          </a:p>
        </p:txBody>
      </p:sp>
      <p:sp>
        <p:nvSpPr>
          <p:cNvPr id="1048633" name="Subtitle 2"/>
          <p:cNvSpPr>
            <a:spLocks noGrp="1"/>
          </p:cNvSpPr>
          <p:nvPr>
            <p:ph idx="1"/>
          </p:nvPr>
        </p:nvSpPr>
        <p:spPr/>
        <p:txBody>
          <a:bodyPr>
            <a:normAutofit/>
          </a:bodyPr>
          <a:lstStyle/>
          <a:p>
            <a:pPr marL="457200" indent="-457200" algn="l">
              <a:buFont typeface="+mj-lt"/>
              <a:buAutoNum type="arabicPeriod"/>
            </a:pPr>
            <a:endParaRPr lang="en-US" sz="2800" dirty="0">
              <a:latin typeface="Comic Sans MS" panose="030F0702030302020204" pitchFamily="66" charset="0"/>
            </a:endParaRPr>
          </a:p>
          <a:p>
            <a:pPr marL="457200" indent="-457200" algn="l">
              <a:buFont typeface="+mj-lt"/>
              <a:buAutoNum type="arabicPeriod"/>
            </a:pPr>
            <a:r>
              <a:rPr lang="en-US" sz="2800" dirty="0">
                <a:latin typeface="Comic Sans MS" panose="030F0702030302020204" pitchFamily="66" charset="0"/>
              </a:rPr>
              <a:t>One to One</a:t>
            </a:r>
          </a:p>
          <a:p>
            <a:pPr marL="457200" indent="-457200" algn="l">
              <a:buNone/>
            </a:pPr>
            <a:endParaRPr lang="en-US" sz="2800" dirty="0">
              <a:latin typeface="Comic Sans MS" panose="030F0702030302020204" pitchFamily="66" charset="0"/>
            </a:endParaRPr>
          </a:p>
          <a:p>
            <a:pPr marL="457200" indent="-457200" algn="l">
              <a:buNone/>
            </a:pPr>
            <a:r>
              <a:rPr lang="en-US" sz="2800" dirty="0">
                <a:latin typeface="Comic Sans MS" panose="030F0702030302020204" pitchFamily="66" charset="0"/>
              </a:rPr>
              <a:t> </a:t>
            </a:r>
          </a:p>
          <a:p>
            <a:pPr marL="514350" indent="-514350" algn="l">
              <a:buAutoNum type="arabicPeriod" startAt="2"/>
            </a:pPr>
            <a:r>
              <a:rPr lang="en-US" sz="2800" dirty="0">
                <a:latin typeface="Comic Sans MS" panose="030F0702030302020204" pitchFamily="66" charset="0"/>
              </a:rPr>
              <a:t>One to Many</a:t>
            </a:r>
          </a:p>
          <a:p>
            <a:pPr marL="514350" indent="-514350" algn="l">
              <a:buAutoNum type="arabicPeriod" startAt="2"/>
            </a:pPr>
            <a:endParaRPr lang="en-IN" sz="2800" dirty="0">
              <a:latin typeface="Comic Sans MS" panose="030F0702030302020204" pitchFamily="66" charset="0"/>
            </a:endParaRPr>
          </a:p>
          <a:p>
            <a:pPr marL="514350" indent="-514350" algn="l">
              <a:buNone/>
            </a:pPr>
            <a:endParaRPr lang="en-US" sz="2800" dirty="0">
              <a:latin typeface="Comic Sans MS" panose="030F0702030302020204" pitchFamily="66" charset="0"/>
            </a:endParaRPr>
          </a:p>
          <a:p>
            <a:pPr marL="514350" indent="-514350" algn="l">
              <a:buAutoNum type="arabicPeriod" startAt="3"/>
            </a:pPr>
            <a:r>
              <a:rPr lang="en-US" sz="2800" dirty="0">
                <a:latin typeface="Comic Sans MS" panose="030F0702030302020204" pitchFamily="66" charset="0"/>
              </a:rPr>
              <a:t>Many to Many</a:t>
            </a:r>
          </a:p>
          <a:p>
            <a:pPr marL="514350" indent="-514350" algn="l">
              <a:buNone/>
            </a:pPr>
            <a:endParaRPr lang="en-US" sz="2800" dirty="0">
              <a:latin typeface="Comic Sans MS" panose="030F0702030302020204" pitchFamily="66"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Title 1"/>
          <p:cNvSpPr>
            <a:spLocks noGrp="1"/>
          </p:cNvSpPr>
          <p:nvPr>
            <p:ph type="title" idx="4294967295"/>
          </p:nvPr>
        </p:nvSpPr>
        <p:spPr>
          <a:xfrm>
            <a:off x="0" y="909638"/>
            <a:ext cx="5824538" cy="936625"/>
          </a:xfrm>
        </p:spPr>
        <p:txBody>
          <a:bodyPr>
            <a:normAutofit/>
          </a:bodyPr>
          <a:lstStyle/>
          <a:p>
            <a:pPr algn="ctr"/>
            <a:r>
              <a:rPr lang="en-US" sz="3600" b="1" u="sng" dirty="0">
                <a:latin typeface="Comic Sans MS" panose="030F0702030302020204" pitchFamily="66" charset="0"/>
              </a:rPr>
              <a:t>One to One</a:t>
            </a:r>
            <a:endParaRPr lang="en-IN" sz="3600" b="1" u="sng" dirty="0">
              <a:latin typeface="Comic Sans MS" panose="030F0702030302020204" pitchFamily="66" charset="0"/>
            </a:endParaRPr>
          </a:p>
        </p:txBody>
      </p:sp>
      <p:sp>
        <p:nvSpPr>
          <p:cNvPr id="1048635" name="Text Placeholder 3"/>
          <p:cNvSpPr>
            <a:spLocks noGrp="1"/>
          </p:cNvSpPr>
          <p:nvPr>
            <p:ph type="body" sz="half" idx="4294967295"/>
          </p:nvPr>
        </p:nvSpPr>
        <p:spPr>
          <a:xfrm>
            <a:off x="0" y="2809875"/>
            <a:ext cx="6997700" cy="1100138"/>
          </a:xfrm>
        </p:spPr>
        <p:txBody>
          <a:bodyPr>
            <a:normAutofit/>
          </a:bodyPr>
          <a:lstStyle/>
          <a:p>
            <a:r>
              <a:rPr lang="en-US" sz="2400" b="0" dirty="0">
                <a:solidFill>
                  <a:srgbClr val="57595D"/>
                </a:solidFill>
                <a:effectLst/>
                <a:latin typeface="Comic Sans MS" panose="030F0702030302020204" pitchFamily="66" charset="0"/>
              </a:rPr>
              <a:t>The one-to-one network is a connection between two businesses exchanging data</a:t>
            </a:r>
            <a:r>
              <a:rPr lang="en-US" b="0" i="0" dirty="0">
                <a:solidFill>
                  <a:srgbClr val="57595D"/>
                </a:solidFill>
                <a:effectLst/>
                <a:latin typeface="Open Sans"/>
              </a:rPr>
              <a:t>.</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Title 1"/>
          <p:cNvSpPr>
            <a:spLocks noGrp="1"/>
          </p:cNvSpPr>
          <p:nvPr>
            <p:ph type="title" idx="4294967295"/>
          </p:nvPr>
        </p:nvSpPr>
        <p:spPr>
          <a:xfrm>
            <a:off x="0" y="996950"/>
            <a:ext cx="5724525" cy="1173163"/>
          </a:xfrm>
        </p:spPr>
        <p:txBody>
          <a:bodyPr>
            <a:normAutofit fontScale="90000"/>
          </a:bodyPr>
          <a:lstStyle/>
          <a:p>
            <a:r>
              <a:rPr lang="en-IN" b="1" i="0" u="sng" dirty="0">
                <a:effectLst/>
                <a:latin typeface="Comic Sans MS" panose="030F0702030302020204" pitchFamily="66" charset="0"/>
              </a:rPr>
              <a:t>One to Many</a:t>
            </a:r>
            <a:r>
              <a:rPr lang="en-IN" b="1" i="0" dirty="0">
                <a:solidFill>
                  <a:srgbClr val="132E57"/>
                </a:solidFill>
                <a:effectLst/>
                <a:latin typeface="Open Sans"/>
              </a:rPr>
              <a:t/>
            </a:r>
            <a:br>
              <a:rPr lang="en-IN" b="1" i="0" dirty="0">
                <a:solidFill>
                  <a:srgbClr val="132E57"/>
                </a:solidFill>
                <a:effectLst/>
                <a:latin typeface="Open Sans"/>
              </a:rPr>
            </a:br>
            <a:endParaRPr lang="en-IN" dirty="0"/>
          </a:p>
        </p:txBody>
      </p:sp>
      <p:sp>
        <p:nvSpPr>
          <p:cNvPr id="1048637" name="Text Placeholder 3"/>
          <p:cNvSpPr>
            <a:spLocks noGrp="1"/>
          </p:cNvSpPr>
          <p:nvPr>
            <p:ph type="body" sz="half" idx="4294967295"/>
          </p:nvPr>
        </p:nvSpPr>
        <p:spPr>
          <a:xfrm>
            <a:off x="611188" y="2835275"/>
            <a:ext cx="8532812" cy="1300163"/>
          </a:xfrm>
        </p:spPr>
        <p:txBody>
          <a:bodyPr>
            <a:normAutofit/>
          </a:bodyPr>
          <a:lstStyle/>
          <a:p>
            <a:r>
              <a:rPr lang="en-US" sz="2400" b="0" i="0" dirty="0">
                <a:solidFill>
                  <a:srgbClr val="57595D"/>
                </a:solidFill>
                <a:effectLst/>
                <a:latin typeface="Comic Sans MS" panose="030F0702030302020204" pitchFamily="66" charset="0"/>
              </a:rPr>
              <a:t>A single business connected to multiple other businesses, e.g., a major retailer connected to its different suppliers</a:t>
            </a:r>
            <a:r>
              <a:rPr lang="en-US" b="0" i="0" dirty="0">
                <a:solidFill>
                  <a:srgbClr val="57595D"/>
                </a:solidFill>
                <a:effectLst/>
                <a:latin typeface="Open Sans"/>
              </a:rPr>
              <a:t>.</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Title 1"/>
          <p:cNvSpPr>
            <a:spLocks noGrp="1"/>
          </p:cNvSpPr>
          <p:nvPr>
            <p:ph type="title" idx="4294967295"/>
          </p:nvPr>
        </p:nvSpPr>
        <p:spPr>
          <a:xfrm>
            <a:off x="0" y="622300"/>
            <a:ext cx="5219700" cy="1511300"/>
          </a:xfrm>
        </p:spPr>
        <p:txBody>
          <a:bodyPr>
            <a:normAutofit fontScale="90000"/>
          </a:bodyPr>
          <a:lstStyle/>
          <a:p>
            <a:pPr algn="ctr"/>
            <a:r>
              <a:rPr lang="en-IN" b="1" u="sng" dirty="0">
                <a:latin typeface="Comic Sans MS" panose="030F0702030302020204" pitchFamily="66" charset="0"/>
              </a:rPr>
              <a:t/>
            </a:r>
            <a:br>
              <a:rPr lang="en-IN" b="1" u="sng" dirty="0">
                <a:latin typeface="Comic Sans MS" panose="030F0702030302020204" pitchFamily="66" charset="0"/>
              </a:rPr>
            </a:br>
            <a:r>
              <a:rPr lang="en-IN" b="1" i="0" u="sng" dirty="0">
                <a:effectLst/>
                <a:latin typeface="Comic Sans MS" panose="030F0702030302020204" pitchFamily="66" charset="0"/>
              </a:rPr>
              <a:t>Many to Many</a:t>
            </a:r>
            <a:r>
              <a:rPr lang="en-IN" b="1" i="0" dirty="0">
                <a:solidFill>
                  <a:srgbClr val="132E57"/>
                </a:solidFill>
                <a:effectLst/>
                <a:latin typeface="Open Sans"/>
              </a:rPr>
              <a:t/>
            </a:r>
            <a:br>
              <a:rPr lang="en-IN" b="1" i="0" dirty="0">
                <a:solidFill>
                  <a:srgbClr val="132E57"/>
                </a:solidFill>
                <a:effectLst/>
                <a:latin typeface="Open Sans"/>
              </a:rPr>
            </a:br>
            <a:endParaRPr lang="en-IN" dirty="0"/>
          </a:p>
        </p:txBody>
      </p:sp>
      <p:sp>
        <p:nvSpPr>
          <p:cNvPr id="1048639" name="Text Placeholder 3"/>
          <p:cNvSpPr>
            <a:spLocks noGrp="1"/>
          </p:cNvSpPr>
          <p:nvPr>
            <p:ph type="body" sz="half" idx="4294967295"/>
          </p:nvPr>
        </p:nvSpPr>
        <p:spPr>
          <a:xfrm>
            <a:off x="0" y="2524125"/>
            <a:ext cx="6638925" cy="2344738"/>
          </a:xfrm>
        </p:spPr>
        <p:txBody>
          <a:bodyPr>
            <a:normAutofit/>
          </a:bodyPr>
          <a:lstStyle/>
          <a:p>
            <a:pPr algn="l"/>
            <a:r>
              <a:rPr lang="en-US" sz="2200" b="0" i="0" dirty="0">
                <a:solidFill>
                  <a:srgbClr val="57595D"/>
                </a:solidFill>
                <a:effectLst/>
                <a:latin typeface="Comic Sans MS" panose="030F0702030302020204" pitchFamily="66" charset="0"/>
              </a:rPr>
              <a:t>Multiple businesses connected to one another. This is the most common type of network used in the financial markets since there are many market participants connected to each other via a single venue</a:t>
            </a:r>
            <a:r>
              <a:rPr lang="en-US" b="0" i="0" dirty="0">
                <a:solidFill>
                  <a:srgbClr val="57595D"/>
                </a:solidFill>
                <a:effectLst/>
                <a:latin typeface="Open Sans"/>
              </a:rPr>
              <a:t>.</a:t>
            </a:r>
          </a:p>
          <a:p>
            <a:pPr algn="l"/>
            <a:endParaRPr lang="en-US" b="0" i="0" dirty="0">
              <a:solidFill>
                <a:srgbClr val="57595D"/>
              </a:solidFill>
              <a:effectLst/>
              <a:latin typeface="Open Sans"/>
            </a:endParaRP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5" name="Picture 2"/>
          <p:cNvPicPr>
            <a:picLocks noChangeAspect="1"/>
          </p:cNvPicPr>
          <p:nvPr/>
        </p:nvPicPr>
        <p:blipFill rotWithShape="1">
          <a:blip r:embed="rId2" cstate="print"/>
          <a:srcRect t="8000" b="10983"/>
          <a:stretch>
            <a:fillRect/>
          </a:stretch>
        </p:blipFill>
        <p:spPr>
          <a:xfrm>
            <a:off x="1199680" y="1033670"/>
            <a:ext cx="6523025" cy="447923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Title 3"/>
          <p:cNvSpPr>
            <a:spLocks noGrp="1"/>
          </p:cNvSpPr>
          <p:nvPr>
            <p:ph type="ctrTitle"/>
          </p:nvPr>
        </p:nvSpPr>
        <p:spPr>
          <a:xfrm>
            <a:off x="533400" y="1371600"/>
            <a:ext cx="7851648" cy="1265312"/>
          </a:xfrm>
        </p:spPr>
        <p:txBody>
          <a:bodyPr>
            <a:normAutofit fontScale="90000"/>
          </a:bodyPr>
          <a:lstStyle/>
          <a:p>
            <a:pPr algn="l"/>
            <a:r>
              <a:rPr lang="en-GB" sz="4000" dirty="0"/>
              <a:t>Components of V</a:t>
            </a:r>
            <a:r>
              <a:rPr lang="en-GB" sz="4000" dirty="0" smtClean="0"/>
              <a:t>alue </a:t>
            </a:r>
            <a:r>
              <a:rPr lang="en-GB" sz="4000" dirty="0"/>
              <a:t>A</a:t>
            </a:r>
            <a:r>
              <a:rPr lang="en-GB" sz="4000" dirty="0" smtClean="0"/>
              <a:t>dded Network</a:t>
            </a:r>
            <a:r>
              <a:rPr lang="en-GB" sz="4000" dirty="0"/>
              <a:t/>
            </a:r>
            <a:br>
              <a:rPr lang="en-GB" sz="4000" dirty="0"/>
            </a:br>
            <a:r>
              <a:rPr lang="en-GB" sz="4000" dirty="0" smtClean="0"/>
              <a:t>                               (VAN)</a:t>
            </a:r>
            <a:endParaRPr lang="en-US" sz="4000" dirty="0"/>
          </a:p>
        </p:txBody>
      </p:sp>
      <p:pic>
        <p:nvPicPr>
          <p:cNvPr id="2097166" name="Picture 5" descr="electronic-data-interchange-edi.jpg"/>
          <p:cNvPicPr>
            <a:picLocks noChangeAspect="1"/>
          </p:cNvPicPr>
          <p:nvPr/>
        </p:nvPicPr>
        <p:blipFill>
          <a:blip r:embed="rId2" cstate="print"/>
          <a:stretch>
            <a:fillRect/>
          </a:stretch>
        </p:blipFill>
        <p:spPr>
          <a:xfrm>
            <a:off x="1043608" y="3429000"/>
            <a:ext cx="7128792" cy="2880320"/>
          </a:xfrm>
          <a:prstGeom prst="rect">
            <a:avLst/>
          </a:prstGeom>
          <a:ln>
            <a:noFill/>
          </a:ln>
          <a:effectLst>
            <a:softEdge rad="112500"/>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1" name="Title 1"/>
          <p:cNvSpPr>
            <a:spLocks noGrp="1"/>
          </p:cNvSpPr>
          <p:nvPr>
            <p:ph type="title"/>
          </p:nvPr>
        </p:nvSpPr>
        <p:spPr/>
        <p:txBody>
          <a:bodyPr>
            <a:normAutofit/>
          </a:bodyPr>
          <a:lstStyle/>
          <a:p>
            <a:r>
              <a:rPr lang="en-GB" sz="2800" dirty="0"/>
              <a:t>Components of value added network</a:t>
            </a:r>
            <a:br>
              <a:rPr lang="en-GB" sz="2800" dirty="0"/>
            </a:br>
            <a:r>
              <a:rPr lang="en-GB" sz="2800" dirty="0"/>
              <a:t>EDI</a:t>
            </a:r>
            <a:endParaRPr lang="en-US" sz="2800" dirty="0"/>
          </a:p>
        </p:txBody>
      </p:sp>
      <p:sp>
        <p:nvSpPr>
          <p:cNvPr id="1048642" name="Subtitle 2"/>
          <p:cNvSpPr>
            <a:spLocks noGrp="1"/>
          </p:cNvSpPr>
          <p:nvPr>
            <p:ph idx="1"/>
          </p:nvPr>
        </p:nvSpPr>
        <p:spPr/>
        <p:txBody>
          <a:bodyPr>
            <a:normAutofit/>
          </a:bodyPr>
          <a:lstStyle/>
          <a:p>
            <a:pPr algn="l"/>
            <a:r>
              <a:rPr lang="en-GB" sz="2000" i="0" dirty="0">
                <a:latin typeface="Roboto" panose="02000000000000000000" pitchFamily="2" charset="0"/>
              </a:rPr>
              <a:t>An EDI VAN (Value Added Network) offers a B2B (business to business)network of electronic communications, a network which includes an array of 'value added' services, as well as facilitated communication protocols that otherwise would not be available when going through the Internet or regular phone                                       </a:t>
            </a:r>
          </a:p>
          <a:p>
            <a:endParaRPr lang="en-GB" dirty="0">
              <a:solidFill>
                <a:srgbClr val="3C4043"/>
              </a:solidFill>
              <a:latin typeface="Roboto" panose="02000000000000000000" pitchFamily="2" charset="0"/>
            </a:endParaRPr>
          </a:p>
          <a:p>
            <a:endParaRPr lang="en-GB" dirty="0">
              <a:solidFill>
                <a:srgbClr val="3C4043"/>
              </a:solidFill>
              <a:latin typeface="Roboto" panose="02000000000000000000" pitchFamily="2" charset="0"/>
            </a:endParaRPr>
          </a:p>
          <a:p>
            <a:endParaRPr lang="en-GB" dirty="0">
              <a:solidFill>
                <a:srgbClr val="3C4043"/>
              </a:solidFill>
              <a:latin typeface="Roboto" panose="02000000000000000000" pitchFamily="2" charset="0"/>
            </a:endParaRPr>
          </a:p>
        </p:txBody>
      </p:sp>
      <p:pic>
        <p:nvPicPr>
          <p:cNvPr id="2097167" name="Picture 7"/>
          <p:cNvPicPr>
            <a:picLocks noChangeAspect="1"/>
          </p:cNvPicPr>
          <p:nvPr/>
        </p:nvPicPr>
        <p:blipFill>
          <a:blip r:embed="rId2" cstate="print"/>
          <a:stretch>
            <a:fillRect/>
          </a:stretch>
        </p:blipFill>
        <p:spPr>
          <a:xfrm>
            <a:off x="1259632" y="3933056"/>
            <a:ext cx="3076362" cy="2711014"/>
          </a:xfrm>
          <a:prstGeom prst="rect">
            <a:avLst/>
          </a:prstGeom>
        </p:spPr>
      </p:pic>
      <p:pic>
        <p:nvPicPr>
          <p:cNvPr id="2097168" name="Picture 8"/>
          <p:cNvPicPr>
            <a:picLocks noChangeAspect="1"/>
          </p:cNvPicPr>
          <p:nvPr/>
        </p:nvPicPr>
        <p:blipFill>
          <a:blip r:embed="rId3" cstate="print"/>
          <a:stretch>
            <a:fillRect/>
          </a:stretch>
        </p:blipFill>
        <p:spPr>
          <a:xfrm>
            <a:off x="5804818" y="3645024"/>
            <a:ext cx="3339182" cy="254847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Title 1"/>
          <p:cNvSpPr>
            <a:spLocks noGrp="1"/>
          </p:cNvSpPr>
          <p:nvPr>
            <p:ph type="title"/>
          </p:nvPr>
        </p:nvSpPr>
        <p:spPr>
          <a:xfrm>
            <a:off x="170228" y="389575"/>
            <a:ext cx="8973772" cy="918458"/>
          </a:xfrm>
        </p:spPr>
        <p:txBody>
          <a:bodyPr>
            <a:normAutofit/>
          </a:bodyPr>
          <a:lstStyle/>
          <a:p>
            <a:r>
              <a:rPr lang="en-GB" sz="2800" b="1" dirty="0"/>
              <a:t>Components</a:t>
            </a:r>
            <a:r>
              <a:rPr lang="en-GB" sz="2800" dirty="0"/>
              <a:t> </a:t>
            </a:r>
            <a:r>
              <a:rPr lang="en-GB" sz="2800" b="1" dirty="0"/>
              <a:t>of</a:t>
            </a:r>
            <a:r>
              <a:rPr lang="en-GB" sz="2800" dirty="0"/>
              <a:t> </a:t>
            </a:r>
            <a:r>
              <a:rPr lang="en-GB" sz="2800" b="1" dirty="0"/>
              <a:t>value</a:t>
            </a:r>
            <a:r>
              <a:rPr lang="en-GB" sz="2800" dirty="0"/>
              <a:t> </a:t>
            </a:r>
            <a:r>
              <a:rPr lang="en-GB" sz="2800" b="1" dirty="0"/>
              <a:t>added</a:t>
            </a:r>
            <a:r>
              <a:rPr lang="en-GB" sz="2800" dirty="0"/>
              <a:t> </a:t>
            </a:r>
            <a:r>
              <a:rPr lang="en-GB" sz="2800" b="1" dirty="0"/>
              <a:t>network</a:t>
            </a:r>
            <a:r>
              <a:rPr lang="en-GB" sz="2800" dirty="0"/>
              <a:t> </a:t>
            </a:r>
            <a:br>
              <a:rPr lang="en-GB" sz="2800" dirty="0"/>
            </a:br>
            <a:r>
              <a:rPr lang="en-GB" sz="2800" dirty="0"/>
              <a:t>                (</a:t>
            </a:r>
            <a:r>
              <a:rPr lang="en-GB" sz="2800" b="1" dirty="0"/>
              <a:t>Mail</a:t>
            </a:r>
            <a:r>
              <a:rPr lang="en-GB" sz="2800" dirty="0"/>
              <a:t> </a:t>
            </a:r>
            <a:r>
              <a:rPr lang="en-GB" sz="2800" b="1" dirty="0"/>
              <a:t>box</a:t>
            </a:r>
            <a:r>
              <a:rPr lang="en-GB" sz="2800" dirty="0"/>
              <a:t>)</a:t>
            </a:r>
            <a:endParaRPr lang="en-US" sz="2800" dirty="0"/>
          </a:p>
        </p:txBody>
      </p:sp>
      <p:sp>
        <p:nvSpPr>
          <p:cNvPr id="1048644" name="Content Placeholder 2"/>
          <p:cNvSpPr>
            <a:spLocks noGrp="1"/>
          </p:cNvSpPr>
          <p:nvPr>
            <p:ph idx="1"/>
          </p:nvPr>
        </p:nvSpPr>
        <p:spPr>
          <a:xfrm>
            <a:off x="323528" y="1913150"/>
            <a:ext cx="8028929" cy="4263813"/>
          </a:xfrm>
        </p:spPr>
        <p:txBody>
          <a:bodyPr>
            <a:noAutofit/>
          </a:bodyPr>
          <a:lstStyle/>
          <a:p>
            <a:pPr marL="0" indent="0">
              <a:buNone/>
            </a:pPr>
            <a:r>
              <a:rPr lang="en-US" sz="2000" dirty="0"/>
              <a:t>Users of a VAN (Value Added </a:t>
            </a:r>
            <a:r>
              <a:rPr lang="en-GB" sz="2000" dirty="0"/>
              <a:t>                </a:t>
            </a:r>
            <a:endParaRPr lang="en-US" sz="2000" dirty="0"/>
          </a:p>
          <a:p>
            <a:pPr marL="0" indent="0">
              <a:buNone/>
            </a:pPr>
            <a:r>
              <a:rPr lang="en-US" sz="2000" dirty="0"/>
              <a:t>Network) can send messages to </a:t>
            </a:r>
            <a:r>
              <a:rPr lang="en-GB" sz="2000" dirty="0"/>
              <a:t>               </a:t>
            </a:r>
            <a:endParaRPr lang="en-US" sz="2000" dirty="0"/>
          </a:p>
          <a:p>
            <a:pPr marL="0" indent="0">
              <a:buNone/>
            </a:pPr>
            <a:r>
              <a:rPr lang="en-US" sz="2000" dirty="0"/>
              <a:t>and retrieve messages from </a:t>
            </a:r>
          </a:p>
          <a:p>
            <a:pPr marL="0" indent="0">
              <a:buNone/>
            </a:pPr>
            <a:r>
              <a:rPr lang="en-US" sz="2000" dirty="0"/>
              <a:t>a mailbox. This is a specialized </a:t>
            </a:r>
            <a:r>
              <a:rPr lang="en-GB" sz="2000" dirty="0"/>
              <a:t>               </a:t>
            </a:r>
            <a:endParaRPr lang="en-US" sz="2000" dirty="0"/>
          </a:p>
          <a:p>
            <a:pPr marL="0" indent="0">
              <a:buNone/>
            </a:pPr>
            <a:r>
              <a:rPr lang="en-US" sz="2000" dirty="0"/>
              <a:t>subscriber service that will </a:t>
            </a:r>
          </a:p>
          <a:p>
            <a:pPr marL="0" indent="0">
              <a:buNone/>
            </a:pPr>
            <a:r>
              <a:rPr lang="en-US" sz="2000" dirty="0"/>
              <a:t>hold messages until the </a:t>
            </a:r>
          </a:p>
          <a:p>
            <a:pPr marL="0" indent="0">
              <a:buNone/>
            </a:pPr>
            <a:r>
              <a:rPr lang="en-US" sz="2000" dirty="0"/>
              <a:t>subscriber requests them.</a:t>
            </a:r>
          </a:p>
          <a:p>
            <a:pPr marL="0" indent="0">
              <a:buNone/>
            </a:pPr>
            <a:r>
              <a:rPr lang="en-US" sz="2000" dirty="0"/>
              <a:t>company is assigned a mailbox</a:t>
            </a:r>
            <a:r>
              <a:rPr lang="en-GB" sz="2000" dirty="0"/>
              <a:t>.</a:t>
            </a:r>
            <a:endParaRPr lang="en-US" sz="2000" dirty="0"/>
          </a:p>
          <a:p>
            <a:pPr marL="0" indent="0">
              <a:buNone/>
            </a:pPr>
            <a:r>
              <a:rPr lang="en-US" sz="2000" dirty="0"/>
              <a:t>communications adaptor initiates </a:t>
            </a:r>
          </a:p>
          <a:p>
            <a:pPr marL="0" indent="0">
              <a:buNone/>
            </a:pPr>
            <a:r>
              <a:rPr lang="en-US" sz="2000" dirty="0"/>
              <a:t>a connection to that VAN mailbox </a:t>
            </a:r>
          </a:p>
          <a:p>
            <a:pPr marL="0" indent="0">
              <a:buNone/>
            </a:pPr>
            <a:r>
              <a:rPr lang="en-US" sz="2000" dirty="0"/>
              <a:t>and uploads the EDI files to the </a:t>
            </a:r>
          </a:p>
          <a:p>
            <a:pPr marL="0" indent="0">
              <a:buNone/>
            </a:pPr>
            <a:r>
              <a:rPr lang="en-US" sz="2000" dirty="0"/>
              <a:t>VAN mailbox.</a:t>
            </a:r>
          </a:p>
        </p:txBody>
      </p:sp>
      <p:pic>
        <p:nvPicPr>
          <p:cNvPr id="2097169" name="Picture 4"/>
          <p:cNvPicPr>
            <a:picLocks noChangeAspect="1"/>
          </p:cNvPicPr>
          <p:nvPr/>
        </p:nvPicPr>
        <p:blipFill>
          <a:blip r:embed="rId2" cstate="print"/>
          <a:stretch>
            <a:fillRect/>
          </a:stretch>
        </p:blipFill>
        <p:spPr>
          <a:xfrm>
            <a:off x="4242165" y="1700808"/>
            <a:ext cx="4901835" cy="450396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3"/>
          <p:cNvSpPr>
            <a:spLocks noGrp="1"/>
          </p:cNvSpPr>
          <p:nvPr>
            <p:ph type="ctrTitle"/>
          </p:nvPr>
        </p:nvSpPr>
        <p:spPr/>
        <p:txBody>
          <a:bodyPr/>
          <a:lstStyle/>
          <a:p>
            <a:pPr algn="l"/>
            <a:r>
              <a:rPr lang="en-IN" dirty="0"/>
              <a:t>ELECTRONIC DATA </a:t>
            </a:r>
            <a:r>
              <a:rPr lang="en-IN" dirty="0" smtClean="0"/>
              <a:t>INTERCHANGE (EDI)</a:t>
            </a:r>
            <a:endParaRPr lang="en-US" dirty="0"/>
          </a:p>
        </p:txBody>
      </p:sp>
      <p:pic>
        <p:nvPicPr>
          <p:cNvPr id="2097160" name="Picture 5" descr="Screen Shot 2020-04-28 at 1.48.32 PM.png"/>
          <p:cNvPicPr>
            <a:picLocks noChangeAspect="1"/>
          </p:cNvPicPr>
          <p:nvPr/>
        </p:nvPicPr>
        <p:blipFill>
          <a:blip r:embed="rId2" cstate="print"/>
          <a:stretch>
            <a:fillRect/>
          </a:stretch>
        </p:blipFill>
        <p:spPr>
          <a:xfrm>
            <a:off x="179512" y="3284984"/>
            <a:ext cx="8496944" cy="2952328"/>
          </a:xfrm>
          <a:prstGeom prst="rect">
            <a:avLst/>
          </a:prstGeom>
          <a:ln>
            <a:noFill/>
          </a:ln>
          <a:effectLst>
            <a:softEdge rad="112500"/>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Content Placeholder 4"/>
          <p:cNvSpPr>
            <a:spLocks noGrp="1"/>
          </p:cNvSpPr>
          <p:nvPr>
            <p:ph idx="1"/>
          </p:nvPr>
        </p:nvSpPr>
        <p:spPr>
          <a:xfrm>
            <a:off x="457200" y="1371600"/>
            <a:ext cx="8229600" cy="4754563"/>
          </a:xfrm>
        </p:spPr>
        <p:txBody>
          <a:bodyPr>
            <a:normAutofit/>
          </a:bodyPr>
          <a:lstStyle/>
          <a:p>
            <a:r>
              <a:rPr lang="en-US" sz="2000" b="1" dirty="0"/>
              <a:t>Electronic Data Interchange (EDI) </a:t>
            </a:r>
            <a:r>
              <a:rPr lang="en-US" sz="2000" dirty="0"/>
              <a:t>is the electronic interchange of business information using a standardized format; a process which allows one company to send information to another company electronically rather than with paper.</a:t>
            </a:r>
          </a:p>
          <a:p>
            <a:r>
              <a:rPr lang="en-US" sz="2000" dirty="0"/>
              <a:t> Working of EDI:-</a:t>
            </a:r>
          </a:p>
        </p:txBody>
      </p:sp>
      <p:pic>
        <p:nvPicPr>
          <p:cNvPr id="2097161" name="Picture 5"/>
          <p:cNvPicPr>
            <a:picLocks/>
          </p:cNvPicPr>
          <p:nvPr/>
        </p:nvPicPr>
        <p:blipFill>
          <a:blip r:embed="rId3" cstate="print"/>
          <a:srcRect/>
          <a:stretch>
            <a:fillRect/>
          </a:stretch>
        </p:blipFill>
        <p:spPr bwMode="auto">
          <a:xfrm>
            <a:off x="1371600" y="3200400"/>
            <a:ext cx="6400800" cy="2819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3"/>
          <p:cNvSpPr>
            <a:spLocks noGrp="1"/>
          </p:cNvSpPr>
          <p:nvPr>
            <p:ph type="title"/>
          </p:nvPr>
        </p:nvSpPr>
        <p:spPr>
          <a:xfrm>
            <a:off x="457200" y="620688"/>
            <a:ext cx="8229600" cy="1152128"/>
          </a:xfrm>
        </p:spPr>
        <p:txBody>
          <a:bodyPr/>
          <a:lstStyle/>
          <a:p>
            <a:r>
              <a:rPr lang="en-IN" dirty="0"/>
              <a:t>MEMBERS</a:t>
            </a:r>
            <a:endParaRPr lang="en-US" dirty="0"/>
          </a:p>
        </p:txBody>
      </p:sp>
      <p:sp>
        <p:nvSpPr>
          <p:cNvPr id="1048612" name="Content Placeholder 4"/>
          <p:cNvSpPr>
            <a:spLocks noGrp="1"/>
          </p:cNvSpPr>
          <p:nvPr>
            <p:ph sz="half" idx="1"/>
          </p:nvPr>
        </p:nvSpPr>
        <p:spPr>
          <a:xfrm>
            <a:off x="457200" y="1920084"/>
            <a:ext cx="4038600" cy="4749275"/>
          </a:xfrm>
        </p:spPr>
        <p:txBody>
          <a:bodyPr>
            <a:normAutofit lnSpcReduction="10000"/>
          </a:bodyPr>
          <a:lstStyle/>
          <a:p>
            <a:pPr>
              <a:buFont typeface="Arial" pitchFamily="34" charset="0"/>
              <a:buChar char="•"/>
            </a:pPr>
            <a:r>
              <a:rPr lang="en-IN" dirty="0"/>
              <a:t>ABHAY MISTRY</a:t>
            </a:r>
          </a:p>
          <a:p>
            <a:pPr>
              <a:buFont typeface="Arial" pitchFamily="34" charset="0"/>
              <a:buChar char="•"/>
            </a:pPr>
            <a:r>
              <a:rPr lang="en-IN" dirty="0"/>
              <a:t>ABHISHEK PATIL</a:t>
            </a:r>
          </a:p>
          <a:p>
            <a:pPr>
              <a:buFont typeface="Arial" pitchFamily="34" charset="0"/>
              <a:buChar char="•"/>
            </a:pPr>
            <a:r>
              <a:rPr lang="en-IN" dirty="0"/>
              <a:t>ARAV </a:t>
            </a:r>
          </a:p>
          <a:p>
            <a:pPr>
              <a:buFont typeface="Arial" pitchFamily="34" charset="0"/>
              <a:buChar char="•"/>
            </a:pPr>
            <a:r>
              <a:rPr lang="en-IN" dirty="0"/>
              <a:t>ASHVANI KUMAR</a:t>
            </a:r>
          </a:p>
          <a:p>
            <a:pPr>
              <a:buFont typeface="Arial" pitchFamily="34" charset="0"/>
              <a:buChar char="•"/>
            </a:pPr>
            <a:r>
              <a:rPr lang="en-IN" dirty="0"/>
              <a:t>BECHULAL GUPTA</a:t>
            </a:r>
          </a:p>
          <a:p>
            <a:pPr>
              <a:buFont typeface="Arial" pitchFamily="34" charset="0"/>
              <a:buChar char="•"/>
            </a:pPr>
            <a:r>
              <a:rPr lang="en-IN" dirty="0"/>
              <a:t>PRATHAMESH POTE</a:t>
            </a:r>
          </a:p>
          <a:p>
            <a:pPr>
              <a:buFont typeface="Arial" pitchFamily="34" charset="0"/>
              <a:buChar char="•"/>
            </a:pPr>
            <a:r>
              <a:rPr lang="en-IN" dirty="0"/>
              <a:t>RAHUL SHAH</a:t>
            </a:r>
          </a:p>
          <a:p>
            <a:pPr>
              <a:buFont typeface="Arial" pitchFamily="34" charset="0"/>
              <a:buChar char="•"/>
            </a:pPr>
            <a:r>
              <a:rPr lang="en-IN" dirty="0"/>
              <a:t>ROHIT GHADGE</a:t>
            </a:r>
          </a:p>
          <a:p>
            <a:pPr>
              <a:buFont typeface="Arial" pitchFamily="34" charset="0"/>
              <a:buChar char="•"/>
            </a:pPr>
            <a:r>
              <a:rPr lang="en-IN" dirty="0"/>
              <a:t>SATYENDRA GUPTA</a:t>
            </a:r>
          </a:p>
          <a:p>
            <a:pPr>
              <a:buFont typeface="Arial" pitchFamily="34" charset="0"/>
              <a:buChar char="•"/>
            </a:pPr>
            <a:r>
              <a:rPr lang="en-IN" dirty="0"/>
              <a:t>SHIVANG VYAS</a:t>
            </a:r>
          </a:p>
          <a:p>
            <a:pPr>
              <a:buFont typeface="Arial" pitchFamily="34" charset="0"/>
              <a:buChar char="•"/>
            </a:pPr>
            <a:endParaRPr lang="en-US" dirty="0"/>
          </a:p>
        </p:txBody>
      </p:sp>
      <p:sp>
        <p:nvSpPr>
          <p:cNvPr id="1048613" name="Content Placeholder 5"/>
          <p:cNvSpPr>
            <a:spLocks noGrp="1"/>
          </p:cNvSpPr>
          <p:nvPr>
            <p:ph sz="half" idx="2"/>
          </p:nvPr>
        </p:nvSpPr>
        <p:spPr/>
        <p:txBody>
          <a:bodyPr>
            <a:normAutofit fontScale="96154" lnSpcReduction="10000"/>
          </a:bodyPr>
          <a:lstStyle/>
          <a:p>
            <a:r>
              <a:rPr lang="en-IN" dirty="0"/>
              <a:t>45</a:t>
            </a:r>
          </a:p>
          <a:p>
            <a:r>
              <a:rPr lang="en-IN" dirty="0"/>
              <a:t>62</a:t>
            </a:r>
          </a:p>
          <a:p>
            <a:r>
              <a:rPr lang="en-IN" dirty="0"/>
              <a:t>146</a:t>
            </a:r>
          </a:p>
          <a:p>
            <a:r>
              <a:rPr lang="en-IN" dirty="0"/>
              <a:t>145</a:t>
            </a:r>
          </a:p>
          <a:p>
            <a:r>
              <a:rPr lang="en-IN" dirty="0"/>
              <a:t>18</a:t>
            </a:r>
          </a:p>
          <a:p>
            <a:r>
              <a:rPr lang="en-IN" dirty="0"/>
              <a:t>65</a:t>
            </a:r>
          </a:p>
          <a:p>
            <a:r>
              <a:rPr lang="en-IN" dirty="0"/>
              <a:t>78</a:t>
            </a:r>
          </a:p>
          <a:p>
            <a:r>
              <a:rPr lang="en-IN" dirty="0"/>
              <a:t>12</a:t>
            </a:r>
          </a:p>
          <a:p>
            <a:r>
              <a:rPr lang="en-IN" dirty="0"/>
              <a:t>22</a:t>
            </a:r>
          </a:p>
          <a:p>
            <a:r>
              <a:rPr lang="en-IN" dirty="0"/>
              <a:t>101</a:t>
            </a:r>
            <a:endParaRPr lang="en-US" dirty="0"/>
          </a:p>
        </p:txBody>
      </p:sp>
      <p:pic>
        <p:nvPicPr>
          <p:cNvPr id="2097155" name="Picture 6" descr="membership-members.png"/>
          <p:cNvPicPr>
            <a:picLocks noChangeAspect="1"/>
          </p:cNvPicPr>
          <p:nvPr/>
        </p:nvPicPr>
        <p:blipFill>
          <a:blip r:embed="rId2" cstate="print"/>
          <a:stretch>
            <a:fillRect/>
          </a:stretch>
        </p:blipFill>
        <p:spPr>
          <a:xfrm>
            <a:off x="5508104" y="404665"/>
            <a:ext cx="3635896" cy="2232248"/>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Content Placeholder 2"/>
          <p:cNvSpPr>
            <a:spLocks noGrp="1"/>
          </p:cNvSpPr>
          <p:nvPr>
            <p:ph idx="1"/>
          </p:nvPr>
        </p:nvSpPr>
        <p:spPr>
          <a:xfrm>
            <a:off x="457200" y="692696"/>
            <a:ext cx="8229600" cy="5544616"/>
          </a:xfrm>
        </p:spPr>
        <p:txBody>
          <a:bodyPr>
            <a:normAutofit/>
          </a:bodyPr>
          <a:lstStyle/>
          <a:p>
            <a:r>
              <a:rPr lang="en-US" sz="1400" dirty="0"/>
              <a:t>Without EDI process looks like this — paper, different  people involved  , step  to  long:-</a:t>
            </a:r>
          </a:p>
          <a:p>
            <a:endParaRPr lang="en-US" sz="1400" dirty="0"/>
          </a:p>
          <a:p>
            <a:endParaRPr lang="en-US" sz="1400" dirty="0"/>
          </a:p>
          <a:p>
            <a:endParaRPr lang="en-US" sz="1400" dirty="0"/>
          </a:p>
          <a:p>
            <a:endParaRPr lang="en-US" sz="1400" dirty="0"/>
          </a:p>
          <a:p>
            <a:endParaRPr lang="en-US" sz="1400" dirty="0"/>
          </a:p>
          <a:p>
            <a:pPr>
              <a:buNone/>
            </a:pPr>
            <a:endParaRPr lang="en-US" sz="1400" dirty="0"/>
          </a:p>
          <a:p>
            <a:pPr>
              <a:buNone/>
            </a:pPr>
            <a:endParaRPr lang="en-US" sz="1400" dirty="0"/>
          </a:p>
          <a:p>
            <a:pPr>
              <a:buNone/>
            </a:pPr>
            <a:endParaRPr lang="en-US" sz="1400" dirty="0"/>
          </a:p>
          <a:p>
            <a:endParaRPr lang="en-US" sz="1400" dirty="0"/>
          </a:p>
          <a:p>
            <a:r>
              <a:rPr lang="en-US" sz="1400" dirty="0"/>
              <a:t>The EDI process looks like this — no paper, no people involved, step  to  short:-</a:t>
            </a:r>
          </a:p>
          <a:p>
            <a:endParaRPr lang="en-US" dirty="0"/>
          </a:p>
          <a:p>
            <a:endParaRPr lang="en-US" dirty="0"/>
          </a:p>
          <a:p>
            <a:endParaRPr lang="en-US" dirty="0"/>
          </a:p>
          <a:p>
            <a:endParaRPr lang="en-US" sz="1400" dirty="0"/>
          </a:p>
          <a:p>
            <a:endParaRPr lang="en-US" sz="1400" dirty="0"/>
          </a:p>
          <a:p>
            <a:r>
              <a:rPr lang="en-US" sz="1400" dirty="0"/>
              <a:t>These  are some of the examples of EDI standard format used by different organizations:-</a:t>
            </a:r>
          </a:p>
          <a:p>
            <a:pPr algn="ctr">
              <a:buNone/>
            </a:pPr>
            <a:r>
              <a:rPr lang="en-US" sz="1400" dirty="0"/>
              <a:t> UN/EDIFACT standard, ANSI ASC X12,  GS1 EDI ,TRADACOMS , HL7,etc.</a:t>
            </a:r>
          </a:p>
          <a:p>
            <a:endParaRPr lang="en-US" dirty="0"/>
          </a:p>
          <a:p>
            <a:pPr>
              <a:buNone/>
            </a:pPr>
            <a:endParaRPr lang="en-US" sz="1400" dirty="0"/>
          </a:p>
          <a:p>
            <a:pPr>
              <a:buNone/>
            </a:pPr>
            <a:endParaRPr lang="en-US" sz="1400" dirty="0"/>
          </a:p>
        </p:txBody>
      </p:sp>
      <p:pic>
        <p:nvPicPr>
          <p:cNvPr id="2097162" name="Content Placeholder 3"/>
          <p:cNvPicPr>
            <a:picLocks/>
          </p:cNvPicPr>
          <p:nvPr/>
        </p:nvPicPr>
        <p:blipFill>
          <a:blip r:embed="rId2" cstate="print"/>
          <a:srcRect/>
          <a:stretch>
            <a:fillRect/>
          </a:stretch>
        </p:blipFill>
        <p:spPr bwMode="auto">
          <a:xfrm>
            <a:off x="1907704" y="1268760"/>
            <a:ext cx="3810000" cy="1828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97163" name="Picture 4"/>
          <p:cNvPicPr>
            <a:picLocks/>
          </p:cNvPicPr>
          <p:nvPr/>
        </p:nvPicPr>
        <p:blipFill>
          <a:blip r:embed="rId3" cstate="print"/>
          <a:srcRect/>
          <a:stretch>
            <a:fillRect/>
          </a:stretch>
        </p:blipFill>
        <p:spPr bwMode="auto">
          <a:xfrm>
            <a:off x="1547664" y="3861048"/>
            <a:ext cx="4800600" cy="1219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Title 3"/>
          <p:cNvSpPr>
            <a:spLocks noGrp="1"/>
          </p:cNvSpPr>
          <p:nvPr>
            <p:ph type="ctrTitle"/>
          </p:nvPr>
        </p:nvSpPr>
        <p:spPr>
          <a:xfrm>
            <a:off x="533400" y="1371600"/>
            <a:ext cx="7851648" cy="1697360"/>
          </a:xfrm>
        </p:spPr>
        <p:txBody>
          <a:bodyPr/>
          <a:lstStyle/>
          <a:p>
            <a:r>
              <a:rPr lang="en-IN" dirty="0"/>
              <a:t>WORKING OF VANs</a:t>
            </a:r>
            <a:endParaRPr lang="en-US" dirty="0"/>
          </a:p>
        </p:txBody>
      </p:sp>
      <p:pic>
        <p:nvPicPr>
          <p:cNvPr id="2097170" name="Picture 5" descr="remote_working_web_0.png"/>
          <p:cNvPicPr>
            <a:picLocks noChangeAspect="1"/>
          </p:cNvPicPr>
          <p:nvPr/>
        </p:nvPicPr>
        <p:blipFill>
          <a:blip r:embed="rId2" cstate="print"/>
          <a:stretch>
            <a:fillRect/>
          </a:stretch>
        </p:blipFill>
        <p:spPr>
          <a:xfrm>
            <a:off x="914400" y="3284984"/>
            <a:ext cx="7690048" cy="3024336"/>
          </a:xfrm>
          <a:prstGeom prst="rect">
            <a:avLst/>
          </a:prstGeom>
          <a:ln>
            <a:noFill/>
          </a:ln>
          <a:effectLst>
            <a:softEdge rad="112500"/>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1048650" name="Google Shape;54;p13"/>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Working of VAN</a:t>
            </a:r>
          </a:p>
        </p:txBody>
      </p:sp>
      <p:sp>
        <p:nvSpPr>
          <p:cNvPr id="1048651" name="Google Shape;55;p13"/>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rmAutofit/>
          </a:bodyPr>
          <a:lstStyle/>
          <a:p>
            <a:pPr marL="457200" lvl="0" indent="-330200" algn="just" rtl="0">
              <a:spcBef>
                <a:spcPts val="0"/>
              </a:spcBef>
              <a:spcAft>
                <a:spcPts val="0"/>
              </a:spcAft>
              <a:buSzPts val="1600"/>
              <a:buFont typeface="Times New Roman"/>
              <a:buChar char="●"/>
            </a:pPr>
            <a:r>
              <a:rPr lang="en" sz="1600" b="1" dirty="0">
                <a:latin typeface="Times New Roman"/>
                <a:ea typeface="Times New Roman"/>
                <a:cs typeface="Times New Roman"/>
                <a:sym typeface="Times New Roman"/>
              </a:rPr>
              <a:t>Value-added networks </a:t>
            </a:r>
            <a:r>
              <a:rPr lang="en" sz="1600" dirty="0">
                <a:latin typeface="Times New Roman"/>
                <a:ea typeface="Times New Roman"/>
                <a:cs typeface="Times New Roman"/>
                <a:sym typeface="Times New Roman"/>
              </a:rPr>
              <a:t>(VANs) usually operate in a mailbox setting, wherein a company sends a transaction to a VAN, and the VAN places it in the receiver's mailbox. The receiver contacts the VAN and picks up the transaction, and then sends a transaction of its own.</a:t>
            </a:r>
            <a:endParaRPr sz="1600">
              <a:latin typeface="Times New Roman"/>
              <a:ea typeface="Times New Roman"/>
              <a:cs typeface="Times New Roman"/>
              <a:sym typeface="Times New Roman"/>
            </a:endParaRPr>
          </a:p>
          <a:p>
            <a:pPr marL="457200" lvl="0" indent="-330200" algn="just" rtl="0">
              <a:spcBef>
                <a:spcPts val="0"/>
              </a:spcBef>
              <a:spcAft>
                <a:spcPts val="0"/>
              </a:spcAft>
              <a:buSzPts val="1600"/>
              <a:buFont typeface="Times New Roman"/>
              <a:buChar char="●"/>
            </a:pPr>
            <a:r>
              <a:rPr lang="en" sz="1600" dirty="0">
                <a:latin typeface="Times New Roman"/>
                <a:ea typeface="Times New Roman"/>
                <a:cs typeface="Times New Roman"/>
                <a:sym typeface="Times New Roman"/>
              </a:rPr>
              <a:t>The system is similar to email, except that it is used for standardized structured data rather than unstructured text.</a:t>
            </a:r>
            <a:endParaRPr sz="1600">
              <a:latin typeface="Times New Roman"/>
              <a:ea typeface="Times New Roman"/>
              <a:cs typeface="Times New Roman"/>
              <a:sym typeface="Times New Roman"/>
            </a:endParaRPr>
          </a:p>
          <a:p>
            <a:pPr marL="0" lvl="0" indent="0" algn="just" rtl="0">
              <a:spcBef>
                <a:spcPts val="1200"/>
              </a:spcBef>
              <a:spcAft>
                <a:spcPts val="1200"/>
              </a:spcAft>
              <a:buNone/>
            </a:pPr>
            <a:endParaRPr sz="1600">
              <a:latin typeface="Times New Roman"/>
              <a:ea typeface="Times New Roman"/>
              <a:cs typeface="Times New Roman"/>
              <a:sym typeface="Times New Roman"/>
            </a:endParaRPr>
          </a:p>
        </p:txBody>
      </p:sp>
      <p:pic>
        <p:nvPicPr>
          <p:cNvPr id="2097171" name="Google Shape;56;p13"/>
          <p:cNvPicPr preferRelativeResize="0">
            <a:picLocks/>
          </p:cNvPicPr>
          <p:nvPr/>
        </p:nvPicPr>
        <p:blipFill>
          <a:blip r:embed="rId3" cstate="print">
            <a:alphaModFix/>
          </a:blip>
          <a:stretch>
            <a:fillRect/>
          </a:stretch>
        </p:blipFill>
        <p:spPr>
          <a:xfrm>
            <a:off x="4683101" y="1443033"/>
            <a:ext cx="3713375" cy="511016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54" name="Google Shape;61;p14"/>
          <p:cNvSpPr txBox="1">
            <a:spLocks noGrp="1"/>
          </p:cNvSpPr>
          <p:nvPr>
            <p:ph type="body" idx="1"/>
          </p:nvPr>
        </p:nvSpPr>
        <p:spPr>
          <a:xfrm>
            <a:off x="311700" y="451733"/>
            <a:ext cx="3999900" cy="5640000"/>
          </a:xfrm>
          <a:prstGeom prst="rect">
            <a:avLst/>
          </a:prstGeom>
        </p:spPr>
        <p:txBody>
          <a:bodyPr spcFirstLastPara="1" wrap="square" lIns="91425" tIns="91425" rIns="91425" bIns="91425" anchor="t" anchorCtr="0">
            <a:noAutofit/>
          </a:bodyPr>
          <a:lstStyle/>
          <a:p>
            <a:pPr marL="457200" lvl="0" indent="-323850" algn="just" rtl="0">
              <a:lnSpc>
                <a:spcPct val="130000"/>
              </a:lnSpc>
              <a:spcBef>
                <a:spcPts val="0"/>
              </a:spcBef>
              <a:spcAft>
                <a:spcPts val="0"/>
              </a:spcAft>
              <a:buClr>
                <a:srgbClr val="777777"/>
              </a:buClr>
              <a:buSzPts val="1500"/>
              <a:buFont typeface="Times New Roman"/>
              <a:buChar char="●"/>
            </a:pPr>
            <a:r>
              <a:rPr lang="en" sz="1500" dirty="0">
                <a:solidFill>
                  <a:srgbClr val="777777"/>
                </a:solidFill>
                <a:highlight>
                  <a:srgbClr val="FFFFFF"/>
                </a:highlight>
                <a:latin typeface="+mj-lt"/>
                <a:ea typeface="Times New Roman"/>
                <a:cs typeface="Times New Roman"/>
                <a:sym typeface="Times New Roman"/>
              </a:rPr>
              <a:t>VANs traditionally transmit data formatted as Electronic Data Interchange but increasingly they also transmit data </a:t>
            </a:r>
            <a:r>
              <a:rPr lang="en" sz="1500" dirty="0">
                <a:highlight>
                  <a:srgbClr val="FFFFFF"/>
                </a:highlight>
                <a:latin typeface="+mj-lt"/>
                <a:ea typeface="Times New Roman"/>
                <a:cs typeface="Times New Roman"/>
                <a:sym typeface="Times New Roman"/>
              </a:rPr>
              <a:t>formatted</a:t>
            </a:r>
            <a:r>
              <a:rPr lang="en" sz="1500" dirty="0">
                <a:solidFill>
                  <a:srgbClr val="777777"/>
                </a:solidFill>
                <a:highlight>
                  <a:srgbClr val="FFFFFF"/>
                </a:highlight>
                <a:latin typeface="+mj-lt"/>
                <a:ea typeface="Times New Roman"/>
                <a:cs typeface="Times New Roman"/>
                <a:sym typeface="Times New Roman"/>
              </a:rPr>
              <a:t> as XML or in more specific “binary” formats. VANs usually service a given industry and provide “Value Added Network Services” such as data transformation between formats (EDI-to-XML, EDI-to-EDI, etc.).</a:t>
            </a:r>
            <a:endParaRPr sz="1500">
              <a:solidFill>
                <a:srgbClr val="777777"/>
              </a:solidFill>
              <a:highlight>
                <a:srgbClr val="FFFFFF"/>
              </a:highlight>
              <a:latin typeface="+mj-lt"/>
              <a:ea typeface="Times New Roman"/>
              <a:cs typeface="Times New Roman"/>
              <a:sym typeface="Times New Roman"/>
            </a:endParaRPr>
          </a:p>
          <a:p>
            <a:pPr marL="457200" lvl="0" indent="-323850" algn="just" rtl="0">
              <a:lnSpc>
                <a:spcPct val="130000"/>
              </a:lnSpc>
              <a:spcBef>
                <a:spcPts val="0"/>
              </a:spcBef>
              <a:spcAft>
                <a:spcPts val="0"/>
              </a:spcAft>
              <a:buClr>
                <a:srgbClr val="777777"/>
              </a:buClr>
              <a:buSzPts val="1500"/>
              <a:buFont typeface="Times New Roman"/>
              <a:buChar char="●"/>
            </a:pPr>
            <a:r>
              <a:rPr lang="en" sz="1500" dirty="0">
                <a:solidFill>
                  <a:srgbClr val="777777"/>
                </a:solidFill>
                <a:highlight>
                  <a:srgbClr val="FFFFFF"/>
                </a:highlight>
                <a:latin typeface="+mj-lt"/>
                <a:ea typeface="Times New Roman"/>
                <a:cs typeface="Times New Roman"/>
                <a:sym typeface="Times New Roman"/>
              </a:rPr>
              <a:t>A VAN not only transports (receives, stores and forwards) documents but also adds audit information to them and modifies the data in the process of automatic error detection and correction or conversion between communications protocols</a:t>
            </a:r>
            <a:r>
              <a:rPr lang="en" sz="1500" dirty="0" smtClean="0">
                <a:solidFill>
                  <a:srgbClr val="777777"/>
                </a:solidFill>
                <a:highlight>
                  <a:srgbClr val="FFFFFF"/>
                </a:highlight>
                <a:latin typeface="+mj-lt"/>
                <a:ea typeface="Times New Roman"/>
                <a:cs typeface="Times New Roman"/>
                <a:sym typeface="Times New Roman"/>
              </a:rPr>
              <a:t>.</a:t>
            </a:r>
            <a:endParaRPr sz="1500">
              <a:latin typeface="+mj-lt"/>
              <a:ea typeface="Times New Roman"/>
              <a:cs typeface="Times New Roman"/>
              <a:sym typeface="Times New Roman"/>
            </a:endParaRPr>
          </a:p>
        </p:txBody>
      </p:sp>
      <p:pic>
        <p:nvPicPr>
          <p:cNvPr id="2097172" name="Google Shape;62;p14"/>
          <p:cNvPicPr preferRelativeResize="0">
            <a:picLocks/>
          </p:cNvPicPr>
          <p:nvPr/>
        </p:nvPicPr>
        <p:blipFill>
          <a:blip r:embed="rId3" cstate="print">
            <a:alphaModFix/>
          </a:blip>
          <a:stretch>
            <a:fillRect/>
          </a:stretch>
        </p:blipFill>
        <p:spPr>
          <a:xfrm>
            <a:off x="4311601" y="1524001"/>
            <a:ext cx="4680001" cy="356571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VAN In Internet ERA</a:t>
            </a:r>
            <a:endParaRPr lang="en-US" dirty="0"/>
          </a:p>
        </p:txBody>
      </p:sp>
      <p:sp>
        <p:nvSpPr>
          <p:cNvPr id="3" name="Text Placeholder 2"/>
          <p:cNvSpPr>
            <a:spLocks noGrp="1"/>
          </p:cNvSpPr>
          <p:nvPr>
            <p:ph type="body" idx="1"/>
          </p:nvPr>
        </p:nvSpPr>
        <p:spPr/>
        <p:txBody>
          <a:bodyPr/>
          <a:lstStyle/>
          <a:p>
            <a:endParaRPr lang="en-US" dirty="0"/>
          </a:p>
        </p:txBody>
      </p:sp>
      <p:pic>
        <p:nvPicPr>
          <p:cNvPr id="1026" name="Picture 2" descr="Internet: A journey to the modern era | by DeCode Staff | DeCodeIN | Medium"/>
          <p:cNvPicPr>
            <a:picLocks noChangeAspect="1" noChangeArrowheads="1"/>
          </p:cNvPicPr>
          <p:nvPr/>
        </p:nvPicPr>
        <p:blipFill>
          <a:blip r:embed="rId2" cstate="print"/>
          <a:srcRect/>
          <a:stretch>
            <a:fillRect/>
          </a:stretch>
        </p:blipFill>
        <p:spPr bwMode="auto">
          <a:xfrm>
            <a:off x="428596" y="2714620"/>
            <a:ext cx="4790150" cy="3071834"/>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Title 3"/>
          <p:cNvSpPr>
            <a:spLocks noGrp="1"/>
          </p:cNvSpPr>
          <p:nvPr>
            <p:ph type="title"/>
          </p:nvPr>
        </p:nvSpPr>
        <p:spPr/>
        <p:txBody>
          <a:bodyPr/>
          <a:lstStyle/>
          <a:p>
            <a:r>
              <a:rPr lang="en-IN" dirty="0"/>
              <a:t>VAN IN INTERNET ERA</a:t>
            </a:r>
            <a:endParaRPr lang="en-US" dirty="0"/>
          </a:p>
        </p:txBody>
      </p:sp>
      <p:sp>
        <p:nvSpPr>
          <p:cNvPr id="1048658" name="Subtitle 2"/>
          <p:cNvSpPr>
            <a:spLocks noGrp="1"/>
          </p:cNvSpPr>
          <p:nvPr>
            <p:ph idx="1"/>
          </p:nvPr>
        </p:nvSpPr>
        <p:spPr/>
        <p:txBody>
          <a:bodyPr>
            <a:normAutofit/>
          </a:bodyPr>
          <a:lstStyle/>
          <a:p>
            <a:pPr algn="l"/>
            <a:endParaRPr lang="en-GB" sz="2000" dirty="0"/>
          </a:p>
          <a:p>
            <a:pPr algn="l"/>
            <a:endParaRPr lang="en-GB" sz="2000" dirty="0"/>
          </a:p>
          <a:p>
            <a:r>
              <a:rPr lang="en-GB" sz="2000" dirty="0"/>
              <a:t>The ubiquity of the Internet has lessened the attraction of VANs, largely due to cost considerations.  it is often more cost-effective to move data over the Internet than to pay the minimum monthly fees and per-character charges included in typical VAN contracts. VANs have countered the challenge from the internet by focusing on specific industry verticals such as healthcare, retail, and manufacturing. These industries have unique data integrity and security concerns that make VANs a true value-added solution</a:t>
            </a:r>
          </a:p>
          <a:p>
            <a:pPr algn="l"/>
            <a:endParaRPr lang="en-GB" sz="2000" dirty="0"/>
          </a:p>
          <a:p>
            <a:pPr algn="l"/>
            <a:endParaRPr lang="en-US" sz="2000" b="1" i="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Content Placeholder 4"/>
          <p:cNvSpPr>
            <a:spLocks noGrp="1"/>
          </p:cNvSpPr>
          <p:nvPr>
            <p:ph idx="1"/>
          </p:nvPr>
        </p:nvSpPr>
        <p:spPr>
          <a:xfrm>
            <a:off x="457200" y="980728"/>
            <a:ext cx="8229600" cy="5343872"/>
          </a:xfrm>
        </p:spPr>
        <p:txBody>
          <a:bodyPr>
            <a:normAutofit/>
          </a:bodyPr>
          <a:lstStyle/>
          <a:p>
            <a:pPr>
              <a:buNone/>
            </a:pPr>
            <a:endParaRPr lang="en-GB" sz="1900" dirty="0"/>
          </a:p>
          <a:p>
            <a:pPr>
              <a:buNone/>
            </a:pPr>
            <a:r>
              <a:rPr lang="en-GB" sz="1900" dirty="0"/>
              <a:t>     VANs can also provide visibility tools that show the delivery status of data and some corresponding workflows, allowing companies to better coordinate dependent activities through the system rather than exchanging phone calls and emails. Not only is using a VAN more efficient and more accurate, but it also saves the cost of hiring human data-entry professionals for the exchange of information.</a:t>
            </a:r>
          </a:p>
          <a:p>
            <a:pPr>
              <a:buNone/>
            </a:pPr>
            <a:r>
              <a:rPr lang="en-GB" sz="2000" dirty="0"/>
              <a:t>    </a:t>
            </a:r>
          </a:p>
          <a:p>
            <a:pPr>
              <a:buNone/>
            </a:pPr>
            <a:r>
              <a:rPr lang="en-GB" sz="2000" dirty="0"/>
              <a:t> Like many pre-Internet technologies, VANs have had to reinvent themselves to remain relevant going forward. Today, VANs offer services that go above and beyond mailboxes for </a:t>
            </a:r>
            <a:r>
              <a:rPr lang="en-GB" sz="2000" u="sng" dirty="0"/>
              <a:t>EDI exchange</a:t>
            </a:r>
            <a:r>
              <a:rPr lang="en-GB" sz="2000" dirty="0"/>
              <a:t> and retrieval, authentication of messages, and archival of past transactions. Modern VANs create value for businesses by offering automatic backups of EDI data, flexible access to that data via secure web portals, and unlimited data pricing packages</a:t>
            </a:r>
            <a:endParaRPr lang="en-US" sz="19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Title 1"/>
          <p:cNvSpPr>
            <a:spLocks noGrp="1"/>
          </p:cNvSpPr>
          <p:nvPr>
            <p:ph type="ctrTitle"/>
          </p:nvPr>
        </p:nvSpPr>
        <p:spPr>
          <a:xfrm>
            <a:off x="533400" y="1052736"/>
            <a:ext cx="7851648" cy="1296144"/>
          </a:xfrm>
        </p:spPr>
        <p:txBody>
          <a:bodyPr/>
          <a:lstStyle/>
          <a:p>
            <a:r>
              <a:rPr lang="en-IN" dirty="0"/>
              <a:t>ADVANTAGES OF VAN</a:t>
            </a:r>
            <a:endParaRPr lang="en-US" dirty="0"/>
          </a:p>
        </p:txBody>
      </p:sp>
      <p:sp>
        <p:nvSpPr>
          <p:cNvPr id="1048661" name="Subtitle 8"/>
          <p:cNvSpPr>
            <a:spLocks noGrp="1"/>
          </p:cNvSpPr>
          <p:nvPr>
            <p:ph type="subTitle" idx="1"/>
          </p:nvPr>
        </p:nvSpPr>
        <p:spPr>
          <a:xfrm flipH="1">
            <a:off x="-1836712" y="8541568"/>
            <a:ext cx="432048" cy="576064"/>
          </a:xfrm>
        </p:spPr>
        <p:txBody>
          <a:bodyPr>
            <a:normAutofit/>
          </a:bodyPr>
          <a:lstStyle/>
          <a:p>
            <a:endParaRPr lang="en-US" dirty="0"/>
          </a:p>
        </p:txBody>
      </p:sp>
      <p:pic>
        <p:nvPicPr>
          <p:cNvPr id="2097173" name="Picture 3" descr="advantages-of-pestle-analysis.jpg"/>
          <p:cNvPicPr>
            <a:picLocks noChangeAspect="1"/>
          </p:cNvPicPr>
          <p:nvPr/>
        </p:nvPicPr>
        <p:blipFill>
          <a:blip r:embed="rId2" cstate="print"/>
          <a:stretch>
            <a:fillRect/>
          </a:stretch>
        </p:blipFill>
        <p:spPr>
          <a:xfrm>
            <a:off x="0" y="2420888"/>
            <a:ext cx="6248400" cy="2514600"/>
          </a:xfrm>
          <a:prstGeom prst="rect">
            <a:avLst/>
          </a:prstGeom>
        </p:spPr>
      </p:pic>
      <p:pic>
        <p:nvPicPr>
          <p:cNvPr id="2097174" name="Picture 4" descr="nv_encryption_noun_228830.png"/>
          <p:cNvPicPr>
            <a:picLocks noChangeAspect="1"/>
          </p:cNvPicPr>
          <p:nvPr/>
        </p:nvPicPr>
        <p:blipFill>
          <a:blip r:embed="rId3" cstate="print"/>
          <a:stretch>
            <a:fillRect/>
          </a:stretch>
        </p:blipFill>
        <p:spPr>
          <a:xfrm>
            <a:off x="6286512" y="5257800"/>
            <a:ext cx="3062288" cy="16002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Content Placeholder 2"/>
          <p:cNvSpPr>
            <a:spLocks noGrp="1"/>
          </p:cNvSpPr>
          <p:nvPr>
            <p:ph idx="4294967295"/>
          </p:nvPr>
        </p:nvSpPr>
        <p:spPr>
          <a:xfrm>
            <a:off x="0" y="838200"/>
            <a:ext cx="9144000" cy="5486400"/>
          </a:xfrm>
        </p:spPr>
        <p:txBody>
          <a:bodyPr>
            <a:normAutofit/>
          </a:bodyPr>
          <a:lstStyle/>
          <a:p>
            <a:pPr>
              <a:buNone/>
            </a:pPr>
            <a:r>
              <a:rPr lang="en-US" sz="2400" b="1" dirty="0"/>
              <a:t>1) </a:t>
            </a:r>
            <a:r>
              <a:rPr lang="en-US" sz="2400" b="1" dirty="0">
                <a:solidFill>
                  <a:schemeClr val="tx2"/>
                </a:solidFill>
              </a:rPr>
              <a:t>Error correction</a:t>
            </a:r>
            <a:r>
              <a:rPr lang="en-US" sz="2400" dirty="0">
                <a:solidFill>
                  <a:schemeClr val="tx2"/>
                </a:solidFill>
              </a:rPr>
              <a:t>:-</a:t>
            </a:r>
          </a:p>
          <a:p>
            <a:pPr algn="just">
              <a:buNone/>
            </a:pPr>
            <a:r>
              <a:rPr lang="en-GB" sz="2400" dirty="0"/>
              <a:t>VANs help in error correction, as they reduce human involvement, and improve recordkeeping. They can perform checks at the transaction level and ensure minimal error.</a:t>
            </a:r>
          </a:p>
          <a:p>
            <a:pPr algn="just">
              <a:buNone/>
            </a:pPr>
            <a:r>
              <a:rPr lang="en-GB" sz="2400" dirty="0"/>
              <a:t> </a:t>
            </a:r>
          </a:p>
          <a:p>
            <a:pPr algn="just">
              <a:buNone/>
            </a:pPr>
            <a:endParaRPr lang="en-GB" sz="2400" b="1" dirty="0"/>
          </a:p>
          <a:p>
            <a:pPr algn="just">
              <a:buNone/>
            </a:pPr>
            <a:r>
              <a:rPr lang="en-US" sz="2400" b="1" dirty="0"/>
              <a:t>2) </a:t>
            </a:r>
            <a:r>
              <a:rPr lang="en-US" sz="2400" b="1" dirty="0">
                <a:solidFill>
                  <a:srgbClr val="FF0000"/>
                </a:solidFill>
              </a:rPr>
              <a:t>Improved exchange:-</a:t>
            </a:r>
          </a:p>
          <a:p>
            <a:pPr algn="just">
              <a:buNone/>
            </a:pPr>
            <a:r>
              <a:rPr lang="en-GB" sz="2400" dirty="0"/>
              <a:t>The exchange of data becomes real-time with VANs. This improves decision-making and record-keeping and provides essential business intelligence to generate insights about operations.</a:t>
            </a:r>
          </a:p>
          <a:p>
            <a:pPr algn="just">
              <a:buNone/>
            </a:pPr>
            <a:endParaRPr lang="en-GB" sz="2400" dirty="0"/>
          </a:p>
          <a:p>
            <a:pPr algn="just">
              <a:buNone/>
            </a:pPr>
            <a:endParaRPr lang="en-GB" sz="2400" dirty="0"/>
          </a:p>
          <a:p>
            <a:pPr algn="just">
              <a:buNone/>
            </a:pPr>
            <a:endParaRPr lang="en-GB" sz="2400" dirty="0"/>
          </a:p>
          <a:p>
            <a:pPr algn="ctr">
              <a:buNone/>
            </a:pPr>
            <a:endParaRPr lang="en-GB" sz="2400" b="1" dirty="0"/>
          </a:p>
          <a:p>
            <a:pPr algn="ctr">
              <a:buNone/>
            </a:pPr>
            <a:endParaRPr lang="en-GB" sz="2400" b="1" dirty="0"/>
          </a:p>
          <a:p>
            <a:pPr algn="ctr">
              <a:buNone/>
            </a:pPr>
            <a:endParaRPr lang="en-US" sz="2400"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Content Placeholder 2"/>
          <p:cNvSpPr>
            <a:spLocks noGrp="1"/>
          </p:cNvSpPr>
          <p:nvPr>
            <p:ph idx="4294967295"/>
          </p:nvPr>
        </p:nvSpPr>
        <p:spPr>
          <a:xfrm>
            <a:off x="0" y="990600"/>
            <a:ext cx="8915400" cy="5334000"/>
          </a:xfrm>
        </p:spPr>
        <p:txBody>
          <a:bodyPr/>
          <a:lstStyle/>
          <a:p>
            <a:pPr>
              <a:buNone/>
            </a:pPr>
            <a:r>
              <a:rPr lang="en-US" b="1" dirty="0">
                <a:latin typeface="Algerian" pitchFamily="82" charset="0"/>
              </a:rPr>
              <a:t>3) </a:t>
            </a:r>
            <a:r>
              <a:rPr lang="en-US" b="1" dirty="0">
                <a:solidFill>
                  <a:schemeClr val="tx2"/>
                </a:solidFill>
              </a:rPr>
              <a:t>Secure:-</a:t>
            </a:r>
          </a:p>
          <a:p>
            <a:pPr>
              <a:buNone/>
            </a:pPr>
            <a:r>
              <a:rPr lang="en-GB" sz="2400" dirty="0"/>
              <a:t>Electronic data transfers can be made securely using encryption. All communication between businesses can be encrypted to protect business secrets.</a:t>
            </a:r>
          </a:p>
          <a:p>
            <a:pPr>
              <a:buNone/>
            </a:pPr>
            <a:endParaRPr lang="en-GB" b="1" dirty="0"/>
          </a:p>
          <a:p>
            <a:pPr>
              <a:buNone/>
            </a:pPr>
            <a:r>
              <a:rPr lang="en-GB" b="1" dirty="0"/>
              <a:t>4) </a:t>
            </a:r>
            <a:r>
              <a:rPr lang="en-US" b="1" dirty="0">
                <a:solidFill>
                  <a:srgbClr val="FF0000"/>
                </a:solidFill>
              </a:rPr>
              <a:t>Standardized:-</a:t>
            </a:r>
          </a:p>
          <a:p>
            <a:pPr>
              <a:buNone/>
            </a:pPr>
            <a:r>
              <a:rPr lang="en-GB" sz="2400" dirty="0"/>
              <a:t>VANs transfer data using standard formats, such as XML and CSV. They allow the data to be read by the various Enterprise Resource Planning (ERP) software used by companies. They also enable the use of newer technologies without making changes to existing technology.</a:t>
            </a:r>
            <a:endParaRPr lang="en-US" sz="2400" b="1" dirty="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3"/>
          <p:cNvSpPr>
            <a:spLocks noGrp="1"/>
          </p:cNvSpPr>
          <p:nvPr>
            <p:ph type="ctrTitle"/>
          </p:nvPr>
        </p:nvSpPr>
        <p:spPr/>
        <p:txBody>
          <a:bodyPr/>
          <a:lstStyle/>
          <a:p>
            <a:pPr algn="l"/>
            <a:r>
              <a:rPr lang="en-US" dirty="0">
                <a:latin typeface="Times New Roman" panose="02020603050405020304" pitchFamily="18" charset="0"/>
                <a:cs typeface="Times New Roman" panose="02020603050405020304" pitchFamily="18" charset="0"/>
              </a:rPr>
              <a:t>INTRODUCTION TO VAN</a:t>
            </a:r>
            <a:endParaRPr lang="en-US" dirty="0"/>
          </a:p>
        </p:txBody>
      </p:sp>
      <p:pic>
        <p:nvPicPr>
          <p:cNvPr id="2097156" name="Picture 5" descr="My-Introduction_Cover_Herstory.jpg"/>
          <p:cNvPicPr>
            <a:picLocks noChangeAspect="1"/>
          </p:cNvPicPr>
          <p:nvPr/>
        </p:nvPicPr>
        <p:blipFill>
          <a:blip r:embed="rId2" cstate="print"/>
          <a:stretch>
            <a:fillRect/>
          </a:stretch>
        </p:blipFill>
        <p:spPr>
          <a:xfrm>
            <a:off x="762000" y="3284984"/>
            <a:ext cx="7338392" cy="3168352"/>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ctrTitle"/>
          </p:nvPr>
        </p:nvSpPr>
        <p:spPr/>
        <p:txBody>
          <a:bodyPr>
            <a:normAutofit/>
          </a:bodyPr>
          <a:lstStyle/>
          <a:p>
            <a:pPr algn="l"/>
            <a:r>
              <a:rPr lang="en-IN" sz="6000" u="sng" dirty="0">
                <a:latin typeface="Aharoni" panose="02010803020104030203" pitchFamily="2" charset="-79"/>
                <a:cs typeface="Aharoni" panose="02010803020104030203" pitchFamily="2" charset="-79"/>
              </a:rPr>
              <a:t>DISADVANTAGES OF VANs</a:t>
            </a:r>
            <a:endParaRPr lang="en-US" dirty="0"/>
          </a:p>
        </p:txBody>
      </p:sp>
      <p:pic>
        <p:nvPicPr>
          <p:cNvPr id="2097153" name="Picture 3" descr="beitragsbild-KI-contra-2018-opt.jpg"/>
          <p:cNvPicPr>
            <a:picLocks noChangeAspect="1"/>
          </p:cNvPicPr>
          <p:nvPr/>
        </p:nvPicPr>
        <p:blipFill>
          <a:blip r:embed="rId2" cstate="print"/>
          <a:stretch>
            <a:fillRect/>
          </a:stretch>
        </p:blipFill>
        <p:spPr>
          <a:xfrm>
            <a:off x="976313" y="3356992"/>
            <a:ext cx="6764040" cy="3024336"/>
          </a:xfrm>
          <a:prstGeom prst="rect">
            <a:avLst/>
          </a:prstGeom>
          <a:ln>
            <a:noFill/>
          </a:ln>
          <a:effectLst>
            <a:softEdge rad="112500"/>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object 14"/>
          <p:cNvSpPr txBox="1">
            <a:spLocks noGrp="1"/>
          </p:cNvSpPr>
          <p:nvPr>
            <p:ph type="title"/>
          </p:nvPr>
        </p:nvSpPr>
        <p:spPr>
          <a:xfrm>
            <a:off x="457200" y="544472"/>
            <a:ext cx="8229600" cy="1183016"/>
          </a:xfrm>
          <a:prstGeom prst="rect">
            <a:avLst/>
          </a:prstGeom>
        </p:spPr>
        <p:txBody>
          <a:bodyPr vert="horz" wrap="square" lIns="0" tIns="13335" rIns="0" bIns="0" rtlCol="0">
            <a:spAutoFit/>
          </a:bodyPr>
          <a:lstStyle/>
          <a:p>
            <a:pPr marL="12700">
              <a:spcBef>
                <a:spcPts val="105"/>
              </a:spcBef>
            </a:pPr>
            <a:r>
              <a:rPr lang="en-US" sz="2800" b="1" spc="-120" dirty="0" smtClean="0">
                <a:solidFill>
                  <a:srgbClr val="FD4400"/>
                </a:solidFill>
                <a:latin typeface="Trebuchet MS"/>
                <a:cs typeface="Trebuchet MS"/>
              </a:rPr>
              <a:t>       COST </a:t>
            </a:r>
            <a:r>
              <a:rPr lang="en-US" sz="2800" b="1" spc="105" dirty="0">
                <a:solidFill>
                  <a:srgbClr val="FD4400"/>
                </a:solidFill>
                <a:latin typeface="Trebuchet MS"/>
                <a:cs typeface="Trebuchet MS"/>
              </a:rPr>
              <a:t>AND</a:t>
            </a:r>
            <a:r>
              <a:rPr lang="en-US" sz="2800" b="1" spc="-240" dirty="0">
                <a:solidFill>
                  <a:srgbClr val="FD4400"/>
                </a:solidFill>
                <a:latin typeface="Trebuchet MS"/>
                <a:cs typeface="Trebuchet MS"/>
              </a:rPr>
              <a:t> </a:t>
            </a:r>
            <a:r>
              <a:rPr lang="en-US" sz="2800" b="1" spc="-130" dirty="0">
                <a:solidFill>
                  <a:srgbClr val="FD4400"/>
                </a:solidFill>
                <a:latin typeface="Trebuchet MS"/>
                <a:cs typeface="Trebuchet MS"/>
              </a:rPr>
              <a:t>INSTALLATION</a:t>
            </a:r>
            <a:r>
              <a:rPr lang="en-US" sz="4800" dirty="0">
                <a:latin typeface="Trebuchet MS"/>
                <a:cs typeface="Trebuchet MS"/>
              </a:rPr>
              <a:t/>
            </a:r>
            <a:br>
              <a:rPr lang="en-US" sz="4800" dirty="0">
                <a:latin typeface="Trebuchet MS"/>
                <a:cs typeface="Trebuchet MS"/>
              </a:rPr>
            </a:br>
            <a:endParaRPr sz="4800" dirty="0"/>
          </a:p>
        </p:txBody>
      </p:sp>
      <p:sp>
        <p:nvSpPr>
          <p:cNvPr id="1048596" name="Content Placeholder 16"/>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a:buNone/>
            </a:pPr>
            <a:r>
              <a:rPr lang="en-GB" sz="2000" dirty="0">
                <a:solidFill>
                  <a:schemeClr val="tx1"/>
                </a:solidFill>
                <a:latin typeface="+mj-lt"/>
                <a:cs typeface="Arial"/>
              </a:rPr>
              <a:t>THE ADDED FEATURES AVAILABLE ON A VAN ARE NOT FREE. IN FACT, MANY OF THE  MOST  SOPHISTICATED VANS CAN BE QUITE EXPENSIVE, CHARGING SUBSCRIPTION COSTS OR DATA-  TRANSFER RATES. SETTING UP A VAN IN YOUR E-COMMERCE BUSINESS CAN ALSO BE RATHER  COMPLEX AND COSTLY, OFTEN REQUIRING NEW EQUIPMENT OR EMPLOYEE TRAINING AS DATA  MANAGEMENT PROCESSES CHANGE. THESE ADDEDA COSTS CAN BE WORTHWHILE FOR SOME  BUSINESSES THAT ARE PARTICULARLY CONCERNED WITH DATA SECURITY, YET ARE NOT FOR EVERY E-  COMMERCE </a:t>
            </a:r>
            <a:r>
              <a:rPr lang="en-GB" sz="2000" dirty="0" smtClean="0">
                <a:solidFill>
                  <a:schemeClr val="tx1"/>
                </a:solidFill>
                <a:latin typeface="+mj-lt"/>
                <a:cs typeface="Arial"/>
              </a:rPr>
              <a:t>OPERATION.</a:t>
            </a:r>
            <a:endParaRPr lang="en-GB" sz="2000" dirty="0">
              <a:solidFill>
                <a:schemeClr val="tx1"/>
              </a:solidFill>
              <a:latin typeface="+mj-lt"/>
              <a:cs typeface="Arial"/>
            </a:endParaRPr>
          </a:p>
          <a:p>
            <a:endParaRPr lang="en-US" dirty="0"/>
          </a:p>
        </p:txBody>
      </p:sp>
      <p:sp>
        <p:nvSpPr>
          <p:cNvPr id="1048597" name="object 16"/>
          <p:cNvSpPr/>
          <p:nvPr/>
        </p:nvSpPr>
        <p:spPr>
          <a:xfrm>
            <a:off x="3995936" y="4437112"/>
            <a:ext cx="4411313" cy="216024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object 11"/>
          <p:cNvSpPr txBox="1">
            <a:spLocks noGrp="1"/>
          </p:cNvSpPr>
          <p:nvPr>
            <p:ph type="title" idx="4294967295"/>
          </p:nvPr>
        </p:nvSpPr>
        <p:spPr>
          <a:xfrm>
            <a:off x="0" y="1403350"/>
            <a:ext cx="8229600" cy="444500"/>
          </a:xfrm>
          <a:prstGeom prst="rect">
            <a:avLst/>
          </a:prstGeom>
        </p:spPr>
        <p:txBody>
          <a:bodyPr vert="horz" wrap="square" lIns="0" tIns="12700" rIns="0" bIns="0" rtlCol="0">
            <a:spAutoFit/>
          </a:bodyPr>
          <a:lstStyle/>
          <a:p>
            <a:pPr marL="12700">
              <a:lnSpc>
                <a:spcPct val="100000"/>
              </a:lnSpc>
              <a:spcBef>
                <a:spcPts val="100"/>
              </a:spcBef>
            </a:pPr>
            <a:r>
              <a:rPr lang="en-IN" sz="2800" spc="-295" dirty="0"/>
              <a:t>                 </a:t>
            </a:r>
            <a:r>
              <a:rPr sz="2800" spc="-295" dirty="0"/>
              <a:t>THE </a:t>
            </a:r>
            <a:r>
              <a:rPr sz="2800" spc="-215" dirty="0"/>
              <a:t>DOUBLE-EDGED </a:t>
            </a:r>
            <a:r>
              <a:rPr sz="2800" spc="-160" dirty="0"/>
              <a:t>SWORD </a:t>
            </a:r>
            <a:r>
              <a:rPr sz="2800" spc="-150" dirty="0"/>
              <a:t>OF </a:t>
            </a:r>
            <a:r>
              <a:rPr sz="2800" spc="-140" dirty="0"/>
              <a:t>VAN</a:t>
            </a:r>
            <a:r>
              <a:rPr sz="2800" spc="100" dirty="0"/>
              <a:t> </a:t>
            </a:r>
            <a:r>
              <a:rPr sz="2800" spc="-300" dirty="0"/>
              <a:t>USE</a:t>
            </a:r>
          </a:p>
        </p:txBody>
      </p:sp>
      <p:sp>
        <p:nvSpPr>
          <p:cNvPr id="1048589" name="object 12"/>
          <p:cNvSpPr txBox="1"/>
          <p:nvPr/>
        </p:nvSpPr>
        <p:spPr>
          <a:xfrm>
            <a:off x="831771" y="1916832"/>
            <a:ext cx="7309961" cy="4237989"/>
          </a:xfrm>
          <a:prstGeom prst="rect">
            <a:avLst/>
          </a:prstGeom>
        </p:spPr>
        <p:txBody>
          <a:bodyPr vert="horz" wrap="square" lIns="0" tIns="15875" rIns="0" bIns="0" rtlCol="0">
            <a:spAutoFit/>
          </a:bodyPr>
          <a:lstStyle/>
          <a:p>
            <a:pPr marL="240665" marR="210185" indent="-228600">
              <a:lnSpc>
                <a:spcPct val="100000"/>
              </a:lnSpc>
              <a:spcBef>
                <a:spcPts val="125"/>
              </a:spcBef>
              <a:buSzPct val="122500"/>
              <a:buChar char="•"/>
              <a:tabLst>
                <a:tab pos="241300" algn="l"/>
              </a:tabLst>
            </a:pPr>
            <a:r>
              <a:rPr sz="2000" dirty="0">
                <a:latin typeface="Arial"/>
                <a:cs typeface="Arial"/>
              </a:rPr>
              <a:t>Given the added cost of contracting the service, VAN systems are most often found in larger  corporations and e-commerce sites.</a:t>
            </a:r>
          </a:p>
          <a:p>
            <a:pPr marL="240665" marR="344170" indent="-228600">
              <a:lnSpc>
                <a:spcPct val="100000"/>
              </a:lnSpc>
              <a:spcBef>
                <a:spcPts val="985"/>
              </a:spcBef>
              <a:buSzPct val="122500"/>
              <a:buChar char="•"/>
              <a:tabLst>
                <a:tab pos="241300" algn="l"/>
              </a:tabLst>
            </a:pPr>
            <a:r>
              <a:rPr sz="2000" dirty="0">
                <a:latin typeface="Arial"/>
                <a:cs typeface="Arial"/>
              </a:rPr>
              <a:t>A small business with a VAN, therefore, may be able to streamline communication and  transactions with the bigger players in the field, a considerable advantage in some sectors,  such as e-commerce resellers.</a:t>
            </a:r>
          </a:p>
          <a:p>
            <a:pPr marL="240665" marR="5080" indent="-228600">
              <a:lnSpc>
                <a:spcPct val="100000"/>
              </a:lnSpc>
              <a:spcBef>
                <a:spcPts val="1060"/>
              </a:spcBef>
              <a:buClr>
                <a:srgbClr val="B157D2"/>
              </a:buClr>
              <a:buSzPct val="122500"/>
              <a:buFont typeface="Arial"/>
              <a:buChar char="•"/>
              <a:tabLst>
                <a:tab pos="307975" algn="l"/>
                <a:tab pos="308610" algn="l"/>
              </a:tabLst>
            </a:pPr>
            <a:r>
              <a:rPr dirty="0"/>
              <a:t>	</a:t>
            </a:r>
            <a:r>
              <a:rPr sz="2000" dirty="0">
                <a:latin typeface="Arial"/>
                <a:cs typeface="Arial"/>
              </a:rPr>
              <a:t>Having a VAN, however, can also make communication more complicated with small players  that rely on simpler data-transfer methods. Small businesses are often forced to keep their old  systems running after contracting a VAN in order to communicate with some of their smaller  partners and affiliates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9" name="Title 1048708"/>
          <p:cNvSpPr>
            <a:spLocks noGrp="1"/>
          </p:cNvSpPr>
          <p:nvPr>
            <p:ph type="title"/>
          </p:nvPr>
        </p:nvSpPr>
        <p:spPr/>
        <p:txBody>
          <a:bodyPr/>
          <a:lstStyle/>
          <a:p>
            <a:pPr algn="ctr"/>
            <a:r>
              <a:rPr lang="en-US" sz="5200"/>
              <a:t>Uses in Market</a:t>
            </a:r>
            <a:endParaRPr lang="en-GB"/>
          </a:p>
        </p:txBody>
      </p:sp>
      <p:sp>
        <p:nvSpPr>
          <p:cNvPr id="1048710" name="Content Placeholder 1048709"/>
          <p:cNvSpPr>
            <a:spLocks noGrp="1"/>
          </p:cNvSpPr>
          <p:nvPr>
            <p:ph idx="1"/>
          </p:nvPr>
        </p:nvSpPr>
        <p:spPr/>
        <p:txBody>
          <a:bodyPr/>
          <a:lstStyle/>
          <a:p>
            <a:pPr marL="514350" indent="-514350">
              <a:buFont typeface="+mj-lt"/>
              <a:buAutoNum type="arabicPeriod"/>
            </a:pPr>
            <a:r>
              <a:rPr lang="en-US" b="1" i="0">
                <a:latin typeface="AndroidClock"/>
                <a:cs typeface="AndroidClock"/>
              </a:rPr>
              <a:t>E-Commerce</a:t>
            </a:r>
            <a:endParaRPr lang="en-GB" b="1" i="0">
              <a:latin typeface="AndroidClock"/>
              <a:cs typeface="AndroidClock"/>
            </a:endParaRPr>
          </a:p>
          <a:p>
            <a:pPr marL="514350" indent="-514350">
              <a:buFont typeface="+mj-lt"/>
              <a:buAutoNum type="arabicPeriod"/>
            </a:pPr>
            <a:r>
              <a:rPr lang="en-US" b="1" i="0">
                <a:latin typeface="AndroidClock"/>
                <a:cs typeface="AndroidClock"/>
              </a:rPr>
              <a:t>Information Sharing</a:t>
            </a:r>
            <a:endParaRPr lang="en-GB" b="1" i="0">
              <a:latin typeface="AndroidClock"/>
              <a:cs typeface="AndroidClock"/>
            </a:endParaRPr>
          </a:p>
          <a:p>
            <a:pPr marL="514350" indent="-514350">
              <a:buFont typeface="+mj-lt"/>
              <a:buAutoNum type="arabicPeriod"/>
            </a:pPr>
            <a:r>
              <a:rPr lang="en-US" b="1" i="0">
                <a:latin typeface="AndroidClock"/>
                <a:cs typeface="AndroidClock"/>
              </a:rPr>
              <a:t>Online Sales</a:t>
            </a:r>
            <a:endParaRPr lang="en-GB" b="1" i="0">
              <a:latin typeface="AndroidClock"/>
              <a:cs typeface="AndroidClock"/>
            </a:endParaRPr>
          </a:p>
          <a:p>
            <a:pPr marL="514350" indent="-514350">
              <a:buFont typeface="+mj-lt"/>
              <a:buAutoNum type="arabicPeriod"/>
            </a:pPr>
            <a:r>
              <a:rPr lang="en-US" b="1" i="0">
                <a:latin typeface="AndroidClock"/>
                <a:cs typeface="AndroidClock"/>
              </a:rPr>
              <a:t>Logistics</a:t>
            </a:r>
            <a:endParaRPr lang="en-GB" b="1" i="0">
              <a:latin typeface="AndroidClock"/>
              <a:cs typeface="AndroidClock"/>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1" name="Title 1048710"/>
          <p:cNvSpPr>
            <a:spLocks noGrp="1"/>
          </p:cNvSpPr>
          <p:nvPr>
            <p:ph type="title"/>
          </p:nvPr>
        </p:nvSpPr>
        <p:spPr/>
        <p:txBody>
          <a:bodyPr/>
          <a:lstStyle/>
          <a:p>
            <a:pPr algn="ctr"/>
            <a:r>
              <a:rPr lang="en-US"/>
              <a:t>Providers of VAN</a:t>
            </a:r>
            <a:endParaRPr lang="en-GB"/>
          </a:p>
        </p:txBody>
      </p:sp>
      <p:sp>
        <p:nvSpPr>
          <p:cNvPr id="1048712" name="Content Placeholder 1048711"/>
          <p:cNvSpPr>
            <a:spLocks noGrp="1"/>
          </p:cNvSpPr>
          <p:nvPr>
            <p:ph idx="1"/>
          </p:nvPr>
        </p:nvSpPr>
        <p:spPr/>
        <p:txBody>
          <a:bodyPr/>
          <a:lstStyle/>
          <a:p>
            <a:pPr marL="514350" indent="-514350">
              <a:buFont typeface="+mj-lt"/>
              <a:buAutoNum type="arabicPeriod"/>
            </a:pPr>
            <a:r>
              <a:rPr lang="en-US"/>
              <a:t>Mulesoft</a:t>
            </a:r>
            <a:endParaRPr lang="en-GB"/>
          </a:p>
          <a:p>
            <a:pPr marL="514350" indent="-514350">
              <a:buFont typeface="+mj-lt"/>
              <a:buAutoNum type="arabicPeriod"/>
            </a:pPr>
            <a:r>
              <a:rPr lang="en-US"/>
              <a:t>Dell Boomi</a:t>
            </a:r>
            <a:endParaRPr lang="en-GB"/>
          </a:p>
          <a:p>
            <a:pPr marL="514350" indent="-514350">
              <a:buFont typeface="+mj-lt"/>
              <a:buAutoNum type="arabicPeriod"/>
            </a:pPr>
            <a:r>
              <a:rPr lang="en-US"/>
              <a:t>SPS Commerce</a:t>
            </a:r>
            <a:endParaRPr lang="en-GB"/>
          </a:p>
          <a:p>
            <a:pPr marL="514350" indent="-514350">
              <a:buFont typeface="+mj-lt"/>
              <a:buAutoNum type="arabicPeriod"/>
            </a:pPr>
            <a:r>
              <a:rPr lang="en-US"/>
              <a:t>Your Edi</a:t>
            </a: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idx="4294967295"/>
          </p:nvPr>
        </p:nvSpPr>
        <p:spPr>
          <a:xfrm>
            <a:off x="0" y="365125"/>
            <a:ext cx="7886700" cy="682625"/>
          </a:xfrm>
        </p:spPr>
        <p:txBody>
          <a:bodyPr>
            <a:normAutofit fontScale="90000"/>
          </a:bodyPr>
          <a:lstStyle/>
          <a:p>
            <a:r>
              <a:rPr lang="en-US" dirty="0"/>
              <a:t>  </a:t>
            </a:r>
            <a:endParaRPr lang="en-IN" dirty="0">
              <a:latin typeface="Times New Roman" panose="02020603050405020304" pitchFamily="18" charset="0"/>
              <a:cs typeface="Times New Roman" panose="02020603050405020304" pitchFamily="18" charset="0"/>
            </a:endParaRPr>
          </a:p>
        </p:txBody>
      </p:sp>
      <p:pic>
        <p:nvPicPr>
          <p:cNvPr id="2097157" name="Content Placeholder 4"/>
          <p:cNvPicPr>
            <a:picLocks noGrp="1" noChangeAspect="1"/>
          </p:cNvPicPr>
          <p:nvPr>
            <p:ph sz="half" idx="4294967295"/>
          </p:nvPr>
        </p:nvPicPr>
        <p:blipFill>
          <a:blip r:embed="rId2" cstate="print"/>
          <a:stretch>
            <a:fillRect/>
          </a:stretch>
        </p:blipFill>
        <p:spPr>
          <a:xfrm>
            <a:off x="0" y="1047750"/>
            <a:ext cx="2709863" cy="3963988"/>
          </a:xfrm>
        </p:spPr>
      </p:pic>
      <p:sp>
        <p:nvSpPr>
          <p:cNvPr id="1048616" name="Content Placeholder 3"/>
          <p:cNvSpPr>
            <a:spLocks noGrp="1"/>
          </p:cNvSpPr>
          <p:nvPr>
            <p:ph sz="half" idx="4294967295"/>
          </p:nvPr>
        </p:nvSpPr>
        <p:spPr>
          <a:xfrm>
            <a:off x="3194050" y="1052513"/>
            <a:ext cx="5949950" cy="5405437"/>
          </a:xfrm>
        </p:spPr>
        <p:txBody>
          <a:bodyPr>
            <a:normAutofit fontScale="82500" lnSpcReduction="10000"/>
          </a:bodyPr>
          <a:lstStyle/>
          <a:p>
            <a:pPr marL="0" indent="0">
              <a:buNone/>
            </a:pPr>
            <a:r>
              <a:rPr lang="en-US" sz="2400" b="0" i="0" dirty="0">
                <a:solidFill>
                  <a:srgbClr val="111111"/>
                </a:solidFill>
                <a:effectLst/>
                <a:latin typeface="Times New Roman" panose="02020603050405020304" pitchFamily="18" charset="0"/>
                <a:cs typeface="Times New Roman" panose="02020603050405020304" pitchFamily="18" charset="0"/>
              </a:rPr>
              <a:t>A value-added network (VAN) is a private, hosted service that provides companies with a secure way to send and share data with its </a:t>
            </a:r>
            <a:r>
              <a:rPr lang="en-US" sz="2400" b="0" i="0" dirty="0" err="1">
                <a:solidFill>
                  <a:srgbClr val="111111"/>
                </a:solidFill>
                <a:effectLst/>
                <a:latin typeface="Times New Roman" panose="02020603050405020304" pitchFamily="18" charset="0"/>
                <a:cs typeface="Times New Roman" panose="02020603050405020304" pitchFamily="18" charset="0"/>
              </a:rPr>
              <a:t>counterparties.Value</a:t>
            </a:r>
            <a:r>
              <a:rPr lang="en-US" sz="2400" b="0" i="0" dirty="0">
                <a:solidFill>
                  <a:srgbClr val="111111"/>
                </a:solidFill>
                <a:effectLst/>
                <a:latin typeface="Times New Roman" panose="02020603050405020304" pitchFamily="18" charset="0"/>
                <a:cs typeface="Times New Roman" panose="02020603050405020304" pitchFamily="18" charset="0"/>
              </a:rPr>
              <a:t>-added networks were a common way to facilitate electronic data interchange (EDI) between companies. As the Internet created competition for this service with the advent of secure email, VANs responded by expanding their service offerings to include things like message encryption, secure email, and management reporting.</a:t>
            </a:r>
          </a:p>
          <a:p>
            <a:pPr marL="0" indent="0">
              <a:buNone/>
            </a:pPr>
            <a:r>
              <a:rPr lang="en-US" sz="2400" b="0" i="0" dirty="0">
                <a:solidFill>
                  <a:srgbClr val="111111"/>
                </a:solidFill>
                <a:effectLst/>
                <a:latin typeface="Times New Roman" panose="02020603050405020304" pitchFamily="18" charset="0"/>
                <a:cs typeface="Times New Roman" panose="02020603050405020304" pitchFamily="18" charset="0"/>
              </a:rPr>
              <a:t>A value-added network simplifies the communications process by reducing the number of parties with which a company needs to communicate. The VAN accomplishes this by acting as an intermediary between business partners that share standards-based or proprietary data. VANs are set up with audit capabilities so that the data being exchanged is formatted correctly and validated before it is transferred to the next party. VANs are sometimes referred to as added-value networks or turnkey communications lines. </a:t>
            </a:r>
          </a:p>
          <a:p>
            <a:pPr marL="0" indent="0">
              <a:buNone/>
            </a:pPr>
            <a:endParaRPr lang="en-US" sz="1600" b="0" i="0" dirty="0">
              <a:solidFill>
                <a:srgbClr val="111111"/>
              </a:solidFill>
              <a:effectLst/>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Content Placeholder 5"/>
          <p:cNvSpPr>
            <a:spLocks noGrp="1"/>
          </p:cNvSpPr>
          <p:nvPr>
            <p:ph idx="4294967295"/>
          </p:nvPr>
        </p:nvSpPr>
        <p:spPr>
          <a:xfrm>
            <a:off x="0" y="692150"/>
            <a:ext cx="8964613" cy="5905500"/>
          </a:xfrm>
        </p:spPr>
        <p:txBody>
          <a:bodyPr>
            <a:normAutofit/>
          </a:bodyPr>
          <a:lstStyle/>
          <a:p>
            <a:pPr>
              <a:buNone/>
            </a:pPr>
            <a:r>
              <a:rPr lang="en-US" sz="2000" b="0" i="0" dirty="0">
                <a:solidFill>
                  <a:srgbClr val="111111"/>
                </a:solidFill>
                <a:effectLst/>
                <a:latin typeface="Times New Roman" panose="02020603050405020304" pitchFamily="18" charset="0"/>
                <a:cs typeface="Times New Roman" panose="02020603050405020304" pitchFamily="18" charset="0"/>
              </a:rPr>
              <a:t>    Value-added networks are generally used by large companies for efficient supply chain </a:t>
            </a:r>
            <a:r>
              <a:rPr lang="en-US" sz="2000" b="0" i="0" dirty="0" err="1">
                <a:solidFill>
                  <a:srgbClr val="111111"/>
                </a:solidFill>
                <a:effectLst/>
                <a:latin typeface="Times New Roman" panose="02020603050405020304" pitchFamily="18" charset="0"/>
                <a:cs typeface="Times New Roman" panose="02020603050405020304" pitchFamily="18" charset="0"/>
              </a:rPr>
              <a:t>managment</a:t>
            </a:r>
            <a:r>
              <a:rPr lang="en-US" sz="2000" b="0" i="0" dirty="0">
                <a:solidFill>
                  <a:srgbClr val="111111"/>
                </a:solidFill>
                <a:effectLst/>
                <a:latin typeface="Times New Roman" panose="02020603050405020304" pitchFamily="18" charset="0"/>
                <a:cs typeface="Times New Roman" panose="02020603050405020304" pitchFamily="18" charset="0"/>
              </a:rPr>
              <a:t> with their suppliers, or by industry consortiums or telecommunications companies</a:t>
            </a:r>
            <a:endParaRPr lang="en-US" sz="2200" b="0" i="0" dirty="0">
              <a:solidFill>
                <a:srgbClr val="202122"/>
              </a:solidFill>
              <a:effectLst/>
              <a:latin typeface="Times New Roman" panose="02020603050405020304" pitchFamily="18" charset="0"/>
              <a:cs typeface="Times New Roman" panose="02020603050405020304" pitchFamily="18" charset="0"/>
            </a:endParaRPr>
          </a:p>
          <a:p>
            <a:pPr>
              <a:buNone/>
            </a:pPr>
            <a:r>
              <a:rPr lang="en-US" sz="2000" dirty="0">
                <a:solidFill>
                  <a:srgbClr val="111111"/>
                </a:solidFill>
                <a:latin typeface="Times New Roman" panose="02020603050405020304" pitchFamily="18" charset="0"/>
                <a:cs typeface="Times New Roman" panose="02020603050405020304" pitchFamily="18" charset="0"/>
              </a:rPr>
              <a:t>     </a:t>
            </a:r>
            <a:r>
              <a:rPr lang="en-US" sz="2000" b="0" i="0" dirty="0">
                <a:solidFill>
                  <a:srgbClr val="111111"/>
                </a:solidFill>
                <a:effectLst/>
                <a:latin typeface="Times New Roman" panose="02020603050405020304" pitchFamily="18" charset="0"/>
                <a:cs typeface="Times New Roman" panose="02020603050405020304" pitchFamily="18" charset="0"/>
              </a:rPr>
              <a:t>VANs usually operate in a mailbox setting, wherein a company sends a transaction to a VAN, and the VAN places it in the receiver's mailbox. The receiver contacts the VAN and picks up the transaction, and then sends a transaction of its own.</a:t>
            </a:r>
            <a:endParaRPr lang="en-US" sz="2200" dirty="0">
              <a:solidFill>
                <a:srgbClr val="202122"/>
              </a:solidFill>
              <a:latin typeface="Times New Roman" panose="02020603050405020304" pitchFamily="18" charset="0"/>
              <a:cs typeface="Times New Roman" panose="02020603050405020304" pitchFamily="18" charset="0"/>
            </a:endParaRPr>
          </a:p>
          <a:p>
            <a:pPr>
              <a:buNone/>
            </a:pPr>
            <a:r>
              <a:rPr lang="en-US" sz="2200" dirty="0">
                <a:solidFill>
                  <a:srgbClr val="202122"/>
                </a:solidFill>
                <a:latin typeface="Times New Roman" panose="02020603050405020304" pitchFamily="18" charset="0"/>
                <a:cs typeface="Times New Roman" panose="02020603050405020304" pitchFamily="18" charset="0"/>
              </a:rPr>
              <a:t>     </a:t>
            </a:r>
            <a:r>
              <a:rPr lang="en-US" sz="2200" b="0" i="0" dirty="0">
                <a:solidFill>
                  <a:srgbClr val="202122"/>
                </a:solidFill>
                <a:effectLst/>
                <a:latin typeface="Times New Roman" panose="02020603050405020304" pitchFamily="18" charset="0"/>
                <a:cs typeface="Times New Roman" panose="02020603050405020304" pitchFamily="18" charset="0"/>
              </a:rPr>
              <a:t>The large-scale allocation of network services by private companies was in conflict with state-controlled telecommunications sector. To be able to gain a license for telecommunication service provision to customers, a private business had to "add value" to the communications line in order to be a distinguishable service. Therefore, the notion of "value-added network services" was established to allow for operation of such private businesses as an exemption from state control.</a:t>
            </a:r>
            <a:endParaRPr lang="en-IN" sz="22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ctrTitle"/>
          </p:nvPr>
        </p:nvSpPr>
        <p:spPr/>
        <p:txBody>
          <a:bodyPr>
            <a:normAutofit/>
          </a:bodyPr>
          <a:lstStyle/>
          <a:p>
            <a:pPr algn="l"/>
            <a:r>
              <a:rPr lang="en-IN" sz="6000" i="1" u="sng" dirty="0"/>
              <a:t>What is a ‘Value Added Network’ aka ‘VAN’?</a:t>
            </a:r>
            <a:endParaRPr lang="en-US" dirty="0"/>
          </a:p>
        </p:txBody>
      </p:sp>
      <p:pic>
        <p:nvPicPr>
          <p:cNvPr id="2097158" name="Picture 3" descr="🤔 - thinking face emoji - What does the thinking face emoji mean?"/>
          <p:cNvPicPr>
            <a:picLocks noChangeAspect="1" noChangeArrowheads="1"/>
          </p:cNvPicPr>
          <p:nvPr/>
        </p:nvPicPr>
        <p:blipFill>
          <a:blip r:embed="rId2" cstate="print"/>
          <a:srcRect/>
          <a:stretch>
            <a:fillRect/>
          </a:stretch>
        </p:blipFill>
        <p:spPr bwMode="auto">
          <a:xfrm>
            <a:off x="3059832" y="3573016"/>
            <a:ext cx="4392488" cy="2736304"/>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a:xfrm>
            <a:off x="457200" y="764704"/>
            <a:ext cx="8305800" cy="5544616"/>
          </a:xfrm>
        </p:spPr>
        <p:txBody>
          <a:bodyPr>
            <a:normAutofit/>
          </a:bodyPr>
          <a:lstStyle/>
          <a:p>
            <a:pPr algn="l"/>
            <a:r>
              <a:rPr lang="en-IN" sz="3200" b="1" i="1" u="sng" dirty="0"/>
              <a:t/>
            </a:r>
            <a:br>
              <a:rPr lang="en-IN" sz="3200" b="1" i="1" u="sng" dirty="0"/>
            </a:br>
            <a:r>
              <a:rPr lang="en-IN" sz="3200" b="1" u="sng" dirty="0"/>
              <a:t>I</a:t>
            </a:r>
            <a:r>
              <a:rPr lang="en-IN" sz="2400" dirty="0"/>
              <a:t>n today's world there are various issues related to privacy protection, due to which exchanging critical/sensitive information via internet is  risky. Hence ‘VAN’ was introduced.</a:t>
            </a:r>
            <a:br>
              <a:rPr lang="en-IN" sz="2400" dirty="0"/>
            </a:br>
            <a:r>
              <a:rPr lang="en-IN" sz="2400" dirty="0"/>
              <a:t/>
            </a:r>
            <a:br>
              <a:rPr lang="en-IN" sz="2400" dirty="0"/>
            </a:br>
            <a:r>
              <a:rPr lang="en-IN" sz="2400" dirty="0"/>
              <a:t>1) ‘VAN’ is a private, hosted service that provides companies with a secure way to exchange data between its counterparties. </a:t>
            </a:r>
            <a:br>
              <a:rPr lang="en-IN" sz="2400" dirty="0"/>
            </a:br>
            <a:r>
              <a:rPr lang="en-IN" sz="2400" dirty="0"/>
              <a:t/>
            </a:r>
            <a:br>
              <a:rPr lang="en-IN" sz="2400" dirty="0"/>
            </a:br>
            <a:r>
              <a:rPr lang="en-IN" sz="2400" dirty="0"/>
              <a:t>2) Value-added networks were a </a:t>
            </a:r>
            <a:br>
              <a:rPr lang="en-IN" sz="2400" dirty="0"/>
            </a:br>
            <a:r>
              <a:rPr lang="en-IN" sz="2400" dirty="0"/>
              <a:t>common way to facilitate </a:t>
            </a:r>
            <a:br>
              <a:rPr lang="en-IN" sz="2400" dirty="0"/>
            </a:br>
            <a:r>
              <a:rPr lang="en-IN" sz="2400" dirty="0"/>
              <a:t>electronic data interchange(EDI)</a:t>
            </a:r>
            <a:br>
              <a:rPr lang="en-IN" sz="2400" dirty="0"/>
            </a:br>
            <a:r>
              <a:rPr lang="en-IN" sz="2400" dirty="0"/>
              <a:t>between companies.</a:t>
            </a:r>
            <a:br>
              <a:rPr lang="en-IN" sz="2400" dirty="0"/>
            </a:br>
            <a:r>
              <a:rPr lang="en-IN" sz="2400" dirty="0"/>
              <a:t>                       </a:t>
            </a:r>
            <a:r>
              <a:rPr lang="en-IN" sz="3200" dirty="0"/>
              <a:t/>
            </a:r>
            <a:br>
              <a:rPr lang="en-IN" sz="3200" dirty="0"/>
            </a:br>
            <a:r>
              <a:rPr lang="en-IN" sz="3200" dirty="0"/>
              <a:t>                 </a:t>
            </a:r>
            <a:endParaRPr lang="en-US" sz="3200" dirty="0"/>
          </a:p>
        </p:txBody>
      </p:sp>
      <p:pic>
        <p:nvPicPr>
          <p:cNvPr id="2097159" name="Picture 4" descr="VAN independence: So, how does a trading partner break from their VAN? -  Visionet Systems - The Strategic Technology Partner for your Business"/>
          <p:cNvPicPr>
            <a:picLocks noChangeAspect="1" noChangeArrowheads="1"/>
          </p:cNvPicPr>
          <p:nvPr/>
        </p:nvPicPr>
        <p:blipFill>
          <a:blip r:embed="rId2" cstate="print"/>
          <a:srcRect/>
          <a:stretch>
            <a:fillRect/>
          </a:stretch>
        </p:blipFill>
        <p:spPr bwMode="auto">
          <a:xfrm>
            <a:off x="5004048" y="3933056"/>
            <a:ext cx="3857652" cy="2428892"/>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a:spLocks noGrp="1"/>
          </p:cNvSpPr>
          <p:nvPr>
            <p:ph type="title" idx="4294967295"/>
          </p:nvPr>
        </p:nvSpPr>
        <p:spPr>
          <a:xfrm>
            <a:off x="179512" y="142874"/>
            <a:ext cx="8570788" cy="5518373"/>
          </a:xfrm>
        </p:spPr>
        <p:txBody>
          <a:bodyPr>
            <a:normAutofit/>
          </a:bodyPr>
          <a:lstStyle/>
          <a:p>
            <a:pPr algn="l"/>
            <a:r>
              <a:rPr lang="en-IN" sz="2200" dirty="0"/>
              <a:t>3) A ‘VAN’ simplifies the communications process by reducing the number of parties with which a company needs to communicate.</a:t>
            </a:r>
            <a:br>
              <a:rPr lang="en-IN" sz="2200" dirty="0"/>
            </a:br>
            <a:r>
              <a:rPr lang="en-IN" sz="2200" dirty="0"/>
              <a:t/>
            </a:r>
            <a:br>
              <a:rPr lang="en-IN" sz="2200" dirty="0"/>
            </a:br>
            <a:r>
              <a:rPr lang="en-IN" sz="2200" dirty="0"/>
              <a:t>4) But how does ‘VAN’ accomplish this feat? They do it by acting as an intermediary between business partners that share standard-based or proprietary data.</a:t>
            </a:r>
            <a:br>
              <a:rPr lang="en-IN" sz="2200" dirty="0"/>
            </a:br>
            <a:r>
              <a:rPr lang="en-IN" sz="2200" dirty="0"/>
              <a:t/>
            </a:r>
            <a:br>
              <a:rPr lang="en-IN" sz="2200" dirty="0"/>
            </a:br>
            <a:r>
              <a:rPr lang="en-IN" sz="2200" dirty="0"/>
              <a:t>5) ‘VAN” is similar to an email, except that it is used for standardized structured data rather than unstructured text.</a:t>
            </a:r>
            <a:br>
              <a:rPr lang="en-IN" sz="2200" dirty="0"/>
            </a:br>
            <a:r>
              <a:rPr lang="en-IN" sz="2200" dirty="0"/>
              <a:t/>
            </a:r>
            <a:br>
              <a:rPr lang="en-IN" sz="2200" dirty="0"/>
            </a:br>
            <a:r>
              <a:rPr lang="en-IN" sz="2200" dirty="0"/>
              <a:t>6)’VAN’s are considerably less used these days and are on a gradual decline due to the flourishing of the internet.</a:t>
            </a:r>
            <a:endParaRPr lang="en-US"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itle 1"/>
          <p:cNvSpPr>
            <a:spLocks noGrp="1"/>
          </p:cNvSpPr>
          <p:nvPr>
            <p:ph type="ctrTitle"/>
          </p:nvPr>
        </p:nvSpPr>
        <p:spPr/>
        <p:txBody>
          <a:bodyPr/>
          <a:lstStyle/>
          <a:p>
            <a:r>
              <a:rPr lang="en-US" u="sng" dirty="0">
                <a:effectLst>
                  <a:outerShdw blurRad="38100" dist="38100" dir="2700000" algn="tl">
                    <a:srgbClr val="000000">
                      <a:alpha val="43137"/>
                    </a:srgbClr>
                  </a:outerShdw>
                </a:effectLst>
                <a:latin typeface="Comic Sans MS" panose="030F0702030302020204" pitchFamily="66" charset="0"/>
              </a:rPr>
              <a:t>Types of VAN</a:t>
            </a:r>
            <a:endParaRPr lang="en-IN" u="sng" dirty="0">
              <a:effectLst>
                <a:outerShdw blurRad="38100" dist="38100" dir="2700000" algn="tl">
                  <a:srgbClr val="000000">
                    <a:alpha val="43137"/>
                  </a:srgbClr>
                </a:outerShdw>
              </a:effectLst>
              <a:latin typeface="Comic Sans MS" panose="030F0702030302020204" pitchFamily="66" charset="0"/>
            </a:endParaRPr>
          </a:p>
        </p:txBody>
      </p:sp>
      <p:pic>
        <p:nvPicPr>
          <p:cNvPr id="2097164" name="Picture 2" descr="network.jpg"/>
          <p:cNvPicPr>
            <a:picLocks noChangeAspect="1"/>
          </p:cNvPicPr>
          <p:nvPr/>
        </p:nvPicPr>
        <p:blipFill>
          <a:blip r:embed="rId2" cstate="print"/>
          <a:stretch>
            <a:fillRect/>
          </a:stretch>
        </p:blipFill>
        <p:spPr>
          <a:xfrm>
            <a:off x="395536" y="3645024"/>
            <a:ext cx="7992888" cy="2808312"/>
          </a:xfrm>
          <a:prstGeom prst="rect">
            <a:avLst/>
          </a:prstGeom>
          <a:ln>
            <a:noFill/>
          </a:ln>
          <a:effectLst>
            <a:softEdge rad="112500"/>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1195</Words>
  <Application>Microsoft Office PowerPoint</Application>
  <PresentationFormat>On-screen Show (4:3)</PresentationFormat>
  <Paragraphs>136</Paragraphs>
  <Slides>34</Slides>
  <Notes>3</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Flow</vt:lpstr>
      <vt:lpstr>VALUE ADDED NETWORK</vt:lpstr>
      <vt:lpstr>MEMBERS</vt:lpstr>
      <vt:lpstr>INTRODUCTION TO VAN</vt:lpstr>
      <vt:lpstr>  </vt:lpstr>
      <vt:lpstr>Slide 5</vt:lpstr>
      <vt:lpstr>What is a ‘Value Added Network’ aka ‘VAN’?</vt:lpstr>
      <vt:lpstr> In today's world there are various issues related to privacy protection, due to which exchanging critical/sensitive information via internet is  risky. Hence ‘VAN’ was introduced.  1) ‘VAN’ is a private, hosted service that provides companies with a secure way to exchange data between its counterparties.   2) Value-added networks were a  common way to facilitate  electronic data interchange(EDI) between companies.                                          </vt:lpstr>
      <vt:lpstr>3) A ‘VAN’ simplifies the communications process by reducing the number of parties with which a company needs to communicate.  4) But how does ‘VAN’ accomplish this feat? They do it by acting as an intermediary between business partners that share standard-based or proprietary data.  5) ‘VAN” is similar to an email, except that it is used for standardized structured data rather than unstructured text.  6)’VAN’s are considerably less used these days and are on a gradual decline due to the flourishing of the internet.</vt:lpstr>
      <vt:lpstr>Types of VAN</vt:lpstr>
      <vt:lpstr>Three types of Value Added Network, based on how the computers in the network are connected:</vt:lpstr>
      <vt:lpstr>One to One</vt:lpstr>
      <vt:lpstr>One to Many </vt:lpstr>
      <vt:lpstr> Many to Many </vt:lpstr>
      <vt:lpstr>Slide 14</vt:lpstr>
      <vt:lpstr>Components of Value Added Network                                (VAN)</vt:lpstr>
      <vt:lpstr>Components of value added network EDI</vt:lpstr>
      <vt:lpstr>Components of value added network                  (Mail box)</vt:lpstr>
      <vt:lpstr>ELECTRONIC DATA INTERCHANGE (EDI)</vt:lpstr>
      <vt:lpstr>Slide 19</vt:lpstr>
      <vt:lpstr>Slide 20</vt:lpstr>
      <vt:lpstr>WORKING OF VANs</vt:lpstr>
      <vt:lpstr>Working of VAN</vt:lpstr>
      <vt:lpstr>Slide 23</vt:lpstr>
      <vt:lpstr>VAN In Internet ERA</vt:lpstr>
      <vt:lpstr>VAN IN INTERNET ERA</vt:lpstr>
      <vt:lpstr>Slide 26</vt:lpstr>
      <vt:lpstr>ADVANTAGES OF VAN</vt:lpstr>
      <vt:lpstr>Slide 28</vt:lpstr>
      <vt:lpstr>Slide 29</vt:lpstr>
      <vt:lpstr>DISADVANTAGES OF VANs</vt:lpstr>
      <vt:lpstr>       COST AND INSTALLATION </vt:lpstr>
      <vt:lpstr>                 THE DOUBLE-EDGED SWORD OF VAN USE</vt:lpstr>
      <vt:lpstr>Uses in Market</vt:lpstr>
      <vt:lpstr>Providers of VAN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14</cp:revision>
  <dcterms:created xsi:type="dcterms:W3CDTF">2021-03-15T02:37:18Z</dcterms:created>
  <dcterms:modified xsi:type="dcterms:W3CDTF">2021-03-16T06:58:32Z</dcterms:modified>
</cp:coreProperties>
</file>