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1" r:id="rId4"/>
    <p:sldId id="287" r:id="rId5"/>
    <p:sldId id="295" r:id="rId6"/>
    <p:sldId id="292" r:id="rId7"/>
    <p:sldId id="288" r:id="rId8"/>
    <p:sldId id="289" r:id="rId9"/>
    <p:sldId id="290" r:id="rId10"/>
    <p:sldId id="272" r:id="rId11"/>
    <p:sldId id="293" r:id="rId12"/>
    <p:sldId id="296" r:id="rId13"/>
    <p:sldId id="291" r:id="rId14"/>
    <p:sldId id="27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21C32-0085-D3B2-F3BA-614DA6FEE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C1E04D-4D2B-BDAF-E994-2200523C3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F179D-AE3F-31B2-5136-A2C62B7C6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1EE4-8E7D-4EBB-B621-14C31B2464C3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BFFB2-032D-D297-1F8D-A69F55402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850A2-F427-7EC3-5038-1E9E7EE96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6083-CADE-4083-8BBD-16935E617A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620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9A3DD-36C0-390F-3CAF-AC68EC4A4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7D45FA-0B4C-ABBB-FD01-7E323A3DD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D0EE5-C62F-1107-F6CB-DB2C3A412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1EE4-8E7D-4EBB-B621-14C31B2464C3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B358C-5522-9208-D8D2-ADD09D67F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62607-A798-23E3-31BA-D5DB48044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6083-CADE-4083-8BBD-16935E617A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036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BD8F20-52F2-328E-5EB9-46F2B0E554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596698-24FE-0339-CAED-E4C4C03E4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A9384-35EF-BBFF-556D-D06AB4B85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1EE4-8E7D-4EBB-B621-14C31B2464C3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507D3-D8BC-8F62-AD95-6A3504862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E9914-1799-658D-39F7-6FA673175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6083-CADE-4083-8BBD-16935E617A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857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BC3B4-62E3-A0E9-9B99-89B74CFD0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3F20A-2162-0BB6-8555-B331F7820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E307A-1AC1-4986-5F15-D7201E6E0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1EE4-8E7D-4EBB-B621-14C31B2464C3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E1E71-42B5-3074-6ABE-4B1277BA0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71E80-AE34-1F53-215D-98ED6612B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6083-CADE-4083-8BBD-16935E617A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992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19212-A433-BF01-61E4-F63CC27F3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9FAC1-FBD8-8863-F42C-B4AF7A676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C0233-5390-88D7-DFC8-8198C37A7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1EE4-8E7D-4EBB-B621-14C31B2464C3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8516D-4824-A2B1-A0EF-B1C00306F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94EAB-8FEC-AD72-CFB6-04FBAAD25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6083-CADE-4083-8BBD-16935E617A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807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1F5A7-B2FF-6670-213C-775D4FA17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74FB0-1652-3CBE-40CB-807B2F433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E13A3-07AF-8EAF-C46E-E77419813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E38FC-E4B5-CFF6-DE2B-86FC019DB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1EE4-8E7D-4EBB-B621-14C31B2464C3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17AF6-6D5D-AECB-BA76-48B92881A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D5BC3-33A2-F9AC-F93B-3D4DE2EB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6083-CADE-4083-8BBD-16935E617A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529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3CEFB-5A72-428E-93DE-5A71FAEF9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B924D-2401-6B96-1825-BD8FFCCCC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A4A952-4B8A-9512-514A-6A1348413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A9E3E4-9DF2-CD1C-F32F-E0A772E40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3C00EF-DA7E-692D-D2D9-175BECEDA0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B296EE-40F4-F342-8661-A06565F5B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1EE4-8E7D-4EBB-B621-14C31B2464C3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A004D8-A9FF-329B-BE6D-2B246659A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16E87B-0860-16E7-9A06-9B590C806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6083-CADE-4083-8BBD-16935E617A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19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C237D-47E9-B3CF-F610-ED09CBD3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E6F7C0-BFD2-B09B-CCE5-D47C8369F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1EE4-8E7D-4EBB-B621-14C31B2464C3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35048F-3C7E-F41C-56A1-C5232E05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8DA505-2ABB-15E3-BE1D-5D1500201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6083-CADE-4083-8BBD-16935E617A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683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BF7609-F58D-2E7C-3BD3-267795B18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1EE4-8E7D-4EBB-B621-14C31B2464C3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BAACBB-BD46-A4FB-C8F5-A9CF5160B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5FFD6-9DF3-FDD9-E7C3-75B60753A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6083-CADE-4083-8BBD-16935E617A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685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D0188-199A-1355-67AF-3C8490FFE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BC34E-C265-84AA-91CC-17953AD3A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4EE25-DC4B-CB6E-69E5-AE5A96F86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4534B-2F26-BD96-719D-62A3FDC43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1EE4-8E7D-4EBB-B621-14C31B2464C3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112DD-1DBD-B2B7-A1D8-ABDE6B9CC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A9A2B-CBAE-8B30-A17B-D4E36B6CA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6083-CADE-4083-8BBD-16935E617A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823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D16EA-1E38-EA5E-3285-2C91D8E2D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E2AB0A-F95A-B780-DB4B-BDDD47799F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22CFEE-8670-FFED-2B9C-DDF117397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C47C2-854B-FC35-7876-C83009D2F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1EE4-8E7D-4EBB-B621-14C31B2464C3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DC99D-BE5C-278F-786B-8EBD7FF68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A961E-65CE-6F13-FEFC-99806E572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6083-CADE-4083-8BBD-16935E617A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411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61D3B2-802C-D2F6-C08E-B953D6B5E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E85C2-19A0-9A98-C1F1-E632A6723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11611-F18D-E282-CAB0-69C55BD69A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11EE4-8E7D-4EBB-B621-14C31B2464C3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F7C5B-87A4-B14E-B406-ADEB7B9DC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B2C8A-9ECE-BE46-2768-92660ADAE3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46083-CADE-4083-8BBD-16935E617A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49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8330A-E9E5-839E-003B-BCC0428523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GitHub FAQ Chatbot with Fallback Mechanism</a:t>
            </a:r>
            <a:endParaRPr lang="en-IN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B83F00-0DD9-A576-B3B3-CDC9D0DF8B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Shivang Shukla</a:t>
            </a:r>
          </a:p>
          <a:p>
            <a:r>
              <a:rPr lang="en-IN" dirty="0"/>
              <a:t>12214963</a:t>
            </a:r>
          </a:p>
        </p:txBody>
      </p:sp>
    </p:spTree>
    <p:extLst>
      <p:ext uri="{BB962C8B-B14F-4D97-AF65-F5344CB8AC3E}">
        <p14:creationId xmlns:p14="http://schemas.microsoft.com/office/powerpoint/2010/main" val="3570931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20CD8-F7F7-FC52-1A1B-DB3AFA830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409"/>
            <a:ext cx="10515600" cy="1325563"/>
          </a:xfrm>
        </p:spPr>
        <p:txBody>
          <a:bodyPr>
            <a:normAutofit/>
          </a:bodyPr>
          <a:lstStyle/>
          <a:p>
            <a:r>
              <a:rPr lang="en-IN" sz="8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Dockerization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41E8D1-5FCE-0D98-2C6C-248C504EEFB6}"/>
              </a:ext>
            </a:extLst>
          </p:cNvPr>
          <p:cNvSpPr txBox="1"/>
          <p:nvPr/>
        </p:nvSpPr>
        <p:spPr>
          <a:xfrm>
            <a:off x="838200" y="1442027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entire application is containerized using Docker for easy deployment and scaling.</a:t>
            </a:r>
            <a:endParaRPr lang="en-IN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60203C-A55F-4905-440D-6076DC063470}"/>
              </a:ext>
            </a:extLst>
          </p:cNvPr>
          <p:cNvSpPr txBox="1"/>
          <p:nvPr/>
        </p:nvSpPr>
        <p:spPr>
          <a:xfrm>
            <a:off x="3978369" y="2607689"/>
            <a:ext cx="2117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Contains 4 Files</a:t>
            </a:r>
            <a:endParaRPr lang="en-IN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54FAF4-7CF3-3ACC-E6CE-14AA925F207A}"/>
              </a:ext>
            </a:extLst>
          </p:cNvPr>
          <p:cNvSpPr txBox="1"/>
          <p:nvPr/>
        </p:nvSpPr>
        <p:spPr>
          <a:xfrm>
            <a:off x="832104" y="3531922"/>
            <a:ext cx="144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Dockerfile</a:t>
            </a:r>
            <a:endParaRPr lang="en-IN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D571CD-304D-1140-066E-F4BCEB36F2B6}"/>
              </a:ext>
            </a:extLst>
          </p:cNvPr>
          <p:cNvSpPr txBox="1"/>
          <p:nvPr/>
        </p:nvSpPr>
        <p:spPr>
          <a:xfrm>
            <a:off x="3369868" y="4820915"/>
            <a:ext cx="1236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Yaml</a:t>
            </a:r>
            <a:r>
              <a:rPr lang="en-US" sz="2400" dirty="0"/>
              <a:t> file</a:t>
            </a:r>
            <a:endParaRPr lang="en-IN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ECE1B0-9FAC-4D2A-C61D-2328A2DD3211}"/>
              </a:ext>
            </a:extLst>
          </p:cNvPr>
          <p:cNvSpPr txBox="1"/>
          <p:nvPr/>
        </p:nvSpPr>
        <p:spPr>
          <a:xfrm>
            <a:off x="5511943" y="3531019"/>
            <a:ext cx="2310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Dockerignore</a:t>
            </a:r>
            <a:r>
              <a:rPr lang="en-US" sz="2400" dirty="0"/>
              <a:t> file</a:t>
            </a:r>
            <a:endParaRPr lang="en-IN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2479EF-81B2-EF85-4A1D-D9A07E1D7E55}"/>
              </a:ext>
            </a:extLst>
          </p:cNvPr>
          <p:cNvSpPr txBox="1"/>
          <p:nvPr/>
        </p:nvSpPr>
        <p:spPr>
          <a:xfrm>
            <a:off x="832104" y="4090031"/>
            <a:ext cx="2462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Blueprint to build a container image.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E7CFB6-8E63-0A83-4254-E5F7A4F08FF0}"/>
              </a:ext>
            </a:extLst>
          </p:cNvPr>
          <p:cNvSpPr txBox="1"/>
          <p:nvPr/>
        </p:nvSpPr>
        <p:spPr>
          <a:xfrm>
            <a:off x="3369868" y="5282580"/>
            <a:ext cx="3005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Orchestrating multiple containers as a single system.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1CD56C-1E28-9C53-21CE-753DC7EF6A45}"/>
              </a:ext>
            </a:extLst>
          </p:cNvPr>
          <p:cNvSpPr txBox="1"/>
          <p:nvPr/>
        </p:nvSpPr>
        <p:spPr>
          <a:xfrm>
            <a:off x="5511943" y="3971978"/>
            <a:ext cx="3236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Excludes unnecessary files from the Docker build.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D23C07-5345-831C-AD62-C85BBCB8D232}"/>
              </a:ext>
            </a:extLst>
          </p:cNvPr>
          <p:cNvSpPr txBox="1"/>
          <p:nvPr/>
        </p:nvSpPr>
        <p:spPr>
          <a:xfrm>
            <a:off x="8467898" y="4736362"/>
            <a:ext cx="2068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Script File</a:t>
            </a:r>
            <a:endParaRPr lang="en-IN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E5BA8C-B5F4-8061-14B3-903D27FBF8A9}"/>
              </a:ext>
            </a:extLst>
          </p:cNvPr>
          <p:cNvSpPr txBox="1"/>
          <p:nvPr/>
        </p:nvSpPr>
        <p:spPr>
          <a:xfrm>
            <a:off x="8467898" y="5282580"/>
            <a:ext cx="3300431" cy="142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r>
              <a:rPr lang="en-US" dirty="0"/>
              <a:t>Shares the same Python environment (saves disk space).</a:t>
            </a:r>
          </a:p>
          <a:p>
            <a:pPr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r>
              <a:rPr lang="en-US" dirty="0"/>
              <a:t>Lets you reuse the same </a:t>
            </a:r>
            <a:r>
              <a:rPr lang="en-US" dirty="0" err="1"/>
              <a:t>Dockerfile</a:t>
            </a:r>
            <a:r>
              <a:rPr lang="en-US" dirty="0"/>
              <a:t> (simpler maintenance)</a:t>
            </a:r>
          </a:p>
        </p:txBody>
      </p:sp>
    </p:spTree>
    <p:extLst>
      <p:ext uri="{BB962C8B-B14F-4D97-AF65-F5344CB8AC3E}">
        <p14:creationId xmlns:p14="http://schemas.microsoft.com/office/powerpoint/2010/main" val="2958048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12B241-67A9-D756-4213-24D6C66E43E0}"/>
              </a:ext>
            </a:extLst>
          </p:cNvPr>
          <p:cNvSpPr txBox="1"/>
          <p:nvPr/>
        </p:nvSpPr>
        <p:spPr>
          <a:xfrm>
            <a:off x="4336937" y="159008"/>
            <a:ext cx="26933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Dockerfile</a:t>
            </a:r>
            <a:endParaRPr lang="en-IN" sz="4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8EE23C-40E7-6F34-C7EC-F7F772F066B9}"/>
              </a:ext>
            </a:extLst>
          </p:cNvPr>
          <p:cNvSpPr txBox="1"/>
          <p:nvPr/>
        </p:nvSpPr>
        <p:spPr>
          <a:xfrm>
            <a:off x="484632" y="1537600"/>
            <a:ext cx="3699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Bef>
                <a:spcPts val="1372"/>
              </a:spcBef>
              <a:spcAft>
                <a:spcPts val="1029"/>
              </a:spcAft>
            </a:pPr>
            <a:r>
              <a:rPr lang="en-IN" sz="2400" dirty="0"/>
              <a:t>Builder Stage: "The Kitchen"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2A758C-DA61-F480-23DC-296371F0FC8B}"/>
              </a:ext>
            </a:extLst>
          </p:cNvPr>
          <p:cNvSpPr txBox="1"/>
          <p:nvPr/>
        </p:nvSpPr>
        <p:spPr>
          <a:xfrm>
            <a:off x="7030303" y="1535814"/>
            <a:ext cx="4131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Bef>
                <a:spcPts val="1372"/>
              </a:spcBef>
              <a:spcAft>
                <a:spcPts val="1029"/>
              </a:spcAft>
            </a:pPr>
            <a:r>
              <a:rPr lang="en-US" sz="2400" dirty="0"/>
              <a:t>Runtime Stage: "The Final Dish"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92DACC-8CE9-D428-E6B9-6421E702D6E6}"/>
              </a:ext>
            </a:extLst>
          </p:cNvPr>
          <p:cNvSpPr txBox="1"/>
          <p:nvPr/>
        </p:nvSpPr>
        <p:spPr>
          <a:xfrm>
            <a:off x="484632" y="2313176"/>
            <a:ext cx="3852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Installs all the tools and ingredients needed to cook the app.</a:t>
            </a:r>
            <a:endParaRPr lang="en-IN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5BA478-2351-9089-9C41-605B1033CF2A}"/>
              </a:ext>
            </a:extLst>
          </p:cNvPr>
          <p:cNvSpPr txBox="1"/>
          <p:nvPr/>
        </p:nvSpPr>
        <p:spPr>
          <a:xfrm>
            <a:off x="484632" y="3128784"/>
            <a:ext cx="38523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Uses a lightweight Python image 3.12-slim.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Installs system tools (</a:t>
            </a:r>
            <a:r>
              <a:rPr lang="en-US" sz="2000" dirty="0"/>
              <a:t>to compile some Python packages</a:t>
            </a:r>
            <a:r>
              <a:rPr lang="en-IN" sz="20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Downloads </a:t>
            </a:r>
            <a:r>
              <a:rPr lang="en-US" sz="2000" dirty="0" err="1"/>
              <a:t>PyTorch</a:t>
            </a:r>
            <a:r>
              <a:rPr lang="en-US" sz="2000" dirty="0"/>
              <a:t> (for AI) and other Python libraries (requirement.txt).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Adds </a:t>
            </a:r>
            <a:r>
              <a:rPr lang="en-IN" sz="2000" dirty="0" err="1"/>
              <a:t>sentencepeice</a:t>
            </a:r>
            <a:r>
              <a:rPr lang="en-IN" sz="2000" dirty="0"/>
              <a:t> (helper for text processing)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B2F964-928C-AC31-8A2A-581935BAE4B7}"/>
              </a:ext>
            </a:extLst>
          </p:cNvPr>
          <p:cNvSpPr txBox="1"/>
          <p:nvPr/>
        </p:nvSpPr>
        <p:spPr>
          <a:xfrm>
            <a:off x="7030303" y="2313176"/>
            <a:ext cx="41316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Creates a clean, ready-to-serve version of your app.</a:t>
            </a:r>
            <a:r>
              <a:rPr lang="en-IN" sz="2000" dirty="0" err="1"/>
              <a:t>ext</a:t>
            </a:r>
            <a:r>
              <a:rPr lang="en-IN" sz="2000" dirty="0"/>
              <a:t> processing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C4C3C4-C85C-DB60-0294-97A619F78A33}"/>
              </a:ext>
            </a:extLst>
          </p:cNvPr>
          <p:cNvSpPr txBox="1"/>
          <p:nvPr/>
        </p:nvSpPr>
        <p:spPr>
          <a:xfrm>
            <a:off x="7114032" y="3128784"/>
            <a:ext cx="41316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Starts fresh with another lightweight Python image.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Copies only the installed libraries.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Adds your pre-downloaded AI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Copies your app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Sets up the startup command (entrypoint.sh).</a:t>
            </a:r>
            <a:endParaRPr lang="en-IN" sz="20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FF90C9-5AB1-CE46-E910-E5CEF212C010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5683620" y="866894"/>
            <a:ext cx="3412505" cy="668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016E377-3DB4-8855-F067-05A26EC12F04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2334402" y="866894"/>
            <a:ext cx="3349218" cy="670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271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EE2C4D-0FAB-2F27-AD5F-5BF01C37C20F}"/>
              </a:ext>
            </a:extLst>
          </p:cNvPr>
          <p:cNvSpPr txBox="1"/>
          <p:nvPr/>
        </p:nvSpPr>
        <p:spPr>
          <a:xfrm>
            <a:off x="4352544" y="182880"/>
            <a:ext cx="26035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YAML File</a:t>
            </a:r>
            <a:endParaRPr lang="en-IN" sz="4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33AA47-6721-C29C-D97E-0A95F3967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7" y="71128"/>
            <a:ext cx="3249553" cy="33578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9FA4AA-800D-4779-78B3-42E86192C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629" y="71128"/>
            <a:ext cx="4163574" cy="24581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5671C4-E81E-0671-9FFB-994F0886C6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350" y="3786078"/>
            <a:ext cx="7363853" cy="30007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171EF6-1243-B264-2272-01E2DBAF9D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7" y="6091450"/>
            <a:ext cx="1590897" cy="6954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C1AE22-B7F0-AF1F-9671-D27ECF14470C}"/>
              </a:ext>
            </a:extLst>
          </p:cNvPr>
          <p:cNvSpPr txBox="1"/>
          <p:nvPr/>
        </p:nvSpPr>
        <p:spPr>
          <a:xfrm>
            <a:off x="4152044" y="1126376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CHEF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B2F304-F0B0-7667-9666-6584549AD889}"/>
              </a:ext>
            </a:extLst>
          </p:cNvPr>
          <p:cNvSpPr txBox="1"/>
          <p:nvPr/>
        </p:nvSpPr>
        <p:spPr>
          <a:xfrm>
            <a:off x="9537610" y="3244334"/>
            <a:ext cx="91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WAITER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7EB72C-95C1-94EF-710E-10D58241FBAB}"/>
              </a:ext>
            </a:extLst>
          </p:cNvPr>
          <p:cNvSpPr txBox="1"/>
          <p:nvPr/>
        </p:nvSpPr>
        <p:spPr>
          <a:xfrm>
            <a:off x="5076633" y="1565398"/>
            <a:ext cx="117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MANAGER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9F0A9D-ACD3-32A1-9A1F-7D2A35B1E3D5}"/>
              </a:ext>
            </a:extLst>
          </p:cNvPr>
          <p:cNvSpPr txBox="1"/>
          <p:nvPr/>
        </p:nvSpPr>
        <p:spPr>
          <a:xfrm>
            <a:off x="8014893" y="280632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FRIDGE</a:t>
            </a:r>
            <a:endParaRPr lang="en-IN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6F3890-7154-0AE1-CEDF-9D4F1E2522FB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9997416" y="2529326"/>
            <a:ext cx="0" cy="715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9A8FCEF-8BB2-74C6-4814-25AF2EA3F5EF}"/>
              </a:ext>
            </a:extLst>
          </p:cNvPr>
          <p:cNvCxnSpPr>
            <a:cxnSpLocks/>
            <a:stCxn id="2" idx="2"/>
            <a:endCxn id="13" idx="0"/>
          </p:cNvCxnSpPr>
          <p:nvPr/>
        </p:nvCxnSpPr>
        <p:spPr>
          <a:xfrm>
            <a:off x="5654343" y="890766"/>
            <a:ext cx="11522" cy="674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669464A-87CE-DBF8-97BB-2D7CE404CC3A}"/>
              </a:ext>
            </a:extLst>
          </p:cNvPr>
          <p:cNvSpPr txBox="1"/>
          <p:nvPr/>
        </p:nvSpPr>
        <p:spPr>
          <a:xfrm>
            <a:off x="323658" y="4068749"/>
            <a:ext cx="41635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Health-checks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Detects if MongoDB crashed or isn't responding.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Prevents </a:t>
            </a:r>
            <a:r>
              <a:rPr lang="en-IN" dirty="0" err="1"/>
              <a:t>api</a:t>
            </a:r>
            <a:r>
              <a:rPr lang="en-IN" dirty="0"/>
              <a:t> from starting too soon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E4C6BBF-8DD5-6A0D-DE1A-50D43284C73E}"/>
              </a:ext>
            </a:extLst>
          </p:cNvPr>
          <p:cNvCxnSpPr>
            <a:cxnSpLocks/>
            <a:stCxn id="8" idx="0"/>
            <a:endCxn id="14" idx="2"/>
          </p:cNvCxnSpPr>
          <p:nvPr/>
        </p:nvCxnSpPr>
        <p:spPr>
          <a:xfrm flipV="1">
            <a:off x="8397277" y="3175657"/>
            <a:ext cx="54595" cy="610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22DAD6-1D08-4F99-EA15-CD6C1CDE5CDA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 flipV="1">
            <a:off x="3362350" y="1311042"/>
            <a:ext cx="789694" cy="439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48C1CAF-BC77-EBFD-9732-2863BBA73697}"/>
              </a:ext>
            </a:extLst>
          </p:cNvPr>
          <p:cNvSpPr txBox="1"/>
          <p:nvPr/>
        </p:nvSpPr>
        <p:spPr>
          <a:xfrm>
            <a:off x="4010375" y="2609362"/>
            <a:ext cx="3265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depends_on</a:t>
            </a:r>
            <a:r>
              <a:rPr lang="en-US" dirty="0"/>
              <a:t>-&gt; container running</a:t>
            </a:r>
          </a:p>
          <a:p>
            <a:r>
              <a:rPr lang="en-US" dirty="0" err="1"/>
              <a:t>healthchecks</a:t>
            </a:r>
            <a:r>
              <a:rPr lang="en-US" dirty="0"/>
              <a:t>-&gt; service running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6041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D6B5E-498B-FDE4-5235-7F3DD6837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190754"/>
            <a:ext cx="4584192" cy="3046988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Problems For NOW</a:t>
            </a:r>
            <a:endParaRPr lang="en-IN" sz="8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C06AC8-D092-E849-3D0E-CA0B960F161F}"/>
              </a:ext>
            </a:extLst>
          </p:cNvPr>
          <p:cNvSpPr txBox="1"/>
          <p:nvPr/>
        </p:nvSpPr>
        <p:spPr>
          <a:xfrm>
            <a:off x="566928" y="3429000"/>
            <a:ext cx="37856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Not accurate answers. It will be relatable most of times</a:t>
            </a:r>
            <a:r>
              <a:rPr lang="en-IN" sz="24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Not able to answer follow-up questions.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Not able to answer Mixed Questions. Only answers the first one.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28DC02-311C-B410-3630-849735AC4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32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EDD9C-C5EB-884B-C8B6-C13E8FE0A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8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5038E-9CB4-5656-1804-4125D1D67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Model Enhancement</a:t>
            </a:r>
            <a:r>
              <a:rPr lang="en-US" dirty="0"/>
              <a:t>: Train the FAQ model on more specific GitHub-related questions to reduce fallback usage.</a:t>
            </a:r>
          </a:p>
          <a:p>
            <a:r>
              <a:rPr lang="en-US" b="1" dirty="0"/>
              <a:t>More APIs</a:t>
            </a:r>
            <a:r>
              <a:rPr lang="en-US" dirty="0"/>
              <a:t>: Integrate additional external APIs (e.g., </a:t>
            </a:r>
            <a:r>
              <a:rPr lang="en-US" dirty="0" err="1"/>
              <a:t>StackOverflow</a:t>
            </a:r>
            <a:r>
              <a:rPr lang="en-US" dirty="0"/>
              <a:t>, GitLab) to broaden the fallback mechanism.</a:t>
            </a:r>
          </a:p>
          <a:p>
            <a:r>
              <a:rPr lang="en-US" b="1" dirty="0"/>
              <a:t>Personalization</a:t>
            </a:r>
            <a:r>
              <a:rPr lang="en-US" dirty="0"/>
              <a:t>: Further personalize the chatbot based on user behavior, history, and preferences.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8353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F4B8D-E76A-2045-E358-0EAB64C0F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8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F9493-5EEE-79B3-79C9-5E4C46DF0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Summary</a:t>
            </a:r>
            <a:r>
              <a:rPr lang="en-US" dirty="0"/>
              <a:t>: The GitHub FAQ chatbot with a fallback mechanism successfully answers GitHub-related queries and fetches real-time information when necessary.</a:t>
            </a:r>
          </a:p>
          <a:p>
            <a:r>
              <a:rPr lang="en-US" b="1" dirty="0"/>
              <a:t>Impact</a:t>
            </a:r>
            <a:r>
              <a:rPr lang="en-US" dirty="0"/>
              <a:t>: Provides a seamless experience for developers and GitHub users, with the ability to handle both general and specific questions.</a:t>
            </a:r>
          </a:p>
          <a:p>
            <a:r>
              <a:rPr lang="en-US" b="1" dirty="0"/>
              <a:t>Future Vision</a:t>
            </a:r>
            <a:r>
              <a:rPr lang="en-US" dirty="0"/>
              <a:t>: Continuous improvements based on user data, ensuring better accuracy and user engagement.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7776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32415-E1F8-405A-EED9-286CBDCD0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8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11417-3384-17BC-207C-A92166F4F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4000" dirty="0"/>
              <a:t>Building a Telegram bot that answers GitHub-related questions, utilizing a trained FAQ model and integrating a fallback mechanism for real-time information retrieval from GitHub's public API. </a:t>
            </a:r>
          </a:p>
          <a:p>
            <a:pPr marL="0" indent="0">
              <a:buNone/>
            </a:pPr>
            <a:r>
              <a:rPr lang="en-IN" sz="4000" dirty="0"/>
              <a:t>It uses a MongoDB database for logging queries.</a:t>
            </a:r>
          </a:p>
        </p:txBody>
      </p:sp>
    </p:spTree>
    <p:extLst>
      <p:ext uri="{BB962C8B-B14F-4D97-AF65-F5344CB8AC3E}">
        <p14:creationId xmlns:p14="http://schemas.microsoft.com/office/powerpoint/2010/main" val="2773521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A545A-0776-652E-F090-698436CA7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6" y="136525"/>
            <a:ext cx="10515600" cy="1325563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Key Components</a:t>
            </a:r>
            <a:endParaRPr lang="en-IN" sz="8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3CD2DE-2504-2D12-7A18-941A985D147B}"/>
              </a:ext>
            </a:extLst>
          </p:cNvPr>
          <p:cNvSpPr txBox="1"/>
          <p:nvPr/>
        </p:nvSpPr>
        <p:spPr>
          <a:xfrm>
            <a:off x="801624" y="1459161"/>
            <a:ext cx="22951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Telegram Bot (bot.py)</a:t>
            </a:r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A6310F-971C-DD8F-3BA3-FC0EC92DFC09}"/>
              </a:ext>
            </a:extLst>
          </p:cNvPr>
          <p:cNvSpPr txBox="1"/>
          <p:nvPr/>
        </p:nvSpPr>
        <p:spPr>
          <a:xfrm>
            <a:off x="3589020" y="4448685"/>
            <a:ext cx="274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FastAPI</a:t>
            </a:r>
            <a:r>
              <a:rPr lang="en-US" sz="2800" dirty="0"/>
              <a:t> Backend (main.py)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5AA303-60F4-0C0E-DFC7-31E45FA1A8E2}"/>
              </a:ext>
            </a:extLst>
          </p:cNvPr>
          <p:cNvSpPr txBox="1"/>
          <p:nvPr/>
        </p:nvSpPr>
        <p:spPr>
          <a:xfrm>
            <a:off x="6096000" y="1792224"/>
            <a:ext cx="221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MongoDB</a:t>
            </a:r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77B923-EFEE-7BEC-2A5E-BF1F7B6B5CD2}"/>
              </a:ext>
            </a:extLst>
          </p:cNvPr>
          <p:cNvSpPr txBox="1"/>
          <p:nvPr/>
        </p:nvSpPr>
        <p:spPr>
          <a:xfrm>
            <a:off x="9116568" y="4448685"/>
            <a:ext cx="2212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Docker</a:t>
            </a:r>
            <a:endParaRPr lang="en-IN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5ABD07-859E-82B1-7084-3034BE0B45F9}"/>
              </a:ext>
            </a:extLst>
          </p:cNvPr>
          <p:cNvSpPr txBox="1"/>
          <p:nvPr/>
        </p:nvSpPr>
        <p:spPr>
          <a:xfrm>
            <a:off x="801624" y="2410340"/>
            <a:ext cx="227076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Listen To User Queries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Sends them to the </a:t>
            </a:r>
            <a:r>
              <a:rPr lang="en-US" sz="2000" dirty="0" err="1"/>
              <a:t>FastAPI</a:t>
            </a:r>
            <a:r>
              <a:rPr lang="en-US" sz="2000" dirty="0"/>
              <a:t> backend.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47D3F0-844C-2D55-EB91-2A7D3161E5A7}"/>
              </a:ext>
            </a:extLst>
          </p:cNvPr>
          <p:cNvSpPr txBox="1"/>
          <p:nvPr/>
        </p:nvSpPr>
        <p:spPr>
          <a:xfrm>
            <a:off x="3589020" y="5513067"/>
            <a:ext cx="2270760" cy="1208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Uses AI models to find answers.</a:t>
            </a:r>
          </a:p>
          <a:p>
            <a:pPr marL="285750" indent="-285750"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2000" dirty="0"/>
              <a:t>Logs queries to MongoDB.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8286CA-719E-6DC1-E19B-674017F4120F}"/>
              </a:ext>
            </a:extLst>
          </p:cNvPr>
          <p:cNvSpPr txBox="1"/>
          <p:nvPr/>
        </p:nvSpPr>
        <p:spPr>
          <a:xfrm>
            <a:off x="6096000" y="2410340"/>
            <a:ext cx="2270760" cy="900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Stores chat logs and user analytics.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EB7C31-9965-A661-4B94-567575CA6C5C}"/>
              </a:ext>
            </a:extLst>
          </p:cNvPr>
          <p:cNvSpPr txBox="1"/>
          <p:nvPr/>
        </p:nvSpPr>
        <p:spPr>
          <a:xfrm>
            <a:off x="9249156" y="5234226"/>
            <a:ext cx="2270760" cy="1169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Containerizes everything for easy deployment.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01068F-6CC2-B457-295C-2EA40C8F1533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651760" y="3602736"/>
            <a:ext cx="2308860" cy="845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1BDFBE-474C-FA5B-CC28-70DB689C2EA4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4960620" y="3310971"/>
            <a:ext cx="1760220" cy="113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4046CD-51EB-B615-DABB-245EE57A0C85}"/>
              </a:ext>
            </a:extLst>
          </p:cNvPr>
          <p:cNvCxnSpPr>
            <a:cxnSpLocks/>
          </p:cNvCxnSpPr>
          <p:nvPr/>
        </p:nvCxnSpPr>
        <p:spPr>
          <a:xfrm>
            <a:off x="6739128" y="3310971"/>
            <a:ext cx="2880360" cy="113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359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039019A-1810-3FE9-82A7-EC529A36018D}"/>
              </a:ext>
            </a:extLst>
          </p:cNvPr>
          <p:cNvSpPr txBox="1"/>
          <p:nvPr/>
        </p:nvSpPr>
        <p:spPr>
          <a:xfrm>
            <a:off x="384046" y="861368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Loaded FAQ questions from dataset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2F2B9E-EDC6-AA9F-932E-8824A8AD6C02}"/>
              </a:ext>
            </a:extLst>
          </p:cNvPr>
          <p:cNvSpPr txBox="1"/>
          <p:nvPr/>
        </p:nvSpPr>
        <p:spPr>
          <a:xfrm>
            <a:off x="384046" y="2275704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Generated embeddings using Sentence-BERT.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64881A-35FB-7335-24EF-BD385F697D5C}"/>
              </a:ext>
            </a:extLst>
          </p:cNvPr>
          <p:cNvSpPr txBox="1"/>
          <p:nvPr/>
        </p:nvSpPr>
        <p:spPr>
          <a:xfrm>
            <a:off x="384046" y="3751299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Built a FAISS index for fast similarity search.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2C8CB9-53F2-5132-5D7A-B2E4BEA8050A}"/>
              </a:ext>
            </a:extLst>
          </p:cNvPr>
          <p:cNvSpPr txBox="1"/>
          <p:nvPr/>
        </p:nvSpPr>
        <p:spPr>
          <a:xfrm>
            <a:off x="384046" y="5119468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Saved in index and lookup file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53EE5E8-4882-872D-5BE5-DAEC57180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136" y="568122"/>
            <a:ext cx="5839640" cy="11528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47E675-6D20-EE97-6DB9-0A8C30C95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136" y="1809209"/>
            <a:ext cx="6744641" cy="15985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4E8DAB7-A60F-106C-CF47-252BFB77A4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136" y="3489952"/>
            <a:ext cx="4201111" cy="11308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C224C6F-140C-E5D1-3DA0-57D8EB2171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136" y="4736362"/>
            <a:ext cx="5792008" cy="1902182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EEEBDBE-78F5-1BDC-E8EC-C8D1CFB42963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2670046" y="1692365"/>
            <a:ext cx="0" cy="583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75A4FD1-9944-8862-8E5A-395CE6DA720A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670046" y="3106701"/>
            <a:ext cx="0" cy="644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B772E6F-EFA5-08E2-18E7-EC02B87897A7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2670046" y="4582296"/>
            <a:ext cx="0" cy="537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D5A70B9-632B-FC06-0979-0CE5A5ED39DE}"/>
              </a:ext>
            </a:extLst>
          </p:cNvPr>
          <p:cNvSpPr txBox="1"/>
          <p:nvPr/>
        </p:nvSpPr>
        <p:spPr>
          <a:xfrm>
            <a:off x="384046" y="9496"/>
            <a:ext cx="46217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Chatbot Flow</a:t>
            </a:r>
            <a:endParaRPr lang="en-IN" sz="5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3860AC-F32A-8B73-1757-A1F09B294CB7}"/>
              </a:ext>
            </a:extLst>
          </p:cNvPr>
          <p:cNvSpPr txBox="1"/>
          <p:nvPr/>
        </p:nvSpPr>
        <p:spPr>
          <a:xfrm>
            <a:off x="7168480" y="83192"/>
            <a:ext cx="2109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Faq_index.py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29906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3DC13E-E5D3-AB1A-4794-7E6C80BAEF05}"/>
              </a:ext>
            </a:extLst>
          </p:cNvPr>
          <p:cNvSpPr txBox="1"/>
          <p:nvPr/>
        </p:nvSpPr>
        <p:spPr>
          <a:xfrm>
            <a:off x="1444752" y="940817"/>
            <a:ext cx="874166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The user then sends a GitHub-related query (bot.py)</a:t>
            </a:r>
          </a:p>
          <a:p>
            <a:endParaRPr lang="en-IN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0517CE-B41C-9A26-9295-546441EAE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21" y="2118619"/>
            <a:ext cx="11784070" cy="399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19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260FA7-1536-F1BB-821A-EBECEC2D2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0911"/>
            <a:ext cx="12192000" cy="43248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7BF651-012B-659E-891D-71AE3656559C}"/>
              </a:ext>
            </a:extLst>
          </p:cNvPr>
          <p:cNvSpPr txBox="1"/>
          <p:nvPr/>
        </p:nvSpPr>
        <p:spPr>
          <a:xfrm>
            <a:off x="539496" y="64008"/>
            <a:ext cx="113842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system will check if a relevant answer exists in the trained model, then chooses the Best Match (done in main.py)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563966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FCBE0B-B525-6DA8-A57F-F189C029F695}"/>
              </a:ext>
            </a:extLst>
          </p:cNvPr>
          <p:cNvSpPr txBox="1"/>
          <p:nvPr/>
        </p:nvSpPr>
        <p:spPr>
          <a:xfrm>
            <a:off x="82296" y="426636"/>
            <a:ext cx="120335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The Best Match will then be enhanced by T5 and will be given as output (main.py)</a:t>
            </a: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19AA9F-5202-D67D-C52C-AAF4F0076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0008"/>
            <a:ext cx="12192000" cy="33242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9C8AA6-2EE5-B2B5-14C3-93EF36C10041}"/>
              </a:ext>
            </a:extLst>
          </p:cNvPr>
          <p:cNvSpPr txBox="1"/>
          <p:nvPr/>
        </p:nvSpPr>
        <p:spPr>
          <a:xfrm>
            <a:off x="1071788" y="5623560"/>
            <a:ext cx="10277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Although T5 almost won’t change the answer in most cases as the answer in dataset is in already good form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94405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859E15-917C-E089-77D8-0BA13BEF07AE}"/>
              </a:ext>
            </a:extLst>
          </p:cNvPr>
          <p:cNvSpPr txBox="1"/>
          <p:nvPr/>
        </p:nvSpPr>
        <p:spPr>
          <a:xfrm>
            <a:off x="344424" y="71299"/>
            <a:ext cx="35437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If no Similarity then Fallback Mechanism</a:t>
            </a:r>
            <a:endParaRPr lang="en-IN" sz="36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4ABBF9-23BE-39AB-695E-D1EE8466F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572" y="269748"/>
            <a:ext cx="7580428" cy="631850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EECD7DC-F42D-81A4-E067-35474260DF42}"/>
              </a:ext>
            </a:extLst>
          </p:cNvPr>
          <p:cNvSpPr txBox="1">
            <a:spLocks/>
          </p:cNvSpPr>
          <p:nvPr/>
        </p:nvSpPr>
        <p:spPr>
          <a:xfrm>
            <a:off x="344424" y="2090801"/>
            <a:ext cx="4163568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fallback system queries GitHub’s repositories.</a:t>
            </a:r>
          </a:p>
          <a:p>
            <a:pPr marL="0" indent="0">
              <a:buNone/>
            </a:pPr>
            <a:r>
              <a:rPr lang="en-US" dirty="0"/>
              <a:t>Repository name, description, and URL are returned.</a:t>
            </a:r>
          </a:p>
          <a:p>
            <a:pPr marL="0" indent="0">
              <a:buNone/>
            </a:pPr>
            <a:r>
              <a:rPr lang="en-US" dirty="0"/>
              <a:t>A fallback message is shown indicating that the response is live from GitHub.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5948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9631AE-A1BD-D78B-A613-D5627DF71E6E}"/>
              </a:ext>
            </a:extLst>
          </p:cNvPr>
          <p:cNvSpPr txBox="1"/>
          <p:nvPr/>
        </p:nvSpPr>
        <p:spPr>
          <a:xfrm>
            <a:off x="449657" y="265282"/>
            <a:ext cx="113095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All interactions will be logged in MongoDB for analytics and improvement (logger.py)</a:t>
            </a:r>
            <a:endParaRPr lang="en-IN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91D6B3-C688-209C-C356-63FF637503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12" y="1311723"/>
            <a:ext cx="10289558" cy="528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79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634</Words>
  <Application>Microsoft Office PowerPoint</Application>
  <PresentationFormat>Widescreen</PresentationFormat>
  <Paragraphs>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ADLaM Display</vt:lpstr>
      <vt:lpstr>Arial</vt:lpstr>
      <vt:lpstr>Calibri</vt:lpstr>
      <vt:lpstr>Calibri Light</vt:lpstr>
      <vt:lpstr>Office Theme</vt:lpstr>
      <vt:lpstr>GitHub FAQ Chatbot with Fallback Mechanism</vt:lpstr>
      <vt:lpstr>Project Overview</vt:lpstr>
      <vt:lpstr>Key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Dockerization</vt:lpstr>
      <vt:lpstr>PowerPoint Presentation</vt:lpstr>
      <vt:lpstr>PowerPoint Presentation</vt:lpstr>
      <vt:lpstr>Problems For NOW</vt:lpstr>
      <vt:lpstr>Future Improvements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Shivang Shukla</dc:creator>
  <cp:lastModifiedBy>Shivang Shukla</cp:lastModifiedBy>
  <cp:revision>5</cp:revision>
  <dcterms:created xsi:type="dcterms:W3CDTF">2025-04-14T22:02:20Z</dcterms:created>
  <dcterms:modified xsi:type="dcterms:W3CDTF">2025-04-24T01:03:59Z</dcterms:modified>
</cp:coreProperties>
</file>