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6"/>
  </p:notesMasterIdLst>
  <p:sldIdLst>
    <p:sldId id="256" r:id="rId2"/>
    <p:sldId id="257" r:id="rId3"/>
    <p:sldId id="258" r:id="rId4"/>
    <p:sldId id="259" r:id="rId5"/>
    <p:sldId id="260" r:id="rId6"/>
    <p:sldId id="261" r:id="rId7"/>
    <p:sldId id="269" r:id="rId8"/>
    <p:sldId id="265" r:id="rId9"/>
    <p:sldId id="270" r:id="rId10"/>
    <p:sldId id="271" r:id="rId11"/>
    <p:sldId id="262" r:id="rId12"/>
    <p:sldId id="268"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272" autoAdjust="0"/>
  </p:normalViewPr>
  <p:slideViewPr>
    <p:cSldViewPr snapToGrid="0">
      <p:cViewPr varScale="1">
        <p:scale>
          <a:sx n="101" d="100"/>
          <a:sy n="101" d="100"/>
        </p:scale>
        <p:origin x="1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3021-4295-A0C2-57BAF3F656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021-4295-A0C2-57BAF3F656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592-4324-9A0A-DE8FA018DAC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592-4324-9A0A-DE8FA018DAC1}"/>
              </c:ext>
            </c:extLst>
          </c:dPt>
          <c:dLbls>
            <c:dLbl>
              <c:idx val="0"/>
              <c:layout>
                <c:manualLayout>
                  <c:x val="-0.21042057843731071"/>
                  <c:y val="-4.829508807239870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3021-4295-A0C2-57BAF3F656F1}"/>
                </c:ext>
              </c:extLst>
            </c:dLbl>
            <c:dLbl>
              <c:idx val="1"/>
              <c:layout>
                <c:manualLayout>
                  <c:x val="0.22143028846153845"/>
                  <c:y val="-1.026728529359711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021-4295-A0C2-57BAF3F656F1}"/>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Morton's Toe</c:v>
                </c:pt>
                <c:pt idx="1">
                  <c:v>No Morton's Toe</c:v>
                </c:pt>
              </c:strCache>
            </c:strRef>
          </c:cat>
          <c:val>
            <c:numRef>
              <c:f>Sheet1!$B$2:$B$5</c:f>
              <c:numCache>
                <c:formatCode>General</c:formatCode>
                <c:ptCount val="4"/>
                <c:pt idx="0">
                  <c:v>48.6</c:v>
                </c:pt>
                <c:pt idx="1">
                  <c:v>51.4</c:v>
                </c:pt>
              </c:numCache>
            </c:numRef>
          </c:val>
          <c:extLst>
            <c:ext xmlns:c16="http://schemas.microsoft.com/office/drawing/2014/chart" uri="{C3380CC4-5D6E-409C-BE32-E72D297353CC}">
              <c16:uniqueId val="{00000000-3021-4295-A0C2-57BAF3F656F1}"/>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ADEA4-93FB-42EB-848F-F9DEC9CB082A}" type="datetimeFigureOut">
              <a:rPr lang="en-US" smtClean="0"/>
              <a:t>4/7/23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FBA0D-2DD4-4859-B676-CA72C6B5E8DA}" type="slidenum">
              <a:rPr lang="en-US" smtClean="0"/>
              <a:t>‹#›</a:t>
            </a:fld>
            <a:endParaRPr lang="en-US"/>
          </a:p>
        </p:txBody>
      </p:sp>
    </p:spTree>
    <p:extLst>
      <p:ext uri="{BB962C8B-B14F-4D97-AF65-F5344CB8AC3E}">
        <p14:creationId xmlns:p14="http://schemas.microsoft.com/office/powerpoint/2010/main" val="18022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1</a:t>
            </a:fld>
            <a:endParaRPr lang="en-US"/>
          </a:p>
        </p:txBody>
      </p:sp>
    </p:spTree>
    <p:extLst>
      <p:ext uri="{BB962C8B-B14F-4D97-AF65-F5344CB8AC3E}">
        <p14:creationId xmlns:p14="http://schemas.microsoft.com/office/powerpoint/2010/main" val="2767845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DMD</a:t>
            </a:r>
            <a:r>
              <a:rPr lang="en-US" dirty="0"/>
              <a:t>, the largest known human gene, provides instructions for making a protein called dystrophin. This protein is located primarily in muscles used for movement (skeletal muscles) and in heart (cardiac) muscle. Small amounts of dystrophin are present in nerve cells in the brain.</a:t>
            </a:r>
          </a:p>
          <a:p>
            <a:r>
              <a:rPr lang="en-US" b="0" dirty="0"/>
              <a:t>X-linked interleukin-1 receptor accessory protein-like 1, member of interleukin 1 receptor family</a:t>
            </a:r>
          </a:p>
        </p:txBody>
      </p:sp>
      <p:sp>
        <p:nvSpPr>
          <p:cNvPr id="4" name="Slide Number Placeholder 3"/>
          <p:cNvSpPr>
            <a:spLocks noGrp="1"/>
          </p:cNvSpPr>
          <p:nvPr>
            <p:ph type="sldNum" sz="quarter" idx="5"/>
          </p:nvPr>
        </p:nvSpPr>
        <p:spPr/>
        <p:txBody>
          <a:bodyPr/>
          <a:lstStyle/>
          <a:p>
            <a:fld id="{E1CFBA0D-2DD4-4859-B676-CA72C6B5E8DA}" type="slidenum">
              <a:rPr lang="en-US" smtClean="0"/>
              <a:t>10</a:t>
            </a:fld>
            <a:endParaRPr lang="en-US"/>
          </a:p>
        </p:txBody>
      </p:sp>
    </p:spTree>
    <p:extLst>
      <p:ext uri="{BB962C8B-B14F-4D97-AF65-F5344CB8AC3E}">
        <p14:creationId xmlns:p14="http://schemas.microsoft.com/office/powerpoint/2010/main" val="190749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11</a:t>
            </a:fld>
            <a:endParaRPr lang="en-US"/>
          </a:p>
        </p:txBody>
      </p:sp>
    </p:spTree>
    <p:extLst>
      <p:ext uri="{BB962C8B-B14F-4D97-AF65-F5344CB8AC3E}">
        <p14:creationId xmlns:p14="http://schemas.microsoft.com/office/powerpoint/2010/main" val="223189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12</a:t>
            </a:fld>
            <a:endParaRPr lang="en-US"/>
          </a:p>
        </p:txBody>
      </p:sp>
    </p:spTree>
    <p:extLst>
      <p:ext uri="{BB962C8B-B14F-4D97-AF65-F5344CB8AC3E}">
        <p14:creationId xmlns:p14="http://schemas.microsoft.com/office/powerpoint/2010/main" val="335531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13</a:t>
            </a:fld>
            <a:endParaRPr lang="en-US"/>
          </a:p>
        </p:txBody>
      </p:sp>
    </p:spTree>
    <p:extLst>
      <p:ext uri="{BB962C8B-B14F-4D97-AF65-F5344CB8AC3E}">
        <p14:creationId xmlns:p14="http://schemas.microsoft.com/office/powerpoint/2010/main" val="20866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14</a:t>
            </a:fld>
            <a:endParaRPr lang="en-US"/>
          </a:p>
        </p:txBody>
      </p:sp>
    </p:spTree>
    <p:extLst>
      <p:ext uri="{BB962C8B-B14F-4D97-AF65-F5344CB8AC3E}">
        <p14:creationId xmlns:p14="http://schemas.microsoft.com/office/powerpoint/2010/main" val="118251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no significant medical problems</a:t>
            </a:r>
          </a:p>
          <a:p>
            <a:r>
              <a:rPr lang="en-US" dirty="0"/>
              <a:t>Image sources: </a:t>
            </a:r>
          </a:p>
          <a:p>
            <a:r>
              <a:rPr lang="en-US" dirty="0"/>
              <a:t>https://en.wikipedia.org/wiki/Morton%27s_toe</a:t>
            </a:r>
          </a:p>
        </p:txBody>
      </p:sp>
      <p:sp>
        <p:nvSpPr>
          <p:cNvPr id="4" name="Slide Number Placeholder 3"/>
          <p:cNvSpPr>
            <a:spLocks noGrp="1"/>
          </p:cNvSpPr>
          <p:nvPr>
            <p:ph type="sldNum" sz="quarter" idx="5"/>
          </p:nvPr>
        </p:nvSpPr>
        <p:spPr/>
        <p:txBody>
          <a:bodyPr/>
          <a:lstStyle/>
          <a:p>
            <a:fld id="{E1CFBA0D-2DD4-4859-B676-CA72C6B5E8DA}" type="slidenum">
              <a:rPr lang="en-US" smtClean="0"/>
              <a:t>2</a:t>
            </a:fld>
            <a:endParaRPr lang="en-US"/>
          </a:p>
        </p:txBody>
      </p:sp>
    </p:spTree>
    <p:extLst>
      <p:ext uri="{BB962C8B-B14F-4D97-AF65-F5344CB8AC3E}">
        <p14:creationId xmlns:p14="http://schemas.microsoft.com/office/powerpoint/2010/main" val="198671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an idealized form in Greek sculpture, and persisted as a standard through the Roman and Renaissance periods</a:t>
            </a:r>
          </a:p>
          <a:p>
            <a:r>
              <a:rPr lang="en-US" dirty="0"/>
              <a:t>Image sources:</a:t>
            </a:r>
          </a:p>
          <a:p>
            <a:r>
              <a:rPr lang="en-US" dirty="0"/>
              <a:t>https://historydaily.org/mortons-toe-history-humanitys-weirdest-symbol-beauty</a:t>
            </a:r>
          </a:p>
          <a:p>
            <a:r>
              <a:rPr lang="en-US" dirty="0"/>
              <a:t>https://www.atlasobscura.com/articles/mortons-toe-greek-foot</a:t>
            </a:r>
          </a:p>
          <a:p>
            <a:r>
              <a:rPr lang="en-US" dirty="0"/>
              <a:t>Botticelli’s Venus, Vitruvian man</a:t>
            </a:r>
          </a:p>
        </p:txBody>
      </p:sp>
      <p:sp>
        <p:nvSpPr>
          <p:cNvPr id="4" name="Slide Number Placeholder 3"/>
          <p:cNvSpPr>
            <a:spLocks noGrp="1"/>
          </p:cNvSpPr>
          <p:nvPr>
            <p:ph type="sldNum" sz="quarter" idx="5"/>
          </p:nvPr>
        </p:nvSpPr>
        <p:spPr/>
        <p:txBody>
          <a:bodyPr/>
          <a:lstStyle/>
          <a:p>
            <a:fld id="{E1CFBA0D-2DD4-4859-B676-CA72C6B5E8DA}" type="slidenum">
              <a:rPr lang="en-US" smtClean="0"/>
              <a:t>3</a:t>
            </a:fld>
            <a:endParaRPr lang="en-US"/>
          </a:p>
        </p:txBody>
      </p:sp>
    </p:spTree>
    <p:extLst>
      <p:ext uri="{BB962C8B-B14F-4D97-AF65-F5344CB8AC3E}">
        <p14:creationId xmlns:p14="http://schemas.microsoft.com/office/powerpoint/2010/main" val="343514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4</a:t>
            </a:fld>
            <a:endParaRPr lang="en-US"/>
          </a:p>
        </p:txBody>
      </p:sp>
    </p:spTree>
    <p:extLst>
      <p:ext uri="{BB962C8B-B14F-4D97-AF65-F5344CB8AC3E}">
        <p14:creationId xmlns:p14="http://schemas.microsoft.com/office/powerpoint/2010/main" val="153243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5</a:t>
            </a:fld>
            <a:endParaRPr lang="en-US"/>
          </a:p>
        </p:txBody>
      </p:sp>
    </p:spTree>
    <p:extLst>
      <p:ext uri="{BB962C8B-B14F-4D97-AF65-F5344CB8AC3E}">
        <p14:creationId xmlns:p14="http://schemas.microsoft.com/office/powerpoint/2010/main" val="360022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FBA0D-2DD4-4859-B676-CA72C6B5E8DA}" type="slidenum">
              <a:rPr lang="en-US" smtClean="0"/>
              <a:t>6</a:t>
            </a:fld>
            <a:endParaRPr lang="en-US"/>
          </a:p>
        </p:txBody>
      </p:sp>
    </p:spTree>
    <p:extLst>
      <p:ext uri="{BB962C8B-B14F-4D97-AF65-F5344CB8AC3E}">
        <p14:creationId xmlns:p14="http://schemas.microsoft.com/office/powerpoint/2010/main" val="389582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88 with Morton’s toe (48.6%)</a:t>
            </a:r>
          </a:p>
        </p:txBody>
      </p:sp>
      <p:sp>
        <p:nvSpPr>
          <p:cNvPr id="4" name="Slide Number Placeholder 3"/>
          <p:cNvSpPr>
            <a:spLocks noGrp="1"/>
          </p:cNvSpPr>
          <p:nvPr>
            <p:ph type="sldNum" sz="quarter" idx="5"/>
          </p:nvPr>
        </p:nvSpPr>
        <p:spPr/>
        <p:txBody>
          <a:bodyPr/>
          <a:lstStyle/>
          <a:p>
            <a:fld id="{E1CFBA0D-2DD4-4859-B676-CA72C6B5E8DA}" type="slidenum">
              <a:rPr lang="en-US" smtClean="0"/>
              <a:t>7</a:t>
            </a:fld>
            <a:endParaRPr lang="en-US"/>
          </a:p>
        </p:txBody>
      </p:sp>
    </p:spTree>
    <p:extLst>
      <p:ext uri="{BB962C8B-B14F-4D97-AF65-F5344CB8AC3E}">
        <p14:creationId xmlns:p14="http://schemas.microsoft.com/office/powerpoint/2010/main" val="326736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a:t>
            </a:r>
          </a:p>
          <a:p>
            <a:r>
              <a:rPr lang="en-US" dirty="0"/>
              <a:t>https://www.nature.com/articles/d41586-019-00857-9</a:t>
            </a:r>
          </a:p>
        </p:txBody>
      </p:sp>
      <p:sp>
        <p:nvSpPr>
          <p:cNvPr id="4" name="Slide Number Placeholder 3"/>
          <p:cNvSpPr>
            <a:spLocks noGrp="1"/>
          </p:cNvSpPr>
          <p:nvPr>
            <p:ph type="sldNum" sz="quarter" idx="5"/>
          </p:nvPr>
        </p:nvSpPr>
        <p:spPr/>
        <p:txBody>
          <a:bodyPr/>
          <a:lstStyle/>
          <a:p>
            <a:fld id="{E1CFBA0D-2DD4-4859-B676-CA72C6B5E8DA}" type="slidenum">
              <a:rPr lang="en-US" smtClean="0"/>
              <a:t>8</a:t>
            </a:fld>
            <a:endParaRPr lang="en-US"/>
          </a:p>
        </p:txBody>
      </p:sp>
    </p:spTree>
    <p:extLst>
      <p:ext uri="{BB962C8B-B14F-4D97-AF65-F5344CB8AC3E}">
        <p14:creationId xmlns:p14="http://schemas.microsoft.com/office/powerpoint/2010/main" val="355114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MSigDB</a:t>
            </a:r>
            <a:r>
              <a:rPr lang="en-US" dirty="0"/>
              <a:t> Molecular Signatures Database</a:t>
            </a:r>
          </a:p>
          <a:p>
            <a:r>
              <a:rPr lang="en-US" dirty="0"/>
              <a:t>Image source:</a:t>
            </a:r>
          </a:p>
          <a:p>
            <a:r>
              <a:rPr lang="en-US" dirty="0"/>
              <a:t>https://hpo.jax.org/app/browse/term/HP:0001780</a:t>
            </a:r>
          </a:p>
        </p:txBody>
      </p:sp>
      <p:sp>
        <p:nvSpPr>
          <p:cNvPr id="4" name="Slide Number Placeholder 3"/>
          <p:cNvSpPr>
            <a:spLocks noGrp="1"/>
          </p:cNvSpPr>
          <p:nvPr>
            <p:ph type="sldNum" sz="quarter" idx="5"/>
          </p:nvPr>
        </p:nvSpPr>
        <p:spPr/>
        <p:txBody>
          <a:bodyPr/>
          <a:lstStyle/>
          <a:p>
            <a:fld id="{E1CFBA0D-2DD4-4859-B676-CA72C6B5E8DA}" type="slidenum">
              <a:rPr lang="en-US" smtClean="0"/>
              <a:t>9</a:t>
            </a:fld>
            <a:endParaRPr lang="en-US"/>
          </a:p>
        </p:txBody>
      </p:sp>
    </p:spTree>
    <p:extLst>
      <p:ext uri="{BB962C8B-B14F-4D97-AF65-F5344CB8AC3E}">
        <p14:creationId xmlns:p14="http://schemas.microsoft.com/office/powerpoint/2010/main" val="133657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AE7772D-A69D-436A-A1E4-CC9BD153A4EF}" type="datetimeFigureOut">
              <a:rPr lang="en-US" smtClean="0"/>
              <a:t>4/7/23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DB2ADD7-336E-47DF-B67A-B7D8502CE33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91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7772D-A69D-436A-A1E4-CC9BD153A4EF}" type="datetimeFigureOut">
              <a:rPr lang="en-US" smtClean="0"/>
              <a:t>4/7/23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3789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7772D-A69D-436A-A1E4-CC9BD153A4EF}" type="datetimeFigureOut">
              <a:rPr lang="en-US" smtClean="0"/>
              <a:t>4/7/23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382711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7772D-A69D-436A-A1E4-CC9BD153A4EF}" type="datetimeFigureOut">
              <a:rPr lang="en-US" smtClean="0"/>
              <a:t>4/7/23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323809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7772D-A69D-436A-A1E4-CC9BD153A4EF}" type="datetimeFigureOut">
              <a:rPr lang="en-US" smtClean="0"/>
              <a:t>4/7/23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2ADD7-336E-47DF-B67A-B7D8502CE33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7772D-A69D-436A-A1E4-CC9BD153A4EF}" type="datetimeFigureOut">
              <a:rPr lang="en-US" smtClean="0"/>
              <a:t>4/7/23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166602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7772D-A69D-436A-A1E4-CC9BD153A4EF}" type="datetimeFigureOut">
              <a:rPr lang="en-US" smtClean="0"/>
              <a:t>4/7/23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341021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7772D-A69D-436A-A1E4-CC9BD153A4EF}" type="datetimeFigureOut">
              <a:rPr lang="en-US" smtClean="0"/>
              <a:t>4/7/23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335787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7772D-A69D-436A-A1E4-CC9BD153A4EF}" type="datetimeFigureOut">
              <a:rPr lang="en-US" smtClean="0"/>
              <a:t>4/7/23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40407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7772D-A69D-436A-A1E4-CC9BD153A4EF}" type="datetimeFigureOut">
              <a:rPr lang="en-US" smtClean="0"/>
              <a:t>4/7/23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268045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7772D-A69D-436A-A1E4-CC9BD153A4EF}" type="datetimeFigureOut">
              <a:rPr lang="en-US" smtClean="0"/>
              <a:t>4/7/23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2ADD7-336E-47DF-B67A-B7D8502CE33E}" type="slidenum">
              <a:rPr lang="en-US" smtClean="0"/>
              <a:t>‹#›</a:t>
            </a:fld>
            <a:endParaRPr lang="en-US"/>
          </a:p>
        </p:txBody>
      </p:sp>
    </p:spTree>
    <p:extLst>
      <p:ext uri="{BB962C8B-B14F-4D97-AF65-F5344CB8AC3E}">
        <p14:creationId xmlns:p14="http://schemas.microsoft.com/office/powerpoint/2010/main" val="129463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AE7772D-A69D-436A-A1E4-CC9BD153A4EF}" type="datetimeFigureOut">
              <a:rPr lang="en-US" smtClean="0"/>
              <a:t>4/7/23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2DB2ADD7-336E-47DF-B67A-B7D8502CE33E}" type="slidenum">
              <a:rPr lang="en-US" smtClean="0"/>
              <a:t>‹#›</a:t>
            </a:fld>
            <a:endParaRPr lang="en-US"/>
          </a:p>
        </p:txBody>
      </p:sp>
    </p:spTree>
    <p:extLst>
      <p:ext uri="{BB962C8B-B14F-4D97-AF65-F5344CB8AC3E}">
        <p14:creationId xmlns:p14="http://schemas.microsoft.com/office/powerpoint/2010/main" val="163491072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684379C-A5C5-403F-BAF1-93FA04746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9">
            <a:extLst>
              <a:ext uri="{FF2B5EF4-FFF2-40B4-BE49-F238E27FC236}">
                <a16:creationId xmlns:a16="http://schemas.microsoft.com/office/drawing/2014/main" id="{E10256F1-4052-4858-AFB0-B9A09DC09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8A6379-DC05-4813-BB7B-71D9AE4272E9}"/>
              </a:ext>
            </a:extLst>
          </p:cNvPr>
          <p:cNvSpPr>
            <a:spLocks noGrp="1"/>
          </p:cNvSpPr>
          <p:nvPr>
            <p:ph type="ctrTitle"/>
          </p:nvPr>
        </p:nvSpPr>
        <p:spPr>
          <a:xfrm>
            <a:off x="895467" y="863364"/>
            <a:ext cx="6657476" cy="5126124"/>
          </a:xfrm>
        </p:spPr>
        <p:txBody>
          <a:bodyPr anchor="ctr">
            <a:normAutofit/>
          </a:bodyPr>
          <a:lstStyle/>
          <a:p>
            <a:pPr algn="r"/>
            <a:r>
              <a:rPr lang="en-US" sz="6600" dirty="0"/>
              <a:t>Genetic Correlates of Morton’s Toe</a:t>
            </a:r>
          </a:p>
        </p:txBody>
      </p:sp>
      <p:sp>
        <p:nvSpPr>
          <p:cNvPr id="3" name="Subtitle 2">
            <a:extLst>
              <a:ext uri="{FF2B5EF4-FFF2-40B4-BE49-F238E27FC236}">
                <a16:creationId xmlns:a16="http://schemas.microsoft.com/office/drawing/2014/main" id="{2E8CDCFB-AC3C-45B5-99E5-B5BF406E2AEB}"/>
              </a:ext>
            </a:extLst>
          </p:cNvPr>
          <p:cNvSpPr>
            <a:spLocks noGrp="1"/>
          </p:cNvSpPr>
          <p:nvPr>
            <p:ph type="subTitle" idx="1"/>
          </p:nvPr>
        </p:nvSpPr>
        <p:spPr>
          <a:xfrm>
            <a:off x="8352941" y="863364"/>
            <a:ext cx="3082986" cy="5120435"/>
          </a:xfrm>
        </p:spPr>
        <p:txBody>
          <a:bodyPr anchor="ctr">
            <a:normAutofit/>
          </a:bodyPr>
          <a:lstStyle/>
          <a:p>
            <a:pPr algn="l"/>
            <a:r>
              <a:rPr lang="en-US" sz="2000" dirty="0"/>
              <a:t>Emma Weeding</a:t>
            </a:r>
          </a:p>
          <a:p>
            <a:pPr algn="l"/>
            <a:r>
              <a:rPr lang="en-US" sz="2000" dirty="0"/>
              <a:t>April 21</a:t>
            </a:r>
            <a:r>
              <a:rPr lang="en-US" sz="2000" baseline="30000" dirty="0"/>
              <a:t>st</a:t>
            </a:r>
            <a:r>
              <a:rPr lang="en-US" sz="2000" dirty="0"/>
              <a:t>, 2021</a:t>
            </a:r>
          </a:p>
        </p:txBody>
      </p:sp>
      <p:cxnSp>
        <p:nvCxnSpPr>
          <p:cNvPr id="12" name="Straight Connector 11">
            <a:extLst>
              <a:ext uri="{FF2B5EF4-FFF2-40B4-BE49-F238E27FC236}">
                <a16:creationId xmlns:a16="http://schemas.microsoft.com/office/drawing/2014/main" id="{3AB99B93-2513-4A3B-9E37-2A97C85B02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01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692C-1A52-4BB0-94BF-1D901E0BCF95}"/>
              </a:ext>
            </a:extLst>
          </p:cNvPr>
          <p:cNvSpPr>
            <a:spLocks noGrp="1"/>
          </p:cNvSpPr>
          <p:nvPr>
            <p:ph type="title"/>
          </p:nvPr>
        </p:nvSpPr>
        <p:spPr/>
        <p:txBody>
          <a:bodyPr/>
          <a:lstStyle/>
          <a:p>
            <a:r>
              <a:rPr lang="en-US" dirty="0"/>
              <a:t>Methods – Challenges</a:t>
            </a:r>
          </a:p>
        </p:txBody>
      </p:sp>
      <p:sp>
        <p:nvSpPr>
          <p:cNvPr id="3" name="Content Placeholder 2">
            <a:extLst>
              <a:ext uri="{FF2B5EF4-FFF2-40B4-BE49-F238E27FC236}">
                <a16:creationId xmlns:a16="http://schemas.microsoft.com/office/drawing/2014/main" id="{D68047F1-CE87-4F6A-80A5-C29B487FF623}"/>
              </a:ext>
            </a:extLst>
          </p:cNvPr>
          <p:cNvSpPr>
            <a:spLocks noGrp="1"/>
          </p:cNvSpPr>
          <p:nvPr>
            <p:ph idx="1"/>
          </p:nvPr>
        </p:nvSpPr>
        <p:spPr>
          <a:xfrm>
            <a:off x="773554" y="2057400"/>
            <a:ext cx="5579013" cy="4038600"/>
          </a:xfrm>
        </p:spPr>
        <p:txBody>
          <a:bodyPr/>
          <a:lstStyle/>
          <a:p>
            <a:r>
              <a:rPr lang="en-US" dirty="0"/>
              <a:t>Gene Set: HP_ABNORMALITY_OF_TOE</a:t>
            </a:r>
          </a:p>
          <a:p>
            <a:pPr lvl="1">
              <a:spcBef>
                <a:spcPts val="1200"/>
              </a:spcBef>
            </a:pPr>
            <a:r>
              <a:rPr lang="en-US" dirty="0"/>
              <a:t>Human Phenotype Ontology via </a:t>
            </a:r>
            <a:r>
              <a:rPr lang="en-US" dirty="0" err="1"/>
              <a:t>MSigDB</a:t>
            </a:r>
            <a:endParaRPr lang="en-US" dirty="0"/>
          </a:p>
          <a:p>
            <a:pPr lvl="1">
              <a:spcBef>
                <a:spcPts val="1200"/>
              </a:spcBef>
            </a:pPr>
            <a:r>
              <a:rPr lang="en-US" dirty="0"/>
              <a:t>Total of 616 genes associated with various abnormalities of the toes</a:t>
            </a:r>
          </a:p>
          <a:p>
            <a:pPr>
              <a:spcBef>
                <a:spcPts val="1200"/>
              </a:spcBef>
            </a:pPr>
            <a:r>
              <a:rPr lang="en-US" dirty="0"/>
              <a:t>Reduces number of variants from 1,258,255 </a:t>
            </a:r>
            <a:r>
              <a:rPr lang="en-US" dirty="0">
                <a:sym typeface="Wingdings" panose="05000000000000000000" pitchFamily="2" charset="2"/>
              </a:rPr>
              <a:t> 27,037</a:t>
            </a:r>
            <a:endParaRPr lang="en-US" dirty="0"/>
          </a:p>
        </p:txBody>
      </p:sp>
      <p:pic>
        <p:nvPicPr>
          <p:cNvPr id="12" name="Picture 11" descr="Timeline&#10;&#10;Description automatically generated with medium confidence">
            <a:extLst>
              <a:ext uri="{FF2B5EF4-FFF2-40B4-BE49-F238E27FC236}">
                <a16:creationId xmlns:a16="http://schemas.microsoft.com/office/drawing/2014/main" id="{D3758401-2679-4C8B-9B7C-E080B7F5C834}"/>
              </a:ext>
            </a:extLst>
          </p:cNvPr>
          <p:cNvPicPr>
            <a:picLocks noChangeAspect="1"/>
          </p:cNvPicPr>
          <p:nvPr/>
        </p:nvPicPr>
        <p:blipFill rotWithShape="1">
          <a:blip r:embed="rId3">
            <a:extLst>
              <a:ext uri="{28A0092B-C50C-407E-A947-70E740481C1C}">
                <a14:useLocalDpi xmlns:a14="http://schemas.microsoft.com/office/drawing/2010/main" val="0"/>
              </a:ext>
            </a:extLst>
          </a:blip>
          <a:srcRect b="21071"/>
          <a:stretch/>
        </p:blipFill>
        <p:spPr>
          <a:xfrm>
            <a:off x="7088695" y="2010785"/>
            <a:ext cx="4275961" cy="3856617"/>
          </a:xfrm>
          <a:prstGeom prst="rect">
            <a:avLst/>
          </a:prstGeom>
        </p:spPr>
      </p:pic>
    </p:spTree>
    <p:extLst>
      <p:ext uri="{BB962C8B-B14F-4D97-AF65-F5344CB8AC3E}">
        <p14:creationId xmlns:p14="http://schemas.microsoft.com/office/powerpoint/2010/main" val="37003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Exploratory Results</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a:xfrm>
            <a:off x="773560" y="2057400"/>
            <a:ext cx="6144476" cy="4038600"/>
          </a:xfrm>
        </p:spPr>
        <p:txBody>
          <a:bodyPr/>
          <a:lstStyle/>
          <a:p>
            <a:r>
              <a:rPr lang="en-US" dirty="0"/>
              <a:t>Fit elastic net logistic regression</a:t>
            </a:r>
          </a:p>
          <a:p>
            <a:pPr lvl="1"/>
            <a:r>
              <a:rPr lang="en-US" dirty="0"/>
              <a:t>Regressors = all SNPs with unadjusted allelic p value &lt; 0.01 (n = 260)</a:t>
            </a:r>
          </a:p>
          <a:p>
            <a:pPr lvl="2"/>
            <a:r>
              <a:rPr lang="en-US" dirty="0"/>
              <a:t>For every user and SNP, assigned value of 0 for reference, 1 for heterozygous, or 2 for homozygous</a:t>
            </a:r>
          </a:p>
          <a:p>
            <a:pPr lvl="1"/>
            <a:r>
              <a:rPr lang="en-US" dirty="0"/>
              <a:t>Outcome = Morton’s toe versus no Morton’s toe</a:t>
            </a:r>
          </a:p>
          <a:p>
            <a:pPr lvl="1"/>
            <a:r>
              <a:rPr lang="en-US" dirty="0"/>
              <a:t>No hyperparameter tuning (yet)</a:t>
            </a:r>
          </a:p>
          <a:p>
            <a:r>
              <a:rPr lang="en-US" dirty="0"/>
              <a:t>Cohort split 80 / 20 for training and validation</a:t>
            </a:r>
          </a:p>
          <a:p>
            <a:pPr marL="45720" indent="0">
              <a:buNone/>
            </a:pPr>
            <a:r>
              <a:rPr lang="en-US" dirty="0"/>
              <a:t>NB: no true test set</a:t>
            </a:r>
          </a:p>
        </p:txBody>
      </p:sp>
      <p:pic>
        <p:nvPicPr>
          <p:cNvPr id="6" name="Picture 5" descr="Chart&#10;&#10;Description automatically generated with low confidence">
            <a:extLst>
              <a:ext uri="{FF2B5EF4-FFF2-40B4-BE49-F238E27FC236}">
                <a16:creationId xmlns:a16="http://schemas.microsoft.com/office/drawing/2014/main" id="{A5D50131-CDFB-4476-A8D7-1D4727CD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782" y="1961668"/>
            <a:ext cx="4204658" cy="4230064"/>
          </a:xfrm>
          <a:prstGeom prst="rect">
            <a:avLst/>
          </a:prstGeom>
        </p:spPr>
      </p:pic>
    </p:spTree>
    <p:extLst>
      <p:ext uri="{BB962C8B-B14F-4D97-AF65-F5344CB8AC3E}">
        <p14:creationId xmlns:p14="http://schemas.microsoft.com/office/powerpoint/2010/main" val="173051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p:txBody>
          <a:bodyPr>
            <a:normAutofit/>
          </a:bodyPr>
          <a:lstStyle/>
          <a:p>
            <a:r>
              <a:rPr lang="en-US" sz="2400" dirty="0"/>
              <a:t>More structured way to select SNPs to be used as regressors</a:t>
            </a:r>
          </a:p>
          <a:p>
            <a:pPr lvl="1">
              <a:spcBef>
                <a:spcPts val="1200"/>
              </a:spcBef>
            </a:pPr>
            <a:r>
              <a:rPr lang="en-US" sz="2400" dirty="0"/>
              <a:t>Filter by effect size, but can’t be too strict</a:t>
            </a:r>
          </a:p>
          <a:p>
            <a:r>
              <a:rPr lang="en-US" sz="2400" dirty="0"/>
              <a:t>Build additional model(s) and tune hyperparameters</a:t>
            </a:r>
          </a:p>
          <a:p>
            <a:pPr lvl="1">
              <a:spcBef>
                <a:spcPts val="1200"/>
              </a:spcBef>
            </a:pPr>
            <a:r>
              <a:rPr lang="en-US" sz="2400" dirty="0"/>
              <a:t>Add true </a:t>
            </a:r>
            <a:r>
              <a:rPr lang="en-US" sz="2400" i="1" dirty="0"/>
              <a:t>k</a:t>
            </a:r>
            <a:r>
              <a:rPr lang="en-US" sz="2400" dirty="0"/>
              <a:t>-fold cross-validation</a:t>
            </a:r>
          </a:p>
          <a:p>
            <a:r>
              <a:rPr lang="en-US" sz="2400" dirty="0"/>
              <a:t>Evaluate and interpret SNP importance in the above models</a:t>
            </a:r>
          </a:p>
          <a:p>
            <a:endParaRPr lang="en-US" sz="2400" dirty="0"/>
          </a:p>
        </p:txBody>
      </p:sp>
    </p:spTree>
    <p:extLst>
      <p:ext uri="{BB962C8B-B14F-4D97-AF65-F5344CB8AC3E}">
        <p14:creationId xmlns:p14="http://schemas.microsoft.com/office/powerpoint/2010/main" val="100099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6379-DC05-4813-BB7B-71D9AE4272E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768EF5F4-ABD5-4A8D-9685-EFC1077E02D1}"/>
              </a:ext>
            </a:extLst>
          </p:cNvPr>
          <p:cNvSpPr txBox="1">
            <a:spLocks/>
          </p:cNvSpPr>
          <p:nvPr/>
        </p:nvSpPr>
        <p:spPr>
          <a:xfrm>
            <a:off x="0" y="3842322"/>
            <a:ext cx="12192000" cy="7758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400"/>
              </a:spcBef>
              <a:buClr>
                <a:schemeClr val="tx1"/>
              </a:buClr>
              <a:buSzPct val="80000"/>
              <a:buFont typeface="Corbel" pitchFamily="34" charset="0"/>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9pPr>
          </a:lstStyle>
          <a:p>
            <a:r>
              <a:rPr lang="en-US" sz="2800" dirty="0"/>
              <a:t>Questions?</a:t>
            </a:r>
          </a:p>
        </p:txBody>
      </p:sp>
    </p:spTree>
    <p:extLst>
      <p:ext uri="{BB962C8B-B14F-4D97-AF65-F5344CB8AC3E}">
        <p14:creationId xmlns:p14="http://schemas.microsoft.com/office/powerpoint/2010/main" val="78600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p:txBody>
          <a:bodyPr>
            <a:normAutofit/>
          </a:bodyPr>
          <a:lstStyle/>
          <a:p>
            <a:pPr>
              <a:spcBef>
                <a:spcPts val="0"/>
              </a:spcBef>
            </a:pPr>
            <a:r>
              <a:rPr lang="en-US" dirty="0" err="1"/>
              <a:t>Aigbogun</a:t>
            </a:r>
            <a:r>
              <a:rPr lang="en-US" dirty="0"/>
              <a:t> EO, et al. Morton's Toe: Prevalence and Inheritance Pattern among Nigerians. Int J Appl Basic Med Res. 2019 Apr-Jun;9(2):89-94.</a:t>
            </a:r>
          </a:p>
          <a:p>
            <a:pPr>
              <a:spcBef>
                <a:spcPts val="0"/>
              </a:spcBef>
            </a:pPr>
            <a:r>
              <a:rPr lang="en-US" dirty="0"/>
              <a:t>Beers, CV and Clark, LA. Tumors and short-toe—a dihybrid pedigree: a family history showing the inheritance of hemangioma and metatarsus </a:t>
            </a:r>
            <a:r>
              <a:rPr lang="en-US" dirty="0" err="1"/>
              <a:t>atavicus</a:t>
            </a:r>
            <a:r>
              <a:rPr lang="en-US" dirty="0"/>
              <a:t>. J. </a:t>
            </a:r>
            <a:r>
              <a:rPr lang="en-US" dirty="0" err="1"/>
              <a:t>Hered</a:t>
            </a:r>
            <a:r>
              <a:rPr lang="en-US" dirty="0"/>
              <a:t>. 1942;33: 366-368.</a:t>
            </a:r>
          </a:p>
          <a:p>
            <a:pPr>
              <a:spcBef>
                <a:spcPts val="0"/>
              </a:spcBef>
            </a:pPr>
            <a:r>
              <a:rPr lang="en-US" dirty="0"/>
              <a:t>Kaplan, AR. Genetics of Relative Toe Lengths. Acta Genet Med </a:t>
            </a:r>
            <a:r>
              <a:rPr lang="en-US" dirty="0" err="1"/>
              <a:t>Gemellol</a:t>
            </a:r>
            <a:r>
              <a:rPr lang="en-US" dirty="0"/>
              <a:t> (Roma). 1964 Jul;13:295-304.</a:t>
            </a:r>
          </a:p>
          <a:p>
            <a:pPr>
              <a:spcBef>
                <a:spcPts val="0"/>
              </a:spcBef>
            </a:pPr>
            <a:r>
              <a:rPr lang="en-US" dirty="0"/>
              <a:t>Morton, DJ. Inheritance of a long second toe. J </a:t>
            </a:r>
            <a:r>
              <a:rPr lang="en-US" dirty="0" err="1"/>
              <a:t>Hered</a:t>
            </a:r>
            <a:r>
              <a:rPr lang="en-US" dirty="0"/>
              <a:t>. 1952;43:49-50.</a:t>
            </a:r>
          </a:p>
          <a:p>
            <a:pPr>
              <a:spcBef>
                <a:spcPts val="0"/>
              </a:spcBef>
            </a:pPr>
            <a:r>
              <a:rPr lang="en-US" dirty="0"/>
              <a:t>Romanus, T. Heredity of a long second toe. </a:t>
            </a:r>
            <a:r>
              <a:rPr lang="en-US" dirty="0" err="1"/>
              <a:t>Hereditas</a:t>
            </a:r>
            <a:r>
              <a:rPr lang="en-US" dirty="0"/>
              <a:t>. 35: 651-652, 1949.</a:t>
            </a:r>
          </a:p>
          <a:p>
            <a:pPr>
              <a:spcBef>
                <a:spcPts val="0"/>
              </a:spcBef>
            </a:pPr>
            <a:r>
              <a:rPr lang="en-US" dirty="0" err="1"/>
              <a:t>Vounotrypidis</a:t>
            </a:r>
            <a:r>
              <a:rPr lang="en-US" dirty="0"/>
              <a:t>, P and </a:t>
            </a:r>
            <a:r>
              <a:rPr lang="en-US" dirty="0" err="1"/>
              <a:t>Noutsou</a:t>
            </a:r>
            <a:r>
              <a:rPr lang="en-US" dirty="0"/>
              <a:t>, P. The Greek Foot: Is it a Myth or Reality? An Epidemiological Study in Greece and Connections to Past and Modern Global History. Rheumatology. 2015 Apr;54:i182-i183.</a:t>
            </a:r>
          </a:p>
          <a:p>
            <a:pPr marL="502920" indent="-457200">
              <a:buFont typeface="+mj-lt"/>
              <a:buAutoNum type="arabicPeriod"/>
            </a:pPr>
            <a:endParaRPr lang="en-US" dirty="0"/>
          </a:p>
          <a:p>
            <a:endParaRPr lang="en-US" dirty="0"/>
          </a:p>
        </p:txBody>
      </p:sp>
    </p:spTree>
    <p:extLst>
      <p:ext uri="{BB962C8B-B14F-4D97-AF65-F5344CB8AC3E}">
        <p14:creationId xmlns:p14="http://schemas.microsoft.com/office/powerpoint/2010/main" val="95453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a:xfrm>
            <a:off x="1032168" y="581892"/>
            <a:ext cx="9875520" cy="1356360"/>
          </a:xfrm>
        </p:spPr>
        <p:txBody>
          <a:bodyPr/>
          <a:lstStyle/>
          <a:p>
            <a:r>
              <a:rPr lang="en-US" dirty="0"/>
              <a:t>What is Morton’s Toe?</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a:xfrm>
            <a:off x="736603" y="1974276"/>
            <a:ext cx="6347691" cy="889000"/>
          </a:xfrm>
        </p:spPr>
        <p:txBody>
          <a:bodyPr>
            <a:normAutofit/>
          </a:bodyPr>
          <a:lstStyle/>
          <a:p>
            <a:pPr marL="45720" indent="0" algn="ctr">
              <a:buNone/>
            </a:pPr>
            <a:r>
              <a:rPr lang="en-US" dirty="0"/>
              <a:t>Morton’s toe is an anatomical variant where the first metatarsal is shortened compared to the second</a:t>
            </a:r>
          </a:p>
        </p:txBody>
      </p:sp>
      <p:pic>
        <p:nvPicPr>
          <p:cNvPr id="5" name="Picture 4" descr="A picture containing text, candelabrum&#10;&#10;Description automatically generated">
            <a:extLst>
              <a:ext uri="{FF2B5EF4-FFF2-40B4-BE49-F238E27FC236}">
                <a16:creationId xmlns:a16="http://schemas.microsoft.com/office/drawing/2014/main" id="{DEA9774C-C093-41EA-B08B-01D7661206B1}"/>
              </a:ext>
            </a:extLst>
          </p:cNvPr>
          <p:cNvPicPr>
            <a:picLocks noChangeAspect="1"/>
          </p:cNvPicPr>
          <p:nvPr/>
        </p:nvPicPr>
        <p:blipFill rotWithShape="1">
          <a:blip r:embed="rId3">
            <a:extLst>
              <a:ext uri="{28A0092B-C50C-407E-A947-70E740481C1C}">
                <a14:useLocalDpi xmlns:a14="http://schemas.microsoft.com/office/drawing/2010/main" val="0"/>
              </a:ext>
            </a:extLst>
          </a:blip>
          <a:srcRect r="31491"/>
          <a:stretch/>
        </p:blipFill>
        <p:spPr>
          <a:xfrm>
            <a:off x="1586590" y="2899108"/>
            <a:ext cx="3159705" cy="3216476"/>
          </a:xfrm>
          <a:prstGeom prst="rect">
            <a:avLst/>
          </a:prstGeom>
        </p:spPr>
      </p:pic>
      <p:sp>
        <p:nvSpPr>
          <p:cNvPr id="10" name="Content Placeholder 2">
            <a:extLst>
              <a:ext uri="{FF2B5EF4-FFF2-40B4-BE49-F238E27FC236}">
                <a16:creationId xmlns:a16="http://schemas.microsoft.com/office/drawing/2014/main" id="{4C17B9E9-AA46-4230-800A-46ED1C46C8A2}"/>
              </a:ext>
            </a:extLst>
          </p:cNvPr>
          <p:cNvSpPr txBox="1">
            <a:spLocks/>
          </p:cNvSpPr>
          <p:nvPr/>
        </p:nvSpPr>
        <p:spPr>
          <a:xfrm>
            <a:off x="1586589" y="6134056"/>
            <a:ext cx="3159706" cy="494146"/>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US" sz="1800" dirty="0"/>
              <a:t> Morton’s Toe                Normal</a:t>
            </a:r>
          </a:p>
        </p:txBody>
      </p:sp>
      <p:sp>
        <p:nvSpPr>
          <p:cNvPr id="7" name="Content Placeholder 2">
            <a:extLst>
              <a:ext uri="{FF2B5EF4-FFF2-40B4-BE49-F238E27FC236}">
                <a16:creationId xmlns:a16="http://schemas.microsoft.com/office/drawing/2014/main" id="{860BC19B-379C-4159-868B-108D5B3E88A0}"/>
              </a:ext>
            </a:extLst>
          </p:cNvPr>
          <p:cNvSpPr txBox="1">
            <a:spLocks/>
          </p:cNvSpPr>
          <p:nvPr/>
        </p:nvSpPr>
        <p:spPr>
          <a:xfrm>
            <a:off x="5434549" y="4687460"/>
            <a:ext cx="5717310" cy="1356359"/>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gn="ctr">
              <a:buNone/>
            </a:pPr>
            <a:r>
              <a:rPr lang="en-US" dirty="0"/>
              <a:t>This variant is present in roughly 10-30% of humans, but prevalence can vary significantly by ethnicity and region – ranging from 3% in Sweden to 90% in northern Japan</a:t>
            </a:r>
          </a:p>
        </p:txBody>
      </p:sp>
      <p:grpSp>
        <p:nvGrpSpPr>
          <p:cNvPr id="6" name="Group 5">
            <a:extLst>
              <a:ext uri="{FF2B5EF4-FFF2-40B4-BE49-F238E27FC236}">
                <a16:creationId xmlns:a16="http://schemas.microsoft.com/office/drawing/2014/main" id="{A6719B12-23DE-4F09-AB2F-D6C3483A19F2}"/>
              </a:ext>
            </a:extLst>
          </p:cNvPr>
          <p:cNvGrpSpPr/>
          <p:nvPr/>
        </p:nvGrpSpPr>
        <p:grpSpPr>
          <a:xfrm>
            <a:off x="7952511" y="801342"/>
            <a:ext cx="3159705" cy="3216477"/>
            <a:chOff x="1025236" y="2946401"/>
            <a:chExt cx="3334328" cy="3509818"/>
          </a:xfrm>
        </p:grpSpPr>
        <p:pic>
          <p:nvPicPr>
            <p:cNvPr id="9" name="Picture 8" descr="A close up of a foot&#10;&#10;Description automatically generated with low confidence">
              <a:extLst>
                <a:ext uri="{FF2B5EF4-FFF2-40B4-BE49-F238E27FC236}">
                  <a16:creationId xmlns:a16="http://schemas.microsoft.com/office/drawing/2014/main" id="{B5ADD0F2-1C45-430E-97B5-A70E79326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871" y="3077094"/>
              <a:ext cx="3087058" cy="3255818"/>
            </a:xfrm>
            <a:prstGeom prst="rect">
              <a:avLst/>
            </a:prstGeom>
            <a:ln w="9525">
              <a:solidFill>
                <a:schemeClr val="tx1"/>
              </a:solidFill>
            </a:ln>
          </p:spPr>
        </p:pic>
        <p:sp>
          <p:nvSpPr>
            <p:cNvPr id="4" name="Rectangle 3">
              <a:extLst>
                <a:ext uri="{FF2B5EF4-FFF2-40B4-BE49-F238E27FC236}">
                  <a16:creationId xmlns:a16="http://schemas.microsoft.com/office/drawing/2014/main" id="{5A2F41E7-9E2B-4E34-B8A3-3F9393FCDAFA}"/>
                </a:ext>
              </a:extLst>
            </p:cNvPr>
            <p:cNvSpPr/>
            <p:nvPr/>
          </p:nvSpPr>
          <p:spPr>
            <a:xfrm>
              <a:off x="1025236" y="2946401"/>
              <a:ext cx="3334328" cy="35098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a:extLst>
              <a:ext uri="{FF2B5EF4-FFF2-40B4-BE49-F238E27FC236}">
                <a16:creationId xmlns:a16="http://schemas.microsoft.com/office/drawing/2014/main" id="{2DDFE93A-2DE6-4CBE-8B2D-13D112C84C8D}"/>
              </a:ext>
            </a:extLst>
          </p:cNvPr>
          <p:cNvSpPr txBox="1">
            <a:spLocks/>
          </p:cNvSpPr>
          <p:nvPr/>
        </p:nvSpPr>
        <p:spPr>
          <a:xfrm>
            <a:off x="8490857" y="6635930"/>
            <a:ext cx="3461657" cy="222069"/>
          </a:xfrm>
          <a:prstGeom prst="rect">
            <a:avLst/>
          </a:prstGeom>
        </p:spPr>
        <p:txBody>
          <a:bodyPr vert="horz" lIns="91440" tIns="45720" rIns="91440" bIns="45720" rtlCol="0" anchor="ctr" anchorCtr="0">
            <a:normAutofit fontScale="7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gn="r">
              <a:buFont typeface="Corbel" pitchFamily="34" charset="0"/>
              <a:buNone/>
            </a:pPr>
            <a:r>
              <a:rPr lang="fi-FI" sz="1600" dirty="0"/>
              <a:t>(Romanus 1949, Kaplan 1964, Vounotrypidis 2015)</a:t>
            </a:r>
          </a:p>
        </p:txBody>
      </p:sp>
    </p:spTree>
    <p:extLst>
      <p:ext uri="{BB962C8B-B14F-4D97-AF65-F5344CB8AC3E}">
        <p14:creationId xmlns:p14="http://schemas.microsoft.com/office/powerpoint/2010/main" val="4815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a:xfrm>
            <a:off x="460083" y="1879054"/>
            <a:ext cx="6257846" cy="2019300"/>
          </a:xfrm>
        </p:spPr>
        <p:txBody>
          <a:bodyPr>
            <a:normAutofit/>
          </a:bodyPr>
          <a:lstStyle/>
          <a:p>
            <a:r>
              <a:rPr lang="en-US" dirty="0"/>
              <a:t>Part of the idealized form in many periods of Western art</a:t>
            </a:r>
          </a:p>
          <a:p>
            <a:pPr lvl="1"/>
            <a:r>
              <a:rPr lang="en-US" dirty="0"/>
              <a:t>AKA “Greek toe”</a:t>
            </a:r>
          </a:p>
          <a:p>
            <a:r>
              <a:rPr lang="en-US" dirty="0"/>
              <a:t>Long association with disputed cultural interpretations, e.g. intelligence, leadership ability</a:t>
            </a:r>
          </a:p>
        </p:txBody>
      </p:sp>
      <p:pic>
        <p:nvPicPr>
          <p:cNvPr id="5" name="Picture 4" descr="A picture containing text&#10;&#10;Description automatically generated">
            <a:extLst>
              <a:ext uri="{FF2B5EF4-FFF2-40B4-BE49-F238E27FC236}">
                <a16:creationId xmlns:a16="http://schemas.microsoft.com/office/drawing/2014/main" id="{678EB3AD-C2B6-4E55-9955-ACCABC7C5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473" y="777476"/>
            <a:ext cx="4646900" cy="3074698"/>
          </a:xfrm>
          <a:prstGeom prst="rect">
            <a:avLst/>
          </a:prstGeom>
          <a:ln>
            <a:solidFill>
              <a:schemeClr val="tx1"/>
            </a:solidFill>
          </a:ln>
        </p:spPr>
      </p:pic>
      <p:pic>
        <p:nvPicPr>
          <p:cNvPr id="7" name="Picture 6" descr="A picture containing person, indoor&#10;&#10;Description automatically generated">
            <a:extLst>
              <a:ext uri="{FF2B5EF4-FFF2-40B4-BE49-F238E27FC236}">
                <a16:creationId xmlns:a16="http://schemas.microsoft.com/office/drawing/2014/main" id="{FF6B1967-1805-4A90-B765-9CE023D886EA}"/>
              </a:ext>
            </a:extLst>
          </p:cNvPr>
          <p:cNvPicPr>
            <a:picLocks noChangeAspect="1"/>
          </p:cNvPicPr>
          <p:nvPr/>
        </p:nvPicPr>
        <p:blipFill rotWithShape="1">
          <a:blip r:embed="rId4">
            <a:extLst>
              <a:ext uri="{28A0092B-C50C-407E-A947-70E740481C1C}">
                <a14:useLocalDpi xmlns:a14="http://schemas.microsoft.com/office/drawing/2010/main" val="0"/>
              </a:ext>
            </a:extLst>
          </a:blip>
          <a:srcRect l="27565"/>
          <a:stretch/>
        </p:blipFill>
        <p:spPr>
          <a:xfrm>
            <a:off x="5704551" y="4122797"/>
            <a:ext cx="2338428" cy="2251745"/>
          </a:xfrm>
          <a:prstGeom prst="rect">
            <a:avLst/>
          </a:prstGeom>
          <a:ln>
            <a:solidFill>
              <a:schemeClr val="tx1"/>
            </a:solidFill>
          </a:ln>
        </p:spPr>
      </p:pic>
      <p:pic>
        <p:nvPicPr>
          <p:cNvPr id="9" name="Picture 8" descr="A picture containing map&#10;&#10;Description automatically generated">
            <a:extLst>
              <a:ext uri="{FF2B5EF4-FFF2-40B4-BE49-F238E27FC236}">
                <a16:creationId xmlns:a16="http://schemas.microsoft.com/office/drawing/2014/main" id="{C5CDE682-691A-4B7D-B5BF-8FE1B23110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6720" y="4122798"/>
            <a:ext cx="3335918" cy="2251745"/>
          </a:xfrm>
          <a:prstGeom prst="rect">
            <a:avLst/>
          </a:prstGeom>
          <a:ln>
            <a:solidFill>
              <a:schemeClr val="tx1"/>
            </a:solidFill>
          </a:ln>
        </p:spPr>
      </p:pic>
      <p:pic>
        <p:nvPicPr>
          <p:cNvPr id="6" name="Picture 5" descr="A picture containing sculpture, building, horse, posing&#10;&#10;Description automatically generated">
            <a:extLst>
              <a:ext uri="{FF2B5EF4-FFF2-40B4-BE49-F238E27FC236}">
                <a16:creationId xmlns:a16="http://schemas.microsoft.com/office/drawing/2014/main" id="{232B2D6B-C052-4864-81E0-1DFB4D58F7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375" y="4122798"/>
            <a:ext cx="4908436" cy="2251745"/>
          </a:xfrm>
          <a:prstGeom prst="rect">
            <a:avLst/>
          </a:prstGeom>
          <a:ln>
            <a:solidFill>
              <a:schemeClr val="tx1"/>
            </a:solidFill>
          </a:ln>
        </p:spPr>
      </p:pic>
      <p:sp>
        <p:nvSpPr>
          <p:cNvPr id="10" name="Title 1">
            <a:extLst>
              <a:ext uri="{FF2B5EF4-FFF2-40B4-BE49-F238E27FC236}">
                <a16:creationId xmlns:a16="http://schemas.microsoft.com/office/drawing/2014/main" id="{DF593F70-B3BF-436F-B49D-B6D69B3ADC83}"/>
              </a:ext>
            </a:extLst>
          </p:cNvPr>
          <p:cNvSpPr txBox="1">
            <a:spLocks/>
          </p:cNvSpPr>
          <p:nvPr/>
        </p:nvSpPr>
        <p:spPr>
          <a:xfrm>
            <a:off x="1032168" y="581892"/>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Cultural Significance</a:t>
            </a:r>
          </a:p>
        </p:txBody>
      </p:sp>
      <p:sp>
        <p:nvSpPr>
          <p:cNvPr id="13" name="Content Placeholder 2">
            <a:extLst>
              <a:ext uri="{FF2B5EF4-FFF2-40B4-BE49-F238E27FC236}">
                <a16:creationId xmlns:a16="http://schemas.microsoft.com/office/drawing/2014/main" id="{CC1F7F81-61EF-441B-A433-0380003AAE8B}"/>
              </a:ext>
            </a:extLst>
          </p:cNvPr>
          <p:cNvSpPr txBox="1">
            <a:spLocks/>
          </p:cNvSpPr>
          <p:nvPr/>
        </p:nvSpPr>
        <p:spPr>
          <a:xfrm>
            <a:off x="8490857" y="6635930"/>
            <a:ext cx="3461657" cy="222069"/>
          </a:xfrm>
          <a:prstGeom prst="rect">
            <a:avLst/>
          </a:prstGeom>
        </p:spPr>
        <p:txBody>
          <a:bodyPr vert="horz" lIns="91440" tIns="45720" rIns="91440" bIns="45720" rtlCol="0" anchor="ctr" anchorCtr="0">
            <a:normAutofit fontScale="7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gn="r">
              <a:buFont typeface="Corbel" pitchFamily="34" charset="0"/>
              <a:buNone/>
            </a:pPr>
            <a:r>
              <a:rPr lang="fi-FI" sz="1600" dirty="0"/>
              <a:t>(Romanus 1949, Kaplan 1964, Vounotrypidis 2015)</a:t>
            </a:r>
          </a:p>
        </p:txBody>
      </p:sp>
    </p:spTree>
    <p:extLst>
      <p:ext uri="{BB962C8B-B14F-4D97-AF65-F5344CB8AC3E}">
        <p14:creationId xmlns:p14="http://schemas.microsoft.com/office/powerpoint/2010/main" val="4977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a:xfrm>
            <a:off x="912093" y="2057400"/>
            <a:ext cx="5100782" cy="4038600"/>
          </a:xfrm>
        </p:spPr>
        <p:txBody>
          <a:bodyPr/>
          <a:lstStyle/>
          <a:p>
            <a:r>
              <a:rPr lang="en-US" dirty="0"/>
              <a:t>Morton’s toe is believed to be genetic and can be observed in families across several generations</a:t>
            </a:r>
          </a:p>
          <a:p>
            <a:r>
              <a:rPr lang="en-US" dirty="0"/>
              <a:t>Mode of inheritance has been a subject of debate – initially thought Mendelian, but likely polygenic</a:t>
            </a:r>
          </a:p>
        </p:txBody>
      </p:sp>
      <p:sp>
        <p:nvSpPr>
          <p:cNvPr id="7" name="Oval 6">
            <a:extLst>
              <a:ext uri="{FF2B5EF4-FFF2-40B4-BE49-F238E27FC236}">
                <a16:creationId xmlns:a16="http://schemas.microsoft.com/office/drawing/2014/main" id="{BAE9B115-4A16-4835-9A3D-E1D9F0DDF1E9}"/>
              </a:ext>
            </a:extLst>
          </p:cNvPr>
          <p:cNvSpPr/>
          <p:nvPr/>
        </p:nvSpPr>
        <p:spPr>
          <a:xfrm>
            <a:off x="7532277" y="5330165"/>
            <a:ext cx="766618" cy="7666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B5A658-D81D-4D48-9C07-2275C1135607}"/>
              </a:ext>
            </a:extLst>
          </p:cNvPr>
          <p:cNvSpPr/>
          <p:nvPr/>
        </p:nvSpPr>
        <p:spPr>
          <a:xfrm>
            <a:off x="9836736" y="1249584"/>
            <a:ext cx="766618" cy="7666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A3211F-AA94-4107-A935-56F9355E91E0}"/>
              </a:ext>
            </a:extLst>
          </p:cNvPr>
          <p:cNvSpPr/>
          <p:nvPr/>
        </p:nvSpPr>
        <p:spPr>
          <a:xfrm>
            <a:off x="8303500" y="4021079"/>
            <a:ext cx="766618" cy="7666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C6C8968-FFC8-43FE-9A03-2B3769568B13}"/>
              </a:ext>
            </a:extLst>
          </p:cNvPr>
          <p:cNvSpPr/>
          <p:nvPr/>
        </p:nvSpPr>
        <p:spPr>
          <a:xfrm>
            <a:off x="9070118" y="2654730"/>
            <a:ext cx="766618" cy="7666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957415-B1CB-46EB-97A6-4CFE6A9F28C6}"/>
              </a:ext>
            </a:extLst>
          </p:cNvPr>
          <p:cNvSpPr/>
          <p:nvPr/>
        </p:nvSpPr>
        <p:spPr>
          <a:xfrm>
            <a:off x="6728715" y="4021080"/>
            <a:ext cx="766618" cy="76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5AFAC6-C8B1-4DF8-99A1-DE5A7754D842}"/>
              </a:ext>
            </a:extLst>
          </p:cNvPr>
          <p:cNvSpPr/>
          <p:nvPr/>
        </p:nvSpPr>
        <p:spPr>
          <a:xfrm>
            <a:off x="7495333" y="2654730"/>
            <a:ext cx="766618" cy="7666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A93811-E29E-4C8B-BBEF-56AA7AD56415}"/>
              </a:ext>
            </a:extLst>
          </p:cNvPr>
          <p:cNvSpPr/>
          <p:nvPr/>
        </p:nvSpPr>
        <p:spPr>
          <a:xfrm>
            <a:off x="8266556" y="1249585"/>
            <a:ext cx="766618" cy="7666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a:extLst>
              <a:ext uri="{FF2B5EF4-FFF2-40B4-BE49-F238E27FC236}">
                <a16:creationId xmlns:a16="http://schemas.microsoft.com/office/drawing/2014/main" id="{95B4059F-51A6-4FBA-8CF0-EF6167460BDA}"/>
              </a:ext>
            </a:extLst>
          </p:cNvPr>
          <p:cNvCxnSpPr>
            <a:cxnSpLocks/>
            <a:stCxn id="9" idx="2"/>
            <a:endCxn id="11" idx="3"/>
          </p:cNvCxnSpPr>
          <p:nvPr/>
        </p:nvCxnSpPr>
        <p:spPr>
          <a:xfrm flipH="1">
            <a:off x="7495333" y="4404389"/>
            <a:ext cx="808167"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3B6E7D-95F1-4186-9696-922B96D7D5C8}"/>
              </a:ext>
            </a:extLst>
          </p:cNvPr>
          <p:cNvCxnSpPr>
            <a:cxnSpLocks/>
            <a:stCxn id="10" idx="2"/>
            <a:endCxn id="12" idx="3"/>
          </p:cNvCxnSpPr>
          <p:nvPr/>
        </p:nvCxnSpPr>
        <p:spPr>
          <a:xfrm flipH="1">
            <a:off x="8261951" y="3038040"/>
            <a:ext cx="80816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6186450-D349-48B4-AC9A-2D2B638AA4F6}"/>
              </a:ext>
            </a:extLst>
          </p:cNvPr>
          <p:cNvCxnSpPr>
            <a:cxnSpLocks/>
            <a:stCxn id="8" idx="2"/>
            <a:endCxn id="13" idx="3"/>
          </p:cNvCxnSpPr>
          <p:nvPr/>
        </p:nvCxnSpPr>
        <p:spPr>
          <a:xfrm flipH="1">
            <a:off x="9033174" y="1632894"/>
            <a:ext cx="803562" cy="1"/>
          </a:xfrm>
          <a:prstGeom prst="line">
            <a:avLst/>
          </a:prstGeom>
          <a:ln w="19050"/>
        </p:spPr>
        <p:style>
          <a:lnRef idx="1">
            <a:schemeClr val="dk1"/>
          </a:lnRef>
          <a:fillRef idx="0">
            <a:schemeClr val="dk1"/>
          </a:fillRef>
          <a:effectRef idx="0">
            <a:schemeClr val="dk1"/>
          </a:effectRef>
          <a:fontRef idx="minor">
            <a:schemeClr val="tx1"/>
          </a:fontRef>
        </p:style>
      </p:cxnSp>
      <p:sp>
        <p:nvSpPr>
          <p:cNvPr id="14" name="Content Placeholder 2">
            <a:extLst>
              <a:ext uri="{FF2B5EF4-FFF2-40B4-BE49-F238E27FC236}">
                <a16:creationId xmlns:a16="http://schemas.microsoft.com/office/drawing/2014/main" id="{83CA68E7-5A04-4A96-9ADE-D3AB0E3C3257}"/>
              </a:ext>
            </a:extLst>
          </p:cNvPr>
          <p:cNvSpPr txBox="1">
            <a:spLocks/>
          </p:cNvSpPr>
          <p:nvPr/>
        </p:nvSpPr>
        <p:spPr>
          <a:xfrm>
            <a:off x="5246255" y="6635931"/>
            <a:ext cx="6706259" cy="222068"/>
          </a:xfrm>
          <a:prstGeom prst="rect">
            <a:avLst/>
          </a:prstGeom>
        </p:spPr>
        <p:txBody>
          <a:bodyPr vert="horz" lIns="91440" tIns="45720" rIns="91440" bIns="45720" rtlCol="0" anchor="ctr" anchorCtr="0">
            <a:normAutofit fontScale="7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gn="r">
              <a:buFont typeface="Corbel" pitchFamily="34" charset="0"/>
              <a:buNone/>
            </a:pPr>
            <a:r>
              <a:rPr lang="fi-FI" sz="1600" dirty="0"/>
              <a:t>(Beers 1942, Romanus 1949, Morton 1952, Kaplan 1964, Vounotrypidis 2015, Aigbogun 2019)</a:t>
            </a:r>
          </a:p>
        </p:txBody>
      </p:sp>
      <p:sp>
        <p:nvSpPr>
          <p:cNvPr id="17" name="Title 1">
            <a:extLst>
              <a:ext uri="{FF2B5EF4-FFF2-40B4-BE49-F238E27FC236}">
                <a16:creationId xmlns:a16="http://schemas.microsoft.com/office/drawing/2014/main" id="{084D8AF2-5301-415D-A5B1-4FB741B14980}"/>
              </a:ext>
            </a:extLst>
          </p:cNvPr>
          <p:cNvSpPr txBox="1">
            <a:spLocks/>
          </p:cNvSpPr>
          <p:nvPr/>
        </p:nvSpPr>
        <p:spPr>
          <a:xfrm>
            <a:off x="1032168" y="581892"/>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Genetics</a:t>
            </a:r>
          </a:p>
        </p:txBody>
      </p:sp>
      <p:sp>
        <p:nvSpPr>
          <p:cNvPr id="18" name="Content Placeholder 2">
            <a:extLst>
              <a:ext uri="{FF2B5EF4-FFF2-40B4-BE49-F238E27FC236}">
                <a16:creationId xmlns:a16="http://schemas.microsoft.com/office/drawing/2014/main" id="{C0ECC5C4-C135-476C-B080-43DBA19FD4D6}"/>
              </a:ext>
            </a:extLst>
          </p:cNvPr>
          <p:cNvSpPr txBox="1">
            <a:spLocks/>
          </p:cNvSpPr>
          <p:nvPr/>
        </p:nvSpPr>
        <p:spPr>
          <a:xfrm>
            <a:off x="6728716" y="739592"/>
            <a:ext cx="4527692" cy="40403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gn="ctr">
              <a:buNone/>
            </a:pPr>
            <a:r>
              <a:rPr lang="en-US" sz="1800" b="1" dirty="0"/>
              <a:t>“The Andersson Toe”</a:t>
            </a:r>
          </a:p>
        </p:txBody>
      </p:sp>
      <p:pic>
        <p:nvPicPr>
          <p:cNvPr id="6" name="Picture 5" descr="A person wearing glasses&#10;&#10;Description automatically generated with medium confidence">
            <a:extLst>
              <a:ext uri="{FF2B5EF4-FFF2-40B4-BE49-F238E27FC236}">
                <a16:creationId xmlns:a16="http://schemas.microsoft.com/office/drawing/2014/main" id="{3B15F135-576C-4DE4-9DF2-5BAF695C217F}"/>
              </a:ext>
            </a:extLst>
          </p:cNvPr>
          <p:cNvPicPr>
            <a:picLocks noChangeAspect="1"/>
          </p:cNvPicPr>
          <p:nvPr/>
        </p:nvPicPr>
        <p:blipFill rotWithShape="1">
          <a:blip r:embed="rId3">
            <a:extLst>
              <a:ext uri="{28A0092B-C50C-407E-A947-70E740481C1C}">
                <a14:useLocalDpi xmlns:a14="http://schemas.microsoft.com/office/drawing/2010/main" val="0"/>
              </a:ext>
            </a:extLst>
          </a:blip>
          <a:srcRect l="12846" t="2828" r="6811" b="36212"/>
          <a:stretch/>
        </p:blipFill>
        <p:spPr>
          <a:xfrm>
            <a:off x="9733156" y="4698801"/>
            <a:ext cx="1523261" cy="1618474"/>
          </a:xfrm>
          <a:prstGeom prst="rect">
            <a:avLst/>
          </a:prstGeom>
          <a:ln>
            <a:solidFill>
              <a:schemeClr val="tx1"/>
            </a:solidFill>
          </a:ln>
        </p:spPr>
      </p:pic>
      <p:cxnSp>
        <p:nvCxnSpPr>
          <p:cNvPr id="25" name="Straight Connector 24">
            <a:extLst>
              <a:ext uri="{FF2B5EF4-FFF2-40B4-BE49-F238E27FC236}">
                <a16:creationId xmlns:a16="http://schemas.microsoft.com/office/drawing/2014/main" id="{721E5B3B-2F68-4CB7-89CE-4DC6F1DBD5DF}"/>
              </a:ext>
            </a:extLst>
          </p:cNvPr>
          <p:cNvCxnSpPr>
            <a:cxnSpLocks/>
            <a:endCxn id="10" idx="0"/>
          </p:cNvCxnSpPr>
          <p:nvPr/>
        </p:nvCxnSpPr>
        <p:spPr>
          <a:xfrm>
            <a:off x="9453427" y="1622537"/>
            <a:ext cx="0" cy="1032193"/>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EC48906-9D31-4D5B-ACC9-19FC93F62E64}"/>
              </a:ext>
            </a:extLst>
          </p:cNvPr>
          <p:cNvCxnSpPr>
            <a:cxnSpLocks/>
            <a:endCxn id="9" idx="0"/>
          </p:cNvCxnSpPr>
          <p:nvPr/>
        </p:nvCxnSpPr>
        <p:spPr>
          <a:xfrm>
            <a:off x="8684506" y="3038038"/>
            <a:ext cx="2303" cy="983041"/>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97F2695-E990-44DC-8AB5-D15E87169EBC}"/>
              </a:ext>
            </a:extLst>
          </p:cNvPr>
          <p:cNvCxnSpPr>
            <a:cxnSpLocks/>
            <a:endCxn id="7" idx="0"/>
          </p:cNvCxnSpPr>
          <p:nvPr/>
        </p:nvCxnSpPr>
        <p:spPr>
          <a:xfrm>
            <a:off x="7915586" y="4404387"/>
            <a:ext cx="0" cy="925778"/>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BFB0B75-C85F-40FE-BF6F-C76EBF508F73}"/>
              </a:ext>
            </a:extLst>
          </p:cNvPr>
          <p:cNvCxnSpPr/>
          <p:nvPr/>
        </p:nvCxnSpPr>
        <p:spPr>
          <a:xfrm flipV="1">
            <a:off x="8497454" y="5624945"/>
            <a:ext cx="1052946" cy="120073"/>
          </a:xfrm>
          <a:prstGeom prst="straightConnector1">
            <a:avLst/>
          </a:prstGeom>
          <a:ln w="38100">
            <a:solidFill>
              <a:srgbClr val="FF0000"/>
            </a:solidFill>
            <a:headEnd w="lg" len="med"/>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893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p:txBody>
          <a:bodyPr>
            <a:normAutofit/>
          </a:bodyPr>
          <a:lstStyle/>
          <a:p>
            <a:pPr marL="45720" indent="0">
              <a:spcBef>
                <a:spcPts val="0"/>
              </a:spcBef>
              <a:buNone/>
            </a:pPr>
            <a:r>
              <a:rPr lang="en-US" sz="2800" b="1" dirty="0"/>
              <a:t>Specific genetic correlates with Morton’s toe have never</a:t>
            </a:r>
          </a:p>
          <a:p>
            <a:pPr marL="45720" indent="0">
              <a:spcBef>
                <a:spcPts val="0"/>
              </a:spcBef>
              <a:buNone/>
            </a:pPr>
            <a:r>
              <a:rPr lang="en-US" sz="2800" b="1" dirty="0"/>
              <a:t>been described in the literature</a:t>
            </a:r>
          </a:p>
          <a:p>
            <a:pPr marL="45720" indent="0">
              <a:buNone/>
            </a:pPr>
            <a:endParaRPr lang="en-US" sz="2800" dirty="0"/>
          </a:p>
          <a:p>
            <a:pPr marL="502920" indent="-457200">
              <a:buFont typeface="+mj-lt"/>
              <a:buAutoNum type="arabicPeriod"/>
            </a:pPr>
            <a:r>
              <a:rPr lang="en-US" sz="2800" dirty="0"/>
              <a:t>Identify SNPs which are associated with Morton’s toe</a:t>
            </a:r>
          </a:p>
          <a:p>
            <a:pPr marL="502920" indent="-457200">
              <a:buFont typeface="+mj-lt"/>
              <a:buAutoNum type="arabicPeriod"/>
            </a:pPr>
            <a:r>
              <a:rPr lang="en-US" sz="2800" dirty="0"/>
              <a:t>Develop a binary classification model to predict which individuals are likely to have Morton’s toe based on SNPs</a:t>
            </a:r>
          </a:p>
        </p:txBody>
      </p:sp>
    </p:spTree>
    <p:extLst>
      <p:ext uri="{BB962C8B-B14F-4D97-AF65-F5344CB8AC3E}">
        <p14:creationId xmlns:p14="http://schemas.microsoft.com/office/powerpoint/2010/main" val="333718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Methods – Data </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p:txBody>
          <a:bodyPr>
            <a:normAutofit/>
          </a:bodyPr>
          <a:lstStyle/>
          <a:p>
            <a:pPr marL="45720" indent="0">
              <a:buNone/>
            </a:pPr>
            <a:r>
              <a:rPr lang="en-US" sz="2400" dirty="0"/>
              <a:t>Data was obtained from </a:t>
            </a:r>
            <a:r>
              <a:rPr lang="en-US" sz="2400" dirty="0" err="1"/>
              <a:t>OpenSNP</a:t>
            </a:r>
            <a:r>
              <a:rPr lang="en-US" sz="2400" dirty="0"/>
              <a:t> users reporting a phenotype with respect to “Morton's Toe” and/or “Index Toe Longer than Big Toe” (</a:t>
            </a:r>
            <a:r>
              <a:rPr lang="en-US" sz="2400" b="1" dirty="0"/>
              <a:t>n = 281</a:t>
            </a:r>
            <a:r>
              <a:rPr lang="en-US" sz="2400" dirty="0"/>
              <a:t>)</a:t>
            </a:r>
          </a:p>
          <a:p>
            <a:endParaRPr lang="en-US" sz="1500" dirty="0"/>
          </a:p>
          <a:p>
            <a:pPr lvl="1">
              <a:buFont typeface="Wingdings" panose="05000000000000000000" pitchFamily="2" charset="2"/>
              <a:buChar char="à"/>
            </a:pPr>
            <a:r>
              <a:rPr lang="en-US" sz="2400" dirty="0"/>
              <a:t> Removed indeterminate and discordant responses (n = 24)</a:t>
            </a:r>
          </a:p>
          <a:p>
            <a:pPr lvl="1">
              <a:buFont typeface="Wingdings" panose="05000000000000000000" pitchFamily="2" charset="2"/>
              <a:buChar char="à"/>
            </a:pPr>
            <a:endParaRPr lang="en-US" sz="1600" dirty="0"/>
          </a:p>
          <a:p>
            <a:pPr lvl="1">
              <a:buFont typeface="Wingdings" panose="05000000000000000000" pitchFamily="2" charset="2"/>
              <a:buChar char="à"/>
            </a:pPr>
            <a:r>
              <a:rPr lang="en-US" sz="2400" dirty="0"/>
              <a:t> Filtered by most common reference genome, GRCh37 (n = 66 excluded)</a:t>
            </a:r>
          </a:p>
          <a:p>
            <a:pPr lvl="1">
              <a:buFont typeface="Wingdings" panose="05000000000000000000" pitchFamily="2" charset="2"/>
              <a:buChar char="à"/>
            </a:pPr>
            <a:endParaRPr lang="en-US" sz="1400" dirty="0"/>
          </a:p>
          <a:p>
            <a:pPr lvl="1">
              <a:buFont typeface="Wingdings" panose="05000000000000000000" pitchFamily="2" charset="2"/>
              <a:buChar char="à"/>
            </a:pPr>
            <a:r>
              <a:rPr lang="en-US" sz="2400" dirty="0"/>
              <a:t> Consolidated users with multiple data files uploaded (n = 10)</a:t>
            </a:r>
          </a:p>
          <a:p>
            <a:pPr marL="274320" lvl="1" indent="0">
              <a:buNone/>
            </a:pPr>
            <a:endParaRPr lang="en-US" sz="1400" dirty="0"/>
          </a:p>
          <a:p>
            <a:pPr marL="45720" indent="0">
              <a:buNone/>
            </a:pPr>
            <a:r>
              <a:rPr lang="en-US" sz="2600" dirty="0">
                <a:sym typeface="Wingdings" panose="05000000000000000000" pitchFamily="2" charset="2"/>
              </a:rPr>
              <a:t> </a:t>
            </a:r>
            <a:r>
              <a:rPr lang="en-US" sz="2600" b="1" dirty="0"/>
              <a:t>Final cohort with Morton’s toe and controls (n = 181)</a:t>
            </a:r>
          </a:p>
        </p:txBody>
      </p:sp>
    </p:spTree>
    <p:extLst>
      <p:ext uri="{BB962C8B-B14F-4D97-AF65-F5344CB8AC3E}">
        <p14:creationId xmlns:p14="http://schemas.microsoft.com/office/powerpoint/2010/main" val="20916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F5E-9E4A-4165-8C96-C16558300360}"/>
              </a:ext>
            </a:extLst>
          </p:cNvPr>
          <p:cNvSpPr>
            <a:spLocks noGrp="1"/>
          </p:cNvSpPr>
          <p:nvPr>
            <p:ph type="title"/>
          </p:nvPr>
        </p:nvSpPr>
        <p:spPr/>
        <p:txBody>
          <a:bodyPr/>
          <a:lstStyle/>
          <a:p>
            <a:r>
              <a:rPr lang="en-US" dirty="0"/>
              <a:t>Methods – Data </a:t>
            </a:r>
          </a:p>
        </p:txBody>
      </p:sp>
      <p:sp>
        <p:nvSpPr>
          <p:cNvPr id="3" name="Content Placeholder 2">
            <a:extLst>
              <a:ext uri="{FF2B5EF4-FFF2-40B4-BE49-F238E27FC236}">
                <a16:creationId xmlns:a16="http://schemas.microsoft.com/office/drawing/2014/main" id="{C7D417B7-54FE-492D-9AE3-551A470DFAF4}"/>
              </a:ext>
            </a:extLst>
          </p:cNvPr>
          <p:cNvSpPr>
            <a:spLocks noGrp="1"/>
          </p:cNvSpPr>
          <p:nvPr>
            <p:ph idx="1"/>
          </p:nvPr>
        </p:nvSpPr>
        <p:spPr>
          <a:xfrm>
            <a:off x="1096820" y="2057400"/>
            <a:ext cx="9872871" cy="4038600"/>
          </a:xfrm>
        </p:spPr>
        <p:txBody>
          <a:bodyPr>
            <a:normAutofit/>
          </a:bodyPr>
          <a:lstStyle/>
          <a:p>
            <a:pPr marL="45720" indent="0">
              <a:buNone/>
            </a:pPr>
            <a:r>
              <a:rPr lang="en-US" sz="2400" b="1" dirty="0">
                <a:sym typeface="Wingdings" panose="05000000000000000000" pitchFamily="2" charset="2"/>
              </a:rPr>
              <a:t>     </a:t>
            </a:r>
            <a:r>
              <a:rPr lang="en-US" sz="2400" b="1" dirty="0"/>
              <a:t>Final cohort with Morton’s toe and controls (n = 181)</a:t>
            </a:r>
          </a:p>
          <a:p>
            <a:pPr marL="45720" indent="0">
              <a:buNone/>
            </a:pPr>
            <a:endParaRPr lang="en-US" sz="2400" dirty="0"/>
          </a:p>
        </p:txBody>
      </p:sp>
      <p:graphicFrame>
        <p:nvGraphicFramePr>
          <p:cNvPr id="9" name="Chart 8">
            <a:extLst>
              <a:ext uri="{FF2B5EF4-FFF2-40B4-BE49-F238E27FC236}">
                <a16:creationId xmlns:a16="http://schemas.microsoft.com/office/drawing/2014/main" id="{CDD850AE-2C0F-4147-97DF-1E40CB9EE6BD}"/>
              </a:ext>
            </a:extLst>
          </p:cNvPr>
          <p:cNvGraphicFramePr/>
          <p:nvPr>
            <p:extLst>
              <p:ext uri="{D42A27DB-BD31-4B8C-83A1-F6EECF244321}">
                <p14:modId xmlns:p14="http://schemas.microsoft.com/office/powerpoint/2010/main" val="273976449"/>
              </p:ext>
            </p:extLst>
          </p:nvPr>
        </p:nvGraphicFramePr>
        <p:xfrm>
          <a:off x="2580056" y="2327565"/>
          <a:ext cx="4790562" cy="4419601"/>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2">
            <a:extLst>
              <a:ext uri="{FF2B5EF4-FFF2-40B4-BE49-F238E27FC236}">
                <a16:creationId xmlns:a16="http://schemas.microsoft.com/office/drawing/2014/main" id="{93B8FC44-E4FD-4132-8185-B840C15AA5EE}"/>
              </a:ext>
            </a:extLst>
          </p:cNvPr>
          <p:cNvSpPr txBox="1">
            <a:spLocks/>
          </p:cNvSpPr>
          <p:nvPr/>
        </p:nvSpPr>
        <p:spPr>
          <a:xfrm>
            <a:off x="1391276" y="3107691"/>
            <a:ext cx="7475632" cy="617683"/>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US" dirty="0"/>
              <a:t>No Morton’s Toe                                                         Morton’s Toe</a:t>
            </a:r>
          </a:p>
        </p:txBody>
      </p:sp>
      <p:sp>
        <p:nvSpPr>
          <p:cNvPr id="12" name="Content Placeholder 2">
            <a:extLst>
              <a:ext uri="{FF2B5EF4-FFF2-40B4-BE49-F238E27FC236}">
                <a16:creationId xmlns:a16="http://schemas.microsoft.com/office/drawing/2014/main" id="{B309A06A-105D-4D00-AD54-04D641F53160}"/>
              </a:ext>
            </a:extLst>
          </p:cNvPr>
          <p:cNvSpPr txBox="1">
            <a:spLocks/>
          </p:cNvSpPr>
          <p:nvPr/>
        </p:nvSpPr>
        <p:spPr>
          <a:xfrm>
            <a:off x="7703259" y="4583548"/>
            <a:ext cx="3632650" cy="1937783"/>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spcBef>
                <a:spcPts val="0"/>
              </a:spcBef>
              <a:buNone/>
            </a:pPr>
            <a:r>
              <a:rPr lang="en-US" dirty="0"/>
              <a:t>Significant limitations =</a:t>
            </a:r>
          </a:p>
          <a:p>
            <a:pPr marL="502920" indent="-457200">
              <a:spcBef>
                <a:spcPts val="0"/>
              </a:spcBef>
              <a:buFont typeface="+mj-lt"/>
              <a:buAutoNum type="arabicPeriod"/>
            </a:pPr>
            <a:r>
              <a:rPr lang="en-US" dirty="0"/>
              <a:t>I</a:t>
            </a:r>
            <a:r>
              <a:rPr lang="en-US" sz="2200" dirty="0"/>
              <a:t>nsufficient ethnicity and nationality data</a:t>
            </a:r>
          </a:p>
          <a:p>
            <a:pPr marL="502920" indent="-457200">
              <a:spcBef>
                <a:spcPts val="0"/>
              </a:spcBef>
              <a:buFont typeface="+mj-lt"/>
              <a:buAutoNum type="arabicPeriod"/>
            </a:pPr>
            <a:r>
              <a:rPr lang="en-US" sz="2200" dirty="0"/>
              <a:t>All samples </a:t>
            </a:r>
            <a:r>
              <a:rPr lang="en-US" dirty="0"/>
              <a:t>used for discovery</a:t>
            </a:r>
            <a:endParaRPr lang="en-US" sz="2200" dirty="0"/>
          </a:p>
          <a:p>
            <a:pPr marL="548640" lvl="2" indent="0">
              <a:spcBef>
                <a:spcPts val="0"/>
              </a:spcBef>
              <a:buNone/>
            </a:pPr>
            <a:endParaRPr lang="en-US" sz="2200" dirty="0"/>
          </a:p>
        </p:txBody>
      </p:sp>
    </p:spTree>
    <p:extLst>
      <p:ext uri="{BB962C8B-B14F-4D97-AF65-F5344CB8AC3E}">
        <p14:creationId xmlns:p14="http://schemas.microsoft.com/office/powerpoint/2010/main" val="1045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692C-1A52-4BB0-94BF-1D901E0BCF95}"/>
              </a:ext>
            </a:extLst>
          </p:cNvPr>
          <p:cNvSpPr>
            <a:spLocks noGrp="1"/>
          </p:cNvSpPr>
          <p:nvPr>
            <p:ph type="title"/>
          </p:nvPr>
        </p:nvSpPr>
        <p:spPr/>
        <p:txBody>
          <a:bodyPr/>
          <a:lstStyle/>
          <a:p>
            <a:r>
              <a:rPr lang="en-US" dirty="0"/>
              <a:t>Methods – Challenges</a:t>
            </a:r>
          </a:p>
        </p:txBody>
      </p:sp>
      <p:sp>
        <p:nvSpPr>
          <p:cNvPr id="3" name="Content Placeholder 2">
            <a:extLst>
              <a:ext uri="{FF2B5EF4-FFF2-40B4-BE49-F238E27FC236}">
                <a16:creationId xmlns:a16="http://schemas.microsoft.com/office/drawing/2014/main" id="{D68047F1-CE87-4F6A-80A5-C29B487FF623}"/>
              </a:ext>
            </a:extLst>
          </p:cNvPr>
          <p:cNvSpPr>
            <a:spLocks noGrp="1"/>
          </p:cNvSpPr>
          <p:nvPr>
            <p:ph idx="1"/>
          </p:nvPr>
        </p:nvSpPr>
        <p:spPr>
          <a:xfrm>
            <a:off x="773554" y="2057400"/>
            <a:ext cx="5579013" cy="4038600"/>
          </a:xfrm>
        </p:spPr>
        <p:txBody>
          <a:bodyPr/>
          <a:lstStyle/>
          <a:p>
            <a:r>
              <a:rPr lang="en-US" dirty="0"/>
              <a:t>Initial approach: Identify SNPs associated with Morton’s toe via Fisher’s exact test in </a:t>
            </a:r>
            <a:r>
              <a:rPr lang="en-US" dirty="0" err="1"/>
              <a:t>OpenCRAVAT</a:t>
            </a:r>
            <a:endParaRPr lang="en-US" dirty="0"/>
          </a:p>
          <a:p>
            <a:pPr lvl="1">
              <a:spcBef>
                <a:spcPts val="1200"/>
              </a:spcBef>
            </a:pPr>
            <a:r>
              <a:rPr lang="en-US" dirty="0"/>
              <a:t>No SNPs with p value considered significant after adjustment for multiple comparisons and/or &lt; 5 x 10</a:t>
            </a:r>
            <a:r>
              <a:rPr lang="en-US" baseline="30000" dirty="0"/>
              <a:t>-8</a:t>
            </a:r>
            <a:r>
              <a:rPr lang="en-US" dirty="0"/>
              <a:t> (GWAS standard)</a:t>
            </a:r>
          </a:p>
          <a:p>
            <a:r>
              <a:rPr lang="en-US" dirty="0"/>
              <a:t>Suspicion: polygenic trait, genetics may vary by population, </a:t>
            </a:r>
            <a:r>
              <a:rPr lang="en-US" dirty="0" err="1"/>
              <a:t>OpenSNP</a:t>
            </a:r>
            <a:r>
              <a:rPr lang="en-US" dirty="0"/>
              <a:t> sample size is low</a:t>
            </a:r>
          </a:p>
          <a:p>
            <a:pPr marL="45720" indent="0">
              <a:buNone/>
            </a:pPr>
            <a:r>
              <a:rPr lang="en-US" dirty="0"/>
              <a:t>How can we select meaningful features?</a:t>
            </a:r>
          </a:p>
        </p:txBody>
      </p:sp>
      <p:pic>
        <p:nvPicPr>
          <p:cNvPr id="5" name="Picture 4" descr="A picture containing diagram&#10;&#10;Description automatically generated">
            <a:extLst>
              <a:ext uri="{FF2B5EF4-FFF2-40B4-BE49-F238E27FC236}">
                <a16:creationId xmlns:a16="http://schemas.microsoft.com/office/drawing/2014/main" id="{51F410C5-E705-4915-8356-D083A336F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014" y="2898628"/>
            <a:ext cx="5078364" cy="3596452"/>
          </a:xfrm>
          <a:prstGeom prst="rect">
            <a:avLst/>
          </a:prstGeom>
          <a:ln>
            <a:solidFill>
              <a:schemeClr val="tx1"/>
            </a:solidFill>
          </a:ln>
        </p:spPr>
      </p:pic>
      <p:graphicFrame>
        <p:nvGraphicFramePr>
          <p:cNvPr id="4" name="Object 3">
            <a:extLst>
              <a:ext uri="{FF2B5EF4-FFF2-40B4-BE49-F238E27FC236}">
                <a16:creationId xmlns:a16="http://schemas.microsoft.com/office/drawing/2014/main" id="{4B3DF489-88A3-4854-9AEC-E74D98EEEB6F}"/>
              </a:ext>
            </a:extLst>
          </p:cNvPr>
          <p:cNvGraphicFramePr>
            <a:graphicFrameLocks noChangeAspect="1"/>
          </p:cNvGraphicFramePr>
          <p:nvPr>
            <p:extLst>
              <p:ext uri="{D42A27DB-BD31-4B8C-83A1-F6EECF244321}">
                <p14:modId xmlns:p14="http://schemas.microsoft.com/office/powerpoint/2010/main" val="583934284"/>
              </p:ext>
            </p:extLst>
          </p:nvPr>
        </p:nvGraphicFramePr>
        <p:xfrm>
          <a:off x="6862618" y="1057674"/>
          <a:ext cx="4937760" cy="1611473"/>
        </p:xfrm>
        <a:graphic>
          <a:graphicData uri="http://schemas.openxmlformats.org/presentationml/2006/ole">
            <mc:AlternateContent xmlns:mc="http://schemas.openxmlformats.org/markup-compatibility/2006">
              <mc:Choice xmlns:v="urn:schemas-microsoft-com:vml" Requires="v">
                <p:oleObj spid="_x0000_s1026" name="Bitmap Image" r:id="rId5" imgW="4854960" imgH="1584000" progId="Paint.Picture">
                  <p:embed/>
                </p:oleObj>
              </mc:Choice>
              <mc:Fallback>
                <p:oleObj name="Bitmap Image" r:id="rId5" imgW="4854960" imgH="1584000" progId="Paint.Picture">
                  <p:embed/>
                  <p:pic>
                    <p:nvPicPr>
                      <p:cNvPr id="0" name=""/>
                      <p:cNvPicPr/>
                      <p:nvPr/>
                    </p:nvPicPr>
                    <p:blipFill>
                      <a:blip r:embed="rId6"/>
                      <a:stretch>
                        <a:fillRect/>
                      </a:stretch>
                    </p:blipFill>
                    <p:spPr>
                      <a:xfrm>
                        <a:off x="6862618" y="1057674"/>
                        <a:ext cx="4937760" cy="1611473"/>
                      </a:xfrm>
                      <a:prstGeom prst="rect">
                        <a:avLst/>
                      </a:prstGeom>
                    </p:spPr>
                  </p:pic>
                </p:oleObj>
              </mc:Fallback>
            </mc:AlternateContent>
          </a:graphicData>
        </a:graphic>
      </p:graphicFrame>
    </p:spTree>
    <p:extLst>
      <p:ext uri="{BB962C8B-B14F-4D97-AF65-F5344CB8AC3E}">
        <p14:creationId xmlns:p14="http://schemas.microsoft.com/office/powerpoint/2010/main" val="8378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692C-1A52-4BB0-94BF-1D901E0BCF95}"/>
              </a:ext>
            </a:extLst>
          </p:cNvPr>
          <p:cNvSpPr>
            <a:spLocks noGrp="1"/>
          </p:cNvSpPr>
          <p:nvPr>
            <p:ph type="title"/>
          </p:nvPr>
        </p:nvSpPr>
        <p:spPr/>
        <p:txBody>
          <a:bodyPr/>
          <a:lstStyle/>
          <a:p>
            <a:r>
              <a:rPr lang="en-US" dirty="0"/>
              <a:t>Methods – Challenges</a:t>
            </a:r>
          </a:p>
        </p:txBody>
      </p:sp>
      <p:sp>
        <p:nvSpPr>
          <p:cNvPr id="3" name="Content Placeholder 2">
            <a:extLst>
              <a:ext uri="{FF2B5EF4-FFF2-40B4-BE49-F238E27FC236}">
                <a16:creationId xmlns:a16="http://schemas.microsoft.com/office/drawing/2014/main" id="{D68047F1-CE87-4F6A-80A5-C29B487FF623}"/>
              </a:ext>
            </a:extLst>
          </p:cNvPr>
          <p:cNvSpPr>
            <a:spLocks noGrp="1"/>
          </p:cNvSpPr>
          <p:nvPr>
            <p:ph idx="1"/>
          </p:nvPr>
        </p:nvSpPr>
        <p:spPr>
          <a:xfrm>
            <a:off x="773554" y="2057400"/>
            <a:ext cx="5579013" cy="4038600"/>
          </a:xfrm>
        </p:spPr>
        <p:txBody>
          <a:bodyPr/>
          <a:lstStyle/>
          <a:p>
            <a:r>
              <a:rPr lang="en-US" dirty="0"/>
              <a:t>Gene Set: HP_ABNORMALITY_OF_TOE</a:t>
            </a:r>
          </a:p>
          <a:p>
            <a:pPr lvl="1">
              <a:spcBef>
                <a:spcPts val="1200"/>
              </a:spcBef>
            </a:pPr>
            <a:r>
              <a:rPr lang="en-US" dirty="0"/>
              <a:t>Human Phenotype Ontology via </a:t>
            </a:r>
            <a:r>
              <a:rPr lang="en-US" dirty="0" err="1"/>
              <a:t>MSigDB</a:t>
            </a:r>
            <a:endParaRPr lang="en-US" dirty="0"/>
          </a:p>
          <a:p>
            <a:pPr lvl="1">
              <a:spcBef>
                <a:spcPts val="1200"/>
              </a:spcBef>
            </a:pPr>
            <a:r>
              <a:rPr lang="en-US" dirty="0"/>
              <a:t>Total of 616 genes associated with various abnormalities of the toes</a:t>
            </a:r>
          </a:p>
          <a:p>
            <a:pPr>
              <a:spcBef>
                <a:spcPts val="1200"/>
              </a:spcBef>
            </a:pPr>
            <a:r>
              <a:rPr lang="en-US" dirty="0"/>
              <a:t>Reduces number of variants from 1,258,255 </a:t>
            </a:r>
            <a:r>
              <a:rPr lang="en-US" dirty="0">
                <a:sym typeface="Wingdings" panose="05000000000000000000" pitchFamily="2" charset="2"/>
              </a:rPr>
              <a:t> 27,037</a:t>
            </a:r>
            <a:endParaRPr lang="en-US" dirty="0"/>
          </a:p>
        </p:txBody>
      </p:sp>
      <p:pic>
        <p:nvPicPr>
          <p:cNvPr id="7" name="Picture 6">
            <a:extLst>
              <a:ext uri="{FF2B5EF4-FFF2-40B4-BE49-F238E27FC236}">
                <a16:creationId xmlns:a16="http://schemas.microsoft.com/office/drawing/2014/main" id="{BB5C3E9B-E281-4F66-AB93-1B154436AC2B}"/>
              </a:ext>
            </a:extLst>
          </p:cNvPr>
          <p:cNvPicPr>
            <a:picLocks noChangeAspect="1"/>
          </p:cNvPicPr>
          <p:nvPr/>
        </p:nvPicPr>
        <p:blipFill>
          <a:blip r:embed="rId3"/>
          <a:stretch>
            <a:fillRect/>
          </a:stretch>
        </p:blipFill>
        <p:spPr>
          <a:xfrm>
            <a:off x="7467888" y="452580"/>
            <a:ext cx="3486466" cy="6008255"/>
          </a:xfrm>
          <a:prstGeom prst="rect">
            <a:avLst/>
          </a:prstGeom>
        </p:spPr>
      </p:pic>
      <p:sp>
        <p:nvSpPr>
          <p:cNvPr id="8" name="Content Placeholder 2">
            <a:extLst>
              <a:ext uri="{FF2B5EF4-FFF2-40B4-BE49-F238E27FC236}">
                <a16:creationId xmlns:a16="http://schemas.microsoft.com/office/drawing/2014/main" id="{4421032F-AA2C-4BED-B333-6DE2A42CE381}"/>
              </a:ext>
            </a:extLst>
          </p:cNvPr>
          <p:cNvSpPr txBox="1">
            <a:spLocks/>
          </p:cNvSpPr>
          <p:nvPr/>
        </p:nvSpPr>
        <p:spPr>
          <a:xfrm>
            <a:off x="9341539" y="5167400"/>
            <a:ext cx="1594344" cy="374417"/>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US" sz="1100" dirty="0"/>
              <a:t>(not </a:t>
            </a:r>
            <a:r>
              <a:rPr lang="en-US" sz="1050" dirty="0"/>
              <a:t>Morton’s</a:t>
            </a:r>
            <a:r>
              <a:rPr lang="en-US" sz="1100" dirty="0"/>
              <a:t> toe)</a:t>
            </a:r>
          </a:p>
        </p:txBody>
      </p:sp>
    </p:spTree>
    <p:extLst>
      <p:ext uri="{BB962C8B-B14F-4D97-AF65-F5344CB8AC3E}">
        <p14:creationId xmlns:p14="http://schemas.microsoft.com/office/powerpoint/2010/main" val="27935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832</TotalTime>
  <Words>967</Words>
  <Application>Microsoft Macintosh PowerPoint</Application>
  <PresentationFormat>Widescreen</PresentationFormat>
  <Paragraphs>111</Paragraphs>
  <Slides>14</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Corbel</vt:lpstr>
      <vt:lpstr>Wingdings</vt:lpstr>
      <vt:lpstr>Basis</vt:lpstr>
      <vt:lpstr>Bitmap Image</vt:lpstr>
      <vt:lpstr>Genetic Correlates of Morton’s Toe</vt:lpstr>
      <vt:lpstr>What is Morton’s Toe?</vt:lpstr>
      <vt:lpstr>PowerPoint Presentation</vt:lpstr>
      <vt:lpstr>PowerPoint Presentation</vt:lpstr>
      <vt:lpstr>Aims</vt:lpstr>
      <vt:lpstr>Methods – Data </vt:lpstr>
      <vt:lpstr>Methods – Data </vt:lpstr>
      <vt:lpstr>Methods – Challenges</vt:lpstr>
      <vt:lpstr>Methods – Challenges</vt:lpstr>
      <vt:lpstr>Methods – Challenges</vt:lpstr>
      <vt:lpstr>Exploratory Results</vt:lpstr>
      <vt:lpstr>Next Steps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Correlates of Morton’s Toe</dc:title>
  <dc:creator>Emma Weeding</dc:creator>
  <cp:lastModifiedBy> </cp:lastModifiedBy>
  <cp:revision>59</cp:revision>
  <dcterms:created xsi:type="dcterms:W3CDTF">2021-04-18T18:00:24Z</dcterms:created>
  <dcterms:modified xsi:type="dcterms:W3CDTF">2023-04-07T17:53:38Z</dcterms:modified>
</cp:coreProperties>
</file>