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204700" cy="6858000"/>
  <p:notesSz cx="12204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7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g shivhare" userId="da7edb8a1b963dd4" providerId="LiveId" clId="{741C9D81-8EAB-4C53-85A0-752BB2B00E9C}"/>
    <pc:docChg chg="undo custSel modSld">
      <pc:chgData name="shivang shivhare" userId="da7edb8a1b963dd4" providerId="LiveId" clId="{741C9D81-8EAB-4C53-85A0-752BB2B00E9C}" dt="2023-10-13T10:00:10.729" v="57" actId="207"/>
      <pc:docMkLst>
        <pc:docMk/>
      </pc:docMkLst>
      <pc:sldChg chg="modSp mod">
        <pc:chgData name="shivang shivhare" userId="da7edb8a1b963dd4" providerId="LiveId" clId="{741C9D81-8EAB-4C53-85A0-752BB2B00E9C}" dt="2023-10-13T10:00:10.729" v="57" actId="207"/>
        <pc:sldMkLst>
          <pc:docMk/>
          <pc:sldMk cId="0" sldId="256"/>
        </pc:sldMkLst>
        <pc:spChg chg="mod">
          <ac:chgData name="shivang shivhare" userId="da7edb8a1b963dd4" providerId="LiveId" clId="{741C9D81-8EAB-4C53-85A0-752BB2B00E9C}" dt="2023-10-13T09:58:15.816" v="0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shivang shivhare" userId="da7edb8a1b963dd4" providerId="LiveId" clId="{741C9D81-8EAB-4C53-85A0-752BB2B00E9C}" dt="2023-10-13T10:00:10.729" v="57" actId="207"/>
          <ac:spMkLst>
            <pc:docMk/>
            <pc:sldMk cId="0" sldId="256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79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13563" y="0"/>
            <a:ext cx="5287962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16E3F-0B94-464F-800A-3D2F42D0ACF1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3363" y="857250"/>
            <a:ext cx="41179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20788" y="3300413"/>
            <a:ext cx="9763125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79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13563" y="6513513"/>
            <a:ext cx="5287962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57494-B7E3-45AA-9DCD-0A701993E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6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57494-B7E3-45AA-9DCD-0A701993ECF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6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E76F-1F3C-4706-4C1D-A262FF3CA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535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1AAB2-E7FA-7A8C-538F-C37F935BC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535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74A0-2148-6FFC-3286-DC2661CA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5353E-D067-FC2F-AA25-A32B6D0F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06615-8DA8-E2B0-D104-C9FA9103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5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9493-9670-C31B-C9D0-EC72A1FC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9FF78-9CA1-CD97-BAE4-E82293C42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71C8-E699-C960-916A-6B395532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E20BE-FBB4-6243-985E-ED186243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4F81-59D6-2218-EB52-62769B72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05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4208A-6A79-B341-1845-D0C845A9E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3989" y="365125"/>
            <a:ext cx="263163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451F7-90C3-E5C1-B2B6-2B640DE69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9073" y="365125"/>
            <a:ext cx="774235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EA73A-00A8-CB35-7303-7DC91AD6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993F5-5148-6C9E-9014-D3EE4EF9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CA21-107A-6F01-CC6E-F3B8B14E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873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5DB8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52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C413-74B0-A0C9-B1E6-6B495A04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F738-0B8A-0106-2EDB-4F897A53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049F-6A38-62B7-97F1-8D72804C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51302-C571-AD3D-D955-5864F3F0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98141-7B8C-6C5D-2C0A-AB5D2762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4077-9B94-5343-ABA9-25652811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16" y="1709739"/>
            <a:ext cx="1052655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02F6-8F98-5C86-DC2D-31CBCBDEF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716" y="4589464"/>
            <a:ext cx="1052655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6E70-73A8-4BC6-7A46-C266B96C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730E-6B18-8DBA-13B0-105584ED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85DD6-F249-C590-87B8-F30CA0D0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45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0945-9316-F4B0-F79E-628BF8FA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AEB6-F8F3-8735-8EA5-40D5ED2A6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073" y="1825625"/>
            <a:ext cx="51869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BBFA6-FD22-9A43-4912-DA829AA2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629" y="1825625"/>
            <a:ext cx="51869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67C4F-1871-A482-075C-17C43498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54AE-7672-6099-8E04-102368C9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4D789-6777-1866-89F5-A3E9C52A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28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949F-CE11-BDAF-FA8F-4EF3964A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63" y="365126"/>
            <a:ext cx="1052655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EB888-DDAB-6003-9386-7E95B539F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663" y="1681163"/>
            <a:ext cx="51631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F4C8D-1123-F45E-229A-E6EB5116A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663" y="2505075"/>
            <a:ext cx="51631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23D91-5DC0-7FA9-C12D-E9DF8CDDA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8629" y="1681163"/>
            <a:ext cx="51885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C2F88-E1CC-6733-8E3D-BBDC96320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629" y="2505075"/>
            <a:ext cx="51885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DA7CF-EE0C-26E3-C5C5-660AEF52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0631C-DFF6-F382-E769-B8D70703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0B5D2-FDE8-DE77-2538-9FDF84F5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31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8678-512D-3BD4-178B-8A3A1B31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253F5-ADB8-99FD-FA1F-55DBEA87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559C8-9E17-8529-F59F-9D6E0306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2A631-858E-C784-AA97-E69D2A45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99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E54CA-2D31-660F-DB8C-65AF3982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2F72B-BD0E-8227-6997-CA010412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E6E9D-A79B-A5EA-F5E3-1A07DC9B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67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53F9-2135-8527-CF35-72FB8089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63" y="457200"/>
            <a:ext cx="3936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A484-4B4F-8EEA-C819-1142359F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587" y="987426"/>
            <a:ext cx="617862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20859-0D55-29AC-4532-56FF05C10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663" y="2057400"/>
            <a:ext cx="3936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F6D92-B5BC-96F6-24BE-12C8194B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69B3-3F0D-0A18-362E-E5078AE0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D1834-AB63-25B9-14C5-A96382A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14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05E5-F4AC-34DE-ED31-36D3F8D4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63" y="457200"/>
            <a:ext cx="3936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FA62C-5381-01DC-E847-2AF1F443D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8587" y="987426"/>
            <a:ext cx="617862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BC5D4-BA0C-24EC-CCAC-FD43077A6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663" y="2057400"/>
            <a:ext cx="3936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C34DF-BE4A-40CE-3420-8D143708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DF13D-E507-23D8-9D85-1E85F78C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6CEB9-87B5-1E42-4B0F-B720193A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79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49AA1-6F99-1055-BE60-530F932D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73" y="365126"/>
            <a:ext cx="10526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F55AC-9000-5154-F28E-99A714D2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73" y="1825625"/>
            <a:ext cx="105265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9DE0C-9940-4C67-3AFD-641A6027B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9073" y="6356351"/>
            <a:ext cx="2746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AC35B-EA3E-3BC3-43B0-563A651DB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2807" y="6356351"/>
            <a:ext cx="4119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8D14-8A94-0FEB-7521-FB483B58A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9569" y="6356351"/>
            <a:ext cx="2746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35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5" y="758520"/>
            <a:ext cx="8025130" cy="6097905"/>
            <a:chOff x="-355" y="758520"/>
            <a:chExt cx="8025130" cy="6097905"/>
          </a:xfrm>
        </p:grpSpPr>
        <p:sp>
          <p:nvSpPr>
            <p:cNvPr id="3" name="object 3"/>
            <p:cNvSpPr/>
            <p:nvPr/>
          </p:nvSpPr>
          <p:spPr>
            <a:xfrm>
              <a:off x="-355" y="758520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0" y="0"/>
                  </a:moveTo>
                  <a:lnTo>
                    <a:pt x="0" y="2050554"/>
                  </a:lnTo>
                  <a:lnTo>
                    <a:pt x="2047671" y="4098239"/>
                  </a:lnTo>
                  <a:lnTo>
                    <a:pt x="3073679" y="3072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355" y="4861801"/>
              <a:ext cx="1995170" cy="1994535"/>
            </a:xfrm>
            <a:custGeom>
              <a:avLst/>
              <a:gdLst/>
              <a:ahLst/>
              <a:cxnLst/>
              <a:rect l="l" t="t" r="r" b="b"/>
              <a:pathLst>
                <a:path w="1995170" h="1994534">
                  <a:moveTo>
                    <a:pt x="0" y="0"/>
                  </a:moveTo>
                  <a:lnTo>
                    <a:pt x="0" y="1994039"/>
                  </a:lnTo>
                  <a:lnTo>
                    <a:pt x="1994750" y="1994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7722" y="4856759"/>
              <a:ext cx="4001770" cy="1999614"/>
            </a:xfrm>
            <a:custGeom>
              <a:avLst/>
              <a:gdLst/>
              <a:ahLst/>
              <a:cxnLst/>
              <a:rect l="l" t="t" r="r" b="b"/>
              <a:pathLst>
                <a:path w="4001770" h="1999615">
                  <a:moveTo>
                    <a:pt x="2001240" y="0"/>
                  </a:moveTo>
                  <a:lnTo>
                    <a:pt x="0" y="1999081"/>
                  </a:lnTo>
                  <a:lnTo>
                    <a:pt x="4001401" y="1999081"/>
                  </a:lnTo>
                  <a:lnTo>
                    <a:pt x="2001240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9917" y="5784481"/>
              <a:ext cx="2134235" cy="3810"/>
            </a:xfrm>
            <a:custGeom>
              <a:avLst/>
              <a:gdLst/>
              <a:ahLst/>
              <a:cxnLst/>
              <a:rect l="l" t="t" r="r" b="b"/>
              <a:pathLst>
                <a:path w="2134234" h="3810">
                  <a:moveTo>
                    <a:pt x="0" y="0"/>
                  </a:moveTo>
                  <a:lnTo>
                    <a:pt x="2133727" y="3594"/>
                  </a:lnTo>
                </a:path>
              </a:pathLst>
            </a:custGeom>
            <a:ln w="101518">
              <a:solidFill>
                <a:srgbClr val="7BA5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40350" y="269885"/>
            <a:ext cx="63944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3790" marR="5080" indent="-1101725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000000"/>
                </a:solidFill>
              </a:rPr>
              <a:t>Basic</a:t>
            </a:r>
            <a:r>
              <a:rPr sz="3600" spc="-110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Details</a:t>
            </a:r>
            <a:r>
              <a:rPr sz="3600" spc="-105" dirty="0">
                <a:solidFill>
                  <a:srgbClr val="000000"/>
                </a:solidFill>
              </a:rPr>
              <a:t> </a:t>
            </a:r>
            <a:r>
              <a:rPr sz="3600" spc="70" dirty="0">
                <a:solidFill>
                  <a:srgbClr val="000000"/>
                </a:solidFill>
              </a:rPr>
              <a:t>of</a:t>
            </a:r>
            <a:r>
              <a:rPr sz="3600" spc="-105" dirty="0">
                <a:solidFill>
                  <a:srgbClr val="000000"/>
                </a:solidFill>
              </a:rPr>
              <a:t> </a:t>
            </a:r>
            <a:r>
              <a:rPr sz="3600" spc="50" dirty="0">
                <a:solidFill>
                  <a:srgbClr val="000000"/>
                </a:solidFill>
              </a:rPr>
              <a:t>the</a:t>
            </a:r>
            <a:r>
              <a:rPr sz="3600" spc="-110" dirty="0">
                <a:solidFill>
                  <a:srgbClr val="000000"/>
                </a:solidFill>
              </a:rPr>
              <a:t> </a:t>
            </a:r>
            <a:r>
              <a:rPr sz="3600" spc="-145" dirty="0">
                <a:solidFill>
                  <a:srgbClr val="000000"/>
                </a:solidFill>
              </a:rPr>
              <a:t>Team</a:t>
            </a:r>
            <a:r>
              <a:rPr sz="3600" spc="-9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and </a:t>
            </a:r>
            <a:r>
              <a:rPr sz="3600" spc="-985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Problem</a:t>
            </a:r>
            <a:r>
              <a:rPr sz="3600" spc="-100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Statement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5949950" y="1662449"/>
            <a:ext cx="5504180" cy="303980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46355">
              <a:lnSpc>
                <a:spcPct val="150000"/>
              </a:lnSpc>
              <a:spcBef>
                <a:spcPts val="5"/>
              </a:spcBef>
            </a:pP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Problem</a:t>
            </a:r>
            <a:r>
              <a:rPr sz="1800" spc="1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Statement</a:t>
            </a:r>
            <a:r>
              <a:rPr sz="1800" spc="1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Title:</a:t>
            </a:r>
            <a:r>
              <a:rPr sz="1800" spc="3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Online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integrated</a:t>
            </a:r>
            <a:r>
              <a:rPr sz="1800" spc="1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platform</a:t>
            </a:r>
            <a:r>
              <a:rPr sz="1800" spc="1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for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projects taken up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by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1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students</a:t>
            </a:r>
            <a:r>
              <a:rPr sz="180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of various </a:t>
            </a:r>
            <a:r>
              <a:rPr sz="180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universities/colleges.</a:t>
            </a:r>
            <a:endParaRPr sz="2350" dirty="0">
              <a:latin typeface="Franklin Gothic Medium"/>
              <a:cs typeface="Franklin Gothic Medium"/>
            </a:endParaRPr>
          </a:p>
          <a:p>
            <a:pPr marL="12700">
              <a:lnSpc>
                <a:spcPct val="150000"/>
              </a:lnSpc>
            </a:pP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Team</a:t>
            </a:r>
            <a:r>
              <a:rPr sz="180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Name:</a:t>
            </a:r>
            <a:r>
              <a:rPr sz="1800" spc="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Binary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Brainers</a:t>
            </a:r>
            <a:endParaRPr sz="1800" dirty="0">
              <a:latin typeface="Franklin Gothic Medium"/>
              <a:cs typeface="Franklin Gothic Medium"/>
            </a:endParaRPr>
          </a:p>
          <a:p>
            <a:pPr marL="12700" marR="1503045">
              <a:lnSpc>
                <a:spcPct val="200000"/>
              </a:lnSpc>
              <a:spcBef>
                <a:spcPts val="10"/>
              </a:spcBef>
            </a:pP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Institute</a:t>
            </a:r>
            <a:r>
              <a:rPr sz="1800" spc="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Code</a:t>
            </a:r>
            <a:r>
              <a:rPr sz="180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(AISHE):</a:t>
            </a:r>
            <a:r>
              <a:rPr sz="1800" spc="2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5" dirty="0">
                <a:latin typeface="Franklin Gothic Medium"/>
                <a:cs typeface="Franklin Gothic Medium"/>
              </a:rPr>
              <a:t> 36022</a:t>
            </a:r>
            <a:endParaRPr sz="1700" dirty="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50000"/>
              </a:lnSpc>
            </a:pP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Institute</a:t>
            </a:r>
            <a:r>
              <a:rPr sz="1800" spc="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Name:</a:t>
            </a:r>
            <a:r>
              <a:rPr sz="1800" spc="1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Lakshmi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Narayan College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of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Technology</a:t>
            </a:r>
            <a:r>
              <a:rPr lang="en-IN" sz="1800" spc="-5" dirty="0">
                <a:latin typeface="Franklin Gothic Medium"/>
                <a:cs typeface="Franklin Gothic Medium"/>
              </a:rPr>
              <a:t> </a:t>
            </a:r>
          </a:p>
          <a:p>
            <a:pPr marL="12700" marR="5080">
              <a:lnSpc>
                <a:spcPct val="150000"/>
              </a:lnSpc>
            </a:pPr>
            <a:r>
              <a:rPr sz="1800" spc="-5" dirty="0">
                <a:latin typeface="Franklin Gothic Medium"/>
                <a:cs typeface="Franklin Gothic Medium"/>
              </a:rPr>
              <a:t>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Theme</a:t>
            </a: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Name:</a:t>
            </a:r>
            <a:r>
              <a:rPr sz="1800" spc="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Smart</a:t>
            </a:r>
            <a:r>
              <a:rPr sz="1800" spc="-5" dirty="0">
                <a:latin typeface="Franklin Gothic Medium"/>
                <a:cs typeface="Franklin Gothic Medium"/>
              </a:rPr>
              <a:t> Education</a:t>
            </a: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878" y="1089004"/>
            <a:ext cx="5696585" cy="4980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800" dirty="0">
                <a:latin typeface="Arial"/>
                <a:cs typeface="Arial"/>
              </a:rPr>
              <a:t>T</a:t>
            </a:r>
            <a:r>
              <a:rPr sz="4000" b="1" spc="25" dirty="0">
                <a:latin typeface="Arial"/>
                <a:cs typeface="Arial"/>
              </a:rPr>
              <a:t>ea</a:t>
            </a:r>
            <a:r>
              <a:rPr sz="4000" b="1" spc="50" dirty="0">
                <a:latin typeface="Arial"/>
                <a:cs typeface="Arial"/>
              </a:rPr>
              <a:t>m</a:t>
            </a:r>
            <a:r>
              <a:rPr sz="4000" b="1" spc="-12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Me</a:t>
            </a:r>
            <a:r>
              <a:rPr sz="4000" b="1" spc="5" dirty="0">
                <a:latin typeface="Arial"/>
                <a:cs typeface="Arial"/>
              </a:rPr>
              <a:t>m</a:t>
            </a:r>
            <a:r>
              <a:rPr sz="4000" b="1" spc="-95" dirty="0">
                <a:latin typeface="Arial"/>
                <a:cs typeface="Arial"/>
              </a:rPr>
              <a:t>b</a:t>
            </a:r>
            <a:r>
              <a:rPr sz="4000" b="1" spc="114" dirty="0">
                <a:latin typeface="Arial"/>
                <a:cs typeface="Arial"/>
              </a:rPr>
              <a:t>e</a:t>
            </a:r>
            <a:r>
              <a:rPr sz="4000" b="1" spc="-35" dirty="0">
                <a:latin typeface="Arial"/>
                <a:cs typeface="Arial"/>
              </a:rPr>
              <a:t>r</a:t>
            </a:r>
            <a:r>
              <a:rPr sz="4000" b="1" spc="-120" dirty="0">
                <a:latin typeface="Arial"/>
                <a:cs typeface="Arial"/>
              </a:rPr>
              <a:t> </a:t>
            </a:r>
            <a:r>
              <a:rPr sz="4000" b="1" spc="40" dirty="0">
                <a:latin typeface="Arial"/>
                <a:cs typeface="Arial"/>
              </a:rPr>
              <a:t>De</a:t>
            </a:r>
            <a:r>
              <a:rPr sz="4000" b="1" spc="50" dirty="0">
                <a:latin typeface="Arial"/>
                <a:cs typeface="Arial"/>
              </a:rPr>
              <a:t>t</a:t>
            </a:r>
            <a:r>
              <a:rPr sz="4000" b="1" spc="135" dirty="0">
                <a:latin typeface="Arial"/>
                <a:cs typeface="Arial"/>
              </a:rPr>
              <a:t>a</a:t>
            </a:r>
            <a:r>
              <a:rPr sz="4000" b="1" spc="70" dirty="0">
                <a:latin typeface="Arial"/>
                <a:cs typeface="Arial"/>
              </a:rPr>
              <a:t>i</a:t>
            </a:r>
            <a:r>
              <a:rPr sz="4000" b="1" spc="65" dirty="0">
                <a:latin typeface="Arial"/>
                <a:cs typeface="Arial"/>
              </a:rPr>
              <a:t>l</a:t>
            </a:r>
            <a:r>
              <a:rPr sz="4000" b="1" spc="-120" dirty="0">
                <a:latin typeface="Arial"/>
                <a:cs typeface="Arial"/>
              </a:rPr>
              <a:t>s</a:t>
            </a:r>
            <a:endParaRPr sz="4000" dirty="0">
              <a:latin typeface="Arial MT"/>
              <a:cs typeface="Arial MT"/>
            </a:endParaRPr>
          </a:p>
          <a:p>
            <a:pPr marL="373380">
              <a:lnSpc>
                <a:spcPct val="200000"/>
              </a:lnSpc>
              <a:spcBef>
                <a:spcPts val="865"/>
              </a:spcBef>
            </a:pPr>
            <a:r>
              <a:rPr sz="1400" b="1" spc="-100" dirty="0">
                <a:solidFill>
                  <a:srgbClr val="5C7B3E"/>
                </a:solidFill>
                <a:latin typeface="Verdana"/>
                <a:cs typeface="Verdana"/>
              </a:rPr>
              <a:t>T</a:t>
            </a:r>
            <a:r>
              <a:rPr sz="1400" b="1" spc="-30" dirty="0">
                <a:solidFill>
                  <a:srgbClr val="5C7B3E"/>
                </a:solidFill>
                <a:latin typeface="Verdana"/>
                <a:cs typeface="Verdana"/>
              </a:rPr>
              <a:t>e</a:t>
            </a:r>
            <a:r>
              <a:rPr sz="1400" b="1" spc="-35" dirty="0">
                <a:solidFill>
                  <a:srgbClr val="5C7B3E"/>
                </a:solidFill>
                <a:latin typeface="Verdana"/>
                <a:cs typeface="Verdana"/>
              </a:rPr>
              <a:t>a</a:t>
            </a:r>
            <a:r>
              <a:rPr sz="1400" b="1" spc="-25" dirty="0">
                <a:solidFill>
                  <a:srgbClr val="5C7B3E"/>
                </a:solidFill>
                <a:latin typeface="Verdana"/>
                <a:cs typeface="Verdana"/>
              </a:rPr>
              <a:t>m</a:t>
            </a:r>
            <a:r>
              <a:rPr sz="1400" b="1" spc="-50" dirty="0">
                <a:solidFill>
                  <a:srgbClr val="5C7B3E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5C7B3E"/>
                </a:solidFill>
                <a:latin typeface="Verdana"/>
                <a:cs typeface="Verdana"/>
              </a:rPr>
              <a:t>M</a:t>
            </a:r>
            <a:r>
              <a:rPr sz="1400" b="1" spc="-20" dirty="0">
                <a:solidFill>
                  <a:srgbClr val="5C7B3E"/>
                </a:solidFill>
                <a:latin typeface="Verdana"/>
                <a:cs typeface="Verdana"/>
              </a:rPr>
              <a:t>e</a:t>
            </a:r>
            <a:r>
              <a:rPr sz="1400" b="1" spc="-25" dirty="0">
                <a:solidFill>
                  <a:srgbClr val="5C7B3E"/>
                </a:solidFill>
                <a:latin typeface="Verdana"/>
                <a:cs typeface="Verdana"/>
              </a:rPr>
              <a:t>m</a:t>
            </a:r>
            <a:r>
              <a:rPr sz="1400" b="1" spc="-10" dirty="0">
                <a:solidFill>
                  <a:srgbClr val="5C7B3E"/>
                </a:solidFill>
                <a:latin typeface="Verdana"/>
                <a:cs typeface="Verdana"/>
              </a:rPr>
              <a:t>b</a:t>
            </a:r>
            <a:r>
              <a:rPr sz="1400" b="1" spc="-15" dirty="0">
                <a:solidFill>
                  <a:srgbClr val="5C7B3E"/>
                </a:solidFill>
                <a:latin typeface="Verdana"/>
                <a:cs typeface="Verdana"/>
              </a:rPr>
              <a:t>e</a:t>
            </a:r>
            <a:r>
              <a:rPr sz="1400" b="1" spc="-50" dirty="0">
                <a:solidFill>
                  <a:srgbClr val="5C7B3E"/>
                </a:solidFill>
                <a:latin typeface="Verdana"/>
                <a:cs typeface="Verdana"/>
              </a:rPr>
              <a:t>r </a:t>
            </a:r>
            <a:r>
              <a:rPr sz="1400" b="1" spc="-355" dirty="0">
                <a:solidFill>
                  <a:srgbClr val="5C7B3E"/>
                </a:solidFill>
                <a:latin typeface="Verdana"/>
                <a:cs typeface="Verdana"/>
              </a:rPr>
              <a:t>1</a:t>
            </a:r>
            <a:r>
              <a:rPr sz="1400" b="1" spc="-55" dirty="0">
                <a:solidFill>
                  <a:srgbClr val="5C7B3E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5C7B3E"/>
                </a:solidFill>
                <a:latin typeface="Verdana"/>
                <a:cs typeface="Verdana"/>
              </a:rPr>
              <a:t>N</a:t>
            </a:r>
            <a:r>
              <a:rPr sz="1400" b="1" spc="-35" dirty="0">
                <a:solidFill>
                  <a:srgbClr val="5C7B3E"/>
                </a:solidFill>
                <a:latin typeface="Verdana"/>
                <a:cs typeface="Verdana"/>
              </a:rPr>
              <a:t>a</a:t>
            </a:r>
            <a:r>
              <a:rPr sz="1400" b="1" spc="-15" dirty="0">
                <a:solidFill>
                  <a:srgbClr val="5C7B3E"/>
                </a:solidFill>
                <a:latin typeface="Verdana"/>
                <a:cs typeface="Verdana"/>
              </a:rPr>
              <a:t>m</a:t>
            </a:r>
            <a:r>
              <a:rPr sz="1400" b="1" spc="-20" dirty="0">
                <a:solidFill>
                  <a:srgbClr val="5C7B3E"/>
                </a:solidFill>
                <a:latin typeface="Verdana"/>
                <a:cs typeface="Verdana"/>
              </a:rPr>
              <a:t>e</a:t>
            </a:r>
            <a:r>
              <a:rPr sz="1400" b="1" spc="-120" dirty="0">
                <a:solidFill>
                  <a:srgbClr val="5C7B3E"/>
                </a:solidFill>
                <a:latin typeface="Verdana"/>
                <a:cs typeface="Verdana"/>
              </a:rPr>
              <a:t>:</a:t>
            </a:r>
            <a:r>
              <a:rPr sz="1400" b="1" spc="-40" dirty="0">
                <a:solidFill>
                  <a:srgbClr val="5C7B3E"/>
                </a:solidFill>
                <a:latin typeface="Verdana"/>
                <a:cs typeface="Verdana"/>
              </a:rPr>
              <a:t> </a:t>
            </a:r>
            <a:r>
              <a:rPr sz="1400" b="1" spc="25" dirty="0">
                <a:latin typeface="Verdana"/>
                <a:cs typeface="Verdana"/>
              </a:rPr>
              <a:t>A</a:t>
            </a:r>
            <a:r>
              <a:rPr sz="1400" b="1" spc="5" dirty="0">
                <a:latin typeface="Verdana"/>
                <a:cs typeface="Verdana"/>
              </a:rPr>
              <a:t>g</a:t>
            </a:r>
            <a:r>
              <a:rPr sz="1400" b="1" spc="-50" dirty="0">
                <a:latin typeface="Verdana"/>
                <a:cs typeface="Verdana"/>
              </a:rPr>
              <a:t>r</a:t>
            </a:r>
            <a:r>
              <a:rPr sz="1400" b="1" spc="-15" dirty="0">
                <a:latin typeface="Verdana"/>
                <a:cs typeface="Verdana"/>
              </a:rPr>
              <a:t>i</a:t>
            </a:r>
            <a:r>
              <a:rPr sz="1400" b="1" spc="-25" dirty="0">
                <a:latin typeface="Verdana"/>
                <a:cs typeface="Verdana"/>
              </a:rPr>
              <a:t>m</a:t>
            </a:r>
            <a:r>
              <a:rPr sz="1400" b="1" spc="-35" dirty="0">
                <a:latin typeface="Verdana"/>
                <a:cs typeface="Verdana"/>
              </a:rPr>
              <a:t>a</a:t>
            </a:r>
            <a:r>
              <a:rPr sz="1400" b="1" spc="-5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S</a:t>
            </a:r>
            <a:r>
              <a:rPr sz="1400" b="1" spc="-45" dirty="0">
                <a:latin typeface="Verdana"/>
                <a:cs typeface="Verdana"/>
              </a:rPr>
              <a:t>h</a:t>
            </a:r>
            <a:r>
              <a:rPr sz="1400" b="1" spc="-20" dirty="0">
                <a:latin typeface="Verdana"/>
                <a:cs typeface="Verdana"/>
              </a:rPr>
              <a:t>u</a:t>
            </a:r>
            <a:r>
              <a:rPr sz="1400" b="1" spc="40" dirty="0">
                <a:latin typeface="Verdana"/>
                <a:cs typeface="Verdana"/>
              </a:rPr>
              <a:t>k</a:t>
            </a:r>
            <a:r>
              <a:rPr sz="1400" b="1" spc="-15" dirty="0">
                <a:latin typeface="Verdana"/>
                <a:cs typeface="Verdana"/>
              </a:rPr>
              <a:t>l</a:t>
            </a:r>
            <a:r>
              <a:rPr sz="1400" b="1" spc="-3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  <a:p>
            <a:pPr marL="373380">
              <a:lnSpc>
                <a:spcPct val="200000"/>
              </a:lnSpc>
              <a:spcBef>
                <a:spcPts val="850"/>
              </a:spcBef>
              <a:tabLst>
                <a:tab pos="2174240" algn="l"/>
                <a:tab pos="4422775" algn="l"/>
              </a:tabLst>
            </a:pPr>
            <a:r>
              <a:rPr sz="1400" dirty="0">
                <a:latin typeface="Arial MT"/>
                <a:cs typeface="Arial MT"/>
              </a:rPr>
              <a:t>Branch: Btech	</a:t>
            </a:r>
            <a:r>
              <a:rPr sz="1400" spc="-5" dirty="0">
                <a:latin typeface="Arial MT"/>
                <a:cs typeface="Arial MT"/>
              </a:rPr>
              <a:t>	</a:t>
            </a:r>
            <a:r>
              <a:rPr sz="1400" dirty="0">
                <a:latin typeface="Arial MT"/>
                <a:cs typeface="Arial MT"/>
              </a:rPr>
              <a:t>Year: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3rd</a:t>
            </a:r>
          </a:p>
          <a:p>
            <a:pPr marL="373380">
              <a:lnSpc>
                <a:spcPct val="200000"/>
              </a:lnSpc>
              <a:spcBef>
                <a:spcPts val="844"/>
              </a:spcBef>
            </a:pPr>
            <a:r>
              <a:rPr sz="1400" b="1" spc="-100" dirty="0">
                <a:solidFill>
                  <a:srgbClr val="5C7B3E"/>
                </a:solidFill>
                <a:latin typeface="Verdana"/>
                <a:cs typeface="Verdana"/>
              </a:rPr>
              <a:t>T</a:t>
            </a:r>
            <a:r>
              <a:rPr sz="1400" b="1" spc="-30" dirty="0">
                <a:solidFill>
                  <a:srgbClr val="5C7B3E"/>
                </a:solidFill>
                <a:latin typeface="Verdana"/>
                <a:cs typeface="Verdana"/>
              </a:rPr>
              <a:t>e</a:t>
            </a:r>
            <a:r>
              <a:rPr sz="1400" b="1" spc="-35" dirty="0">
                <a:solidFill>
                  <a:srgbClr val="5C7B3E"/>
                </a:solidFill>
                <a:latin typeface="Verdana"/>
                <a:cs typeface="Verdana"/>
              </a:rPr>
              <a:t>a</a:t>
            </a:r>
            <a:r>
              <a:rPr sz="1400" b="1" spc="-25" dirty="0">
                <a:solidFill>
                  <a:srgbClr val="5C7B3E"/>
                </a:solidFill>
                <a:latin typeface="Verdana"/>
                <a:cs typeface="Verdana"/>
              </a:rPr>
              <a:t>m</a:t>
            </a:r>
            <a:r>
              <a:rPr sz="1400" b="1" spc="-50" dirty="0">
                <a:solidFill>
                  <a:srgbClr val="5C7B3E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5C7B3E"/>
                </a:solidFill>
                <a:latin typeface="Verdana"/>
                <a:cs typeface="Verdana"/>
              </a:rPr>
              <a:t>M</a:t>
            </a:r>
            <a:r>
              <a:rPr sz="1400" b="1" spc="-20" dirty="0">
                <a:solidFill>
                  <a:srgbClr val="5C7B3E"/>
                </a:solidFill>
                <a:latin typeface="Verdana"/>
                <a:cs typeface="Verdana"/>
              </a:rPr>
              <a:t>e</a:t>
            </a:r>
            <a:r>
              <a:rPr sz="1400" b="1" spc="-25" dirty="0">
                <a:solidFill>
                  <a:srgbClr val="5C7B3E"/>
                </a:solidFill>
                <a:latin typeface="Verdana"/>
                <a:cs typeface="Verdana"/>
              </a:rPr>
              <a:t>m</a:t>
            </a:r>
            <a:r>
              <a:rPr sz="1400" b="1" spc="-10" dirty="0">
                <a:solidFill>
                  <a:srgbClr val="5C7B3E"/>
                </a:solidFill>
                <a:latin typeface="Verdana"/>
                <a:cs typeface="Verdana"/>
              </a:rPr>
              <a:t>b</a:t>
            </a:r>
            <a:r>
              <a:rPr sz="1400" b="1" spc="-15" dirty="0">
                <a:solidFill>
                  <a:srgbClr val="5C7B3E"/>
                </a:solidFill>
                <a:latin typeface="Verdana"/>
                <a:cs typeface="Verdana"/>
              </a:rPr>
              <a:t>e</a:t>
            </a:r>
            <a:r>
              <a:rPr sz="1400" b="1" spc="-50" dirty="0">
                <a:solidFill>
                  <a:srgbClr val="5C7B3E"/>
                </a:solidFill>
                <a:latin typeface="Verdana"/>
                <a:cs typeface="Verdana"/>
              </a:rPr>
              <a:t>r </a:t>
            </a:r>
            <a:r>
              <a:rPr sz="1400" b="1" spc="-125" dirty="0">
                <a:solidFill>
                  <a:srgbClr val="5C7B3E"/>
                </a:solidFill>
                <a:latin typeface="Verdana"/>
                <a:cs typeface="Verdana"/>
              </a:rPr>
              <a:t>2</a:t>
            </a:r>
            <a:r>
              <a:rPr sz="1400" b="1" spc="-55" dirty="0">
                <a:solidFill>
                  <a:srgbClr val="5C7B3E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5C7B3E"/>
                </a:solidFill>
                <a:latin typeface="Verdana"/>
                <a:cs typeface="Verdana"/>
              </a:rPr>
              <a:t>N</a:t>
            </a:r>
            <a:r>
              <a:rPr sz="1400" b="1" spc="-35" dirty="0">
                <a:solidFill>
                  <a:srgbClr val="5C7B3E"/>
                </a:solidFill>
                <a:latin typeface="Verdana"/>
                <a:cs typeface="Verdana"/>
              </a:rPr>
              <a:t>a</a:t>
            </a:r>
            <a:r>
              <a:rPr sz="1400" b="1" spc="-15" dirty="0">
                <a:solidFill>
                  <a:srgbClr val="5C7B3E"/>
                </a:solidFill>
                <a:latin typeface="Verdana"/>
                <a:cs typeface="Verdana"/>
              </a:rPr>
              <a:t>m</a:t>
            </a:r>
            <a:r>
              <a:rPr sz="1400" b="1" spc="-20" dirty="0">
                <a:solidFill>
                  <a:srgbClr val="5C7B3E"/>
                </a:solidFill>
                <a:latin typeface="Verdana"/>
                <a:cs typeface="Verdana"/>
              </a:rPr>
              <a:t>e</a:t>
            </a:r>
            <a:r>
              <a:rPr sz="1400" b="1" spc="-120" dirty="0">
                <a:solidFill>
                  <a:srgbClr val="5C7B3E"/>
                </a:solidFill>
                <a:latin typeface="Verdana"/>
                <a:cs typeface="Verdana"/>
              </a:rPr>
              <a:t>:</a:t>
            </a:r>
            <a:r>
              <a:rPr sz="1400" b="1" spc="-40" dirty="0">
                <a:solidFill>
                  <a:srgbClr val="5C7B3E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latin typeface="Verdana"/>
                <a:cs typeface="Verdana"/>
              </a:rPr>
              <a:t>N</a:t>
            </a:r>
            <a:r>
              <a:rPr sz="1400" b="1" spc="-35" dirty="0">
                <a:latin typeface="Verdana"/>
                <a:cs typeface="Verdana"/>
              </a:rPr>
              <a:t>ama</a:t>
            </a:r>
            <a:r>
              <a:rPr sz="1400" b="1" spc="-15" dirty="0">
                <a:latin typeface="Verdana"/>
                <a:cs typeface="Verdana"/>
              </a:rPr>
              <a:t>n</a:t>
            </a:r>
            <a:r>
              <a:rPr sz="1400" b="1" spc="-55" dirty="0">
                <a:latin typeface="Verdana"/>
                <a:cs typeface="Verdana"/>
              </a:rPr>
              <a:t> </a:t>
            </a:r>
            <a:r>
              <a:rPr sz="1400" b="1" spc="10" dirty="0">
                <a:latin typeface="Verdana"/>
                <a:cs typeface="Verdana"/>
              </a:rPr>
              <a:t>B</a:t>
            </a:r>
            <a:r>
              <a:rPr sz="1400" b="1" spc="-35" dirty="0">
                <a:latin typeface="Verdana"/>
                <a:cs typeface="Verdana"/>
              </a:rPr>
              <a:t>a</a:t>
            </a:r>
            <a:r>
              <a:rPr sz="1400" b="1" spc="15" dirty="0">
                <a:latin typeface="Verdana"/>
                <a:cs typeface="Verdana"/>
              </a:rPr>
              <a:t>d</a:t>
            </a:r>
            <a:r>
              <a:rPr sz="1400" b="1" spc="5" dirty="0">
                <a:latin typeface="Verdana"/>
                <a:cs typeface="Verdana"/>
              </a:rPr>
              <a:t>g</a:t>
            </a:r>
            <a:r>
              <a:rPr sz="1400" b="1" spc="-35" dirty="0">
                <a:latin typeface="Verdana"/>
                <a:cs typeface="Verdana"/>
              </a:rPr>
              <a:t>a</a:t>
            </a:r>
            <a:r>
              <a:rPr sz="1400" b="1" spc="-25" dirty="0">
                <a:latin typeface="Verdana"/>
                <a:cs typeface="Verdana"/>
              </a:rPr>
              <a:t>i</a:t>
            </a:r>
            <a:r>
              <a:rPr sz="1400" b="1" spc="-35" dirty="0">
                <a:latin typeface="Verdana"/>
                <a:cs typeface="Verdana"/>
              </a:rPr>
              <a:t>y</a:t>
            </a:r>
            <a:r>
              <a:rPr sz="1400" b="1" spc="-45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n</a:t>
            </a:r>
            <a:endParaRPr sz="1400" dirty="0">
              <a:latin typeface="Verdana"/>
              <a:cs typeface="Verdana"/>
            </a:endParaRPr>
          </a:p>
          <a:p>
            <a:pPr marL="373380">
              <a:lnSpc>
                <a:spcPct val="200000"/>
              </a:lnSpc>
              <a:spcBef>
                <a:spcPts val="860"/>
              </a:spcBef>
              <a:tabLst>
                <a:tab pos="2174240" algn="l"/>
                <a:tab pos="4422775" algn="l"/>
              </a:tabLst>
            </a:pPr>
            <a:r>
              <a:rPr sz="1400" dirty="0">
                <a:latin typeface="Arial MT"/>
                <a:cs typeface="Arial MT"/>
              </a:rPr>
              <a:t>Branch: </a:t>
            </a:r>
            <a:r>
              <a:rPr sz="1400" dirty="0" err="1">
                <a:latin typeface="Arial MT"/>
                <a:cs typeface="Arial MT"/>
              </a:rPr>
              <a:t>Btech</a:t>
            </a:r>
            <a:r>
              <a:rPr lang="en-IN" sz="1400" dirty="0"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	</a:t>
            </a:r>
            <a:r>
              <a:rPr sz="1400" dirty="0">
                <a:latin typeface="Arial MT"/>
                <a:cs typeface="Arial MT"/>
              </a:rPr>
              <a:t>Year: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3rd</a:t>
            </a:r>
          </a:p>
          <a:p>
            <a:pPr marL="373380">
              <a:lnSpc>
                <a:spcPct val="200000"/>
              </a:lnSpc>
              <a:spcBef>
                <a:spcPts val="855"/>
              </a:spcBef>
            </a:pPr>
            <a:r>
              <a:rPr sz="1400" b="1" spc="-50" dirty="0">
                <a:solidFill>
                  <a:srgbClr val="5C7B3E"/>
                </a:solidFill>
                <a:latin typeface="Verdana"/>
                <a:cs typeface="Verdana"/>
              </a:rPr>
              <a:t>Team </a:t>
            </a:r>
            <a:r>
              <a:rPr sz="1400" b="1" spc="-20" dirty="0">
                <a:solidFill>
                  <a:srgbClr val="5C7B3E"/>
                </a:solidFill>
                <a:latin typeface="Verdana"/>
                <a:cs typeface="Verdana"/>
              </a:rPr>
              <a:t>Member</a:t>
            </a:r>
            <a:r>
              <a:rPr sz="1400" b="1" spc="-50" dirty="0">
                <a:solidFill>
                  <a:srgbClr val="5C7B3E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5C7B3E"/>
                </a:solidFill>
                <a:latin typeface="Verdana"/>
                <a:cs typeface="Verdana"/>
              </a:rPr>
              <a:t> </a:t>
            </a:r>
            <a:r>
              <a:rPr lang="en-IN" sz="1400" b="1" spc="-60" dirty="0">
                <a:solidFill>
                  <a:srgbClr val="5C7B3E"/>
                </a:solidFill>
                <a:latin typeface="Verdana"/>
                <a:cs typeface="Verdana"/>
              </a:rPr>
              <a:t>3 </a:t>
            </a:r>
            <a:r>
              <a:rPr sz="1400" b="1" spc="-50" dirty="0">
                <a:solidFill>
                  <a:srgbClr val="5C7B3E"/>
                </a:solidFill>
                <a:latin typeface="Verdana"/>
                <a:cs typeface="Verdana"/>
              </a:rPr>
              <a:t>Name:</a:t>
            </a:r>
            <a:r>
              <a:rPr sz="1400" b="1" spc="-40" dirty="0">
                <a:solidFill>
                  <a:srgbClr val="5C7B3E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Shivang</a:t>
            </a:r>
            <a:r>
              <a:rPr sz="1400" b="1" spc="-55" dirty="0">
                <a:latin typeface="Verdana"/>
                <a:cs typeface="Verdana"/>
              </a:rPr>
              <a:t> </a:t>
            </a:r>
            <a:r>
              <a:rPr sz="1400" b="1" spc="-60" dirty="0">
                <a:latin typeface="Verdana"/>
                <a:cs typeface="Verdana"/>
              </a:rPr>
              <a:t>Raj</a:t>
            </a:r>
            <a:r>
              <a:rPr sz="1400" b="1" spc="-5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Shivhare</a:t>
            </a:r>
            <a:endParaRPr sz="1400" dirty="0">
              <a:latin typeface="Verdana"/>
              <a:cs typeface="Verdana"/>
            </a:endParaRPr>
          </a:p>
          <a:p>
            <a:pPr marL="373380">
              <a:lnSpc>
                <a:spcPct val="200000"/>
              </a:lnSpc>
              <a:spcBef>
                <a:spcPts val="850"/>
              </a:spcBef>
              <a:tabLst>
                <a:tab pos="2174240" algn="l"/>
                <a:tab pos="4422775" algn="l"/>
              </a:tabLst>
            </a:pPr>
            <a:r>
              <a:rPr sz="1400" dirty="0">
                <a:latin typeface="Arial MT"/>
                <a:cs typeface="Arial MT"/>
              </a:rPr>
              <a:t>Branch: Btech	</a:t>
            </a:r>
            <a:r>
              <a:rPr sz="1400" spc="-5" dirty="0">
                <a:latin typeface="Arial MT"/>
                <a:cs typeface="Arial MT"/>
              </a:rPr>
              <a:t>	</a:t>
            </a:r>
            <a:r>
              <a:rPr sz="1400" dirty="0">
                <a:latin typeface="Arial MT"/>
                <a:cs typeface="Arial MT"/>
              </a:rPr>
              <a:t>Year: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3rd</a:t>
            </a:r>
          </a:p>
          <a:p>
            <a:pPr marL="373380">
              <a:lnSpc>
                <a:spcPct val="200000"/>
              </a:lnSpc>
              <a:spcBef>
                <a:spcPts val="855"/>
              </a:spcBef>
            </a:pPr>
            <a:r>
              <a:rPr sz="1400" b="1" spc="-100" dirty="0">
                <a:solidFill>
                  <a:srgbClr val="5C7B3E"/>
                </a:solidFill>
                <a:latin typeface="Verdana"/>
                <a:cs typeface="Verdana"/>
              </a:rPr>
              <a:t>T</a:t>
            </a:r>
            <a:r>
              <a:rPr sz="1400" b="1" spc="-30" dirty="0">
                <a:solidFill>
                  <a:srgbClr val="5C7B3E"/>
                </a:solidFill>
                <a:latin typeface="Verdana"/>
                <a:cs typeface="Verdana"/>
              </a:rPr>
              <a:t>e</a:t>
            </a:r>
            <a:r>
              <a:rPr sz="1400" b="1" spc="-35" dirty="0">
                <a:solidFill>
                  <a:srgbClr val="5C7B3E"/>
                </a:solidFill>
                <a:latin typeface="Verdana"/>
                <a:cs typeface="Verdana"/>
              </a:rPr>
              <a:t>a</a:t>
            </a:r>
            <a:r>
              <a:rPr sz="1400" b="1" spc="-25" dirty="0">
                <a:solidFill>
                  <a:srgbClr val="5C7B3E"/>
                </a:solidFill>
                <a:latin typeface="Verdana"/>
                <a:cs typeface="Verdana"/>
              </a:rPr>
              <a:t>m</a:t>
            </a:r>
            <a:r>
              <a:rPr sz="1400" b="1" spc="-50" dirty="0">
                <a:solidFill>
                  <a:srgbClr val="5C7B3E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5C7B3E"/>
                </a:solidFill>
                <a:latin typeface="Verdana"/>
                <a:cs typeface="Verdana"/>
              </a:rPr>
              <a:t>M</a:t>
            </a:r>
            <a:r>
              <a:rPr sz="1400" b="1" spc="-20" dirty="0">
                <a:solidFill>
                  <a:srgbClr val="5C7B3E"/>
                </a:solidFill>
                <a:latin typeface="Verdana"/>
                <a:cs typeface="Verdana"/>
              </a:rPr>
              <a:t>e</a:t>
            </a:r>
            <a:r>
              <a:rPr sz="1400" b="1" spc="-25" dirty="0">
                <a:solidFill>
                  <a:srgbClr val="5C7B3E"/>
                </a:solidFill>
                <a:latin typeface="Verdana"/>
                <a:cs typeface="Verdana"/>
              </a:rPr>
              <a:t>m</a:t>
            </a:r>
            <a:r>
              <a:rPr sz="1400" b="1" spc="-10" dirty="0">
                <a:solidFill>
                  <a:srgbClr val="5C7B3E"/>
                </a:solidFill>
                <a:latin typeface="Verdana"/>
                <a:cs typeface="Verdana"/>
              </a:rPr>
              <a:t>b</a:t>
            </a:r>
            <a:r>
              <a:rPr sz="1400" b="1" spc="-15" dirty="0">
                <a:solidFill>
                  <a:srgbClr val="5C7B3E"/>
                </a:solidFill>
                <a:latin typeface="Verdana"/>
                <a:cs typeface="Verdana"/>
              </a:rPr>
              <a:t>e</a:t>
            </a:r>
            <a:r>
              <a:rPr sz="1400" b="1" spc="-50" dirty="0">
                <a:solidFill>
                  <a:srgbClr val="5C7B3E"/>
                </a:solidFill>
                <a:latin typeface="Verdana"/>
                <a:cs typeface="Verdana"/>
              </a:rPr>
              <a:t>r </a:t>
            </a:r>
            <a:r>
              <a:rPr lang="en-IN" sz="1400" b="1" spc="-114" dirty="0">
                <a:solidFill>
                  <a:srgbClr val="5C7B3E"/>
                </a:solidFill>
                <a:latin typeface="Verdana"/>
                <a:cs typeface="Verdana"/>
              </a:rPr>
              <a:t>4 </a:t>
            </a:r>
            <a:r>
              <a:rPr sz="1400" b="1" spc="-60" dirty="0">
                <a:solidFill>
                  <a:srgbClr val="5C7B3E"/>
                </a:solidFill>
                <a:latin typeface="Verdana"/>
                <a:cs typeface="Verdana"/>
              </a:rPr>
              <a:t>N</a:t>
            </a:r>
            <a:r>
              <a:rPr sz="1400" b="1" spc="-35" dirty="0">
                <a:solidFill>
                  <a:srgbClr val="5C7B3E"/>
                </a:solidFill>
                <a:latin typeface="Verdana"/>
                <a:cs typeface="Verdana"/>
              </a:rPr>
              <a:t>a</a:t>
            </a:r>
            <a:r>
              <a:rPr sz="1400" b="1" spc="-15" dirty="0">
                <a:solidFill>
                  <a:srgbClr val="5C7B3E"/>
                </a:solidFill>
                <a:latin typeface="Verdana"/>
                <a:cs typeface="Verdana"/>
              </a:rPr>
              <a:t>m</a:t>
            </a:r>
            <a:r>
              <a:rPr sz="1400" b="1" spc="-20" dirty="0">
                <a:solidFill>
                  <a:srgbClr val="5C7B3E"/>
                </a:solidFill>
                <a:latin typeface="Verdana"/>
                <a:cs typeface="Verdana"/>
              </a:rPr>
              <a:t>e</a:t>
            </a:r>
            <a:r>
              <a:rPr sz="1400" b="1" spc="-120" dirty="0">
                <a:latin typeface="Verdana"/>
                <a:cs typeface="Verdana"/>
              </a:rPr>
              <a:t>: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lang="en-IN" sz="1400" b="1" spc="-40" dirty="0">
                <a:latin typeface="Verdana"/>
                <a:cs typeface="Verdana"/>
              </a:rPr>
              <a:t>     Yash </a:t>
            </a:r>
            <a:r>
              <a:rPr lang="en-IN" sz="1400" b="1" spc="-40" dirty="0" err="1">
                <a:latin typeface="Verdana"/>
                <a:cs typeface="Verdana"/>
              </a:rPr>
              <a:t>Daheriya</a:t>
            </a:r>
            <a:endParaRPr sz="1400" b="1" dirty="0">
              <a:latin typeface="Verdana"/>
              <a:cs typeface="Verdana"/>
            </a:endParaRPr>
          </a:p>
          <a:p>
            <a:pPr marL="373380">
              <a:lnSpc>
                <a:spcPct val="200000"/>
              </a:lnSpc>
              <a:spcBef>
                <a:spcPts val="855"/>
              </a:spcBef>
              <a:tabLst>
                <a:tab pos="2174240" algn="l"/>
                <a:tab pos="4398645" algn="l"/>
              </a:tabLst>
            </a:pPr>
            <a:r>
              <a:rPr sz="1400" dirty="0">
                <a:latin typeface="Arial MT"/>
                <a:cs typeface="Arial MT"/>
              </a:rPr>
              <a:t>Branch: Btech		Year: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9" y="3899877"/>
            <a:ext cx="2958465" cy="2959735"/>
            <a:chOff x="1079" y="3899877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914" y="5365800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497522" y="0"/>
                  </a:moveTo>
                  <a:lnTo>
                    <a:pt x="0" y="497878"/>
                  </a:lnTo>
                  <a:lnTo>
                    <a:pt x="993609" y="1491119"/>
                  </a:lnTo>
                  <a:lnTo>
                    <a:pt x="1988286" y="1491119"/>
                  </a:lnTo>
                  <a:lnTo>
                    <a:pt x="497522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9" y="5891402"/>
              <a:ext cx="967740" cy="967740"/>
            </a:xfrm>
            <a:custGeom>
              <a:avLst/>
              <a:gdLst/>
              <a:ahLst/>
              <a:cxnLst/>
              <a:rect l="l" t="t" r="r" b="b"/>
              <a:pathLst>
                <a:path w="967740" h="967740">
                  <a:moveTo>
                    <a:pt x="0" y="0"/>
                  </a:moveTo>
                  <a:lnTo>
                    <a:pt x="0" y="967676"/>
                  </a:lnTo>
                  <a:lnTo>
                    <a:pt x="967320" y="967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9" y="3899877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0"/>
                  </a:moveTo>
                  <a:lnTo>
                    <a:pt x="0" y="1941487"/>
                  </a:lnTo>
                  <a:lnTo>
                    <a:pt x="969835" y="970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5317" y="1067403"/>
            <a:ext cx="6849745" cy="5777865"/>
            <a:chOff x="175317" y="1067403"/>
            <a:chExt cx="6849745" cy="5777865"/>
          </a:xfrm>
        </p:grpSpPr>
        <p:sp>
          <p:nvSpPr>
            <p:cNvPr id="7" name="object 7"/>
            <p:cNvSpPr/>
            <p:nvPr/>
          </p:nvSpPr>
          <p:spPr>
            <a:xfrm>
              <a:off x="952563" y="1938959"/>
              <a:ext cx="2134235" cy="3810"/>
            </a:xfrm>
            <a:custGeom>
              <a:avLst/>
              <a:gdLst/>
              <a:ahLst/>
              <a:cxnLst/>
              <a:rect l="l" t="t" r="r" b="b"/>
              <a:pathLst>
                <a:path w="2134235" h="3810">
                  <a:moveTo>
                    <a:pt x="0" y="0"/>
                  </a:moveTo>
                  <a:lnTo>
                    <a:pt x="2133714" y="3594"/>
                  </a:lnTo>
                </a:path>
              </a:pathLst>
            </a:custGeom>
            <a:ln w="101518">
              <a:solidFill>
                <a:srgbClr val="7BA5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997" y="1072083"/>
              <a:ext cx="6840220" cy="5768340"/>
            </a:xfrm>
            <a:custGeom>
              <a:avLst/>
              <a:gdLst/>
              <a:ahLst/>
              <a:cxnLst/>
              <a:rect l="l" t="t" r="r" b="b"/>
              <a:pathLst>
                <a:path w="6840220" h="5768340">
                  <a:moveTo>
                    <a:pt x="3420008" y="5767920"/>
                  </a:moveTo>
                  <a:lnTo>
                    <a:pt x="0" y="5767920"/>
                  </a:lnTo>
                  <a:lnTo>
                    <a:pt x="0" y="0"/>
                  </a:lnTo>
                  <a:lnTo>
                    <a:pt x="6840004" y="0"/>
                  </a:lnTo>
                  <a:lnTo>
                    <a:pt x="6840004" y="5767920"/>
                  </a:lnTo>
                  <a:lnTo>
                    <a:pt x="3420008" y="5767920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7665" y="1059014"/>
            <a:ext cx="387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PROJECT DESCRIPTION</a:t>
            </a:r>
            <a:r>
              <a:rPr sz="1800" spc="-1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(TECHINSPIRE):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666" y="1570939"/>
            <a:ext cx="8509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70" dirty="0">
                <a:latin typeface="Lucida Sans Unicode"/>
                <a:cs typeface="Lucida Sans Unicode"/>
              </a:rPr>
              <a:t>◆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300" y="1551863"/>
            <a:ext cx="6068060" cy="49085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58419">
              <a:lnSpc>
                <a:spcPct val="103499"/>
              </a:lnSpc>
              <a:spcBef>
                <a:spcPts val="35"/>
              </a:spcBef>
            </a:pPr>
            <a:r>
              <a:rPr sz="1500" spc="-5" dirty="0">
                <a:latin typeface="Calibri"/>
                <a:cs typeface="Calibri"/>
              </a:rPr>
              <a:t>Our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website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TECHINSPIRE</a:t>
            </a:r>
            <a:r>
              <a:rPr sz="1500" b="1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serves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c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entralized</a:t>
            </a:r>
            <a:r>
              <a:rPr sz="15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comprehensive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repository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where</a:t>
            </a:r>
            <a:r>
              <a:rPr sz="1500" spc="-5" dirty="0">
                <a:latin typeface="Calibri"/>
                <a:cs typeface="Calibri"/>
              </a:rPr>
              <a:t> students </a:t>
            </a: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different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universities/colleges </a:t>
            </a:r>
            <a:r>
              <a:rPr sz="1500" spc="-5" dirty="0">
                <a:latin typeface="Calibri"/>
                <a:cs typeface="Calibri"/>
              </a:rPr>
              <a:t>across </a:t>
            </a:r>
            <a:r>
              <a:rPr sz="1500" dirty="0">
                <a:latin typeface="Calibri"/>
                <a:cs typeface="Calibri"/>
              </a:rPr>
              <a:t>India</a:t>
            </a:r>
            <a:r>
              <a:rPr sz="1500" spc="-5" dirty="0">
                <a:latin typeface="Calibri"/>
                <a:cs typeface="Calibri"/>
              </a:rPr>
              <a:t> can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300" y="2016988"/>
            <a:ext cx="358965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upload</a:t>
            </a:r>
            <a:r>
              <a:rPr sz="1500" dirty="0">
                <a:latin typeface="Calibri"/>
                <a:cs typeface="Calibri"/>
              </a:rPr>
              <a:t> and </a:t>
            </a:r>
            <a:r>
              <a:rPr sz="1500" spc="-10" dirty="0">
                <a:latin typeface="Calibri"/>
                <a:cs typeface="Calibri"/>
              </a:rPr>
              <a:t>showcase </a:t>
            </a:r>
            <a:r>
              <a:rPr sz="1500" spc="-5" dirty="0">
                <a:latin typeface="Calibri"/>
                <a:cs typeface="Calibri"/>
              </a:rPr>
              <a:t>their academic projects.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666" y="2474175"/>
            <a:ext cx="7493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135" dirty="0">
                <a:latin typeface="Lucida Sans Unicode"/>
                <a:cs typeface="Lucida Sans Unicode"/>
              </a:rPr>
              <a:t>◆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300" y="2424506"/>
            <a:ext cx="6356350" cy="93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It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promotes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comprehensive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project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analysis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global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knowledge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exchange</a:t>
            </a:r>
            <a:r>
              <a:rPr sz="1500" spc="-10" dirty="0">
                <a:latin typeface="Calibri"/>
                <a:cs typeface="Calibri"/>
              </a:rPr>
              <a:t>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user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engagement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and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collaboration</a:t>
            </a:r>
            <a:r>
              <a:rPr sz="1500" spc="-5" dirty="0">
                <a:latin typeface="Calibri"/>
                <a:cs typeface="Calibri"/>
              </a:rPr>
              <a:t>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promotion</a:t>
            </a:r>
            <a:r>
              <a:rPr sz="15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5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network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15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students</a:t>
            </a:r>
            <a:r>
              <a:rPr sz="1500" spc="-5" dirty="0">
                <a:latin typeface="Calibri"/>
                <a:cs typeface="Calibri"/>
              </a:rPr>
              <a:t>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preparation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15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workforce</a:t>
            </a:r>
            <a:r>
              <a:rPr sz="1500" spc="-10" dirty="0">
                <a:latin typeface="Calibri"/>
                <a:cs typeface="Calibri"/>
              </a:rPr>
              <a:t>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improves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quality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" dirty="0">
                <a:latin typeface="Calibri"/>
                <a:cs typeface="Calibri"/>
              </a:rPr>
              <a:t> projects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" dirty="0">
                <a:latin typeface="Calibri"/>
                <a:cs typeface="Calibri"/>
              </a:rPr>
              <a:t> helps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enhancing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quality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higher </a:t>
            </a:r>
            <a:r>
              <a:rPr sz="1500" spc="-5" dirty="0">
                <a:latin typeface="Calibri"/>
                <a:cs typeface="Calibri"/>
              </a:rPr>
              <a:t>education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India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through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cross-university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research</a:t>
            </a:r>
            <a:r>
              <a:rPr sz="15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opportunities.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666" y="3566414"/>
            <a:ext cx="7493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135" dirty="0">
                <a:latin typeface="Lucida Sans Unicode"/>
                <a:cs typeface="Lucida Sans Unicode"/>
              </a:rPr>
              <a:t>◆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9300" y="3517823"/>
            <a:ext cx="6358255" cy="93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TECHINSPIRE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Collaboration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Interface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where students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work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together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 enhanced </a:t>
            </a:r>
            <a:r>
              <a:rPr sz="1500" dirty="0">
                <a:latin typeface="Calibri"/>
                <a:cs typeface="Calibri"/>
              </a:rPr>
              <a:t>learning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outcomes,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inclusion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Trending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Section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-5" dirty="0">
                <a:latin typeface="Calibri"/>
                <a:cs typeface="Calibri"/>
              </a:rPr>
              <a:t> showcasing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innovation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community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engagement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have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Interactive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15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Responsive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visualization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through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flexible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UI/UX</a:t>
            </a:r>
            <a:r>
              <a:rPr sz="1500" spc="-5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666" y="4659731"/>
            <a:ext cx="7493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135" dirty="0">
                <a:latin typeface="Lucida Sans Unicode"/>
                <a:cs typeface="Lucida Sans Unicode"/>
              </a:rPr>
              <a:t>◆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300" y="4610062"/>
            <a:ext cx="6297930" cy="93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libri"/>
                <a:cs typeface="Calibri"/>
              </a:rPr>
              <a:t>We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offer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additional </a:t>
            </a:r>
            <a:r>
              <a:rPr sz="1500" spc="-10" dirty="0">
                <a:latin typeface="Calibri"/>
                <a:cs typeface="Calibri"/>
              </a:rPr>
              <a:t>features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Multi-Language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support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makes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versatile </a:t>
            </a:r>
            <a:r>
              <a:rPr sz="1500" spc="-5" dirty="0">
                <a:latin typeface="Calibri"/>
                <a:cs typeface="Calibri"/>
              </a:rPr>
              <a:t> throughout India,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AI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Chatbot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which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helps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users </a:t>
            </a:r>
            <a:r>
              <a:rPr sz="1500" spc="-5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resolve </a:t>
            </a:r>
            <a:r>
              <a:rPr sz="1500" dirty="0">
                <a:latin typeface="Calibri"/>
                <a:cs typeface="Calibri"/>
              </a:rPr>
              <a:t>queries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Advance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Search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and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Filtration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options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which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help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projects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spc="-5" dirty="0">
                <a:latin typeface="Calibri"/>
                <a:cs typeface="Calibri"/>
              </a:rPr>
              <a:t> specific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area</a:t>
            </a:r>
            <a:r>
              <a:rPr sz="1500" spc="-5" dirty="0">
                <a:latin typeface="Calibri"/>
                <a:cs typeface="Calibri"/>
              </a:rPr>
              <a:t> or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domain.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666" y="5753062"/>
            <a:ext cx="7493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135" dirty="0">
                <a:latin typeface="Lucida Sans Unicode"/>
                <a:cs typeface="Lucida Sans Unicode"/>
              </a:rPr>
              <a:t>◆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9300" y="5703747"/>
            <a:ext cx="5923915" cy="709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3180">
              <a:lnSpc>
                <a:spcPct val="99700"/>
              </a:lnSpc>
              <a:spcBef>
                <a:spcPts val="105"/>
              </a:spcBef>
            </a:pPr>
            <a:r>
              <a:rPr sz="1500" spc="-30" dirty="0">
                <a:latin typeface="Calibri"/>
                <a:cs typeface="Calibri"/>
              </a:rPr>
              <a:t>We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Recommendation</a:t>
            </a:r>
            <a:r>
              <a:rPr sz="15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Engine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suggests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projects,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research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papers,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collaborators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based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user's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interests, </a:t>
            </a:r>
            <a:r>
              <a:rPr sz="1500" spc="-5" dirty="0">
                <a:latin typeface="Calibri"/>
                <a:cs typeface="Calibri"/>
              </a:rPr>
              <a:t>previous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interactions,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profile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information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also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have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Notification</a:t>
            </a:r>
            <a:r>
              <a:rPr sz="15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15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Alerts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feature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give</a:t>
            </a:r>
            <a:r>
              <a:rPr sz="1500" spc="-5" dirty="0">
                <a:latin typeface="Calibri"/>
                <a:cs typeface="Calibri"/>
              </a:rPr>
              <a:t> updates.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7960" y="311759"/>
            <a:ext cx="4770361" cy="380052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57657" y="162623"/>
            <a:ext cx="5445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35" dirty="0">
                <a:latin typeface="Arial"/>
                <a:cs typeface="Arial"/>
              </a:rPr>
              <a:t>Idea/Approach</a:t>
            </a:r>
            <a:r>
              <a:rPr sz="4000" b="1" spc="-180" dirty="0">
                <a:latin typeface="Arial"/>
                <a:cs typeface="Arial"/>
              </a:rPr>
              <a:t> </a:t>
            </a:r>
            <a:r>
              <a:rPr sz="4000" b="1" spc="35" dirty="0">
                <a:latin typeface="Arial"/>
                <a:cs typeface="Arial"/>
              </a:rPr>
              <a:t>Details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364" y="4413660"/>
            <a:ext cx="440522" cy="49422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79990" y="4391304"/>
            <a:ext cx="431279" cy="539267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9021965" y="5580011"/>
            <a:ext cx="2929890" cy="1259840"/>
            <a:chOff x="9021965" y="5580011"/>
            <a:chExt cx="2929890" cy="125984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06086" y="6345351"/>
              <a:ext cx="745566" cy="49428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80002" y="6058446"/>
              <a:ext cx="745566" cy="42119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5556" y="5939637"/>
              <a:ext cx="540003" cy="5400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20004" y="5985370"/>
              <a:ext cx="359994" cy="35999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21965" y="5580011"/>
              <a:ext cx="1227581" cy="359994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99994" y="5039639"/>
            <a:ext cx="817194" cy="46151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94839" y="4403534"/>
            <a:ext cx="347322" cy="44818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899992" y="5040020"/>
            <a:ext cx="359994" cy="39331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444315" y="5047932"/>
            <a:ext cx="837012" cy="35999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558792" y="4446727"/>
            <a:ext cx="444957" cy="444957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7379639" y="4080954"/>
            <a:ext cx="4572000" cy="2759075"/>
          </a:xfrm>
          <a:prstGeom prst="rect">
            <a:avLst/>
          </a:prstGeom>
          <a:ln w="935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2155"/>
              </a:lnSpc>
            </a:pP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Technology</a:t>
            </a:r>
            <a:r>
              <a:rPr sz="1800" spc="-1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stack</a:t>
            </a:r>
            <a:r>
              <a:rPr sz="1800" spc="-1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used</a:t>
            </a:r>
            <a:r>
              <a:rPr sz="180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in</a:t>
            </a:r>
            <a:r>
              <a:rPr sz="1800" spc="-1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TechIspire</a:t>
            </a:r>
            <a:r>
              <a:rPr sz="1600" dirty="0"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285750">
              <a:lnSpc>
                <a:spcPct val="100000"/>
              </a:lnSpc>
              <a:spcBef>
                <a:spcPts val="1000"/>
              </a:spcBef>
            </a:pPr>
            <a:r>
              <a:rPr sz="1600" spc="-10" dirty="0">
                <a:latin typeface="Arial MT"/>
                <a:cs typeface="Arial MT"/>
              </a:rPr>
              <a:t>FRONT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END: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Arial MT"/>
              <a:cs typeface="Arial MT"/>
            </a:endParaRPr>
          </a:p>
          <a:p>
            <a:pPr marL="27051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BACKEND: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50">
              <a:latin typeface="Arial MT"/>
              <a:cs typeface="Arial MT"/>
            </a:endParaRPr>
          </a:p>
          <a:p>
            <a:pPr marL="28575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DATABASE: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 MT"/>
              <a:cs typeface="Arial MT"/>
            </a:endParaRPr>
          </a:p>
          <a:p>
            <a:pPr marL="27051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ADDITIONAL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FEATURES: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900716" y="5579643"/>
            <a:ext cx="1365885" cy="1191260"/>
            <a:chOff x="9900716" y="5579643"/>
            <a:chExt cx="1365885" cy="1191260"/>
          </a:xfrm>
        </p:grpSpPr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99990" y="6395047"/>
              <a:ext cx="359994" cy="35999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00716" y="6417190"/>
              <a:ext cx="719277" cy="35368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439996" y="5579643"/>
              <a:ext cx="826198" cy="362877"/>
            </a:xfrm>
            <a:prstGeom prst="rect">
              <a:avLst/>
            </a:prstGeom>
          </p:spPr>
        </p:pic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7457300" y="8890"/>
            <a:ext cx="3286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58919"/>
                </a:solidFill>
              </a:rPr>
              <a:t>Screenshot</a:t>
            </a:r>
            <a:r>
              <a:rPr sz="2000" spc="-20" dirty="0">
                <a:solidFill>
                  <a:srgbClr val="458919"/>
                </a:solidFill>
              </a:rPr>
              <a:t> </a:t>
            </a:r>
            <a:r>
              <a:rPr sz="2000" dirty="0">
                <a:solidFill>
                  <a:srgbClr val="458919"/>
                </a:solidFill>
              </a:rPr>
              <a:t>of</a:t>
            </a:r>
            <a:r>
              <a:rPr sz="2000" spc="-20" dirty="0">
                <a:solidFill>
                  <a:srgbClr val="458919"/>
                </a:solidFill>
              </a:rPr>
              <a:t> </a:t>
            </a:r>
            <a:r>
              <a:rPr sz="2000" spc="-15" dirty="0">
                <a:solidFill>
                  <a:srgbClr val="458919"/>
                </a:solidFill>
              </a:rPr>
              <a:t>TechInspire:</a:t>
            </a:r>
            <a:endParaRPr sz="200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63" y="1938959"/>
            <a:ext cx="2134235" cy="3810"/>
          </a:xfrm>
          <a:custGeom>
            <a:avLst/>
            <a:gdLst/>
            <a:ahLst/>
            <a:cxnLst/>
            <a:rect l="l" t="t" r="r" b="b"/>
            <a:pathLst>
              <a:path w="2134235" h="3810">
                <a:moveTo>
                  <a:pt x="0" y="0"/>
                </a:moveTo>
                <a:lnTo>
                  <a:pt x="2133714" y="3594"/>
                </a:lnTo>
              </a:path>
            </a:pathLst>
          </a:custGeom>
          <a:ln w="101518">
            <a:solidFill>
              <a:srgbClr val="7BA5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70035" y="1079"/>
            <a:ext cx="3322320" cy="3321050"/>
            <a:chOff x="8870035" y="1079"/>
            <a:chExt cx="3322320" cy="3321050"/>
          </a:xfrm>
        </p:grpSpPr>
        <p:sp>
          <p:nvSpPr>
            <p:cNvPr id="4" name="object 4"/>
            <p:cNvSpPr/>
            <p:nvPr/>
          </p:nvSpPr>
          <p:spPr>
            <a:xfrm>
              <a:off x="10519562" y="1091158"/>
              <a:ext cx="1672589" cy="2231390"/>
            </a:xfrm>
            <a:custGeom>
              <a:avLst/>
              <a:gdLst/>
              <a:ahLst/>
              <a:cxnLst/>
              <a:rect l="l" t="t" r="r" b="b"/>
              <a:pathLst>
                <a:path w="1672590" h="2231390">
                  <a:moveTo>
                    <a:pt x="559434" y="0"/>
                  </a:moveTo>
                  <a:lnTo>
                    <a:pt x="0" y="559079"/>
                  </a:lnTo>
                  <a:lnTo>
                    <a:pt x="1672539" y="2230896"/>
                  </a:lnTo>
                  <a:lnTo>
                    <a:pt x="1672539" y="1113091"/>
                  </a:lnTo>
                  <a:lnTo>
                    <a:pt x="559434" y="0"/>
                  </a:lnTo>
                  <a:close/>
                </a:path>
              </a:pathLst>
            </a:custGeom>
            <a:solidFill>
              <a:srgbClr val="43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8169" y="1092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932" y="0"/>
                  </a:moveTo>
                  <a:lnTo>
                    <a:pt x="0" y="0"/>
                  </a:lnTo>
                  <a:lnTo>
                    <a:pt x="1083932" y="1083919"/>
                  </a:lnTo>
                  <a:lnTo>
                    <a:pt x="1083932" y="0"/>
                  </a:lnTo>
                  <a:close/>
                </a:path>
              </a:pathLst>
            </a:custGeom>
            <a:solidFill>
              <a:srgbClr val="7BA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0035" y="1079"/>
              <a:ext cx="2181860" cy="1090295"/>
            </a:xfrm>
            <a:custGeom>
              <a:avLst/>
              <a:gdLst/>
              <a:ahLst/>
              <a:cxnLst/>
              <a:rect l="l" t="t" r="r" b="b"/>
              <a:pathLst>
                <a:path w="2181859" h="1090295">
                  <a:moveTo>
                    <a:pt x="2181605" y="0"/>
                  </a:moveTo>
                  <a:lnTo>
                    <a:pt x="0" y="0"/>
                  </a:lnTo>
                  <a:lnTo>
                    <a:pt x="1090447" y="1089723"/>
                  </a:lnTo>
                  <a:lnTo>
                    <a:pt x="2181605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722" y="194384"/>
            <a:ext cx="5999480" cy="1372812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4000" spc="45" dirty="0">
                <a:solidFill>
                  <a:srgbClr val="000000"/>
                </a:solidFill>
              </a:rPr>
              <a:t>Idea/Approach</a:t>
            </a:r>
            <a:r>
              <a:rPr sz="4000" spc="-190" dirty="0">
                <a:solidFill>
                  <a:srgbClr val="000000"/>
                </a:solidFill>
              </a:rPr>
              <a:t> </a:t>
            </a:r>
            <a:r>
              <a:rPr sz="4000" spc="40" dirty="0">
                <a:solidFill>
                  <a:srgbClr val="000000"/>
                </a:solidFill>
              </a:rPr>
              <a:t>Details</a:t>
            </a:r>
            <a:endParaRPr sz="4000" dirty="0"/>
          </a:p>
          <a:p>
            <a:pPr marL="34925">
              <a:lnSpc>
                <a:spcPct val="100000"/>
              </a:lnSpc>
              <a:spcBef>
                <a:spcPts val="560"/>
              </a:spcBef>
            </a:pPr>
            <a:r>
              <a:rPr sz="3200" b="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Use Case</a:t>
            </a:r>
            <a:r>
              <a:rPr sz="3200" b="0" spc="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3200" b="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diagram</a:t>
            </a:r>
            <a:r>
              <a:rPr sz="3200" b="0" dirty="0">
                <a:solidFill>
                  <a:srgbClr val="7BA554"/>
                </a:solidFill>
                <a:latin typeface="Franklin Gothic Medium"/>
                <a:cs typeface="Franklin Gothic Medium"/>
              </a:rPr>
              <a:t> </a:t>
            </a:r>
            <a:r>
              <a:rPr sz="3200" b="0" spc="-5" dirty="0">
                <a:solidFill>
                  <a:srgbClr val="7BA554"/>
                </a:solidFill>
                <a:latin typeface="Franklin Gothic Medium"/>
                <a:cs typeface="Franklin Gothic Medium"/>
              </a:rPr>
              <a:t>of TechInspire: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75" y="1567196"/>
            <a:ext cx="9133916" cy="485999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56941" y="910704"/>
            <a:ext cx="189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" dirty="0">
                <a:solidFill>
                  <a:srgbClr val="80D319"/>
                </a:solidFill>
                <a:uFill>
                  <a:solidFill>
                    <a:srgbClr val="80D319"/>
                  </a:solidFill>
                </a:uFill>
                <a:latin typeface="Arial"/>
                <a:cs typeface="Arial"/>
              </a:rPr>
              <a:t>FUTURE</a:t>
            </a:r>
            <a:r>
              <a:rPr sz="1800" b="1" u="sng" spc="-80" dirty="0">
                <a:solidFill>
                  <a:srgbClr val="80D319"/>
                </a:solidFill>
                <a:uFill>
                  <a:solidFill>
                    <a:srgbClr val="80D319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5" dirty="0">
                <a:solidFill>
                  <a:srgbClr val="80D319"/>
                </a:solidFill>
                <a:uFill>
                  <a:solidFill>
                    <a:srgbClr val="80D319"/>
                  </a:solidFill>
                </a:uFill>
                <a:latin typeface="Arial"/>
                <a:cs typeface="Arial"/>
              </a:rPr>
              <a:t>SCOPE: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56941" y="1229652"/>
            <a:ext cx="7493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135" dirty="0">
                <a:latin typeface="Lucida Sans Unicode"/>
                <a:cs typeface="Lucida Sans Unicode"/>
              </a:rPr>
              <a:t>◆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72942" y="1169898"/>
            <a:ext cx="2569845" cy="15240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92600"/>
              </a:lnSpc>
              <a:spcBef>
                <a:spcPts val="229"/>
              </a:spcBef>
            </a:pPr>
            <a:r>
              <a:rPr sz="1500" b="1" spc="-5" dirty="0">
                <a:latin typeface="Arial"/>
                <a:cs typeface="Arial"/>
              </a:rPr>
              <a:t>Online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Courses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and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Certifications: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Partner</a:t>
            </a:r>
            <a:r>
              <a:rPr sz="1500" dirty="0">
                <a:latin typeface="Arial MT"/>
                <a:cs typeface="Arial MT"/>
              </a:rPr>
              <a:t> with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educational content providers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offer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online courses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 </a:t>
            </a:r>
            <a:r>
              <a:rPr sz="1500" dirty="0">
                <a:latin typeface="Arial MT"/>
                <a:cs typeface="Arial MT"/>
              </a:rPr>
              <a:t> certifications related to project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topics. </a:t>
            </a:r>
            <a:r>
              <a:rPr sz="1500" spc="-40" dirty="0">
                <a:latin typeface="Arial MT"/>
                <a:cs typeface="Arial MT"/>
              </a:rPr>
              <a:t>Take </a:t>
            </a:r>
            <a:r>
              <a:rPr sz="1500" dirty="0">
                <a:latin typeface="Arial MT"/>
                <a:cs typeface="Arial MT"/>
              </a:rPr>
              <a:t>a commission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course sales.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56941" y="2922371"/>
            <a:ext cx="7493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135" dirty="0">
                <a:latin typeface="Lucida Sans Unicode"/>
                <a:cs typeface="Lucida Sans Unicode"/>
              </a:rPr>
              <a:t>◆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72942" y="2864065"/>
            <a:ext cx="2515235" cy="131191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ct val="92500"/>
              </a:lnSpc>
              <a:spcBef>
                <a:spcPts val="234"/>
              </a:spcBef>
            </a:pPr>
            <a:r>
              <a:rPr sz="1500" b="1" spc="-5" dirty="0">
                <a:latin typeface="Arial"/>
                <a:cs typeface="Arial"/>
              </a:rPr>
              <a:t>Internship and Job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Opportunities: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Partner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companies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organizations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 provide internship and job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listings relevant to students'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fields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study.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56941" y="4404499"/>
            <a:ext cx="7493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135" dirty="0">
                <a:latin typeface="Lucida Sans Unicode"/>
                <a:cs typeface="Lucida Sans Unicode"/>
              </a:rPr>
              <a:t>◆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72942" y="4344746"/>
            <a:ext cx="2570480" cy="19481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92700"/>
              </a:lnSpc>
              <a:spcBef>
                <a:spcPts val="229"/>
              </a:spcBef>
            </a:pPr>
            <a:r>
              <a:rPr sz="1500" b="1" spc="-5" dirty="0">
                <a:latin typeface="Arial"/>
                <a:cs typeface="Arial"/>
              </a:rPr>
              <a:t>Scholarship Opportunities: 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Aggregate</a:t>
            </a:r>
            <a:r>
              <a:rPr sz="1500" dirty="0">
                <a:latin typeface="Arial MT"/>
                <a:cs typeface="Arial MT"/>
              </a:rPr>
              <a:t> scholarship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opportunities from various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sources and provide a section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 students to search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 </a:t>
            </a:r>
            <a:r>
              <a:rPr sz="1500" dirty="0">
                <a:latin typeface="Arial MT"/>
                <a:cs typeface="Arial MT"/>
              </a:rPr>
              <a:t> apply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scholarships.</a:t>
            </a:r>
            <a:endParaRPr sz="1500">
              <a:latin typeface="Arial MT"/>
              <a:cs typeface="Arial MT"/>
            </a:endParaRPr>
          </a:p>
          <a:p>
            <a:pPr marL="12700" marR="59055">
              <a:lnSpc>
                <a:spcPts val="1670"/>
              </a:lnSpc>
              <a:spcBef>
                <a:spcPts val="25"/>
              </a:spcBef>
            </a:pPr>
            <a:r>
              <a:rPr sz="1500" dirty="0">
                <a:latin typeface="Arial MT"/>
                <a:cs typeface="Arial MT"/>
              </a:rPr>
              <a:t>Colleges and universities can </a:t>
            </a:r>
            <a:r>
              <a:rPr sz="1500" spc="-409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also provide scholarship </a:t>
            </a:r>
            <a:r>
              <a:rPr sz="1500" spc="5" dirty="0">
                <a:latin typeface="Arial MT"/>
                <a:cs typeface="Arial MT"/>
              </a:rPr>
              <a:t>to 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there top colleges.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63" y="1938959"/>
            <a:ext cx="2134235" cy="3810"/>
          </a:xfrm>
          <a:custGeom>
            <a:avLst/>
            <a:gdLst/>
            <a:ahLst/>
            <a:cxnLst/>
            <a:rect l="l" t="t" r="r" b="b"/>
            <a:pathLst>
              <a:path w="2134235" h="3810">
                <a:moveTo>
                  <a:pt x="0" y="0"/>
                </a:moveTo>
                <a:lnTo>
                  <a:pt x="2133714" y="3594"/>
                </a:lnTo>
              </a:path>
            </a:pathLst>
          </a:custGeom>
          <a:ln w="101518">
            <a:solidFill>
              <a:srgbClr val="7BA5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70035" y="1079"/>
            <a:ext cx="3322320" cy="3321050"/>
            <a:chOff x="8870035" y="1079"/>
            <a:chExt cx="3322320" cy="3321050"/>
          </a:xfrm>
        </p:grpSpPr>
        <p:sp>
          <p:nvSpPr>
            <p:cNvPr id="4" name="object 4"/>
            <p:cNvSpPr/>
            <p:nvPr/>
          </p:nvSpPr>
          <p:spPr>
            <a:xfrm>
              <a:off x="10519562" y="1091158"/>
              <a:ext cx="1672589" cy="2231390"/>
            </a:xfrm>
            <a:custGeom>
              <a:avLst/>
              <a:gdLst/>
              <a:ahLst/>
              <a:cxnLst/>
              <a:rect l="l" t="t" r="r" b="b"/>
              <a:pathLst>
                <a:path w="1672590" h="2231390">
                  <a:moveTo>
                    <a:pt x="559434" y="0"/>
                  </a:moveTo>
                  <a:lnTo>
                    <a:pt x="0" y="559079"/>
                  </a:lnTo>
                  <a:lnTo>
                    <a:pt x="1672539" y="2230896"/>
                  </a:lnTo>
                  <a:lnTo>
                    <a:pt x="1672539" y="1113091"/>
                  </a:lnTo>
                  <a:lnTo>
                    <a:pt x="559434" y="0"/>
                  </a:lnTo>
                  <a:close/>
                </a:path>
              </a:pathLst>
            </a:custGeom>
            <a:solidFill>
              <a:srgbClr val="43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8169" y="1092"/>
              <a:ext cx="1083945" cy="1083945"/>
            </a:xfrm>
            <a:custGeom>
              <a:avLst/>
              <a:gdLst/>
              <a:ahLst/>
              <a:cxnLst/>
              <a:rect l="l" t="t" r="r" b="b"/>
              <a:pathLst>
                <a:path w="1083945" h="1083945">
                  <a:moveTo>
                    <a:pt x="1083932" y="0"/>
                  </a:moveTo>
                  <a:lnTo>
                    <a:pt x="0" y="0"/>
                  </a:lnTo>
                  <a:lnTo>
                    <a:pt x="1083932" y="1083919"/>
                  </a:lnTo>
                  <a:lnTo>
                    <a:pt x="1083932" y="0"/>
                  </a:lnTo>
                  <a:close/>
                </a:path>
              </a:pathLst>
            </a:custGeom>
            <a:solidFill>
              <a:srgbClr val="7BA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0035" y="1079"/>
              <a:ext cx="2181860" cy="1090295"/>
            </a:xfrm>
            <a:custGeom>
              <a:avLst/>
              <a:gdLst/>
              <a:ahLst/>
              <a:cxnLst/>
              <a:rect l="l" t="t" r="r" b="b"/>
              <a:pathLst>
                <a:path w="2181859" h="1090295">
                  <a:moveTo>
                    <a:pt x="2181605" y="0"/>
                  </a:moveTo>
                  <a:lnTo>
                    <a:pt x="0" y="0"/>
                  </a:lnTo>
                  <a:lnTo>
                    <a:pt x="1090447" y="1089723"/>
                  </a:lnTo>
                  <a:lnTo>
                    <a:pt x="2181605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6943" y="324980"/>
            <a:ext cx="3255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DB81D"/>
                </a:solidFill>
                <a:latin typeface="Arial"/>
                <a:cs typeface="Arial"/>
              </a:rPr>
              <a:t>Dependencies</a:t>
            </a:r>
            <a:r>
              <a:rPr sz="1800" b="1" spc="-30" dirty="0">
                <a:solidFill>
                  <a:srgbClr val="5DB81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DB81D"/>
                </a:solidFill>
                <a:latin typeface="Arial"/>
                <a:cs typeface="Arial"/>
              </a:rPr>
              <a:t>of</a:t>
            </a:r>
            <a:r>
              <a:rPr sz="1800" b="1" spc="-25" dirty="0">
                <a:solidFill>
                  <a:srgbClr val="5DB81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DB81D"/>
                </a:solidFill>
                <a:latin typeface="Arial"/>
                <a:cs typeface="Arial"/>
              </a:rPr>
              <a:t>TechInspire: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943" y="641413"/>
            <a:ext cx="7175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114" dirty="0">
                <a:latin typeface="Lucida Sans Unicode"/>
                <a:cs typeface="Lucida Sans Unicode"/>
              </a:rPr>
              <a:t>◆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945" y="586702"/>
            <a:ext cx="4749165" cy="8388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600"/>
              </a:lnSpc>
              <a:spcBef>
                <a:spcPts val="204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Hosting and Server Infrastructure</a:t>
            </a:r>
            <a:r>
              <a:rPr sz="1400" b="1" spc="-5" dirty="0">
                <a:latin typeface="Arial"/>
                <a:cs typeface="Arial"/>
              </a:rPr>
              <a:t>: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reliable hosting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service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server infrastructure </a:t>
            </a:r>
            <a:r>
              <a:rPr sz="1400" spc="-5" dirty="0">
                <a:latin typeface="Arial MT"/>
                <a:cs typeface="Arial MT"/>
              </a:rPr>
              <a:t>are fundamental </a:t>
            </a:r>
            <a:r>
              <a:rPr sz="1400" spc="5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make it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accessible </a:t>
            </a:r>
            <a:r>
              <a:rPr sz="1400" spc="-5" dirty="0">
                <a:latin typeface="Arial MT"/>
                <a:cs typeface="Arial MT"/>
              </a:rPr>
              <a:t>on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internet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5" dirty="0">
                <a:latin typeface="Arial MT"/>
                <a:cs typeface="Arial MT"/>
              </a:rPr>
              <a:t> 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website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files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943" y="1639697"/>
            <a:ext cx="7175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114" dirty="0">
                <a:latin typeface="Lucida Sans Unicode"/>
                <a:cs typeface="Lucida Sans Unicode"/>
              </a:rPr>
              <a:t>◆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945" y="1586065"/>
            <a:ext cx="4813935" cy="63817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4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Database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Management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</a:t>
            </a:r>
            <a:r>
              <a:rPr sz="1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(DBMS)</a:t>
            </a:r>
            <a:r>
              <a:rPr sz="1400" spc="-5" dirty="0">
                <a:latin typeface="Arial MT"/>
                <a:cs typeface="Arial MT"/>
              </a:rPr>
              <a:t>:DBMS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retrieve,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manage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profiles,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essential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information.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It's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backbone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our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platform.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943" y="2439619"/>
            <a:ext cx="7175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114" dirty="0">
                <a:latin typeface="Lucida Sans Unicode"/>
                <a:cs typeface="Lucida Sans Unicode"/>
              </a:rPr>
              <a:t>◆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945" y="2384907"/>
            <a:ext cx="4715510" cy="8382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600"/>
              </a:lnSpc>
              <a:spcBef>
                <a:spcPts val="204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AI</a:t>
            </a:r>
            <a:r>
              <a:rPr sz="1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Chatbot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Framework</a:t>
            </a:r>
            <a:r>
              <a:rPr sz="1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4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NLP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Tools</a:t>
            </a:r>
            <a:r>
              <a:rPr sz="1400" spc="-15" dirty="0">
                <a:latin typeface="Arial MT"/>
                <a:cs typeface="Arial MT"/>
              </a:rPr>
              <a:t>: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chatbot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feature,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depend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chatbot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framework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natural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language processing tools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without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chatbot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won't </a:t>
            </a:r>
            <a:r>
              <a:rPr sz="1400" dirty="0">
                <a:latin typeface="Arial MT"/>
                <a:cs typeface="Arial MT"/>
              </a:rPr>
              <a:t> function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AI-driven support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tool.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943" y="3437902"/>
            <a:ext cx="7175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114" dirty="0">
                <a:latin typeface="Lucida Sans Unicode"/>
                <a:cs typeface="Lucida Sans Unicode"/>
              </a:rPr>
              <a:t>◆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945" y="3384626"/>
            <a:ext cx="4555490" cy="10382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600"/>
              </a:lnSpc>
              <a:spcBef>
                <a:spcPts val="204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Scalable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Cloud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Services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our project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experiences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growth,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we'll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scalable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cloud</a:t>
            </a:r>
            <a:r>
              <a:rPr sz="1400" dirty="0">
                <a:latin typeface="Arial MT"/>
                <a:cs typeface="Arial MT"/>
              </a:rPr>
              <a:t> services</a:t>
            </a:r>
            <a:r>
              <a:rPr sz="1400" spc="5" dirty="0">
                <a:latin typeface="Arial MT"/>
                <a:cs typeface="Arial MT"/>
              </a:rPr>
              <a:t> to</a:t>
            </a:r>
            <a:r>
              <a:rPr sz="1400" spc="-5" dirty="0">
                <a:latin typeface="Arial MT"/>
                <a:cs typeface="Arial MT"/>
              </a:rPr>
              <a:t> handle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increased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traffic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data.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Without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scalability,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our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website would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become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slow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unresponsive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during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high-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traffic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periods.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943" y="4636693"/>
            <a:ext cx="7175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114" dirty="0">
                <a:latin typeface="Lucida Sans Unicode"/>
                <a:cs typeface="Lucida Sans Unicode"/>
              </a:rPr>
              <a:t>◆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2945" y="4581982"/>
            <a:ext cx="4802505" cy="83883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800"/>
              </a:lnSpc>
              <a:spcBef>
                <a:spcPts val="204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Security</a:t>
            </a:r>
            <a:r>
              <a:rPr sz="1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14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Privacy</a:t>
            </a:r>
            <a:r>
              <a:rPr sz="1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Tools</a:t>
            </a:r>
            <a:r>
              <a:rPr sz="1400" b="1" spc="-15" dirty="0">
                <a:latin typeface="Arial"/>
                <a:cs typeface="Arial"/>
              </a:rPr>
              <a:t>: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5" dirty="0">
                <a:latin typeface="Arial MT"/>
                <a:cs typeface="Arial MT"/>
              </a:rPr>
              <a:t> privacy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regulations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essential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user</a:t>
            </a:r>
            <a:r>
              <a:rPr sz="1400" dirty="0">
                <a:latin typeface="Arial MT"/>
                <a:cs typeface="Arial MT"/>
              </a:rPr>
              <a:t> trust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protection.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Neglecting </a:t>
            </a:r>
            <a:r>
              <a:rPr sz="1400" dirty="0">
                <a:latin typeface="Arial MT"/>
                <a:cs typeface="Arial MT"/>
              </a:rPr>
              <a:t> security </a:t>
            </a:r>
            <a:r>
              <a:rPr sz="1400" spc="-5" dirty="0">
                <a:latin typeface="Arial MT"/>
                <a:cs typeface="Arial MT"/>
              </a:rPr>
              <a:t>measures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lead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vulnerabilities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70"/>
              </a:lnSpc>
            </a:pP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breaches.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943" y="5636424"/>
            <a:ext cx="7175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114" dirty="0">
                <a:latin typeface="Lucida Sans Unicode"/>
                <a:cs typeface="Lucida Sans Unicode"/>
              </a:rPr>
              <a:t>◆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2945" y="5581700"/>
            <a:ext cx="4660900" cy="10382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600"/>
              </a:lnSpc>
              <a:spcBef>
                <a:spcPts val="204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Quality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</a:t>
            </a:r>
            <a:r>
              <a:rPr sz="14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Testing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Tools</a:t>
            </a:r>
            <a:r>
              <a:rPr sz="1400" b="1" spc="-15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Implement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comprehensive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quality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control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testing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processes</a:t>
            </a:r>
            <a:r>
              <a:rPr sz="1400" spc="5" dirty="0">
                <a:latin typeface="Arial MT"/>
                <a:cs typeface="Arial MT"/>
              </a:rPr>
              <a:t> to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identify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fix issues,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-5" dirty="0">
                <a:latin typeface="Arial MT"/>
                <a:cs typeface="Arial MT"/>
              </a:rPr>
              <a:t> smooth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reliable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experience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our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education-focused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70"/>
              </a:lnSpc>
            </a:pPr>
            <a:r>
              <a:rPr sz="1400" spc="-5" dirty="0">
                <a:latin typeface="Arial MT"/>
                <a:cs typeface="Arial MT"/>
              </a:rPr>
              <a:t>sharing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website.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Show</a:t>
            </a:r>
            <a:r>
              <a:rPr spc="-10" dirty="0"/>
              <a:t> </a:t>
            </a:r>
            <a:r>
              <a:rPr spc="-5" dirty="0"/>
              <a:t>Stoppers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20" dirty="0"/>
              <a:t>TechInspire: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017298" y="506780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2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33299" y="452056"/>
            <a:ext cx="5553075" cy="46805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161925">
              <a:lnSpc>
                <a:spcPct val="93700"/>
              </a:lnSpc>
              <a:spcBef>
                <a:spcPts val="204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Advanced</a:t>
            </a:r>
            <a:r>
              <a:rPr sz="1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Filtering: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advanced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filtering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feature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to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refine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searches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based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specific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criteria,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making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easier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find </a:t>
            </a:r>
            <a:r>
              <a:rPr sz="1400" spc="-5" dirty="0">
                <a:latin typeface="Arial MT"/>
                <a:cs typeface="Arial MT"/>
              </a:rPr>
              <a:t>relevant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projects.</a:t>
            </a:r>
            <a:endParaRPr sz="1400">
              <a:latin typeface="Arial MT"/>
              <a:cs typeface="Arial MT"/>
            </a:endParaRPr>
          </a:p>
          <a:p>
            <a:pPr marL="12700" marR="280035">
              <a:lnSpc>
                <a:spcPts val="1570"/>
              </a:lnSpc>
              <a:spcBef>
                <a:spcPts val="35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AI Chatbot: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AI </a:t>
            </a:r>
            <a:r>
              <a:rPr sz="1400" spc="-5" dirty="0">
                <a:latin typeface="Arial MT"/>
                <a:cs typeface="Arial MT"/>
              </a:rPr>
              <a:t>chatbot </a:t>
            </a:r>
            <a:r>
              <a:rPr sz="1400" dirty="0">
                <a:latin typeface="Arial MT"/>
                <a:cs typeface="Arial MT"/>
              </a:rPr>
              <a:t>can assist </a:t>
            </a:r>
            <a:r>
              <a:rPr sz="1400" spc="-5" dirty="0">
                <a:latin typeface="Arial MT"/>
                <a:cs typeface="Arial MT"/>
              </a:rPr>
              <a:t>users </a:t>
            </a:r>
            <a:r>
              <a:rPr sz="1400" dirty="0">
                <a:latin typeface="Arial MT"/>
                <a:cs typeface="Arial MT"/>
              </a:rPr>
              <a:t>with </a:t>
            </a:r>
            <a:r>
              <a:rPr sz="1400" spc="-5" dirty="0">
                <a:latin typeface="Arial MT"/>
                <a:cs typeface="Arial MT"/>
              </a:rPr>
              <a:t>inquiries, provide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recommendations,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offer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support,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enhancing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overall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490"/>
              </a:lnSpc>
            </a:pPr>
            <a:r>
              <a:rPr sz="1400" spc="-5" dirty="0">
                <a:latin typeface="Arial MT"/>
                <a:cs typeface="Arial MT"/>
              </a:rPr>
              <a:t>user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experience.</a:t>
            </a:r>
            <a:endParaRPr sz="1400">
              <a:latin typeface="Arial MT"/>
              <a:cs typeface="Arial MT"/>
            </a:endParaRPr>
          </a:p>
          <a:p>
            <a:pPr marL="12700" marR="198755">
              <a:lnSpc>
                <a:spcPct val="93800"/>
              </a:lnSpc>
              <a:spcBef>
                <a:spcPts val="50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Multilanguage</a:t>
            </a:r>
            <a:r>
              <a:rPr sz="1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Support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: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Offering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website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multiple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languages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accessibility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broader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base,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 non-English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speakers.</a:t>
            </a:r>
            <a:endParaRPr sz="1400">
              <a:latin typeface="Arial MT"/>
              <a:cs typeface="Arial MT"/>
            </a:endParaRPr>
          </a:p>
          <a:p>
            <a:pPr marL="12700" marR="73660">
              <a:lnSpc>
                <a:spcPts val="1570"/>
              </a:lnSpc>
              <a:spcBef>
                <a:spcPts val="30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Recommendation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Engine: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system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suggests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based 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interests,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past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activity,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user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profiles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helps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users</a:t>
            </a:r>
            <a:endParaRPr sz="1400">
              <a:latin typeface="Arial MT"/>
              <a:cs typeface="Arial MT"/>
            </a:endParaRPr>
          </a:p>
          <a:p>
            <a:pPr marL="12700" marR="164465">
              <a:lnSpc>
                <a:spcPts val="1570"/>
              </a:lnSpc>
              <a:spcBef>
                <a:spcPts val="10"/>
              </a:spcBef>
            </a:pPr>
            <a:r>
              <a:rPr sz="1400" spc="-5" dirty="0">
                <a:latin typeface="Arial MT"/>
                <a:cs typeface="Arial MT"/>
              </a:rPr>
              <a:t>discover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relevant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interesting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might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otherwise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missed.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485"/>
              </a:lnSpc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Notification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4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Alert Feature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categories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receive</a:t>
            </a:r>
            <a:endParaRPr sz="1400">
              <a:latin typeface="Arial MT"/>
              <a:cs typeface="Arial MT"/>
            </a:endParaRPr>
          </a:p>
          <a:p>
            <a:pPr marL="12700" marR="158115">
              <a:lnSpc>
                <a:spcPct val="93400"/>
              </a:lnSpc>
              <a:spcBef>
                <a:spcPts val="65"/>
              </a:spcBef>
            </a:pPr>
            <a:r>
              <a:rPr sz="1400" spc="-5" dirty="0">
                <a:latin typeface="Arial MT"/>
                <a:cs typeface="Arial MT"/>
              </a:rPr>
              <a:t>notifications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updates,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comments,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changes.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Collaboration</a:t>
            </a:r>
            <a:r>
              <a:rPr sz="1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Invitations: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Send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notifications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user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invited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collaborate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don't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miss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potential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teamwork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opportunities.</a:t>
            </a:r>
            <a:endParaRPr sz="1400">
              <a:latin typeface="Arial MT"/>
              <a:cs typeface="Arial MT"/>
            </a:endParaRPr>
          </a:p>
          <a:p>
            <a:pPr marL="12700" marR="9525">
              <a:lnSpc>
                <a:spcPts val="1570"/>
              </a:lnSpc>
              <a:spcBef>
                <a:spcPts val="45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New</a:t>
            </a:r>
            <a:r>
              <a:rPr sz="14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Uploads: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Notify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when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matching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their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interests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criteria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 uploaded</a:t>
            </a:r>
            <a:r>
              <a:rPr sz="1400" spc="5" dirty="0">
                <a:latin typeface="Arial MT"/>
                <a:cs typeface="Arial MT"/>
              </a:rPr>
              <a:t> to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5" dirty="0">
                <a:latin typeface="Arial MT"/>
                <a:cs typeface="Arial MT"/>
              </a:rPr>
              <a:t> platform.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485"/>
              </a:lnSpc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Peer</a:t>
            </a:r>
            <a:r>
              <a:rPr sz="14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Review</a:t>
            </a:r>
            <a:r>
              <a:rPr sz="14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Feedback</a:t>
            </a:r>
            <a:r>
              <a:rPr sz="1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Implement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review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30"/>
              </a:lnSpc>
            </a:pPr>
            <a:r>
              <a:rPr sz="1400" spc="-5" dirty="0">
                <a:latin typeface="Arial MT"/>
                <a:cs typeface="Arial MT"/>
              </a:rPr>
              <a:t>feedback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system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5" dirty="0">
                <a:latin typeface="Arial MT"/>
                <a:cs typeface="Arial MT"/>
              </a:rPr>
              <a:t>provide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constructive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feedback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other's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helps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improve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overall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quality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17298" y="1106182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2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7298" y="1705584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2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7298" y="2304973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2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17298" y="3103816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2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17298" y="3504133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2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17298" y="4102100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2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17298" y="4502416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20" dirty="0">
                <a:latin typeface="Lucida Sans Unicode"/>
                <a:cs typeface="Lucida Sans Unicode"/>
              </a:rPr>
              <a:t>●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18782" y="5384774"/>
            <a:ext cx="1641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5" dirty="0">
                <a:solidFill>
                  <a:srgbClr val="458919"/>
                </a:solidFill>
                <a:uFill>
                  <a:solidFill>
                    <a:srgbClr val="458919"/>
                  </a:solidFill>
                </a:uFill>
                <a:latin typeface="Calibri"/>
                <a:cs typeface="Calibri"/>
              </a:rPr>
              <a:t>Revenue</a:t>
            </a:r>
            <a:r>
              <a:rPr sz="1800" b="1" u="heavy" spc="-55" dirty="0">
                <a:solidFill>
                  <a:srgbClr val="458919"/>
                </a:solidFill>
                <a:uFill>
                  <a:solidFill>
                    <a:srgbClr val="458919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solidFill>
                  <a:srgbClr val="458919"/>
                </a:solidFill>
                <a:uFill>
                  <a:solidFill>
                    <a:srgbClr val="458919"/>
                  </a:solidFill>
                </a:uFill>
                <a:latin typeface="Calibri"/>
                <a:cs typeface="Calibri"/>
              </a:rPr>
              <a:t>Stream: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18782" y="5701220"/>
            <a:ext cx="7493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135" dirty="0">
                <a:latin typeface="Lucida Sans Unicode"/>
                <a:cs typeface="Lucida Sans Unicode"/>
              </a:rPr>
              <a:t>◆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76897" y="5623458"/>
            <a:ext cx="4243070" cy="8261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400"/>
              </a:spcBef>
            </a:pPr>
            <a:r>
              <a:rPr sz="1500" spc="-5" dirty="0">
                <a:latin typeface="Calibri"/>
                <a:cs typeface="Calibri"/>
              </a:rPr>
              <a:t>Monetizing through subscription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premium models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Job</a:t>
            </a:r>
            <a:r>
              <a:rPr sz="1500" spc="-5" dirty="0">
                <a:latin typeface="Calibri"/>
                <a:cs typeface="Calibri"/>
              </a:rPr>
              <a:t> boards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350"/>
              </a:lnSpc>
            </a:pPr>
            <a:r>
              <a:rPr sz="1500" spc="-5" dirty="0">
                <a:latin typeface="Calibri"/>
                <a:cs typeface="Calibri"/>
              </a:rPr>
              <a:t>Sponsored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projects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650"/>
              </a:lnSpc>
            </a:pPr>
            <a:r>
              <a:rPr sz="1500" spc="-5" dirty="0">
                <a:latin typeface="Calibri"/>
                <a:cs typeface="Calibri"/>
              </a:rPr>
              <a:t>Freelancing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facility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5" dirty="0">
                <a:latin typeface="Calibri"/>
                <a:cs typeface="Calibri"/>
              </a:rPr>
              <a:t>students.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18782" y="5891657"/>
            <a:ext cx="7493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135" dirty="0">
                <a:latin typeface="Lucida Sans Unicode"/>
                <a:cs typeface="Lucida Sans Unicode"/>
              </a:rPr>
              <a:t>◆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18782" y="6082093"/>
            <a:ext cx="7493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135" dirty="0">
                <a:latin typeface="Lucida Sans Unicode"/>
                <a:cs typeface="Lucida Sans Unicode"/>
              </a:rPr>
              <a:t>◆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18782" y="6272542"/>
            <a:ext cx="74930" cy="127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-135" dirty="0">
                <a:latin typeface="Lucida Sans Unicode"/>
                <a:cs typeface="Lucida Sans Unicode"/>
              </a:rPr>
              <a:t>◆</a:t>
            </a:r>
            <a:endParaRPr sz="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898</Words>
  <Application>Microsoft Office PowerPoint</Application>
  <PresentationFormat>Custom</PresentationFormat>
  <Paragraphs>94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MT</vt:lpstr>
      <vt:lpstr>Calibri</vt:lpstr>
      <vt:lpstr>Calibri Light</vt:lpstr>
      <vt:lpstr>Franklin Gothic Medium</vt:lpstr>
      <vt:lpstr>Lucida Sans Unicode</vt:lpstr>
      <vt:lpstr>Verdana</vt:lpstr>
      <vt:lpstr>Office Theme</vt:lpstr>
      <vt:lpstr>Basic Details of the Team and  Problem Statement</vt:lpstr>
      <vt:lpstr>Screenshot of TechInspire:</vt:lpstr>
      <vt:lpstr>Idea/Approach Details Use Case diagram of TechInspire:</vt:lpstr>
      <vt:lpstr>Show Stoppers in TechInspire: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shivang shivhare</cp:lastModifiedBy>
  <cp:revision>1</cp:revision>
  <dcterms:created xsi:type="dcterms:W3CDTF">2023-10-13T05:20:59Z</dcterms:created>
  <dcterms:modified xsi:type="dcterms:W3CDTF">2023-10-13T10:00:14Z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2023-09-26T00:00:00Z</vt:filetime>
  </property>
  <property fmtid="{D5CDD505-2E9C-101B-9397-08002B2CF9AE}" pid="3" name="Creator">
    <vt:lpwstr>Impress</vt:lpwstr>
  </property>
  <property fmtid="{D5CDD505-2E9C-101B-9397-08002B2CF9AE}" pid="4" name="LastSaved">
    <vt:filetime>2023-09-26T00:00:00Z</vt:filetime>
  </property>
</Properties>
</file>