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5.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media/image2.jpg" ContentType="image/jpg"/>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media/image11.jpg" ContentType="image/jpg"/>
  <Override PartName="/ppt/media/image12.jpg" ContentType="image/jpg"/>
  <Override PartName="/ppt/media/image13.jpg" ContentType="image/jpg"/>
  <Override PartName="/ppt/media/image14.jpg" ContentType="image/jpg"/>
  <Override PartName="/ppt/media/image15.jpg" ContentType="image/jpg"/>
  <Override PartName="/ppt/media/image16.jpg" ContentType="image/jpg"/>
  <Override PartName="/ppt/media/image17.jpg" ContentType="image/jpg"/>
  <Override PartName="/ppt/media/image18.jpg" ContentType="image/jpg"/>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notesSlides/notesSlide6.xml" ContentType="application/vnd.openxmlformats-officedocument.presentationml.notesSlide+xml"/>
  <Override PartName="/ppt/media/image34.jpg" ContentType="image/jpg"/>
  <Override PartName="/ppt/media/image35.jpg" ContentType="image/jpg"/>
  <Override PartName="/ppt/media/image36.jpg" ContentType="image/jpg"/>
  <Override PartName="/ppt/notesSlides/notesSlide7.xml" ContentType="application/vnd.openxmlformats-officedocument.presentationml.notesSlide+xml"/>
  <Override PartName="/ppt/media/image37.jpg" ContentType="image/jpg"/>
  <Override PartName="/ppt/media/image38.jpg" ContentType="image/jpg"/>
  <Override PartName="/ppt/media/image39.jpg" ContentType="image/jpg"/>
  <Override PartName="/ppt/media/image40.jpg" ContentType="image/jpg"/>
  <Override PartName="/ppt/media/image41.jpg" ContentType="image/jpg"/>
  <Override PartName="/ppt/media/image42.jpg" ContentType="image/jpg"/>
  <Override PartName="/ppt/media/image43.jpg" ContentType="image/jpg"/>
  <Override PartName="/ppt/media/image44.jpg" ContentType="image/jpg"/>
  <Override PartName="/ppt/media/image45.jpg" ContentType="image/jpg"/>
  <Override PartName="/ppt/media/image46.jpg" ContentType="image/jpg"/>
  <Override PartName="/ppt/notesSlides/notesSlide8.xml" ContentType="application/vnd.openxmlformats-officedocument.presentationml.notesSlide+xml"/>
  <Override PartName="/ppt/media/image47.jpg" ContentType="image/jpg"/>
  <Override PartName="/ppt/media/image48.jpg" ContentType="image/jpg"/>
  <Override PartName="/ppt/media/image49.jpg" ContentType="image/jpg"/>
  <Override PartName="/ppt/notesSlides/notesSlide9.xml" ContentType="application/vnd.openxmlformats-officedocument.presentationml.notesSlide+xml"/>
  <Override PartName="/ppt/media/image50.jpg" ContentType="image/jpg"/>
  <Override PartName="/ppt/media/image51.jpg" ContentType="image/jpg"/>
  <Override PartName="/ppt/media/image52.jpg" ContentType="image/jpg"/>
  <Override PartName="/ppt/media/image53.jpg" ContentType="image/jpg"/>
  <Override PartName="/ppt/notesSlides/notesSlide10.xml" ContentType="application/vnd.openxmlformats-officedocument.presentationml.notesSlide+xml"/>
  <Override PartName="/ppt/media/image54.jpg" ContentType="image/jpg"/>
  <Override PartName="/ppt/media/image55.jpg" ContentType="image/jpg"/>
  <Override PartName="/ppt/media/image56.jpg" ContentType="image/jpg"/>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media/image57.jpg" ContentType="image/jpg"/>
  <Override PartName="/ppt/media/image58.jpg" ContentType="image/jpg"/>
  <Override PartName="/ppt/media/image59.jpg" ContentType="image/jpg"/>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media/image63.jpg" ContentType="image/jpg"/>
  <Override PartName="/ppt/notesSlides/notesSlide19.xml" ContentType="application/vnd.openxmlformats-officedocument.presentationml.notesSlide+xml"/>
  <Override PartName="/ppt/theme/themeOverride9.xml" ContentType="application/vnd.openxmlformats-officedocument.themeOverride+xml"/>
  <Override PartName="/ppt/notesSlides/notesSlide20.xml" ContentType="application/vnd.openxmlformats-officedocument.presentationml.notesSlide+xml"/>
  <Override PartName="/ppt/media/image64.jpg" ContentType="image/jpg"/>
  <Override PartName="/ppt/media/image65.jpg" ContentType="image/jpg"/>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media/image67.jpg" ContentType="image/jpg"/>
  <Override PartName="/ppt/media/image68.jpg" ContentType="image/jpg"/>
  <Override PartName="/ppt/notesSlides/notesSlide25.xml" ContentType="application/vnd.openxmlformats-officedocument.presentationml.notesSlide+xml"/>
  <Override PartName="/ppt/media/image69.jpg" ContentType="image/jpg"/>
  <Override PartName="/ppt/media/image70.jpg" ContentType="image/jpg"/>
  <Override PartName="/ppt/media/image71.jpg" ContentType="image/jpg"/>
  <Override PartName="/ppt/media/image72.jpg" ContentType="image/jpg"/>
  <Override PartName="/ppt/media/image73.jpg" ContentType="image/jpg"/>
  <Override PartName="/ppt/notesSlides/notesSlide26.xml" ContentType="application/vnd.openxmlformats-officedocument.presentationml.notesSlide+xml"/>
  <Override PartName="/ppt/media/image74.jpg" ContentType="image/jpg"/>
  <Override PartName="/ppt/notesSlides/notesSlide27.xml" ContentType="application/vnd.openxmlformats-officedocument.presentationml.notesSlide+xml"/>
  <Override PartName="/ppt/media/image75.jpg" ContentType="image/jpg"/>
  <Override PartName="/ppt/notesSlides/notesSlide28.xml" ContentType="application/vnd.openxmlformats-officedocument.presentationml.notesSlide+xml"/>
  <Override PartName="/ppt/notesSlides/notesSlide29.xml" ContentType="application/vnd.openxmlformats-officedocument.presentationml.notesSlide+xml"/>
  <Override PartName="/ppt/media/image76.jpg" ContentType="image/jpg"/>
  <Override PartName="/ppt/notesSlides/notesSlide30.xml" ContentType="application/vnd.openxmlformats-officedocument.presentationml.notesSlide+xml"/>
  <Override PartName="/ppt/media/image77.jpg" ContentType="image/jpg"/>
  <Override PartName="/ppt/notesSlides/notesSlide31.xml" ContentType="application/vnd.openxmlformats-officedocument.presentationml.notesSlide+xml"/>
  <Override PartName="/ppt/media/image78.jpg" ContentType="image/jpg"/>
  <Override PartName="/ppt/media/image79.jpg" ContentType="image/jpg"/>
  <Override PartName="/ppt/notesSlides/notesSlide32.xml" ContentType="application/vnd.openxmlformats-officedocument.presentationml.notesSlide+xml"/>
  <Override PartName="/ppt/media/image80.jpg" ContentType="image/jpg"/>
  <Override PartName="/ppt/notesSlides/notesSlide33.xml" ContentType="application/vnd.openxmlformats-officedocument.presentationml.notesSlide+xml"/>
  <Override PartName="/ppt/notesSlides/notesSlide34.xml" ContentType="application/vnd.openxmlformats-officedocument.presentationml.notesSlide+xml"/>
  <Override PartName="/ppt/media/image81.jpg" ContentType="image/jpg"/>
  <Override PartName="/ppt/media/image82.jpg" ContentType="image/jpg"/>
  <Override PartName="/ppt/media/image83.jpg" ContentType="image/jpg"/>
  <Override PartName="/ppt/notesSlides/notesSlide35.xml" ContentType="application/vnd.openxmlformats-officedocument.presentationml.notesSlide+xml"/>
  <Override PartName="/ppt/media/image84.jpg" ContentType="image/jpg"/>
  <Override PartName="/ppt/media/image85.jpg" ContentType="image/jpg"/>
  <Override PartName="/ppt/notesSlides/notesSlide36.xml" ContentType="application/vnd.openxmlformats-officedocument.presentationml.notesSlide+xml"/>
  <Override PartName="/ppt/media/image86.jpg" ContentType="image/jpg"/>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821" r:id="rId2"/>
    <p:sldMasterId id="2147483833" r:id="rId3"/>
    <p:sldMasterId id="2147483869" r:id="rId4"/>
    <p:sldMasterId id="2147483887" r:id="rId5"/>
    <p:sldMasterId id="2147483911" r:id="rId6"/>
  </p:sldMasterIdLst>
  <p:notesMasterIdLst>
    <p:notesMasterId r:id="rId77"/>
  </p:notesMasterIdLst>
  <p:handoutMasterIdLst>
    <p:handoutMasterId r:id="rId78"/>
  </p:handoutMasterIdLst>
  <p:sldIdLst>
    <p:sldId id="855" r:id="rId7"/>
    <p:sldId id="435" r:id="rId8"/>
    <p:sldId id="860" r:id="rId9"/>
    <p:sldId id="856" r:id="rId10"/>
    <p:sldId id="858" r:id="rId11"/>
    <p:sldId id="859" r:id="rId12"/>
    <p:sldId id="452" r:id="rId13"/>
    <p:sldId id="453" r:id="rId14"/>
    <p:sldId id="454" r:id="rId15"/>
    <p:sldId id="455" r:id="rId16"/>
    <p:sldId id="456" r:id="rId17"/>
    <p:sldId id="457" r:id="rId18"/>
    <p:sldId id="458" r:id="rId19"/>
    <p:sldId id="459" r:id="rId20"/>
    <p:sldId id="479" r:id="rId21"/>
    <p:sldId id="641" r:id="rId22"/>
    <p:sldId id="643" r:id="rId23"/>
    <p:sldId id="645" r:id="rId24"/>
    <p:sldId id="646" r:id="rId25"/>
    <p:sldId id="647" r:id="rId26"/>
    <p:sldId id="648" r:id="rId27"/>
    <p:sldId id="649" r:id="rId28"/>
    <p:sldId id="650" r:id="rId29"/>
    <p:sldId id="651" r:id="rId30"/>
    <p:sldId id="652" r:id="rId31"/>
    <p:sldId id="653" r:id="rId32"/>
    <p:sldId id="654" r:id="rId33"/>
    <p:sldId id="655" r:id="rId34"/>
    <p:sldId id="703" r:id="rId35"/>
    <p:sldId id="704" r:id="rId36"/>
    <p:sldId id="657" r:id="rId37"/>
    <p:sldId id="658" r:id="rId38"/>
    <p:sldId id="506" r:id="rId39"/>
    <p:sldId id="507" r:id="rId40"/>
    <p:sldId id="508" r:id="rId41"/>
    <p:sldId id="509" r:id="rId42"/>
    <p:sldId id="510" r:id="rId43"/>
    <p:sldId id="511" r:id="rId44"/>
    <p:sldId id="515" r:id="rId45"/>
    <p:sldId id="517" r:id="rId46"/>
    <p:sldId id="519" r:id="rId47"/>
    <p:sldId id="709" r:id="rId48"/>
    <p:sldId id="710" r:id="rId49"/>
    <p:sldId id="659" r:id="rId50"/>
    <p:sldId id="660" r:id="rId51"/>
    <p:sldId id="525" r:id="rId52"/>
    <p:sldId id="705" r:id="rId53"/>
    <p:sldId id="834" r:id="rId54"/>
    <p:sldId id="835" r:id="rId55"/>
    <p:sldId id="836" r:id="rId56"/>
    <p:sldId id="854" r:id="rId57"/>
    <p:sldId id="816" r:id="rId58"/>
    <p:sldId id="817" r:id="rId59"/>
    <p:sldId id="818" r:id="rId60"/>
    <p:sldId id="819" r:id="rId61"/>
    <p:sldId id="820" r:id="rId62"/>
    <p:sldId id="821" r:id="rId63"/>
    <p:sldId id="822" r:id="rId64"/>
    <p:sldId id="823" r:id="rId65"/>
    <p:sldId id="824" r:id="rId66"/>
    <p:sldId id="825" r:id="rId67"/>
    <p:sldId id="826" r:id="rId68"/>
    <p:sldId id="827" r:id="rId69"/>
    <p:sldId id="828" r:id="rId70"/>
    <p:sldId id="829" r:id="rId71"/>
    <p:sldId id="830" r:id="rId72"/>
    <p:sldId id="831" r:id="rId73"/>
    <p:sldId id="832" r:id="rId74"/>
    <p:sldId id="833" r:id="rId75"/>
    <p:sldId id="861" r:id="rId76"/>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16"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82" autoAdjust="0"/>
    <p:restoredTop sz="82103" autoAdjust="0"/>
  </p:normalViewPr>
  <p:slideViewPr>
    <p:cSldViewPr snapToGrid="0">
      <p:cViewPr varScale="1">
        <p:scale>
          <a:sx n="95" d="100"/>
          <a:sy n="95" d="100"/>
        </p:scale>
        <p:origin x="1932" y="90"/>
      </p:cViewPr>
      <p:guideLst>
        <p:guide orient="horz" pos="2016"/>
        <p:guide pos="2880"/>
      </p:guideLst>
    </p:cSldViewPr>
  </p:slideViewPr>
  <p:outlineViewPr>
    <p:cViewPr>
      <p:scale>
        <a:sx n="33" d="100"/>
        <a:sy n="33" d="100"/>
      </p:scale>
      <p:origin x="0" y="-76956"/>
    </p:cViewPr>
  </p:outlineViewPr>
  <p:notesTextViewPr>
    <p:cViewPr>
      <p:scale>
        <a:sx n="3" d="2"/>
        <a:sy n="3" d="2"/>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slide" Target="slides/slide62.xml"/><Relationship Id="rId16" Type="http://schemas.openxmlformats.org/officeDocument/2006/relationships/slide" Target="slides/slide10.xml"/><Relationship Id="rId11" Type="http://schemas.openxmlformats.org/officeDocument/2006/relationships/slide" Target="slides/slide5.xml"/><Relationship Id="rId32" Type="http://schemas.openxmlformats.org/officeDocument/2006/relationships/slide" Target="slides/slide26.xml"/><Relationship Id="rId37" Type="http://schemas.openxmlformats.org/officeDocument/2006/relationships/slide" Target="slides/slide31.xml"/><Relationship Id="rId53" Type="http://schemas.openxmlformats.org/officeDocument/2006/relationships/slide" Target="slides/slide47.xml"/><Relationship Id="rId58" Type="http://schemas.openxmlformats.org/officeDocument/2006/relationships/slide" Target="slides/slide52.xml"/><Relationship Id="rId74" Type="http://schemas.openxmlformats.org/officeDocument/2006/relationships/slide" Target="slides/slide68.xml"/><Relationship Id="rId79" Type="http://schemas.openxmlformats.org/officeDocument/2006/relationships/presProps" Target="presProps.xml"/><Relationship Id="rId5" Type="http://schemas.openxmlformats.org/officeDocument/2006/relationships/slideMaster" Target="slideMasters/slideMaster5.xml"/><Relationship Id="rId61" Type="http://schemas.openxmlformats.org/officeDocument/2006/relationships/slide" Target="slides/slide55.xml"/><Relationship Id="rId82" Type="http://schemas.openxmlformats.org/officeDocument/2006/relationships/tableStyles" Target="tableStyles.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notesMaster" Target="notesMasters/notesMaster1.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80"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slide" Target="slides/slide69.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handoutMaster" Target="handoutMasters/handoutMaster1.xml"/><Relationship Id="rId8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slide" Target="slides/slide70.xml"/><Relationship Id="rId7" Type="http://schemas.openxmlformats.org/officeDocument/2006/relationships/slide" Target="slides/slide1.xml"/><Relationship Id="rId71" Type="http://schemas.openxmlformats.org/officeDocument/2006/relationships/slide" Target="slides/slide65.xml"/><Relationship Id="rId2" Type="http://schemas.openxmlformats.org/officeDocument/2006/relationships/slideMaster" Target="slideMasters/slideMaster2.xml"/><Relationship Id="rId29" Type="http://schemas.openxmlformats.org/officeDocument/2006/relationships/slide" Target="slides/slide23.xml"/><Relationship Id="rId24" Type="http://schemas.openxmlformats.org/officeDocument/2006/relationships/slide" Target="slides/slide18.xml"/><Relationship Id="rId40" Type="http://schemas.openxmlformats.org/officeDocument/2006/relationships/slide" Target="slides/slide34.xml"/><Relationship Id="rId45" Type="http://schemas.openxmlformats.org/officeDocument/2006/relationships/slide" Target="slides/slide39.xml"/><Relationship Id="rId66" Type="http://schemas.openxmlformats.org/officeDocument/2006/relationships/slide" Target="slides/slide6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1727"/>
          </a:xfrm>
          <a:prstGeom prst="rect">
            <a:avLst/>
          </a:prstGeom>
        </p:spPr>
        <p:txBody>
          <a:bodyPr vert="horz" lIns="96661" tIns="48331" rIns="96661" bIns="48331" rtlCol="0"/>
          <a:lstStyle>
            <a:lvl1pPr algn="r">
              <a:defRPr sz="1300"/>
            </a:lvl1pPr>
          </a:lstStyle>
          <a:p>
            <a:fld id="{8F8BB2ED-D0E6-4AC4-8772-824B572FCEDB}" type="datetimeFigureOut">
              <a:rPr lang="en-US" smtClean="0"/>
              <a:t>5/31/2018</a:t>
            </a:fld>
            <a:endParaRPr lang="en-US"/>
          </a:p>
        </p:txBody>
      </p:sp>
      <p:sp>
        <p:nvSpPr>
          <p:cNvPr id="4" name="Footer Placeholder 3"/>
          <p:cNvSpPr>
            <a:spLocks noGrp="1"/>
          </p:cNvSpPr>
          <p:nvPr>
            <p:ph type="ftr" sz="quarter" idx="2"/>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1726"/>
          </a:xfrm>
          <a:prstGeom prst="rect">
            <a:avLst/>
          </a:prstGeom>
        </p:spPr>
        <p:txBody>
          <a:bodyPr vert="horz" lIns="96661" tIns="48331" rIns="96661" bIns="48331" rtlCol="0" anchor="b"/>
          <a:lstStyle>
            <a:lvl1pPr algn="r">
              <a:defRPr sz="1300"/>
            </a:lvl1pPr>
          </a:lstStyle>
          <a:p>
            <a:fld id="{08E54564-FC9A-4C1C-8E98-632F0BCE9025}" type="slidenum">
              <a:rPr lang="en-US" smtClean="0"/>
              <a:t>‹#›</a:t>
            </a:fld>
            <a:endParaRPr lang="en-US"/>
          </a:p>
        </p:txBody>
      </p:sp>
    </p:spTree>
    <p:extLst>
      <p:ext uri="{BB962C8B-B14F-4D97-AF65-F5344CB8AC3E}">
        <p14:creationId xmlns:p14="http://schemas.microsoft.com/office/powerpoint/2010/main" val="30595611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BBD37736-4DC9-4C05-99A7-856CCC231FA5}" type="datetimeFigureOut">
              <a:rPr lang="en-US" smtClean="0"/>
              <a:pPr/>
              <a:t>5/31/2018</a:t>
            </a:fld>
            <a:endParaRPr lang="en-US"/>
          </a:p>
        </p:txBody>
      </p:sp>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75BAD559-58E6-437A-A7FE-2E6C4DB0F6C1}" type="slidenum">
              <a:rPr lang="en-US" smtClean="0"/>
              <a:pPr/>
              <a:t>‹#›</a:t>
            </a:fld>
            <a:endParaRPr lang="en-US"/>
          </a:p>
        </p:txBody>
      </p:sp>
    </p:spTree>
    <p:extLst>
      <p:ext uri="{BB962C8B-B14F-4D97-AF65-F5344CB8AC3E}">
        <p14:creationId xmlns:p14="http://schemas.microsoft.com/office/powerpoint/2010/main" val="9386956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dirty="0" smtClean="0">
              <a:latin typeface="Arial" panose="020B0604020202020204" pitchFamily="34" charset="0"/>
              <a:ea typeface="ＭＳ Ｐゴシック" panose="020B0600070205080204" pitchFamily="34" charset="-128"/>
            </a:endParaRPr>
          </a:p>
        </p:txBody>
      </p:sp>
      <p:sp>
        <p:nvSpPr>
          <p:cNvPr id="60420"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ea typeface="ＭＳ Ｐゴシック" panose="020B0600070205080204" pitchFamily="34" charset="-128"/>
              </a:defRPr>
            </a:lvl1pPr>
            <a:lvl2pPr marL="1036275" indent="-398569">
              <a:defRPr b="1">
                <a:solidFill>
                  <a:schemeClr val="tx1"/>
                </a:solidFill>
                <a:latin typeface="Arial" panose="020B0604020202020204" pitchFamily="34" charset="0"/>
                <a:ea typeface="ＭＳ Ｐゴシック" panose="020B0600070205080204" pitchFamily="34" charset="-128"/>
              </a:defRPr>
            </a:lvl2pPr>
            <a:lvl3pPr marL="1594273" indent="-318855">
              <a:defRPr b="1">
                <a:solidFill>
                  <a:schemeClr val="tx1"/>
                </a:solidFill>
                <a:latin typeface="Arial" panose="020B0604020202020204" pitchFamily="34" charset="0"/>
                <a:ea typeface="ＭＳ Ｐゴシック" panose="020B0600070205080204" pitchFamily="34" charset="-128"/>
              </a:defRPr>
            </a:lvl3pPr>
            <a:lvl4pPr marL="2231980" indent="-318855">
              <a:defRPr b="1">
                <a:solidFill>
                  <a:schemeClr val="tx1"/>
                </a:solidFill>
                <a:latin typeface="Arial" panose="020B0604020202020204" pitchFamily="34" charset="0"/>
                <a:ea typeface="ＭＳ Ｐゴシック" panose="020B0600070205080204" pitchFamily="34" charset="-128"/>
              </a:defRPr>
            </a:lvl4pPr>
            <a:lvl5pPr marL="2869686" indent="-318855">
              <a:defRPr b="1">
                <a:solidFill>
                  <a:schemeClr val="tx1"/>
                </a:solidFill>
                <a:latin typeface="Arial" panose="020B0604020202020204" pitchFamily="34" charset="0"/>
                <a:ea typeface="ＭＳ Ｐゴシック" panose="020B0600070205080204" pitchFamily="34" charset="-128"/>
              </a:defRPr>
            </a:lvl5pPr>
            <a:lvl6pPr marL="3507395" indent="-318855" eaLnBrk="0" fontAlgn="base" hangingPunct="0">
              <a:spcBef>
                <a:spcPct val="0"/>
              </a:spcBef>
              <a:spcAft>
                <a:spcPct val="0"/>
              </a:spcAft>
              <a:defRPr b="1">
                <a:solidFill>
                  <a:schemeClr val="tx1"/>
                </a:solidFill>
                <a:latin typeface="Arial" panose="020B0604020202020204" pitchFamily="34" charset="0"/>
                <a:ea typeface="ＭＳ Ｐゴシック" panose="020B0600070205080204" pitchFamily="34" charset="-128"/>
              </a:defRPr>
            </a:lvl6pPr>
            <a:lvl7pPr marL="4145104" indent="-318855" eaLnBrk="0" fontAlgn="base" hangingPunct="0">
              <a:spcBef>
                <a:spcPct val="0"/>
              </a:spcBef>
              <a:spcAft>
                <a:spcPct val="0"/>
              </a:spcAft>
              <a:defRPr b="1">
                <a:solidFill>
                  <a:schemeClr val="tx1"/>
                </a:solidFill>
                <a:latin typeface="Arial" panose="020B0604020202020204" pitchFamily="34" charset="0"/>
                <a:ea typeface="ＭＳ Ｐゴシック" panose="020B0600070205080204" pitchFamily="34" charset="-128"/>
              </a:defRPr>
            </a:lvl7pPr>
            <a:lvl8pPr marL="4782812" indent="-318855" eaLnBrk="0" fontAlgn="base" hangingPunct="0">
              <a:spcBef>
                <a:spcPct val="0"/>
              </a:spcBef>
              <a:spcAft>
                <a:spcPct val="0"/>
              </a:spcAft>
              <a:defRPr b="1">
                <a:solidFill>
                  <a:schemeClr val="tx1"/>
                </a:solidFill>
                <a:latin typeface="Arial" panose="020B0604020202020204" pitchFamily="34" charset="0"/>
                <a:ea typeface="ＭＳ Ｐゴシック" panose="020B0600070205080204" pitchFamily="34" charset="-128"/>
              </a:defRPr>
            </a:lvl8pPr>
            <a:lvl9pPr marL="5420520" indent="-318855" eaLnBrk="0" fontAlgn="base" hangingPunct="0">
              <a:spcBef>
                <a:spcPct val="0"/>
              </a:spcBef>
              <a:spcAft>
                <a:spcPct val="0"/>
              </a:spcAft>
              <a:defRPr b="1">
                <a:solidFill>
                  <a:schemeClr val="tx1"/>
                </a:solidFill>
                <a:latin typeface="Arial" panose="020B0604020202020204" pitchFamily="34" charset="0"/>
                <a:ea typeface="ＭＳ Ｐゴシック" panose="020B0600070205080204" pitchFamily="34" charset="-128"/>
              </a:defRPr>
            </a:lvl9pPr>
          </a:lstStyle>
          <a:p>
            <a:fld id="{0A40CE78-E203-4607-BC86-3470E8F13B7D}" type="slidenum">
              <a:rPr lang="en-US" altLang="en-US" b="0" smtClean="0"/>
              <a:pPr/>
              <a:t>1</a:t>
            </a:fld>
            <a:endParaRPr lang="en-US" altLang="en-US" b="0" smtClean="0"/>
          </a:p>
        </p:txBody>
      </p:sp>
      <p:sp>
        <p:nvSpPr>
          <p:cNvPr id="3" name="Header Placeholder 2"/>
          <p:cNvSpPr>
            <a:spLocks noGrp="1"/>
          </p:cNvSpPr>
          <p:nvPr>
            <p:ph type="hdr" sz="quarter" idx="11"/>
          </p:nvPr>
        </p:nvSpPr>
        <p:spPr/>
        <p:txBody>
          <a:bodyPr/>
          <a:lstStyle/>
          <a:p>
            <a:endParaRPr lang="en-US"/>
          </a:p>
        </p:txBody>
      </p:sp>
    </p:spTree>
    <p:extLst>
      <p:ext uri="{BB962C8B-B14F-4D97-AF65-F5344CB8AC3E}">
        <p14:creationId xmlns:p14="http://schemas.microsoft.com/office/powerpoint/2010/main" val="42307678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Optimization is the process of finding the set of parameters W that minimize the loss function.</a:t>
            </a:r>
          </a:p>
          <a:p>
            <a:endParaRPr lang="en-US" dirty="0" smtClean="0"/>
          </a:p>
          <a:p>
            <a:r>
              <a:rPr lang="en-US" dirty="0" smtClean="0"/>
              <a:t>One analogy is to think of yourself as hiking on a hilly terrain with a blindfold on, and trying to reach the bottom. At every point on the hill we achieve a particular loss (the height of the terrain).</a:t>
            </a:r>
          </a:p>
          <a:p>
            <a:endParaRPr lang="en-US" dirty="0" smtClean="0"/>
          </a:p>
          <a:p>
            <a:pPr defTabSz="966612">
              <a:defRPr/>
            </a:pPr>
            <a:r>
              <a:rPr lang="en-US" dirty="0" smtClean="0"/>
              <a:t>It turns out that there is no need to randomly search for a good direction: we can compute the best direction along which we should change our weight vector that is mathematically guaranteed to be the direction of the steepest descent. This direction will be related to the gradient of the loss function. In our hiking analogy, this approach roughly corresponds to feeling the slope of the hill below our feet and stepping down the direction that feels steepest.</a:t>
            </a:r>
          </a:p>
          <a:p>
            <a:endParaRPr lang="en-US" dirty="0"/>
          </a:p>
        </p:txBody>
      </p:sp>
      <p:sp>
        <p:nvSpPr>
          <p:cNvPr id="4" name="Slide Number Placeholder 3"/>
          <p:cNvSpPr>
            <a:spLocks noGrp="1"/>
          </p:cNvSpPr>
          <p:nvPr>
            <p:ph type="sldNum" sz="quarter" idx="10"/>
          </p:nvPr>
        </p:nvSpPr>
        <p:spPr/>
        <p:txBody>
          <a:bodyPr/>
          <a:lstStyle/>
          <a:p>
            <a:fld id="{75BAD559-58E6-437A-A7FE-2E6C4DB0F6C1}" type="slidenum">
              <a:rPr lang="en-US" smtClean="0"/>
              <a:pPr/>
              <a:t>31</a:t>
            </a:fld>
            <a:endParaRPr lang="en-US"/>
          </a:p>
        </p:txBody>
      </p:sp>
    </p:spTree>
    <p:extLst>
      <p:ext uri="{BB962C8B-B14F-4D97-AF65-F5344CB8AC3E}">
        <p14:creationId xmlns:p14="http://schemas.microsoft.com/office/powerpoint/2010/main" val="37373749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US" dirty="0" smtClean="0"/>
              <a:t>Numerical gradient</a:t>
            </a:r>
          </a:p>
          <a:p>
            <a:endParaRPr lang="en-US" dirty="0"/>
          </a:p>
        </p:txBody>
      </p:sp>
      <p:sp>
        <p:nvSpPr>
          <p:cNvPr id="4" name="Slide Number Placeholder 3"/>
          <p:cNvSpPr>
            <a:spLocks noGrp="1"/>
          </p:cNvSpPr>
          <p:nvPr>
            <p:ph type="sldNum" sz="quarter" idx="10"/>
          </p:nvPr>
        </p:nvSpPr>
        <p:spPr/>
        <p:txBody>
          <a:bodyPr/>
          <a:lstStyle/>
          <a:p>
            <a:fld id="{75BAD559-58E6-437A-A7FE-2E6C4DB0F6C1}" type="slidenum">
              <a:rPr lang="en-US" smtClean="0"/>
              <a:pPr/>
              <a:t>33</a:t>
            </a:fld>
            <a:endParaRPr lang="en-US"/>
          </a:p>
        </p:txBody>
      </p:sp>
    </p:spTree>
    <p:extLst>
      <p:ext uri="{BB962C8B-B14F-4D97-AF65-F5344CB8AC3E}">
        <p14:creationId xmlns:p14="http://schemas.microsoft.com/office/powerpoint/2010/main" val="7738315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Partial derivative</a:t>
            </a:r>
            <a:r>
              <a:rPr lang="en-US" baseline="0" smtClean="0"/>
              <a:t> of loss with respect to first dimension</a:t>
            </a:r>
            <a:endParaRPr lang="en-US" dirty="0"/>
          </a:p>
        </p:txBody>
      </p:sp>
      <p:sp>
        <p:nvSpPr>
          <p:cNvPr id="4" name="Slide Number Placeholder 3"/>
          <p:cNvSpPr>
            <a:spLocks noGrp="1"/>
          </p:cNvSpPr>
          <p:nvPr>
            <p:ph type="sldNum" sz="quarter" idx="10"/>
          </p:nvPr>
        </p:nvSpPr>
        <p:spPr/>
        <p:txBody>
          <a:bodyPr/>
          <a:lstStyle/>
          <a:p>
            <a:fld id="{75BAD559-58E6-437A-A7FE-2E6C4DB0F6C1}" type="slidenum">
              <a:rPr lang="en-US" smtClean="0"/>
              <a:pPr/>
              <a:t>35</a:t>
            </a:fld>
            <a:endParaRPr lang="en-US"/>
          </a:p>
        </p:txBody>
      </p:sp>
    </p:spTree>
    <p:extLst>
      <p:ext uri="{BB962C8B-B14F-4D97-AF65-F5344CB8AC3E}">
        <p14:creationId xmlns:p14="http://schemas.microsoft.com/office/powerpoint/2010/main" val="25351054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numerical gradient has complexity linear in the number of parameters. This problem only gets worse, since modern Neural Networks can easily have tens of millions of parameters. Clearly, this strategy is not scalable and we need something better.</a:t>
            </a:r>
          </a:p>
          <a:p>
            <a:endParaRPr lang="en-US" dirty="0" smtClean="0"/>
          </a:p>
        </p:txBody>
      </p:sp>
      <p:sp>
        <p:nvSpPr>
          <p:cNvPr id="4" name="Slide Number Placeholder 3"/>
          <p:cNvSpPr>
            <a:spLocks noGrp="1"/>
          </p:cNvSpPr>
          <p:nvPr>
            <p:ph type="sldNum" sz="quarter" idx="10"/>
          </p:nvPr>
        </p:nvSpPr>
        <p:spPr/>
        <p:txBody>
          <a:bodyPr/>
          <a:lstStyle/>
          <a:p>
            <a:fld id="{75BAD559-58E6-437A-A7FE-2E6C4DB0F6C1}" type="slidenum">
              <a:rPr lang="en-US" smtClean="0"/>
              <a:pPr/>
              <a:t>38</a:t>
            </a:fld>
            <a:endParaRPr lang="en-US"/>
          </a:p>
        </p:txBody>
      </p:sp>
    </p:spTree>
    <p:extLst>
      <p:ext uri="{BB962C8B-B14F-4D97-AF65-F5344CB8AC3E}">
        <p14:creationId xmlns:p14="http://schemas.microsoft.com/office/powerpoint/2010/main" val="29295767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US" dirty="0" smtClean="0"/>
              <a:t>We can differentiate the function with respect to the weights using calculus.</a:t>
            </a:r>
          </a:p>
          <a:p>
            <a:endParaRPr lang="en-US" dirty="0"/>
          </a:p>
        </p:txBody>
      </p:sp>
      <p:sp>
        <p:nvSpPr>
          <p:cNvPr id="4" name="Slide Number Placeholder 3"/>
          <p:cNvSpPr>
            <a:spLocks noGrp="1"/>
          </p:cNvSpPr>
          <p:nvPr>
            <p:ph type="sldNum" sz="quarter" idx="10"/>
          </p:nvPr>
        </p:nvSpPr>
        <p:spPr/>
        <p:txBody>
          <a:bodyPr/>
          <a:lstStyle/>
          <a:p>
            <a:fld id="{75BAD559-58E6-437A-A7FE-2E6C4DB0F6C1}" type="slidenum">
              <a:rPr lang="en-US" smtClean="0"/>
              <a:pPr/>
              <a:t>39</a:t>
            </a:fld>
            <a:endParaRPr lang="en-US"/>
          </a:p>
        </p:txBody>
      </p:sp>
    </p:spTree>
    <p:extLst>
      <p:ext uri="{BB962C8B-B14F-4D97-AF65-F5344CB8AC3E}">
        <p14:creationId xmlns:p14="http://schemas.microsoft.com/office/powerpoint/2010/main" val="41016810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75BAD559-58E6-437A-A7FE-2E6C4DB0F6C1}" type="slidenum">
              <a:rPr lang="en-US" smtClean="0"/>
              <a:pPr/>
              <a:t>40</a:t>
            </a:fld>
            <a:endParaRPr lang="en-US"/>
          </a:p>
        </p:txBody>
      </p:sp>
    </p:spTree>
    <p:extLst>
      <p:ext uri="{BB962C8B-B14F-4D97-AF65-F5344CB8AC3E}">
        <p14:creationId xmlns:p14="http://schemas.microsoft.com/office/powerpoint/2010/main" val="32410833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Compute gradient in one step (analytical gradient)</a:t>
            </a:r>
            <a:endParaRPr lang="en-US" dirty="0"/>
          </a:p>
        </p:txBody>
      </p:sp>
      <p:sp>
        <p:nvSpPr>
          <p:cNvPr id="4" name="Slide Number Placeholder 3"/>
          <p:cNvSpPr>
            <a:spLocks noGrp="1"/>
          </p:cNvSpPr>
          <p:nvPr>
            <p:ph type="sldNum" sz="quarter" idx="10"/>
          </p:nvPr>
        </p:nvSpPr>
        <p:spPr/>
        <p:txBody>
          <a:bodyPr/>
          <a:lstStyle/>
          <a:p>
            <a:fld id="{75BAD559-58E6-437A-A7FE-2E6C4DB0F6C1}" type="slidenum">
              <a:rPr lang="en-US" smtClean="0"/>
              <a:pPr/>
              <a:t>41</a:t>
            </a:fld>
            <a:endParaRPr lang="en-US"/>
          </a:p>
        </p:txBody>
      </p:sp>
    </p:spTree>
    <p:extLst>
      <p:ext uri="{BB962C8B-B14F-4D97-AF65-F5344CB8AC3E}">
        <p14:creationId xmlns:p14="http://schemas.microsoft.com/office/powerpoint/2010/main" val="21557187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gradient is just a vector (partial)</a:t>
            </a:r>
            <a:r>
              <a:rPr lang="en-US" baseline="0" dirty="0" smtClean="0"/>
              <a:t> </a:t>
            </a:r>
            <a:r>
              <a:rPr lang="en-US" dirty="0" smtClean="0"/>
              <a:t>derivatives for each dimension in the input space</a:t>
            </a:r>
          </a:p>
          <a:p>
            <a:endParaRPr lang="en-US" dirty="0" smtClean="0"/>
          </a:p>
          <a:p>
            <a:r>
              <a:rPr lang="en-US" dirty="0" smtClean="0"/>
              <a:t>the derivative on each variable tells you the sensitivity of the whole expression on its value.</a:t>
            </a:r>
            <a:endParaRPr lang="en-US" dirty="0"/>
          </a:p>
        </p:txBody>
      </p:sp>
      <p:sp>
        <p:nvSpPr>
          <p:cNvPr id="4" name="Slide Number Placeholder 3"/>
          <p:cNvSpPr>
            <a:spLocks noGrp="1"/>
          </p:cNvSpPr>
          <p:nvPr>
            <p:ph type="sldNum" sz="quarter" idx="10"/>
          </p:nvPr>
        </p:nvSpPr>
        <p:spPr/>
        <p:txBody>
          <a:bodyPr/>
          <a:lstStyle/>
          <a:p>
            <a:fld id="{75BAD559-58E6-437A-A7FE-2E6C4DB0F6C1}" type="slidenum">
              <a:rPr lang="en-US" smtClean="0"/>
              <a:pPr/>
              <a:t>42</a:t>
            </a:fld>
            <a:endParaRPr lang="en-US"/>
          </a:p>
        </p:txBody>
      </p:sp>
    </p:spTree>
    <p:extLst>
      <p:ext uri="{BB962C8B-B14F-4D97-AF65-F5344CB8AC3E}">
        <p14:creationId xmlns:p14="http://schemas.microsoft.com/office/powerpoint/2010/main" val="31062545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are making an update in the negative direction of the gradient since we wish our loss function to decrease, not increase.</a:t>
            </a:r>
            <a:endParaRPr lang="en-US" dirty="0"/>
          </a:p>
        </p:txBody>
      </p:sp>
      <p:sp>
        <p:nvSpPr>
          <p:cNvPr id="4" name="Slide Number Placeholder 3"/>
          <p:cNvSpPr>
            <a:spLocks noGrp="1"/>
          </p:cNvSpPr>
          <p:nvPr>
            <p:ph type="sldNum" sz="quarter" idx="10"/>
          </p:nvPr>
        </p:nvSpPr>
        <p:spPr/>
        <p:txBody>
          <a:bodyPr/>
          <a:lstStyle/>
          <a:p>
            <a:fld id="{75BAD559-58E6-437A-A7FE-2E6C4DB0F6C1}" type="slidenum">
              <a:rPr lang="en-US" smtClean="0"/>
              <a:pPr/>
              <a:t>43</a:t>
            </a:fld>
            <a:endParaRPr lang="en-US"/>
          </a:p>
        </p:txBody>
      </p:sp>
    </p:spTree>
    <p:extLst>
      <p:ext uri="{BB962C8B-B14F-4D97-AF65-F5344CB8AC3E}">
        <p14:creationId xmlns:p14="http://schemas.microsoft.com/office/powerpoint/2010/main" val="22037731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procedure of repeatedly evaluating the gradient and then performing a parameter update is called Gradient Descent</a:t>
            </a:r>
            <a:endParaRPr lang="en-US" dirty="0"/>
          </a:p>
        </p:txBody>
      </p:sp>
      <p:sp>
        <p:nvSpPr>
          <p:cNvPr id="4" name="Slide Number Placeholder 3"/>
          <p:cNvSpPr>
            <a:spLocks noGrp="1"/>
          </p:cNvSpPr>
          <p:nvPr>
            <p:ph type="sldNum" sz="quarter" idx="10"/>
          </p:nvPr>
        </p:nvSpPr>
        <p:spPr/>
        <p:txBody>
          <a:bodyPr/>
          <a:lstStyle/>
          <a:p>
            <a:fld id="{75BAD559-58E6-437A-A7FE-2E6C4DB0F6C1}" type="slidenum">
              <a:rPr lang="en-US" smtClean="0"/>
              <a:pPr/>
              <a:t>44</a:t>
            </a:fld>
            <a:endParaRPr lang="en-US"/>
          </a:p>
        </p:txBody>
      </p:sp>
    </p:spTree>
    <p:extLst>
      <p:ext uri="{BB962C8B-B14F-4D97-AF65-F5344CB8AC3E}">
        <p14:creationId xmlns:p14="http://schemas.microsoft.com/office/powerpoint/2010/main" val="339947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BAD559-58E6-437A-A7FE-2E6C4DB0F6C1}" type="slidenum">
              <a:rPr lang="en-US" smtClean="0"/>
              <a:pPr/>
              <a:t>2</a:t>
            </a:fld>
            <a:endParaRPr lang="en-US"/>
          </a:p>
        </p:txBody>
      </p:sp>
    </p:spTree>
    <p:extLst>
      <p:ext uri="{BB962C8B-B14F-4D97-AF65-F5344CB8AC3E}">
        <p14:creationId xmlns:p14="http://schemas.microsoft.com/office/powerpoint/2010/main" val="9275754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With low learning rates the improvements will be linear. With high learning rates they will start to look more exponential. Higher learning rates will decay the loss faster, but they get stuck at worse values of loss (green line). This is because there is too much "energy" in the optimization and the parameters are bouncing around chaotically, unable to settle in a nice spot in the optimization landscape.</a:t>
            </a:r>
            <a:endParaRPr lang="en-US" dirty="0"/>
          </a:p>
        </p:txBody>
      </p:sp>
      <p:sp>
        <p:nvSpPr>
          <p:cNvPr id="4" name="Slide Number Placeholder 3"/>
          <p:cNvSpPr>
            <a:spLocks noGrp="1"/>
          </p:cNvSpPr>
          <p:nvPr>
            <p:ph type="sldNum" sz="quarter" idx="10"/>
          </p:nvPr>
        </p:nvSpPr>
        <p:spPr/>
        <p:txBody>
          <a:bodyPr/>
          <a:lstStyle/>
          <a:p>
            <a:fld id="{75BAD559-58E6-437A-A7FE-2E6C4DB0F6C1}" type="slidenum">
              <a:rPr lang="en-US" smtClean="0"/>
              <a:pPr/>
              <a:t>46</a:t>
            </a:fld>
            <a:endParaRPr lang="en-US"/>
          </a:p>
        </p:txBody>
      </p:sp>
    </p:spTree>
    <p:extLst>
      <p:ext uri="{BB962C8B-B14F-4D97-AF65-F5344CB8AC3E}">
        <p14:creationId xmlns:p14="http://schemas.microsoft.com/office/powerpoint/2010/main" val="36864841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Backpropagation</a:t>
            </a:r>
            <a:r>
              <a:rPr lang="en-US" baseline="0" dirty="0" smtClean="0"/>
              <a:t> </a:t>
            </a:r>
            <a:r>
              <a:rPr lang="en-US" dirty="0" smtClean="0"/>
              <a:t>is a way of computing gradients of expressions through recursive application of chain rule.</a:t>
            </a:r>
          </a:p>
          <a:p>
            <a:endParaRPr lang="en-US" dirty="0" smtClean="0"/>
          </a:p>
          <a:p>
            <a:pPr defTabSz="966612">
              <a:defRPr/>
            </a:pPr>
            <a:r>
              <a:rPr lang="en-US" dirty="0" smtClean="0"/>
              <a:t>It can be thought of as gates communicating to each other (through the gradient signal) whether they want their outputs to increase or decrease (and how strongly), so as to make the final output value higher.</a:t>
            </a:r>
          </a:p>
          <a:p>
            <a:endParaRPr lang="en-US" dirty="0"/>
          </a:p>
        </p:txBody>
      </p:sp>
      <p:sp>
        <p:nvSpPr>
          <p:cNvPr id="4" name="Slide Number Placeholder 3"/>
          <p:cNvSpPr>
            <a:spLocks noGrp="1"/>
          </p:cNvSpPr>
          <p:nvPr>
            <p:ph type="sldNum" sz="quarter" idx="10"/>
          </p:nvPr>
        </p:nvSpPr>
        <p:spPr/>
        <p:txBody>
          <a:bodyPr/>
          <a:lstStyle/>
          <a:p>
            <a:fld id="{75BAD559-58E6-437A-A7FE-2E6C4DB0F6C1}" type="slidenum">
              <a:rPr lang="en-US" smtClean="0"/>
              <a:pPr/>
              <a:t>48</a:t>
            </a:fld>
            <a:endParaRPr lang="en-US"/>
          </a:p>
        </p:txBody>
      </p:sp>
    </p:spTree>
    <p:extLst>
      <p:ext uri="{BB962C8B-B14F-4D97-AF65-F5344CB8AC3E}">
        <p14:creationId xmlns:p14="http://schemas.microsoft.com/office/powerpoint/2010/main" val="19117550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BAD559-58E6-437A-A7FE-2E6C4DB0F6C1}" type="slidenum">
              <a:rPr lang="en-US" smtClean="0"/>
              <a:pPr/>
              <a:t>50</a:t>
            </a:fld>
            <a:endParaRPr lang="en-US"/>
          </a:p>
        </p:txBody>
      </p:sp>
    </p:spTree>
    <p:extLst>
      <p:ext uri="{BB962C8B-B14F-4D97-AF65-F5344CB8AC3E}">
        <p14:creationId xmlns:p14="http://schemas.microsoft.com/office/powerpoint/2010/main" val="7687434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BAD559-58E6-437A-A7FE-2E6C4DB0F6C1}" type="slidenum">
              <a:rPr lang="en-US" smtClean="0"/>
              <a:pPr/>
              <a:t>51</a:t>
            </a:fld>
            <a:endParaRPr lang="en-US"/>
          </a:p>
        </p:txBody>
      </p:sp>
    </p:spTree>
    <p:extLst>
      <p:ext uri="{BB962C8B-B14F-4D97-AF65-F5344CB8AC3E}">
        <p14:creationId xmlns:p14="http://schemas.microsoft.com/office/powerpoint/2010/main" val="18405735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smtClean="0"/>
              <a:t>Green shows the intermediate</a:t>
            </a:r>
            <a:r>
              <a:rPr lang="en-US" i="0" baseline="0" dirty="0" smtClean="0"/>
              <a:t> and output values.</a:t>
            </a:r>
            <a:endParaRPr lang="en-US" i="0" dirty="0" smtClean="0"/>
          </a:p>
        </p:txBody>
      </p:sp>
      <p:sp>
        <p:nvSpPr>
          <p:cNvPr id="4" name="Slide Number Placeholder 3"/>
          <p:cNvSpPr>
            <a:spLocks noGrp="1"/>
          </p:cNvSpPr>
          <p:nvPr>
            <p:ph type="sldNum" sz="quarter" idx="10"/>
          </p:nvPr>
        </p:nvSpPr>
        <p:spPr/>
        <p:txBody>
          <a:bodyPr/>
          <a:lstStyle/>
          <a:p>
            <a:fld id="{75BAD559-58E6-437A-A7FE-2E6C4DB0F6C1}" type="slidenum">
              <a:rPr lang="en-US" smtClean="0"/>
              <a:pPr/>
              <a:t>52</a:t>
            </a:fld>
            <a:endParaRPr lang="en-US"/>
          </a:p>
        </p:txBody>
      </p:sp>
    </p:spTree>
    <p:extLst>
      <p:ext uri="{BB962C8B-B14F-4D97-AF65-F5344CB8AC3E}">
        <p14:creationId xmlns:p14="http://schemas.microsoft.com/office/powerpoint/2010/main" val="40765163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Want to compute the input</a:t>
            </a:r>
            <a:r>
              <a:rPr lang="en-US" baseline="0" dirty="0" smtClean="0"/>
              <a:t> gradients, will do it by computing intermediate gradients and using chain rule.</a:t>
            </a:r>
            <a:endParaRPr lang="en-US" dirty="0" smtClean="0"/>
          </a:p>
        </p:txBody>
      </p:sp>
      <p:sp>
        <p:nvSpPr>
          <p:cNvPr id="4" name="Slide Number Placeholder 3"/>
          <p:cNvSpPr>
            <a:spLocks noGrp="1"/>
          </p:cNvSpPr>
          <p:nvPr>
            <p:ph type="sldNum" sz="quarter" idx="10"/>
          </p:nvPr>
        </p:nvSpPr>
        <p:spPr/>
        <p:txBody>
          <a:bodyPr/>
          <a:lstStyle/>
          <a:p>
            <a:fld id="{75BAD559-58E6-437A-A7FE-2E6C4DB0F6C1}" type="slidenum">
              <a:rPr lang="en-US" smtClean="0"/>
              <a:pPr/>
              <a:t>53</a:t>
            </a:fld>
            <a:endParaRPr lang="en-US"/>
          </a:p>
        </p:txBody>
      </p:sp>
    </p:spTree>
    <p:extLst>
      <p:ext uri="{BB962C8B-B14F-4D97-AF65-F5344CB8AC3E}">
        <p14:creationId xmlns:p14="http://schemas.microsoft.com/office/powerpoint/2010/main" val="1533899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Base case, identify function.</a:t>
            </a:r>
            <a:r>
              <a:rPr lang="en-US" baseline="0" dirty="0" smtClean="0"/>
              <a:t>  Its derivative is 1.</a:t>
            </a:r>
            <a:endParaRPr lang="en-US" dirty="0"/>
          </a:p>
        </p:txBody>
      </p:sp>
      <p:sp>
        <p:nvSpPr>
          <p:cNvPr id="4" name="Slide Number Placeholder 3"/>
          <p:cNvSpPr>
            <a:spLocks noGrp="1"/>
          </p:cNvSpPr>
          <p:nvPr>
            <p:ph type="sldNum" sz="quarter" idx="10"/>
          </p:nvPr>
        </p:nvSpPr>
        <p:spPr/>
        <p:txBody>
          <a:bodyPr/>
          <a:lstStyle/>
          <a:p>
            <a:fld id="{75BAD559-58E6-437A-A7FE-2E6C4DB0F6C1}" type="slidenum">
              <a:rPr lang="en-US" smtClean="0"/>
              <a:pPr/>
              <a:t>54</a:t>
            </a:fld>
            <a:endParaRPr lang="en-US"/>
          </a:p>
        </p:txBody>
      </p:sp>
    </p:spTree>
    <p:extLst>
      <p:ext uri="{BB962C8B-B14F-4D97-AF65-F5344CB8AC3E}">
        <p14:creationId xmlns:p14="http://schemas.microsoft.com/office/powerpoint/2010/main" val="39679486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Red shows gradients</a:t>
            </a:r>
            <a:endParaRPr lang="en-US" dirty="0"/>
          </a:p>
        </p:txBody>
      </p:sp>
      <p:sp>
        <p:nvSpPr>
          <p:cNvPr id="4" name="Slide Number Placeholder 3"/>
          <p:cNvSpPr>
            <a:spLocks noGrp="1"/>
          </p:cNvSpPr>
          <p:nvPr>
            <p:ph type="sldNum" sz="quarter" idx="10"/>
          </p:nvPr>
        </p:nvSpPr>
        <p:spPr/>
        <p:txBody>
          <a:bodyPr/>
          <a:lstStyle/>
          <a:p>
            <a:fld id="{75BAD559-58E6-437A-A7FE-2E6C4DB0F6C1}" type="slidenum">
              <a:rPr lang="en-US" smtClean="0"/>
              <a:pPr/>
              <a:t>55</a:t>
            </a:fld>
            <a:endParaRPr lang="en-US"/>
          </a:p>
        </p:txBody>
      </p:sp>
    </p:spTree>
    <p:extLst>
      <p:ext uri="{BB962C8B-B14F-4D97-AF65-F5344CB8AC3E}">
        <p14:creationId xmlns:p14="http://schemas.microsoft.com/office/powerpoint/2010/main" val="16190026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means that a small positive change h in z will result in a positive</a:t>
            </a:r>
            <a:r>
              <a:rPr lang="en-US" baseline="0" dirty="0" smtClean="0"/>
              <a:t> change of 3h of the output</a:t>
            </a:r>
            <a:endParaRPr lang="en-US" dirty="0"/>
          </a:p>
        </p:txBody>
      </p:sp>
      <p:sp>
        <p:nvSpPr>
          <p:cNvPr id="4" name="Slide Number Placeholder 3"/>
          <p:cNvSpPr>
            <a:spLocks noGrp="1"/>
          </p:cNvSpPr>
          <p:nvPr>
            <p:ph type="sldNum" sz="quarter" idx="10"/>
          </p:nvPr>
        </p:nvSpPr>
        <p:spPr/>
        <p:txBody>
          <a:bodyPr/>
          <a:lstStyle/>
          <a:p>
            <a:fld id="{75BAD559-58E6-437A-A7FE-2E6C4DB0F6C1}" type="slidenum">
              <a:rPr lang="en-US" smtClean="0"/>
              <a:pPr/>
              <a:t>57</a:t>
            </a:fld>
            <a:endParaRPr lang="en-US"/>
          </a:p>
        </p:txBody>
      </p:sp>
    </p:spTree>
    <p:extLst>
      <p:ext uri="{BB962C8B-B14F-4D97-AF65-F5344CB8AC3E}">
        <p14:creationId xmlns:p14="http://schemas.microsoft.com/office/powerpoint/2010/main" val="8867528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BAD559-58E6-437A-A7FE-2E6C4DB0F6C1}" type="slidenum">
              <a:rPr lang="en-US" smtClean="0"/>
              <a:pPr/>
              <a:t>58</a:t>
            </a:fld>
            <a:endParaRPr lang="en-US"/>
          </a:p>
        </p:txBody>
      </p:sp>
    </p:spTree>
    <p:extLst>
      <p:ext uri="{BB962C8B-B14F-4D97-AF65-F5344CB8AC3E}">
        <p14:creationId xmlns:p14="http://schemas.microsoft.com/office/powerpoint/2010/main" val="2101719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two-layer</a:t>
            </a:r>
            <a:r>
              <a:rPr lang="en-US" baseline="0" dirty="0" smtClean="0"/>
              <a:t> network.  </a:t>
            </a:r>
            <a:r>
              <a:rPr lang="en-US" dirty="0" smtClean="0"/>
              <a:t>The input, hidden, and output</a:t>
            </a:r>
            <a:r>
              <a:rPr lang="en-US" baseline="0" dirty="0" smtClean="0"/>
              <a:t> </a:t>
            </a:r>
            <a:r>
              <a:rPr lang="en-US" baseline="0" dirty="0" err="1" smtClean="0"/>
              <a:t>varialbes</a:t>
            </a:r>
            <a:r>
              <a:rPr lang="en-US" baseline="0" dirty="0" smtClean="0"/>
              <a:t> are represented by nodes, and the weights are represented by edges.</a:t>
            </a:r>
            <a:endParaRPr lang="en-US" dirty="0"/>
          </a:p>
        </p:txBody>
      </p:sp>
      <p:sp>
        <p:nvSpPr>
          <p:cNvPr id="4" name="Slide Number Placeholder 3"/>
          <p:cNvSpPr>
            <a:spLocks noGrp="1"/>
          </p:cNvSpPr>
          <p:nvPr>
            <p:ph type="sldNum" sz="quarter" idx="10"/>
          </p:nvPr>
        </p:nvSpPr>
        <p:spPr/>
        <p:txBody>
          <a:bodyPr/>
          <a:lstStyle/>
          <a:p>
            <a:fld id="{75BAD559-58E6-437A-A7FE-2E6C4DB0F6C1}" type="slidenum">
              <a:rPr lang="en-US" smtClean="0"/>
              <a:pPr/>
              <a:t>3</a:t>
            </a:fld>
            <a:endParaRPr lang="en-US"/>
          </a:p>
        </p:txBody>
      </p:sp>
    </p:spTree>
    <p:extLst>
      <p:ext uri="{BB962C8B-B14F-4D97-AF65-F5344CB8AC3E}">
        <p14:creationId xmlns:p14="http://schemas.microsoft.com/office/powerpoint/2010/main" val="12528752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q were to increase by h, f</a:t>
            </a:r>
            <a:r>
              <a:rPr lang="en-US" baseline="0" dirty="0" smtClean="0"/>
              <a:t> would </a:t>
            </a:r>
            <a:r>
              <a:rPr lang="en-US" i="1" baseline="0" dirty="0" smtClean="0"/>
              <a:t>decrease</a:t>
            </a:r>
            <a:r>
              <a:rPr lang="en-US" baseline="0" dirty="0" smtClean="0"/>
              <a:t> by 4h</a:t>
            </a:r>
            <a:endParaRPr lang="en-US" dirty="0"/>
          </a:p>
        </p:txBody>
      </p:sp>
      <p:sp>
        <p:nvSpPr>
          <p:cNvPr id="4" name="Slide Number Placeholder 3"/>
          <p:cNvSpPr>
            <a:spLocks noGrp="1"/>
          </p:cNvSpPr>
          <p:nvPr>
            <p:ph type="sldNum" sz="quarter" idx="10"/>
          </p:nvPr>
        </p:nvSpPr>
        <p:spPr/>
        <p:txBody>
          <a:bodyPr/>
          <a:lstStyle/>
          <a:p>
            <a:fld id="{75BAD559-58E6-437A-A7FE-2E6C4DB0F6C1}" type="slidenum">
              <a:rPr lang="en-US" smtClean="0"/>
              <a:pPr/>
              <a:t>59</a:t>
            </a:fld>
            <a:endParaRPr lang="en-US"/>
          </a:p>
        </p:txBody>
      </p:sp>
    </p:spTree>
    <p:extLst>
      <p:ext uri="{BB962C8B-B14F-4D97-AF65-F5344CB8AC3E}">
        <p14:creationId xmlns:p14="http://schemas.microsoft.com/office/powerpoint/2010/main" val="39847121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US" dirty="0" err="1" smtClean="0"/>
              <a:t>dq</a:t>
            </a:r>
            <a:r>
              <a:rPr lang="en-US" dirty="0" smtClean="0"/>
              <a:t>/</a:t>
            </a:r>
            <a:r>
              <a:rPr lang="en-US" dirty="0" err="1" smtClean="0"/>
              <a:t>dy</a:t>
            </a:r>
            <a:r>
              <a:rPr lang="en-US" dirty="0" smtClean="0"/>
              <a:t>: local derivative</a:t>
            </a:r>
            <a:r>
              <a:rPr lang="en-US" baseline="0" dirty="0" smtClean="0"/>
              <a:t> (</a:t>
            </a:r>
            <a:r>
              <a:rPr lang="en-US" dirty="0" smtClean="0"/>
              <a:t>influence) of y on</a:t>
            </a:r>
            <a:r>
              <a:rPr lang="en-US" baseline="0" dirty="0" smtClean="0"/>
              <a:t> q.  An increase in y increases q, which in turn decreases f.</a:t>
            </a:r>
          </a:p>
          <a:p>
            <a:endParaRPr lang="en-US" dirty="0" smtClean="0"/>
          </a:p>
          <a:p>
            <a:r>
              <a:rPr lang="en-US" dirty="0" smtClean="0"/>
              <a:t>The chain rule tells us that the correct way to “chain” these gradient expressions together is through multiplication</a:t>
            </a:r>
          </a:p>
          <a:p>
            <a:pPr defTabSz="966612">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75BAD559-58E6-437A-A7FE-2E6C4DB0F6C1}" type="slidenum">
              <a:rPr lang="en-US" smtClean="0"/>
              <a:pPr/>
              <a:t>61</a:t>
            </a:fld>
            <a:endParaRPr lang="en-US"/>
          </a:p>
        </p:txBody>
      </p:sp>
    </p:spTree>
    <p:extLst>
      <p:ext uri="{BB962C8B-B14F-4D97-AF65-F5344CB8AC3E}">
        <p14:creationId xmlns:p14="http://schemas.microsoft.com/office/powerpoint/2010/main" val="22907254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BAD559-58E6-437A-A7FE-2E6C4DB0F6C1}" type="slidenum">
              <a:rPr lang="en-US" smtClean="0"/>
              <a:pPr/>
              <a:t>62</a:t>
            </a:fld>
            <a:endParaRPr lang="en-US"/>
          </a:p>
        </p:txBody>
      </p:sp>
    </p:spTree>
    <p:extLst>
      <p:ext uri="{BB962C8B-B14F-4D97-AF65-F5344CB8AC3E}">
        <p14:creationId xmlns:p14="http://schemas.microsoft.com/office/powerpoint/2010/main" val="22314026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BAD559-58E6-437A-A7FE-2E6C4DB0F6C1}" type="slidenum">
              <a:rPr lang="en-US" smtClean="0"/>
              <a:pPr/>
              <a:t>63</a:t>
            </a:fld>
            <a:endParaRPr lang="en-US"/>
          </a:p>
        </p:txBody>
      </p:sp>
    </p:spTree>
    <p:extLst>
      <p:ext uri="{BB962C8B-B14F-4D97-AF65-F5344CB8AC3E}">
        <p14:creationId xmlns:p14="http://schemas.microsoft.com/office/powerpoint/2010/main" val="3762503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think about a single gate somewhere in the entire computational graph.</a:t>
            </a:r>
          </a:p>
          <a:p>
            <a:endParaRPr lang="en-US" dirty="0" smtClean="0"/>
          </a:p>
          <a:p>
            <a:r>
              <a:rPr lang="en-US" dirty="0" smtClean="0"/>
              <a:t>Given inputs </a:t>
            </a:r>
            <a:r>
              <a:rPr lang="en-US" dirty="0" err="1" smtClean="0"/>
              <a:t>x,y</a:t>
            </a:r>
            <a:r>
              <a:rPr lang="en-US" dirty="0" smtClean="0"/>
              <a:t>, the function f</a:t>
            </a:r>
            <a:r>
              <a:rPr lang="en-US" baseline="0" dirty="0" smtClean="0"/>
              <a:t> outputs z.  z then gets passed on to other gates but we don’t need to know what happens except that at the end, the loss is computed.</a:t>
            </a:r>
            <a:endParaRPr lang="en-US" dirty="0"/>
          </a:p>
        </p:txBody>
      </p:sp>
      <p:sp>
        <p:nvSpPr>
          <p:cNvPr id="4" name="Slide Number Placeholder 3"/>
          <p:cNvSpPr>
            <a:spLocks noGrp="1"/>
          </p:cNvSpPr>
          <p:nvPr>
            <p:ph type="sldNum" sz="quarter" idx="10"/>
          </p:nvPr>
        </p:nvSpPr>
        <p:spPr/>
        <p:txBody>
          <a:bodyPr/>
          <a:lstStyle/>
          <a:p>
            <a:fld id="{75BAD559-58E6-437A-A7FE-2E6C4DB0F6C1}" type="slidenum">
              <a:rPr lang="en-US" smtClean="0"/>
              <a:pPr/>
              <a:t>64</a:t>
            </a:fld>
            <a:endParaRPr lang="en-US"/>
          </a:p>
        </p:txBody>
      </p:sp>
    </p:spTree>
    <p:extLst>
      <p:ext uri="{BB962C8B-B14F-4D97-AF65-F5344CB8AC3E}">
        <p14:creationId xmlns:p14="http://schemas.microsoft.com/office/powerpoint/2010/main" val="20734843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addition to z, during</a:t>
            </a:r>
            <a:r>
              <a:rPr lang="en-US" baseline="0" dirty="0" smtClean="0"/>
              <a:t> the forward pass, </a:t>
            </a:r>
            <a:r>
              <a:rPr lang="en-US" dirty="0" smtClean="0"/>
              <a:t>we can also immediately</a:t>
            </a:r>
            <a:r>
              <a:rPr lang="en-US" baseline="0" dirty="0" smtClean="0"/>
              <a:t> compute the local gradients since function f only cares about </a:t>
            </a:r>
            <a:r>
              <a:rPr lang="en-US" baseline="0" dirty="0" err="1" smtClean="0"/>
              <a:t>x,y,z</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75BAD559-58E6-437A-A7FE-2E6C4DB0F6C1}" type="slidenum">
              <a:rPr lang="en-US" smtClean="0"/>
              <a:pPr/>
              <a:t>65</a:t>
            </a:fld>
            <a:endParaRPr lang="en-US"/>
          </a:p>
        </p:txBody>
      </p:sp>
    </p:spTree>
    <p:extLst>
      <p:ext uri="{BB962C8B-B14F-4D97-AF65-F5344CB8AC3E}">
        <p14:creationId xmlns:p14="http://schemas.microsoft.com/office/powerpoint/2010/main" val="338981615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Eventually, we’ll learn what the influence of z is on L (through recursive backpropagation).</a:t>
            </a:r>
            <a:endParaRPr lang="en-US" dirty="0"/>
          </a:p>
        </p:txBody>
      </p:sp>
      <p:sp>
        <p:nvSpPr>
          <p:cNvPr id="4" name="Slide Number Placeholder 3"/>
          <p:cNvSpPr>
            <a:spLocks noGrp="1"/>
          </p:cNvSpPr>
          <p:nvPr>
            <p:ph type="sldNum" sz="quarter" idx="10"/>
          </p:nvPr>
        </p:nvSpPr>
        <p:spPr/>
        <p:txBody>
          <a:bodyPr/>
          <a:lstStyle/>
          <a:p>
            <a:fld id="{75BAD559-58E6-437A-A7FE-2E6C4DB0F6C1}" type="slidenum">
              <a:rPr lang="en-US" smtClean="0"/>
              <a:pPr/>
              <a:t>66</a:t>
            </a:fld>
            <a:endParaRPr lang="en-US"/>
          </a:p>
        </p:txBody>
      </p:sp>
    </p:spTree>
    <p:extLst>
      <p:ext uri="{BB962C8B-B14F-4D97-AF65-F5344CB8AC3E}">
        <p14:creationId xmlns:p14="http://schemas.microsoft.com/office/powerpoint/2010/main" val="329139285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a:t>
            </a:r>
            <a:r>
              <a:rPr lang="en-US" baseline="0" dirty="0" smtClean="0"/>
              <a:t> use </a:t>
            </a:r>
            <a:r>
              <a:rPr lang="en-US" dirty="0" smtClean="0"/>
              <a:t>the chain rule to chain the gradient flowing back in with the local gradient to compute </a:t>
            </a:r>
            <a:r>
              <a:rPr lang="en-US" dirty="0" err="1" smtClean="0"/>
              <a:t>dL</a:t>
            </a:r>
            <a:r>
              <a:rPr lang="en-US" dirty="0" smtClean="0"/>
              <a:t>/dx.  This gives the influence</a:t>
            </a:r>
            <a:r>
              <a:rPr lang="en-US" baseline="0" dirty="0" smtClean="0"/>
              <a:t> of x on the final output, which is the loss L.</a:t>
            </a:r>
            <a:endParaRPr lang="en-US" dirty="0"/>
          </a:p>
        </p:txBody>
      </p:sp>
      <p:sp>
        <p:nvSpPr>
          <p:cNvPr id="4" name="Slide Number Placeholder 3"/>
          <p:cNvSpPr>
            <a:spLocks noGrp="1"/>
          </p:cNvSpPr>
          <p:nvPr>
            <p:ph type="sldNum" sz="quarter" idx="10"/>
          </p:nvPr>
        </p:nvSpPr>
        <p:spPr/>
        <p:txBody>
          <a:bodyPr/>
          <a:lstStyle/>
          <a:p>
            <a:fld id="{75BAD559-58E6-437A-A7FE-2E6C4DB0F6C1}" type="slidenum">
              <a:rPr lang="en-US" smtClean="0"/>
              <a:pPr/>
              <a:t>67</a:t>
            </a:fld>
            <a:endParaRPr lang="en-US"/>
          </a:p>
        </p:txBody>
      </p:sp>
    </p:spTree>
    <p:extLst>
      <p:ext uri="{BB962C8B-B14F-4D97-AF65-F5344CB8AC3E}">
        <p14:creationId xmlns:p14="http://schemas.microsoft.com/office/powerpoint/2010/main" val="10111875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Thi</a:t>
            </a:r>
            <a:endParaRPr lang="en-US" dirty="0"/>
          </a:p>
        </p:txBody>
      </p:sp>
      <p:sp>
        <p:nvSpPr>
          <p:cNvPr id="4" name="Slide Number Placeholder 3"/>
          <p:cNvSpPr>
            <a:spLocks noGrp="1"/>
          </p:cNvSpPr>
          <p:nvPr>
            <p:ph type="sldNum" sz="quarter" idx="10"/>
          </p:nvPr>
        </p:nvSpPr>
        <p:spPr/>
        <p:txBody>
          <a:bodyPr/>
          <a:lstStyle/>
          <a:p>
            <a:fld id="{75BAD559-58E6-437A-A7FE-2E6C4DB0F6C1}" type="slidenum">
              <a:rPr lang="en-US" smtClean="0"/>
              <a:pPr/>
              <a:t>68</a:t>
            </a:fld>
            <a:endParaRPr lang="en-US"/>
          </a:p>
        </p:txBody>
      </p:sp>
    </p:spTree>
    <p:extLst>
      <p:ext uri="{BB962C8B-B14F-4D97-AF65-F5344CB8AC3E}">
        <p14:creationId xmlns:p14="http://schemas.microsoft.com/office/powerpoint/2010/main" val="232212749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process happens recursively through the entire computational graph to compute the influence of every intermediate value on the final output.  This is </a:t>
            </a:r>
            <a:r>
              <a:rPr lang="en-US" dirty="0" err="1" smtClean="0"/>
              <a:t>backpropagation</a:t>
            </a:r>
            <a:r>
              <a:rPr lang="en-US" dirty="0" smtClean="0"/>
              <a:t>.</a:t>
            </a:r>
            <a:endParaRPr lang="en-US" dirty="0"/>
          </a:p>
        </p:txBody>
      </p:sp>
      <p:sp>
        <p:nvSpPr>
          <p:cNvPr id="4" name="Slide Number Placeholder 3"/>
          <p:cNvSpPr>
            <a:spLocks noGrp="1"/>
          </p:cNvSpPr>
          <p:nvPr>
            <p:ph type="sldNum" sz="quarter" idx="10"/>
          </p:nvPr>
        </p:nvSpPr>
        <p:spPr/>
        <p:txBody>
          <a:bodyPr/>
          <a:lstStyle/>
          <a:p>
            <a:fld id="{75BAD559-58E6-437A-A7FE-2E6C4DB0F6C1}" type="slidenum">
              <a:rPr lang="en-US" smtClean="0"/>
              <a:pPr/>
              <a:t>69</a:t>
            </a:fld>
            <a:endParaRPr lang="en-US"/>
          </a:p>
        </p:txBody>
      </p:sp>
    </p:spTree>
    <p:extLst>
      <p:ext uri="{BB962C8B-B14F-4D97-AF65-F5344CB8AC3E}">
        <p14:creationId xmlns:p14="http://schemas.microsoft.com/office/powerpoint/2010/main" val="1998855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two-layer</a:t>
            </a:r>
            <a:r>
              <a:rPr lang="en-US" baseline="0" dirty="0" smtClean="0"/>
              <a:t> network.  </a:t>
            </a:r>
            <a:r>
              <a:rPr lang="en-US" dirty="0" smtClean="0"/>
              <a:t>The input, hidden, and output</a:t>
            </a:r>
            <a:r>
              <a:rPr lang="en-US" baseline="0" dirty="0" smtClean="0"/>
              <a:t> </a:t>
            </a:r>
            <a:r>
              <a:rPr lang="en-US" baseline="0" dirty="0" err="1" smtClean="0"/>
              <a:t>varialbes</a:t>
            </a:r>
            <a:r>
              <a:rPr lang="en-US" baseline="0" dirty="0" smtClean="0"/>
              <a:t> are represented by nodes, and the weights are represented by edges.</a:t>
            </a:r>
            <a:endParaRPr lang="en-US" dirty="0"/>
          </a:p>
        </p:txBody>
      </p:sp>
      <p:sp>
        <p:nvSpPr>
          <p:cNvPr id="4" name="Slide Number Placeholder 3"/>
          <p:cNvSpPr>
            <a:spLocks noGrp="1"/>
          </p:cNvSpPr>
          <p:nvPr>
            <p:ph type="sldNum" sz="quarter" idx="10"/>
          </p:nvPr>
        </p:nvSpPr>
        <p:spPr/>
        <p:txBody>
          <a:bodyPr/>
          <a:lstStyle/>
          <a:p>
            <a:fld id="{75BAD559-58E6-437A-A7FE-2E6C4DB0F6C1}" type="slidenum">
              <a:rPr lang="en-US" smtClean="0"/>
              <a:pPr/>
              <a:t>4</a:t>
            </a:fld>
            <a:endParaRPr lang="en-US"/>
          </a:p>
        </p:txBody>
      </p:sp>
    </p:spTree>
    <p:extLst>
      <p:ext uri="{BB962C8B-B14F-4D97-AF65-F5344CB8AC3E}">
        <p14:creationId xmlns:p14="http://schemas.microsoft.com/office/powerpoint/2010/main" val="32609951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BAD559-58E6-437A-A7FE-2E6C4DB0F6C1}" type="slidenum">
              <a:rPr lang="en-US" smtClean="0"/>
              <a:pPr/>
              <a:t>5</a:t>
            </a:fld>
            <a:endParaRPr lang="en-US"/>
          </a:p>
        </p:txBody>
      </p:sp>
    </p:spTree>
    <p:extLst>
      <p:ext uri="{BB962C8B-B14F-4D97-AF65-F5344CB8AC3E}">
        <p14:creationId xmlns:p14="http://schemas.microsoft.com/office/powerpoint/2010/main" val="11317430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score function that maps the raw data to class scores, and a loss function that quantifies the agreement between the predicted scores and the ground truth labels. We cast this as an optimization problem in which we minimize the loss function with respect to the parameters of the score function</a:t>
            </a:r>
            <a:endParaRPr lang="en-US" dirty="0"/>
          </a:p>
        </p:txBody>
      </p:sp>
      <p:sp>
        <p:nvSpPr>
          <p:cNvPr id="4" name="Slide Number Placeholder 3"/>
          <p:cNvSpPr>
            <a:spLocks noGrp="1"/>
          </p:cNvSpPr>
          <p:nvPr>
            <p:ph type="sldNum" sz="quarter" idx="10"/>
          </p:nvPr>
        </p:nvSpPr>
        <p:spPr/>
        <p:txBody>
          <a:bodyPr/>
          <a:lstStyle/>
          <a:p>
            <a:fld id="{75BAD559-58E6-437A-A7FE-2E6C4DB0F6C1}" type="slidenum">
              <a:rPr lang="en-US" smtClean="0"/>
              <a:pPr/>
              <a:t>15</a:t>
            </a:fld>
            <a:endParaRPr lang="en-US"/>
          </a:p>
        </p:txBody>
      </p:sp>
    </p:spTree>
    <p:extLst>
      <p:ext uri="{BB962C8B-B14F-4D97-AF65-F5344CB8AC3E}">
        <p14:creationId xmlns:p14="http://schemas.microsoft.com/office/powerpoint/2010/main" val="2563074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parameters in W are often called the weights, and b is called the bias vector because it influences the output scores, but without interacting with the actual data x.</a:t>
            </a:r>
          </a:p>
          <a:p>
            <a:endParaRPr lang="en-US" dirty="0" smtClean="0"/>
          </a:p>
          <a:p>
            <a:r>
              <a:rPr lang="en-US" dirty="0" smtClean="0"/>
              <a:t>(In 2D:</a:t>
            </a:r>
            <a:r>
              <a:rPr lang="en-US" baseline="0" dirty="0" smtClean="0"/>
              <a:t> t</a:t>
            </a:r>
            <a:r>
              <a:rPr lang="en-US" dirty="0" smtClean="0"/>
              <a:t>he biases b allow our classifiers to translate the lines. In particular, without the bias terms, all lines would be forced to cross the origin.)</a:t>
            </a:r>
            <a:endParaRPr lang="en-US" dirty="0"/>
          </a:p>
        </p:txBody>
      </p:sp>
      <p:sp>
        <p:nvSpPr>
          <p:cNvPr id="4" name="Slide Number Placeholder 3"/>
          <p:cNvSpPr>
            <a:spLocks noGrp="1"/>
          </p:cNvSpPr>
          <p:nvPr>
            <p:ph type="sldNum" sz="quarter" idx="10"/>
          </p:nvPr>
        </p:nvSpPr>
        <p:spPr/>
        <p:txBody>
          <a:bodyPr/>
          <a:lstStyle/>
          <a:p>
            <a:fld id="{75BAD559-58E6-437A-A7FE-2E6C4DB0F6C1}" type="slidenum">
              <a:rPr lang="en-US" smtClean="0"/>
              <a:pPr/>
              <a:t>18</a:t>
            </a:fld>
            <a:endParaRPr lang="en-US"/>
          </a:p>
        </p:txBody>
      </p:sp>
    </p:spTree>
    <p:extLst>
      <p:ext uri="{BB962C8B-B14F-4D97-AF65-F5344CB8AC3E}">
        <p14:creationId xmlns:p14="http://schemas.microsoft.com/office/powerpoint/2010/main" val="21274883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L2 penalty prefers smaller and more diffuse weight vectors, final classifier is encouraged to take into account all input dimensions to small amounts rather than a few input dimensions and very strongly. </a:t>
            </a:r>
          </a:p>
          <a:p>
            <a:endParaRPr lang="en-US" dirty="0" smtClean="0"/>
          </a:p>
          <a:p>
            <a:r>
              <a:rPr lang="en-US" dirty="0" smtClean="0"/>
              <a:t>The set of W is not necessarily unique: there might be many similar W that correctly classify the examples. One easy way to see this is that if some parameters W correctly classify all examples (so loss is zero for each example), then any multiple of these parameters </a:t>
            </a:r>
            <a:r>
              <a:rPr lang="en-US" dirty="0" err="1" smtClean="0"/>
              <a:t>λW</a:t>
            </a:r>
            <a:r>
              <a:rPr lang="en-US" dirty="0" smtClean="0"/>
              <a:t> where λ&gt;1 will also give zero loss because this transformation uniformly stretches all score magnitudes and hence also their absolute differences. </a:t>
            </a:r>
            <a:endParaRPr lang="en-US" dirty="0"/>
          </a:p>
        </p:txBody>
      </p:sp>
      <p:sp>
        <p:nvSpPr>
          <p:cNvPr id="4" name="Slide Number Placeholder 3"/>
          <p:cNvSpPr>
            <a:spLocks noGrp="1"/>
          </p:cNvSpPr>
          <p:nvPr>
            <p:ph type="sldNum" sz="quarter" idx="10"/>
          </p:nvPr>
        </p:nvSpPr>
        <p:spPr/>
        <p:txBody>
          <a:bodyPr/>
          <a:lstStyle/>
          <a:p>
            <a:fld id="{75BAD559-58E6-437A-A7FE-2E6C4DB0F6C1}" type="slidenum">
              <a:rPr lang="en-US" smtClean="0"/>
              <a:pPr/>
              <a:t>28</a:t>
            </a:fld>
            <a:endParaRPr lang="en-US"/>
          </a:p>
        </p:txBody>
      </p:sp>
    </p:spTree>
    <p:extLst>
      <p:ext uri="{BB962C8B-B14F-4D97-AF65-F5344CB8AC3E}">
        <p14:creationId xmlns:p14="http://schemas.microsoft.com/office/powerpoint/2010/main" val="34535009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Generalization of binary Logistic Regression to multiple classes.</a:t>
            </a:r>
          </a:p>
          <a:p>
            <a:endParaRPr lang="en-US" dirty="0" smtClean="0"/>
          </a:p>
          <a:p>
            <a:r>
              <a:rPr lang="en-US" dirty="0" smtClean="0"/>
              <a:t>Cross-entropy objective wants the predicted distribution to have all of its mass on the correct answer.</a:t>
            </a:r>
          </a:p>
          <a:p>
            <a:endParaRPr lang="en-US" dirty="0" smtClean="0"/>
          </a:p>
        </p:txBody>
      </p:sp>
      <p:sp>
        <p:nvSpPr>
          <p:cNvPr id="4" name="Slide Number Placeholder 3"/>
          <p:cNvSpPr>
            <a:spLocks noGrp="1"/>
          </p:cNvSpPr>
          <p:nvPr>
            <p:ph type="sldNum" sz="quarter" idx="10"/>
          </p:nvPr>
        </p:nvSpPr>
        <p:spPr/>
        <p:txBody>
          <a:bodyPr/>
          <a:lstStyle/>
          <a:p>
            <a:fld id="{75BAD559-58E6-437A-A7FE-2E6C4DB0F6C1}" type="slidenum">
              <a:rPr lang="en-US" smtClean="0"/>
              <a:pPr/>
              <a:t>29</a:t>
            </a:fld>
            <a:endParaRPr lang="en-US"/>
          </a:p>
        </p:txBody>
      </p:sp>
    </p:spTree>
    <p:extLst>
      <p:ext uri="{BB962C8B-B14F-4D97-AF65-F5344CB8AC3E}">
        <p14:creationId xmlns:p14="http://schemas.microsoft.com/office/powerpoint/2010/main" val="540942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2BB9BE1-CC02-4630-A187-1FA3D78B1A2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23206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67DD7741-022D-4361-BD74-799334698C2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575981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76200"/>
            <a:ext cx="1943100" cy="6096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76200"/>
            <a:ext cx="5676900" cy="6096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AA8C337E-79AB-43D3-B7D5-9A8EDE49DF7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764368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fld id="{DEF7FD94-9782-41F3-B2A5-0D7934C54F0C}" type="datetimeFigureOut">
              <a:rPr lang="en-US" smtClean="0">
                <a:solidFill>
                  <a:prstClr val="black">
                    <a:tint val="75000"/>
                  </a:prstClr>
                </a:solidFill>
              </a:rPr>
              <a:pPr/>
              <a:t>5/31/2018</a:t>
            </a:fld>
            <a:endParaRPr lang="en-US">
              <a:solidFill>
                <a:prstClr val="black">
                  <a:tint val="75000"/>
                </a:prstClr>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a:solidFill>
                <a:prstClr val="black">
                  <a:tint val="75000"/>
                </a:prstClr>
              </a:solidFill>
            </a:endParaRPr>
          </a:p>
        </p:txBody>
      </p:sp>
      <p:sp>
        <p:nvSpPr>
          <p:cNvPr id="6" name="Rectangle 6"/>
          <p:cNvSpPr>
            <a:spLocks noGrp="1" noChangeArrowheads="1"/>
          </p:cNvSpPr>
          <p:nvPr>
            <p:ph type="sldNum" sz="quarter" idx="12"/>
          </p:nvPr>
        </p:nvSpPr>
        <p:spPr>
          <a:ln/>
        </p:spPr>
        <p:txBody>
          <a:bodyPr/>
          <a:lstStyle>
            <a:lvl1pPr>
              <a:defRPr/>
            </a:lvl1pPr>
          </a:lstStyle>
          <a:p>
            <a:fld id="{F3A9CEBD-06BE-4342-B09A-C7EEE98F9B1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229435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DEF7FD94-9782-41F3-B2A5-0D7934C54F0C}" type="datetimeFigureOut">
              <a:rPr lang="en-US" smtClean="0">
                <a:solidFill>
                  <a:prstClr val="black">
                    <a:tint val="75000"/>
                  </a:prstClr>
                </a:solidFill>
              </a:rPr>
              <a:pPr/>
              <a:t>5/31/2018</a:t>
            </a:fld>
            <a:endParaRPr lang="en-US">
              <a:solidFill>
                <a:prstClr val="black">
                  <a:tint val="75000"/>
                </a:prstClr>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a:solidFill>
                <a:prstClr val="black">
                  <a:tint val="75000"/>
                </a:prstClr>
              </a:solidFill>
            </a:endParaRPr>
          </a:p>
        </p:txBody>
      </p:sp>
      <p:sp>
        <p:nvSpPr>
          <p:cNvPr id="6" name="Rectangle 6"/>
          <p:cNvSpPr>
            <a:spLocks noGrp="1" noChangeArrowheads="1"/>
          </p:cNvSpPr>
          <p:nvPr>
            <p:ph type="sldNum" sz="quarter" idx="12"/>
          </p:nvPr>
        </p:nvSpPr>
        <p:spPr>
          <a:ln/>
        </p:spPr>
        <p:txBody>
          <a:bodyPr/>
          <a:lstStyle>
            <a:lvl1pPr>
              <a:defRPr/>
            </a:lvl1pPr>
          </a:lstStyle>
          <a:p>
            <a:fld id="{F3A9CEBD-06BE-4342-B09A-C7EEE98F9B1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096518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DEF7FD94-9782-41F3-B2A5-0D7934C54F0C}" type="datetimeFigureOut">
              <a:rPr lang="en-US" smtClean="0">
                <a:solidFill>
                  <a:prstClr val="black">
                    <a:tint val="75000"/>
                  </a:prstClr>
                </a:solidFill>
              </a:rPr>
              <a:pPr/>
              <a:t>5/31/2018</a:t>
            </a:fld>
            <a:endParaRPr lang="en-US">
              <a:solidFill>
                <a:prstClr val="black">
                  <a:tint val="75000"/>
                </a:prstClr>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a:solidFill>
                <a:prstClr val="black">
                  <a:tint val="75000"/>
                </a:prstClr>
              </a:solidFill>
            </a:endParaRPr>
          </a:p>
        </p:txBody>
      </p:sp>
      <p:sp>
        <p:nvSpPr>
          <p:cNvPr id="6" name="Rectangle 6"/>
          <p:cNvSpPr>
            <a:spLocks noGrp="1" noChangeArrowheads="1"/>
          </p:cNvSpPr>
          <p:nvPr>
            <p:ph type="sldNum" sz="quarter" idx="12"/>
          </p:nvPr>
        </p:nvSpPr>
        <p:spPr>
          <a:ln/>
        </p:spPr>
        <p:txBody>
          <a:bodyPr/>
          <a:lstStyle>
            <a:lvl1pPr>
              <a:defRPr/>
            </a:lvl1pPr>
          </a:lstStyle>
          <a:p>
            <a:fld id="{F3A9CEBD-06BE-4342-B09A-C7EEE98F9B1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734998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914400"/>
            <a:ext cx="38100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14400"/>
            <a:ext cx="38100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fld id="{DEF7FD94-9782-41F3-B2A5-0D7934C54F0C}" type="datetimeFigureOut">
              <a:rPr lang="en-US" smtClean="0">
                <a:solidFill>
                  <a:prstClr val="black">
                    <a:tint val="75000"/>
                  </a:prstClr>
                </a:solidFill>
              </a:rPr>
              <a:pPr/>
              <a:t>5/31/2018</a:t>
            </a:fld>
            <a:endParaRPr lang="en-US">
              <a:solidFill>
                <a:prstClr val="black">
                  <a:tint val="75000"/>
                </a:prstClr>
              </a:solidFill>
            </a:endParaRPr>
          </a:p>
        </p:txBody>
      </p:sp>
      <p:sp>
        <p:nvSpPr>
          <p:cNvPr id="6" name="Rectangle 5"/>
          <p:cNvSpPr>
            <a:spLocks noGrp="1" noChangeArrowheads="1"/>
          </p:cNvSpPr>
          <p:nvPr>
            <p:ph type="ftr" sz="quarter" idx="11"/>
          </p:nvPr>
        </p:nvSpPr>
        <p:spPr>
          <a:ln/>
        </p:spPr>
        <p:txBody>
          <a:bodyPr/>
          <a:lstStyle>
            <a:lvl1pPr>
              <a:defRPr/>
            </a:lvl1pPr>
          </a:lstStyle>
          <a:p>
            <a:endParaRPr lang="en-US">
              <a:solidFill>
                <a:prstClr val="black">
                  <a:tint val="75000"/>
                </a:prstClr>
              </a:solidFill>
            </a:endParaRPr>
          </a:p>
        </p:txBody>
      </p:sp>
      <p:sp>
        <p:nvSpPr>
          <p:cNvPr id="7" name="Rectangle 6"/>
          <p:cNvSpPr>
            <a:spLocks noGrp="1" noChangeArrowheads="1"/>
          </p:cNvSpPr>
          <p:nvPr>
            <p:ph type="sldNum" sz="quarter" idx="12"/>
          </p:nvPr>
        </p:nvSpPr>
        <p:spPr>
          <a:ln/>
        </p:spPr>
        <p:txBody>
          <a:bodyPr/>
          <a:lstStyle>
            <a:lvl1pPr>
              <a:defRPr/>
            </a:lvl1pPr>
          </a:lstStyle>
          <a:p>
            <a:fld id="{F3A9CEBD-06BE-4342-B09A-C7EEE98F9B1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604755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fld id="{DEF7FD94-9782-41F3-B2A5-0D7934C54F0C}" type="datetimeFigureOut">
              <a:rPr lang="en-US" smtClean="0">
                <a:solidFill>
                  <a:prstClr val="black">
                    <a:tint val="75000"/>
                  </a:prstClr>
                </a:solidFill>
              </a:rPr>
              <a:pPr/>
              <a:t>5/31/2018</a:t>
            </a:fld>
            <a:endParaRPr lang="en-US">
              <a:solidFill>
                <a:prstClr val="black">
                  <a:tint val="75000"/>
                </a:prstClr>
              </a:solidFill>
            </a:endParaRPr>
          </a:p>
        </p:txBody>
      </p:sp>
      <p:sp>
        <p:nvSpPr>
          <p:cNvPr id="8" name="Rectangle 5"/>
          <p:cNvSpPr>
            <a:spLocks noGrp="1" noChangeArrowheads="1"/>
          </p:cNvSpPr>
          <p:nvPr>
            <p:ph type="ftr" sz="quarter" idx="11"/>
          </p:nvPr>
        </p:nvSpPr>
        <p:spPr>
          <a:ln/>
        </p:spPr>
        <p:txBody>
          <a:bodyPr/>
          <a:lstStyle>
            <a:lvl1pPr>
              <a:defRPr/>
            </a:lvl1pPr>
          </a:lstStyle>
          <a:p>
            <a:endParaRPr lang="en-US">
              <a:solidFill>
                <a:prstClr val="black">
                  <a:tint val="75000"/>
                </a:prstClr>
              </a:solidFill>
            </a:endParaRPr>
          </a:p>
        </p:txBody>
      </p:sp>
      <p:sp>
        <p:nvSpPr>
          <p:cNvPr id="9" name="Rectangle 6"/>
          <p:cNvSpPr>
            <a:spLocks noGrp="1" noChangeArrowheads="1"/>
          </p:cNvSpPr>
          <p:nvPr>
            <p:ph type="sldNum" sz="quarter" idx="12"/>
          </p:nvPr>
        </p:nvSpPr>
        <p:spPr>
          <a:ln/>
        </p:spPr>
        <p:txBody>
          <a:bodyPr/>
          <a:lstStyle>
            <a:lvl1pPr>
              <a:defRPr/>
            </a:lvl1pPr>
          </a:lstStyle>
          <a:p>
            <a:fld id="{F3A9CEBD-06BE-4342-B09A-C7EEE98F9B1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343510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fld id="{DEF7FD94-9782-41F3-B2A5-0D7934C54F0C}" type="datetimeFigureOut">
              <a:rPr lang="en-US" smtClean="0">
                <a:solidFill>
                  <a:prstClr val="black">
                    <a:tint val="75000"/>
                  </a:prstClr>
                </a:solidFill>
              </a:rPr>
              <a:pPr/>
              <a:t>5/31/2018</a:t>
            </a:fld>
            <a:endParaRPr lang="en-US">
              <a:solidFill>
                <a:prstClr val="black">
                  <a:tint val="75000"/>
                </a:prstClr>
              </a:solidFill>
            </a:endParaRPr>
          </a:p>
        </p:txBody>
      </p:sp>
      <p:sp>
        <p:nvSpPr>
          <p:cNvPr id="4" name="Rectangle 5"/>
          <p:cNvSpPr>
            <a:spLocks noGrp="1" noChangeArrowheads="1"/>
          </p:cNvSpPr>
          <p:nvPr>
            <p:ph type="ftr" sz="quarter" idx="11"/>
          </p:nvPr>
        </p:nvSpPr>
        <p:spPr>
          <a:ln/>
        </p:spPr>
        <p:txBody>
          <a:bodyPr/>
          <a:lstStyle>
            <a:lvl1pPr>
              <a:defRPr/>
            </a:lvl1pPr>
          </a:lstStyle>
          <a:p>
            <a:endParaRPr lang="en-US">
              <a:solidFill>
                <a:prstClr val="black">
                  <a:tint val="75000"/>
                </a:prstClr>
              </a:solidFill>
            </a:endParaRPr>
          </a:p>
        </p:txBody>
      </p:sp>
      <p:sp>
        <p:nvSpPr>
          <p:cNvPr id="5" name="Rectangle 6"/>
          <p:cNvSpPr>
            <a:spLocks noGrp="1" noChangeArrowheads="1"/>
          </p:cNvSpPr>
          <p:nvPr>
            <p:ph type="sldNum" sz="quarter" idx="12"/>
          </p:nvPr>
        </p:nvSpPr>
        <p:spPr>
          <a:ln/>
        </p:spPr>
        <p:txBody>
          <a:bodyPr/>
          <a:lstStyle>
            <a:lvl1pPr>
              <a:defRPr/>
            </a:lvl1pPr>
          </a:lstStyle>
          <a:p>
            <a:fld id="{F3A9CEBD-06BE-4342-B09A-C7EEE98F9B1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088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DEF7FD94-9782-41F3-B2A5-0D7934C54F0C}" type="datetimeFigureOut">
              <a:rPr lang="en-US" smtClean="0">
                <a:solidFill>
                  <a:prstClr val="black">
                    <a:tint val="75000"/>
                  </a:prstClr>
                </a:solidFill>
              </a:rPr>
              <a:pPr/>
              <a:t>5/31/2018</a:t>
            </a:fld>
            <a:endParaRPr lang="en-US">
              <a:solidFill>
                <a:prstClr val="black">
                  <a:tint val="75000"/>
                </a:prstClr>
              </a:solidFill>
            </a:endParaRPr>
          </a:p>
        </p:txBody>
      </p:sp>
      <p:sp>
        <p:nvSpPr>
          <p:cNvPr id="3" name="Rectangle 5"/>
          <p:cNvSpPr>
            <a:spLocks noGrp="1" noChangeArrowheads="1"/>
          </p:cNvSpPr>
          <p:nvPr>
            <p:ph type="ftr" sz="quarter" idx="11"/>
          </p:nvPr>
        </p:nvSpPr>
        <p:spPr>
          <a:ln/>
        </p:spPr>
        <p:txBody>
          <a:bodyPr/>
          <a:lstStyle>
            <a:lvl1pPr>
              <a:defRPr/>
            </a:lvl1pPr>
          </a:lstStyle>
          <a:p>
            <a:endParaRPr lang="en-US">
              <a:solidFill>
                <a:prstClr val="black">
                  <a:tint val="75000"/>
                </a:prstClr>
              </a:solidFill>
            </a:endParaRPr>
          </a:p>
        </p:txBody>
      </p:sp>
      <p:sp>
        <p:nvSpPr>
          <p:cNvPr id="4" name="Rectangle 6"/>
          <p:cNvSpPr>
            <a:spLocks noGrp="1" noChangeArrowheads="1"/>
          </p:cNvSpPr>
          <p:nvPr>
            <p:ph type="sldNum" sz="quarter" idx="12"/>
          </p:nvPr>
        </p:nvSpPr>
        <p:spPr>
          <a:ln/>
        </p:spPr>
        <p:txBody>
          <a:bodyPr/>
          <a:lstStyle>
            <a:lvl1pPr>
              <a:defRPr/>
            </a:lvl1pPr>
          </a:lstStyle>
          <a:p>
            <a:fld id="{F3A9CEBD-06BE-4342-B09A-C7EEE98F9B1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724216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DEF7FD94-9782-41F3-B2A5-0D7934C54F0C}" type="datetimeFigureOut">
              <a:rPr lang="en-US" smtClean="0">
                <a:solidFill>
                  <a:prstClr val="black">
                    <a:tint val="75000"/>
                  </a:prstClr>
                </a:solidFill>
              </a:rPr>
              <a:pPr/>
              <a:t>5/31/2018</a:t>
            </a:fld>
            <a:endParaRPr lang="en-US">
              <a:solidFill>
                <a:prstClr val="black">
                  <a:tint val="75000"/>
                </a:prstClr>
              </a:solidFill>
            </a:endParaRPr>
          </a:p>
        </p:txBody>
      </p:sp>
      <p:sp>
        <p:nvSpPr>
          <p:cNvPr id="6" name="Rectangle 5"/>
          <p:cNvSpPr>
            <a:spLocks noGrp="1" noChangeArrowheads="1"/>
          </p:cNvSpPr>
          <p:nvPr>
            <p:ph type="ftr" sz="quarter" idx="11"/>
          </p:nvPr>
        </p:nvSpPr>
        <p:spPr>
          <a:ln/>
        </p:spPr>
        <p:txBody>
          <a:bodyPr/>
          <a:lstStyle>
            <a:lvl1pPr>
              <a:defRPr/>
            </a:lvl1pPr>
          </a:lstStyle>
          <a:p>
            <a:endParaRPr lang="en-US">
              <a:solidFill>
                <a:prstClr val="black">
                  <a:tint val="75000"/>
                </a:prstClr>
              </a:solidFill>
            </a:endParaRPr>
          </a:p>
        </p:txBody>
      </p:sp>
      <p:sp>
        <p:nvSpPr>
          <p:cNvPr id="7" name="Rectangle 6"/>
          <p:cNvSpPr>
            <a:spLocks noGrp="1" noChangeArrowheads="1"/>
          </p:cNvSpPr>
          <p:nvPr>
            <p:ph type="sldNum" sz="quarter" idx="12"/>
          </p:nvPr>
        </p:nvSpPr>
        <p:spPr>
          <a:ln/>
        </p:spPr>
        <p:txBody>
          <a:bodyPr/>
          <a:lstStyle>
            <a:lvl1pPr>
              <a:defRPr/>
            </a:lvl1pPr>
          </a:lstStyle>
          <a:p>
            <a:fld id="{F3A9CEBD-06BE-4342-B09A-C7EEE98F9B1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10627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74C1639-4E2F-4550-BAEE-C5BDC1CB80D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672526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DEF7FD94-9782-41F3-B2A5-0D7934C54F0C}" type="datetimeFigureOut">
              <a:rPr lang="en-US" smtClean="0">
                <a:solidFill>
                  <a:prstClr val="black">
                    <a:tint val="75000"/>
                  </a:prstClr>
                </a:solidFill>
              </a:rPr>
              <a:pPr/>
              <a:t>5/31/2018</a:t>
            </a:fld>
            <a:endParaRPr lang="en-US">
              <a:solidFill>
                <a:prstClr val="black">
                  <a:tint val="75000"/>
                </a:prstClr>
              </a:solidFill>
            </a:endParaRPr>
          </a:p>
        </p:txBody>
      </p:sp>
      <p:sp>
        <p:nvSpPr>
          <p:cNvPr id="6" name="Rectangle 5"/>
          <p:cNvSpPr>
            <a:spLocks noGrp="1" noChangeArrowheads="1"/>
          </p:cNvSpPr>
          <p:nvPr>
            <p:ph type="ftr" sz="quarter" idx="11"/>
          </p:nvPr>
        </p:nvSpPr>
        <p:spPr>
          <a:ln/>
        </p:spPr>
        <p:txBody>
          <a:bodyPr/>
          <a:lstStyle>
            <a:lvl1pPr>
              <a:defRPr/>
            </a:lvl1pPr>
          </a:lstStyle>
          <a:p>
            <a:endParaRPr lang="en-US">
              <a:solidFill>
                <a:prstClr val="black">
                  <a:tint val="75000"/>
                </a:prstClr>
              </a:solidFill>
            </a:endParaRPr>
          </a:p>
        </p:txBody>
      </p:sp>
      <p:sp>
        <p:nvSpPr>
          <p:cNvPr id="7" name="Rectangle 6"/>
          <p:cNvSpPr>
            <a:spLocks noGrp="1" noChangeArrowheads="1"/>
          </p:cNvSpPr>
          <p:nvPr>
            <p:ph type="sldNum" sz="quarter" idx="12"/>
          </p:nvPr>
        </p:nvSpPr>
        <p:spPr>
          <a:ln/>
        </p:spPr>
        <p:txBody>
          <a:bodyPr/>
          <a:lstStyle>
            <a:lvl1pPr>
              <a:defRPr/>
            </a:lvl1pPr>
          </a:lstStyle>
          <a:p>
            <a:fld id="{F3A9CEBD-06BE-4342-B09A-C7EEE98F9B1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439348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DEF7FD94-9782-41F3-B2A5-0D7934C54F0C}" type="datetimeFigureOut">
              <a:rPr lang="en-US" smtClean="0">
                <a:solidFill>
                  <a:prstClr val="black">
                    <a:tint val="75000"/>
                  </a:prstClr>
                </a:solidFill>
              </a:rPr>
              <a:pPr/>
              <a:t>5/31/2018</a:t>
            </a:fld>
            <a:endParaRPr lang="en-US">
              <a:solidFill>
                <a:prstClr val="black">
                  <a:tint val="75000"/>
                </a:prstClr>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a:solidFill>
                <a:prstClr val="black">
                  <a:tint val="75000"/>
                </a:prstClr>
              </a:solidFill>
            </a:endParaRPr>
          </a:p>
        </p:txBody>
      </p:sp>
      <p:sp>
        <p:nvSpPr>
          <p:cNvPr id="6" name="Rectangle 6"/>
          <p:cNvSpPr>
            <a:spLocks noGrp="1" noChangeArrowheads="1"/>
          </p:cNvSpPr>
          <p:nvPr>
            <p:ph type="sldNum" sz="quarter" idx="12"/>
          </p:nvPr>
        </p:nvSpPr>
        <p:spPr>
          <a:ln/>
        </p:spPr>
        <p:txBody>
          <a:bodyPr/>
          <a:lstStyle>
            <a:lvl1pPr>
              <a:defRPr/>
            </a:lvl1pPr>
          </a:lstStyle>
          <a:p>
            <a:fld id="{F3A9CEBD-06BE-4342-B09A-C7EEE98F9B1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466831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76200"/>
            <a:ext cx="1943100" cy="6096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76200"/>
            <a:ext cx="5676900" cy="6096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DEF7FD94-9782-41F3-B2A5-0D7934C54F0C}" type="datetimeFigureOut">
              <a:rPr lang="en-US" smtClean="0">
                <a:solidFill>
                  <a:prstClr val="black">
                    <a:tint val="75000"/>
                  </a:prstClr>
                </a:solidFill>
              </a:rPr>
              <a:pPr/>
              <a:t>5/31/2018</a:t>
            </a:fld>
            <a:endParaRPr lang="en-US">
              <a:solidFill>
                <a:prstClr val="black">
                  <a:tint val="75000"/>
                </a:prstClr>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a:solidFill>
                <a:prstClr val="black">
                  <a:tint val="75000"/>
                </a:prstClr>
              </a:solidFill>
            </a:endParaRPr>
          </a:p>
        </p:txBody>
      </p:sp>
      <p:sp>
        <p:nvSpPr>
          <p:cNvPr id="6" name="Rectangle 6"/>
          <p:cNvSpPr>
            <a:spLocks noGrp="1" noChangeArrowheads="1"/>
          </p:cNvSpPr>
          <p:nvPr>
            <p:ph type="sldNum" sz="quarter" idx="12"/>
          </p:nvPr>
        </p:nvSpPr>
        <p:spPr>
          <a:ln/>
        </p:spPr>
        <p:txBody>
          <a:bodyPr/>
          <a:lstStyle>
            <a:lvl1pPr>
              <a:defRPr/>
            </a:lvl1pPr>
          </a:lstStyle>
          <a:p>
            <a:fld id="{F3A9CEBD-06BE-4342-B09A-C7EEE98F9B1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846007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fld id="{DEF7FD94-9782-41F3-B2A5-0D7934C54F0C}" type="datetimeFigureOut">
              <a:rPr lang="en-US" smtClean="0">
                <a:solidFill>
                  <a:prstClr val="black">
                    <a:tint val="75000"/>
                  </a:prstClr>
                </a:solidFill>
              </a:rPr>
              <a:pPr/>
              <a:t>5/31/2018</a:t>
            </a:fld>
            <a:endParaRPr lang="en-US">
              <a:solidFill>
                <a:prstClr val="black">
                  <a:tint val="75000"/>
                </a:prstClr>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a:solidFill>
                <a:prstClr val="black">
                  <a:tint val="75000"/>
                </a:prstClr>
              </a:solidFill>
            </a:endParaRPr>
          </a:p>
        </p:txBody>
      </p:sp>
      <p:sp>
        <p:nvSpPr>
          <p:cNvPr id="6" name="Rectangle 6"/>
          <p:cNvSpPr>
            <a:spLocks noGrp="1" noChangeArrowheads="1"/>
          </p:cNvSpPr>
          <p:nvPr>
            <p:ph type="sldNum" sz="quarter" idx="12"/>
          </p:nvPr>
        </p:nvSpPr>
        <p:spPr>
          <a:ln/>
        </p:spPr>
        <p:txBody>
          <a:bodyPr/>
          <a:lstStyle>
            <a:lvl1pPr>
              <a:defRPr/>
            </a:lvl1pPr>
          </a:lstStyle>
          <a:p>
            <a:fld id="{F3A9CEBD-06BE-4342-B09A-C7EEE98F9B1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185656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DEF7FD94-9782-41F3-B2A5-0D7934C54F0C}" type="datetimeFigureOut">
              <a:rPr lang="en-US" smtClean="0">
                <a:solidFill>
                  <a:prstClr val="black">
                    <a:tint val="75000"/>
                  </a:prstClr>
                </a:solidFill>
              </a:rPr>
              <a:pPr/>
              <a:t>5/31/2018</a:t>
            </a:fld>
            <a:endParaRPr lang="en-US">
              <a:solidFill>
                <a:prstClr val="black">
                  <a:tint val="75000"/>
                </a:prstClr>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a:solidFill>
                <a:prstClr val="black">
                  <a:tint val="75000"/>
                </a:prstClr>
              </a:solidFill>
            </a:endParaRPr>
          </a:p>
        </p:txBody>
      </p:sp>
      <p:sp>
        <p:nvSpPr>
          <p:cNvPr id="6" name="Rectangle 6"/>
          <p:cNvSpPr>
            <a:spLocks noGrp="1" noChangeArrowheads="1"/>
          </p:cNvSpPr>
          <p:nvPr>
            <p:ph type="sldNum" sz="quarter" idx="12"/>
          </p:nvPr>
        </p:nvSpPr>
        <p:spPr>
          <a:ln/>
        </p:spPr>
        <p:txBody>
          <a:bodyPr/>
          <a:lstStyle>
            <a:lvl1pPr>
              <a:defRPr/>
            </a:lvl1pPr>
          </a:lstStyle>
          <a:p>
            <a:fld id="{F3A9CEBD-06BE-4342-B09A-C7EEE98F9B1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251626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DEF7FD94-9782-41F3-B2A5-0D7934C54F0C}" type="datetimeFigureOut">
              <a:rPr lang="en-US" smtClean="0">
                <a:solidFill>
                  <a:prstClr val="black">
                    <a:tint val="75000"/>
                  </a:prstClr>
                </a:solidFill>
              </a:rPr>
              <a:pPr/>
              <a:t>5/31/2018</a:t>
            </a:fld>
            <a:endParaRPr lang="en-US">
              <a:solidFill>
                <a:prstClr val="black">
                  <a:tint val="75000"/>
                </a:prstClr>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a:solidFill>
                <a:prstClr val="black">
                  <a:tint val="75000"/>
                </a:prstClr>
              </a:solidFill>
            </a:endParaRPr>
          </a:p>
        </p:txBody>
      </p:sp>
      <p:sp>
        <p:nvSpPr>
          <p:cNvPr id="6" name="Rectangle 6"/>
          <p:cNvSpPr>
            <a:spLocks noGrp="1" noChangeArrowheads="1"/>
          </p:cNvSpPr>
          <p:nvPr>
            <p:ph type="sldNum" sz="quarter" idx="12"/>
          </p:nvPr>
        </p:nvSpPr>
        <p:spPr>
          <a:ln/>
        </p:spPr>
        <p:txBody>
          <a:bodyPr/>
          <a:lstStyle>
            <a:lvl1pPr>
              <a:defRPr/>
            </a:lvl1pPr>
          </a:lstStyle>
          <a:p>
            <a:fld id="{F3A9CEBD-06BE-4342-B09A-C7EEE98F9B1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8997528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914400"/>
            <a:ext cx="38100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14400"/>
            <a:ext cx="38100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fld id="{DEF7FD94-9782-41F3-B2A5-0D7934C54F0C}" type="datetimeFigureOut">
              <a:rPr lang="en-US" smtClean="0">
                <a:solidFill>
                  <a:prstClr val="black">
                    <a:tint val="75000"/>
                  </a:prstClr>
                </a:solidFill>
              </a:rPr>
              <a:pPr/>
              <a:t>5/31/2018</a:t>
            </a:fld>
            <a:endParaRPr lang="en-US">
              <a:solidFill>
                <a:prstClr val="black">
                  <a:tint val="75000"/>
                </a:prstClr>
              </a:solidFill>
            </a:endParaRPr>
          </a:p>
        </p:txBody>
      </p:sp>
      <p:sp>
        <p:nvSpPr>
          <p:cNvPr id="6" name="Rectangle 5"/>
          <p:cNvSpPr>
            <a:spLocks noGrp="1" noChangeArrowheads="1"/>
          </p:cNvSpPr>
          <p:nvPr>
            <p:ph type="ftr" sz="quarter" idx="11"/>
          </p:nvPr>
        </p:nvSpPr>
        <p:spPr>
          <a:ln/>
        </p:spPr>
        <p:txBody>
          <a:bodyPr/>
          <a:lstStyle>
            <a:lvl1pPr>
              <a:defRPr/>
            </a:lvl1pPr>
          </a:lstStyle>
          <a:p>
            <a:endParaRPr lang="en-US">
              <a:solidFill>
                <a:prstClr val="black">
                  <a:tint val="75000"/>
                </a:prstClr>
              </a:solidFill>
            </a:endParaRPr>
          </a:p>
        </p:txBody>
      </p:sp>
      <p:sp>
        <p:nvSpPr>
          <p:cNvPr id="7" name="Rectangle 6"/>
          <p:cNvSpPr>
            <a:spLocks noGrp="1" noChangeArrowheads="1"/>
          </p:cNvSpPr>
          <p:nvPr>
            <p:ph type="sldNum" sz="quarter" idx="12"/>
          </p:nvPr>
        </p:nvSpPr>
        <p:spPr>
          <a:ln/>
        </p:spPr>
        <p:txBody>
          <a:bodyPr/>
          <a:lstStyle>
            <a:lvl1pPr>
              <a:defRPr/>
            </a:lvl1pPr>
          </a:lstStyle>
          <a:p>
            <a:fld id="{F3A9CEBD-06BE-4342-B09A-C7EEE98F9B1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7847505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fld id="{DEF7FD94-9782-41F3-B2A5-0D7934C54F0C}" type="datetimeFigureOut">
              <a:rPr lang="en-US" smtClean="0">
                <a:solidFill>
                  <a:prstClr val="black">
                    <a:tint val="75000"/>
                  </a:prstClr>
                </a:solidFill>
              </a:rPr>
              <a:pPr/>
              <a:t>5/31/2018</a:t>
            </a:fld>
            <a:endParaRPr lang="en-US">
              <a:solidFill>
                <a:prstClr val="black">
                  <a:tint val="75000"/>
                </a:prstClr>
              </a:solidFill>
            </a:endParaRPr>
          </a:p>
        </p:txBody>
      </p:sp>
      <p:sp>
        <p:nvSpPr>
          <p:cNvPr id="8" name="Rectangle 5"/>
          <p:cNvSpPr>
            <a:spLocks noGrp="1" noChangeArrowheads="1"/>
          </p:cNvSpPr>
          <p:nvPr>
            <p:ph type="ftr" sz="quarter" idx="11"/>
          </p:nvPr>
        </p:nvSpPr>
        <p:spPr>
          <a:ln/>
        </p:spPr>
        <p:txBody>
          <a:bodyPr/>
          <a:lstStyle>
            <a:lvl1pPr>
              <a:defRPr/>
            </a:lvl1pPr>
          </a:lstStyle>
          <a:p>
            <a:endParaRPr lang="en-US">
              <a:solidFill>
                <a:prstClr val="black">
                  <a:tint val="75000"/>
                </a:prstClr>
              </a:solidFill>
            </a:endParaRPr>
          </a:p>
        </p:txBody>
      </p:sp>
      <p:sp>
        <p:nvSpPr>
          <p:cNvPr id="9" name="Rectangle 6"/>
          <p:cNvSpPr>
            <a:spLocks noGrp="1" noChangeArrowheads="1"/>
          </p:cNvSpPr>
          <p:nvPr>
            <p:ph type="sldNum" sz="quarter" idx="12"/>
          </p:nvPr>
        </p:nvSpPr>
        <p:spPr>
          <a:ln/>
        </p:spPr>
        <p:txBody>
          <a:bodyPr/>
          <a:lstStyle>
            <a:lvl1pPr>
              <a:defRPr/>
            </a:lvl1pPr>
          </a:lstStyle>
          <a:p>
            <a:fld id="{F3A9CEBD-06BE-4342-B09A-C7EEE98F9B1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9427715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fld id="{DEF7FD94-9782-41F3-B2A5-0D7934C54F0C}" type="datetimeFigureOut">
              <a:rPr lang="en-US" smtClean="0">
                <a:solidFill>
                  <a:prstClr val="black">
                    <a:tint val="75000"/>
                  </a:prstClr>
                </a:solidFill>
              </a:rPr>
              <a:pPr/>
              <a:t>5/31/2018</a:t>
            </a:fld>
            <a:endParaRPr lang="en-US">
              <a:solidFill>
                <a:prstClr val="black">
                  <a:tint val="75000"/>
                </a:prstClr>
              </a:solidFill>
            </a:endParaRPr>
          </a:p>
        </p:txBody>
      </p:sp>
      <p:sp>
        <p:nvSpPr>
          <p:cNvPr id="4" name="Rectangle 5"/>
          <p:cNvSpPr>
            <a:spLocks noGrp="1" noChangeArrowheads="1"/>
          </p:cNvSpPr>
          <p:nvPr>
            <p:ph type="ftr" sz="quarter" idx="11"/>
          </p:nvPr>
        </p:nvSpPr>
        <p:spPr>
          <a:ln/>
        </p:spPr>
        <p:txBody>
          <a:bodyPr/>
          <a:lstStyle>
            <a:lvl1pPr>
              <a:defRPr/>
            </a:lvl1pPr>
          </a:lstStyle>
          <a:p>
            <a:endParaRPr lang="en-US">
              <a:solidFill>
                <a:prstClr val="black">
                  <a:tint val="75000"/>
                </a:prstClr>
              </a:solidFill>
            </a:endParaRPr>
          </a:p>
        </p:txBody>
      </p:sp>
      <p:sp>
        <p:nvSpPr>
          <p:cNvPr id="5" name="Rectangle 6"/>
          <p:cNvSpPr>
            <a:spLocks noGrp="1" noChangeArrowheads="1"/>
          </p:cNvSpPr>
          <p:nvPr>
            <p:ph type="sldNum" sz="quarter" idx="12"/>
          </p:nvPr>
        </p:nvSpPr>
        <p:spPr>
          <a:ln/>
        </p:spPr>
        <p:txBody>
          <a:bodyPr/>
          <a:lstStyle>
            <a:lvl1pPr>
              <a:defRPr/>
            </a:lvl1pPr>
          </a:lstStyle>
          <a:p>
            <a:fld id="{F3A9CEBD-06BE-4342-B09A-C7EEE98F9B1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2681953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DEF7FD94-9782-41F3-B2A5-0D7934C54F0C}" type="datetimeFigureOut">
              <a:rPr lang="en-US" smtClean="0">
                <a:solidFill>
                  <a:prstClr val="black">
                    <a:tint val="75000"/>
                  </a:prstClr>
                </a:solidFill>
              </a:rPr>
              <a:pPr/>
              <a:t>5/31/2018</a:t>
            </a:fld>
            <a:endParaRPr lang="en-US">
              <a:solidFill>
                <a:prstClr val="black">
                  <a:tint val="75000"/>
                </a:prstClr>
              </a:solidFill>
            </a:endParaRPr>
          </a:p>
        </p:txBody>
      </p:sp>
      <p:sp>
        <p:nvSpPr>
          <p:cNvPr id="3" name="Rectangle 5"/>
          <p:cNvSpPr>
            <a:spLocks noGrp="1" noChangeArrowheads="1"/>
          </p:cNvSpPr>
          <p:nvPr>
            <p:ph type="ftr" sz="quarter" idx="11"/>
          </p:nvPr>
        </p:nvSpPr>
        <p:spPr>
          <a:ln/>
        </p:spPr>
        <p:txBody>
          <a:bodyPr/>
          <a:lstStyle>
            <a:lvl1pPr>
              <a:defRPr/>
            </a:lvl1pPr>
          </a:lstStyle>
          <a:p>
            <a:endParaRPr lang="en-US">
              <a:solidFill>
                <a:prstClr val="black">
                  <a:tint val="75000"/>
                </a:prstClr>
              </a:solidFill>
            </a:endParaRPr>
          </a:p>
        </p:txBody>
      </p:sp>
      <p:sp>
        <p:nvSpPr>
          <p:cNvPr id="4" name="Rectangle 6"/>
          <p:cNvSpPr>
            <a:spLocks noGrp="1" noChangeArrowheads="1"/>
          </p:cNvSpPr>
          <p:nvPr>
            <p:ph type="sldNum" sz="quarter" idx="12"/>
          </p:nvPr>
        </p:nvSpPr>
        <p:spPr>
          <a:ln/>
        </p:spPr>
        <p:txBody>
          <a:bodyPr/>
          <a:lstStyle>
            <a:lvl1pPr>
              <a:defRPr/>
            </a:lvl1pPr>
          </a:lstStyle>
          <a:p>
            <a:fld id="{F3A9CEBD-06BE-4342-B09A-C7EEE98F9B1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13065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6CB1FF34-FEDA-430E-8462-E7A209AF306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33789396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DEF7FD94-9782-41F3-B2A5-0D7934C54F0C}" type="datetimeFigureOut">
              <a:rPr lang="en-US" smtClean="0">
                <a:solidFill>
                  <a:prstClr val="black">
                    <a:tint val="75000"/>
                  </a:prstClr>
                </a:solidFill>
              </a:rPr>
              <a:pPr/>
              <a:t>5/31/2018</a:t>
            </a:fld>
            <a:endParaRPr lang="en-US">
              <a:solidFill>
                <a:prstClr val="black">
                  <a:tint val="75000"/>
                </a:prstClr>
              </a:solidFill>
            </a:endParaRPr>
          </a:p>
        </p:txBody>
      </p:sp>
      <p:sp>
        <p:nvSpPr>
          <p:cNvPr id="6" name="Rectangle 5"/>
          <p:cNvSpPr>
            <a:spLocks noGrp="1" noChangeArrowheads="1"/>
          </p:cNvSpPr>
          <p:nvPr>
            <p:ph type="ftr" sz="quarter" idx="11"/>
          </p:nvPr>
        </p:nvSpPr>
        <p:spPr>
          <a:ln/>
        </p:spPr>
        <p:txBody>
          <a:bodyPr/>
          <a:lstStyle>
            <a:lvl1pPr>
              <a:defRPr/>
            </a:lvl1pPr>
          </a:lstStyle>
          <a:p>
            <a:endParaRPr lang="en-US">
              <a:solidFill>
                <a:prstClr val="black">
                  <a:tint val="75000"/>
                </a:prstClr>
              </a:solidFill>
            </a:endParaRPr>
          </a:p>
        </p:txBody>
      </p:sp>
      <p:sp>
        <p:nvSpPr>
          <p:cNvPr id="7" name="Rectangle 6"/>
          <p:cNvSpPr>
            <a:spLocks noGrp="1" noChangeArrowheads="1"/>
          </p:cNvSpPr>
          <p:nvPr>
            <p:ph type="sldNum" sz="quarter" idx="12"/>
          </p:nvPr>
        </p:nvSpPr>
        <p:spPr>
          <a:ln/>
        </p:spPr>
        <p:txBody>
          <a:bodyPr/>
          <a:lstStyle>
            <a:lvl1pPr>
              <a:defRPr/>
            </a:lvl1pPr>
          </a:lstStyle>
          <a:p>
            <a:fld id="{F3A9CEBD-06BE-4342-B09A-C7EEE98F9B1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6595895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DEF7FD94-9782-41F3-B2A5-0D7934C54F0C}" type="datetimeFigureOut">
              <a:rPr lang="en-US" smtClean="0">
                <a:solidFill>
                  <a:prstClr val="black">
                    <a:tint val="75000"/>
                  </a:prstClr>
                </a:solidFill>
              </a:rPr>
              <a:pPr/>
              <a:t>5/31/2018</a:t>
            </a:fld>
            <a:endParaRPr lang="en-US">
              <a:solidFill>
                <a:prstClr val="black">
                  <a:tint val="75000"/>
                </a:prstClr>
              </a:solidFill>
            </a:endParaRPr>
          </a:p>
        </p:txBody>
      </p:sp>
      <p:sp>
        <p:nvSpPr>
          <p:cNvPr id="6" name="Rectangle 5"/>
          <p:cNvSpPr>
            <a:spLocks noGrp="1" noChangeArrowheads="1"/>
          </p:cNvSpPr>
          <p:nvPr>
            <p:ph type="ftr" sz="quarter" idx="11"/>
          </p:nvPr>
        </p:nvSpPr>
        <p:spPr>
          <a:ln/>
        </p:spPr>
        <p:txBody>
          <a:bodyPr/>
          <a:lstStyle>
            <a:lvl1pPr>
              <a:defRPr/>
            </a:lvl1pPr>
          </a:lstStyle>
          <a:p>
            <a:endParaRPr lang="en-US">
              <a:solidFill>
                <a:prstClr val="black">
                  <a:tint val="75000"/>
                </a:prstClr>
              </a:solidFill>
            </a:endParaRPr>
          </a:p>
        </p:txBody>
      </p:sp>
      <p:sp>
        <p:nvSpPr>
          <p:cNvPr id="7" name="Rectangle 6"/>
          <p:cNvSpPr>
            <a:spLocks noGrp="1" noChangeArrowheads="1"/>
          </p:cNvSpPr>
          <p:nvPr>
            <p:ph type="sldNum" sz="quarter" idx="12"/>
          </p:nvPr>
        </p:nvSpPr>
        <p:spPr>
          <a:ln/>
        </p:spPr>
        <p:txBody>
          <a:bodyPr/>
          <a:lstStyle>
            <a:lvl1pPr>
              <a:defRPr/>
            </a:lvl1pPr>
          </a:lstStyle>
          <a:p>
            <a:fld id="{F3A9CEBD-06BE-4342-B09A-C7EEE98F9B1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2592041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DEF7FD94-9782-41F3-B2A5-0D7934C54F0C}" type="datetimeFigureOut">
              <a:rPr lang="en-US" smtClean="0">
                <a:solidFill>
                  <a:prstClr val="black">
                    <a:tint val="75000"/>
                  </a:prstClr>
                </a:solidFill>
              </a:rPr>
              <a:pPr/>
              <a:t>5/31/2018</a:t>
            </a:fld>
            <a:endParaRPr lang="en-US">
              <a:solidFill>
                <a:prstClr val="black">
                  <a:tint val="75000"/>
                </a:prstClr>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a:solidFill>
                <a:prstClr val="black">
                  <a:tint val="75000"/>
                </a:prstClr>
              </a:solidFill>
            </a:endParaRPr>
          </a:p>
        </p:txBody>
      </p:sp>
      <p:sp>
        <p:nvSpPr>
          <p:cNvPr id="6" name="Rectangle 6"/>
          <p:cNvSpPr>
            <a:spLocks noGrp="1" noChangeArrowheads="1"/>
          </p:cNvSpPr>
          <p:nvPr>
            <p:ph type="sldNum" sz="quarter" idx="12"/>
          </p:nvPr>
        </p:nvSpPr>
        <p:spPr>
          <a:ln/>
        </p:spPr>
        <p:txBody>
          <a:bodyPr/>
          <a:lstStyle>
            <a:lvl1pPr>
              <a:defRPr/>
            </a:lvl1pPr>
          </a:lstStyle>
          <a:p>
            <a:fld id="{F3A9CEBD-06BE-4342-B09A-C7EEE98F9B1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4235250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76200"/>
            <a:ext cx="1943100" cy="6096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76200"/>
            <a:ext cx="5676900" cy="6096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DEF7FD94-9782-41F3-B2A5-0D7934C54F0C}" type="datetimeFigureOut">
              <a:rPr lang="en-US" smtClean="0">
                <a:solidFill>
                  <a:prstClr val="black">
                    <a:tint val="75000"/>
                  </a:prstClr>
                </a:solidFill>
              </a:rPr>
              <a:pPr/>
              <a:t>5/31/2018</a:t>
            </a:fld>
            <a:endParaRPr lang="en-US">
              <a:solidFill>
                <a:prstClr val="black">
                  <a:tint val="75000"/>
                </a:prstClr>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a:solidFill>
                <a:prstClr val="black">
                  <a:tint val="75000"/>
                </a:prstClr>
              </a:solidFill>
            </a:endParaRPr>
          </a:p>
        </p:txBody>
      </p:sp>
      <p:sp>
        <p:nvSpPr>
          <p:cNvPr id="6" name="Rectangle 6"/>
          <p:cNvSpPr>
            <a:spLocks noGrp="1" noChangeArrowheads="1"/>
          </p:cNvSpPr>
          <p:nvPr>
            <p:ph type="sldNum" sz="quarter" idx="12"/>
          </p:nvPr>
        </p:nvSpPr>
        <p:spPr>
          <a:ln/>
        </p:spPr>
        <p:txBody>
          <a:bodyPr/>
          <a:lstStyle>
            <a:lvl1pPr>
              <a:defRPr/>
            </a:lvl1pPr>
          </a:lstStyle>
          <a:p>
            <a:fld id="{F3A9CEBD-06BE-4342-B09A-C7EEE98F9B1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0441978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1"/>
            <a:ext cx="7772400" cy="46166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1"/>
            <a:ext cx="6400800" cy="553998"/>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2000" b="0" i="0">
                <a:solidFill>
                  <a:schemeClr val="bg1"/>
                </a:solidFill>
                <a:latin typeface="Arial"/>
                <a:cs typeface="Arial"/>
              </a:defRPr>
            </a:lvl1pPr>
          </a:lstStyle>
          <a:p>
            <a:pPr marL="12700">
              <a:lnSpc>
                <a:spcPts val="2120"/>
              </a:lnSpc>
            </a:pPr>
            <a:r>
              <a:rPr lang="en-US" spc="-5">
                <a:solidFill>
                  <a:prstClr val="white"/>
                </a:solidFill>
              </a:rPr>
              <a:t>11 Jan</a:t>
            </a:r>
            <a:r>
              <a:rPr lang="en-US" spc="-65">
                <a:solidFill>
                  <a:prstClr val="white"/>
                </a:solidFill>
              </a:rPr>
              <a:t> </a:t>
            </a:r>
            <a:r>
              <a:rPr lang="en-US" spc="-5">
                <a:solidFill>
                  <a:prstClr val="white"/>
                </a:solidFill>
              </a:rPr>
              <a:t>2016</a:t>
            </a:r>
            <a:endParaRPr lang="en-US" spc="-5" dirty="0">
              <a:solidFill>
                <a:prstClr val="white"/>
              </a:solidFill>
            </a:endParaRPr>
          </a:p>
        </p:txBody>
      </p:sp>
      <p:sp>
        <p:nvSpPr>
          <p:cNvPr id="5" name="Holder 5"/>
          <p:cNvSpPr>
            <a:spLocks noGrp="1"/>
          </p:cNvSpPr>
          <p:nvPr>
            <p:ph type="dt" sz="half" idx="6"/>
          </p:nvPr>
        </p:nvSpPr>
        <p:spPr/>
        <p:txBody>
          <a:bodyPr lIns="0" tIns="0" rIns="0" bIns="0"/>
          <a:lstStyle>
            <a:lvl1pPr>
              <a:defRPr sz="1800" b="0" i="0">
                <a:solidFill>
                  <a:schemeClr val="bg1"/>
                </a:solidFill>
                <a:latin typeface="Arial"/>
                <a:cs typeface="Arial"/>
              </a:defRPr>
            </a:lvl1pPr>
          </a:lstStyle>
          <a:p>
            <a:pPr marL="12700">
              <a:lnSpc>
                <a:spcPts val="1920"/>
              </a:lnSpc>
            </a:pPr>
            <a:r>
              <a:rPr lang="nn-NO" spc="-5">
                <a:solidFill>
                  <a:prstClr val="white"/>
                </a:solidFill>
              </a:rPr>
              <a:t>Fei-Fei Li &amp; Andrej Karpathy &amp; Justin</a:t>
            </a:r>
            <a:r>
              <a:rPr lang="nn-NO" spc="65">
                <a:solidFill>
                  <a:prstClr val="white"/>
                </a:solidFill>
              </a:rPr>
              <a:t> </a:t>
            </a:r>
            <a:r>
              <a:rPr lang="nn-NO" spc="-5">
                <a:solidFill>
                  <a:prstClr val="white"/>
                </a:solidFill>
              </a:rPr>
              <a:t>Johnson</a:t>
            </a:r>
            <a:endParaRPr lang="nn-NO" spc="-5" dirty="0">
              <a:solidFill>
                <a:prstClr val="white"/>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378188295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0"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36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defRPr sz="2000" b="0" i="0">
                <a:solidFill>
                  <a:schemeClr val="bg1"/>
                </a:solidFill>
                <a:latin typeface="Arial"/>
                <a:cs typeface="Arial"/>
              </a:defRPr>
            </a:lvl1pPr>
          </a:lstStyle>
          <a:p>
            <a:pPr marL="12700">
              <a:lnSpc>
                <a:spcPts val="2120"/>
              </a:lnSpc>
            </a:pPr>
            <a:r>
              <a:rPr lang="en-US" spc="-5">
                <a:solidFill>
                  <a:prstClr val="white"/>
                </a:solidFill>
              </a:rPr>
              <a:t>11 Jan</a:t>
            </a:r>
            <a:r>
              <a:rPr lang="en-US" spc="-65">
                <a:solidFill>
                  <a:prstClr val="white"/>
                </a:solidFill>
              </a:rPr>
              <a:t> </a:t>
            </a:r>
            <a:r>
              <a:rPr lang="en-US" spc="-5">
                <a:solidFill>
                  <a:prstClr val="white"/>
                </a:solidFill>
              </a:rPr>
              <a:t>2016</a:t>
            </a:r>
            <a:endParaRPr lang="en-US" spc="-5" dirty="0">
              <a:solidFill>
                <a:prstClr val="white"/>
              </a:solidFill>
            </a:endParaRPr>
          </a:p>
        </p:txBody>
      </p:sp>
      <p:sp>
        <p:nvSpPr>
          <p:cNvPr id="5" name="Holder 5"/>
          <p:cNvSpPr>
            <a:spLocks noGrp="1"/>
          </p:cNvSpPr>
          <p:nvPr>
            <p:ph type="dt" sz="half" idx="6"/>
          </p:nvPr>
        </p:nvSpPr>
        <p:spPr/>
        <p:txBody>
          <a:bodyPr lIns="0" tIns="0" rIns="0" bIns="0"/>
          <a:lstStyle>
            <a:lvl1pPr>
              <a:defRPr sz="1800" b="0" i="0">
                <a:solidFill>
                  <a:schemeClr val="bg1"/>
                </a:solidFill>
                <a:latin typeface="Arial"/>
                <a:cs typeface="Arial"/>
              </a:defRPr>
            </a:lvl1pPr>
          </a:lstStyle>
          <a:p>
            <a:pPr marL="12700">
              <a:lnSpc>
                <a:spcPts val="1920"/>
              </a:lnSpc>
            </a:pPr>
            <a:r>
              <a:rPr lang="nn-NO" spc="-5">
                <a:solidFill>
                  <a:prstClr val="white"/>
                </a:solidFill>
              </a:rPr>
              <a:t>Fei-Fei Li &amp; Andrej Karpathy &amp; Justin</a:t>
            </a:r>
            <a:r>
              <a:rPr lang="nn-NO" spc="65">
                <a:solidFill>
                  <a:prstClr val="white"/>
                </a:solidFill>
              </a:rPr>
              <a:t> </a:t>
            </a:r>
            <a:r>
              <a:rPr lang="nn-NO" spc="-5">
                <a:solidFill>
                  <a:prstClr val="white"/>
                </a:solidFill>
              </a:rPr>
              <a:t>Johnson</a:t>
            </a:r>
            <a:endParaRPr lang="nn-NO" spc="-5" dirty="0">
              <a:solidFill>
                <a:prstClr val="white"/>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55579023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0" i="0">
                <a:solidFill>
                  <a:schemeClr val="tx1"/>
                </a:solidFill>
                <a:latin typeface="Arial"/>
                <a:cs typeface="Arial"/>
              </a:defRPr>
            </a:lvl1pPr>
          </a:lstStyle>
          <a:p>
            <a:endParaRPr/>
          </a:p>
        </p:txBody>
      </p:sp>
      <p:sp>
        <p:nvSpPr>
          <p:cNvPr id="3" name="Holder 3"/>
          <p:cNvSpPr>
            <a:spLocks noGrp="1"/>
          </p:cNvSpPr>
          <p:nvPr>
            <p:ph sz="half" idx="2"/>
          </p:nvPr>
        </p:nvSpPr>
        <p:spPr>
          <a:xfrm>
            <a:off x="457200" y="1577340"/>
            <a:ext cx="3977640" cy="553998"/>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751666" y="1176740"/>
            <a:ext cx="3102609" cy="369332"/>
          </a:xfrm>
          <a:prstGeom prst="rect">
            <a:avLst/>
          </a:prstGeom>
        </p:spPr>
        <p:txBody>
          <a:bodyPr wrap="square" lIns="0" tIns="0" rIns="0" bIns="0">
            <a:spAutoFit/>
          </a:bodyPr>
          <a:lstStyle>
            <a:lvl1pPr>
              <a:defRPr sz="2400" b="0" i="0">
                <a:solidFill>
                  <a:schemeClr val="hlink"/>
                </a:solidFill>
                <a:latin typeface="Arial"/>
                <a:cs typeface="Arial"/>
              </a:defRPr>
            </a:lvl1pPr>
          </a:lstStyle>
          <a:p>
            <a:endParaRPr/>
          </a:p>
        </p:txBody>
      </p:sp>
      <p:sp>
        <p:nvSpPr>
          <p:cNvPr id="5" name="Holder 5"/>
          <p:cNvSpPr>
            <a:spLocks noGrp="1"/>
          </p:cNvSpPr>
          <p:nvPr>
            <p:ph type="ftr" sz="quarter" idx="5"/>
          </p:nvPr>
        </p:nvSpPr>
        <p:spPr/>
        <p:txBody>
          <a:bodyPr lIns="0" tIns="0" rIns="0" bIns="0"/>
          <a:lstStyle>
            <a:lvl1pPr>
              <a:defRPr sz="2000" b="0" i="0">
                <a:solidFill>
                  <a:schemeClr val="bg1"/>
                </a:solidFill>
                <a:latin typeface="Arial"/>
                <a:cs typeface="Arial"/>
              </a:defRPr>
            </a:lvl1pPr>
          </a:lstStyle>
          <a:p>
            <a:pPr marL="12700">
              <a:lnSpc>
                <a:spcPts val="2120"/>
              </a:lnSpc>
            </a:pPr>
            <a:r>
              <a:rPr lang="en-US" spc="-5">
                <a:solidFill>
                  <a:prstClr val="white"/>
                </a:solidFill>
              </a:rPr>
              <a:t>11 Jan</a:t>
            </a:r>
            <a:r>
              <a:rPr lang="en-US" spc="-65">
                <a:solidFill>
                  <a:prstClr val="white"/>
                </a:solidFill>
              </a:rPr>
              <a:t> </a:t>
            </a:r>
            <a:r>
              <a:rPr lang="en-US" spc="-5">
                <a:solidFill>
                  <a:prstClr val="white"/>
                </a:solidFill>
              </a:rPr>
              <a:t>2016</a:t>
            </a:r>
            <a:endParaRPr lang="en-US" spc="-5" dirty="0">
              <a:solidFill>
                <a:prstClr val="white"/>
              </a:solidFill>
            </a:endParaRPr>
          </a:p>
        </p:txBody>
      </p:sp>
      <p:sp>
        <p:nvSpPr>
          <p:cNvPr id="6" name="Holder 6"/>
          <p:cNvSpPr>
            <a:spLocks noGrp="1"/>
          </p:cNvSpPr>
          <p:nvPr>
            <p:ph type="dt" sz="half" idx="6"/>
          </p:nvPr>
        </p:nvSpPr>
        <p:spPr/>
        <p:txBody>
          <a:bodyPr lIns="0" tIns="0" rIns="0" bIns="0"/>
          <a:lstStyle>
            <a:lvl1pPr>
              <a:defRPr sz="1800" b="0" i="0">
                <a:solidFill>
                  <a:schemeClr val="bg1"/>
                </a:solidFill>
                <a:latin typeface="Arial"/>
                <a:cs typeface="Arial"/>
              </a:defRPr>
            </a:lvl1pPr>
          </a:lstStyle>
          <a:p>
            <a:pPr marL="12700">
              <a:lnSpc>
                <a:spcPts val="1920"/>
              </a:lnSpc>
            </a:pPr>
            <a:r>
              <a:rPr lang="nn-NO" spc="-5">
                <a:solidFill>
                  <a:prstClr val="white"/>
                </a:solidFill>
              </a:rPr>
              <a:t>Fei-Fei Li &amp; Andrej Karpathy &amp; Justin</a:t>
            </a:r>
            <a:r>
              <a:rPr lang="nn-NO" spc="65">
                <a:solidFill>
                  <a:prstClr val="white"/>
                </a:solidFill>
              </a:rPr>
              <a:t> </a:t>
            </a:r>
            <a:r>
              <a:rPr lang="nn-NO" spc="-5">
                <a:solidFill>
                  <a:prstClr val="white"/>
                </a:solidFill>
              </a:rPr>
              <a:t>Johnson</a:t>
            </a:r>
            <a:endParaRPr lang="nn-NO" spc="-5" dirty="0">
              <a:solidFill>
                <a:prstClr val="white"/>
              </a:solidFill>
            </a:endParaRP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403771740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0"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2000" b="0" i="0">
                <a:solidFill>
                  <a:schemeClr val="bg1"/>
                </a:solidFill>
                <a:latin typeface="Arial"/>
                <a:cs typeface="Arial"/>
              </a:defRPr>
            </a:lvl1pPr>
          </a:lstStyle>
          <a:p>
            <a:pPr marL="12700">
              <a:lnSpc>
                <a:spcPts val="2120"/>
              </a:lnSpc>
            </a:pPr>
            <a:r>
              <a:rPr lang="en-US" spc="-5">
                <a:solidFill>
                  <a:prstClr val="white"/>
                </a:solidFill>
              </a:rPr>
              <a:t>11 Jan</a:t>
            </a:r>
            <a:r>
              <a:rPr lang="en-US" spc="-65">
                <a:solidFill>
                  <a:prstClr val="white"/>
                </a:solidFill>
              </a:rPr>
              <a:t> </a:t>
            </a:r>
            <a:r>
              <a:rPr lang="en-US" spc="-5">
                <a:solidFill>
                  <a:prstClr val="white"/>
                </a:solidFill>
              </a:rPr>
              <a:t>2016</a:t>
            </a:r>
            <a:endParaRPr lang="en-US" spc="-5" dirty="0">
              <a:solidFill>
                <a:prstClr val="white"/>
              </a:solidFill>
            </a:endParaRPr>
          </a:p>
        </p:txBody>
      </p:sp>
      <p:sp>
        <p:nvSpPr>
          <p:cNvPr id="4" name="Holder 4"/>
          <p:cNvSpPr>
            <a:spLocks noGrp="1"/>
          </p:cNvSpPr>
          <p:nvPr>
            <p:ph type="dt" sz="half" idx="6"/>
          </p:nvPr>
        </p:nvSpPr>
        <p:spPr/>
        <p:txBody>
          <a:bodyPr lIns="0" tIns="0" rIns="0" bIns="0"/>
          <a:lstStyle>
            <a:lvl1pPr>
              <a:defRPr sz="1800" b="0" i="0">
                <a:solidFill>
                  <a:schemeClr val="bg1"/>
                </a:solidFill>
                <a:latin typeface="Arial"/>
                <a:cs typeface="Arial"/>
              </a:defRPr>
            </a:lvl1pPr>
          </a:lstStyle>
          <a:p>
            <a:pPr marL="12700">
              <a:lnSpc>
                <a:spcPts val="1920"/>
              </a:lnSpc>
            </a:pPr>
            <a:r>
              <a:rPr lang="nn-NO" spc="-5">
                <a:solidFill>
                  <a:prstClr val="white"/>
                </a:solidFill>
              </a:rPr>
              <a:t>Fei-Fei Li &amp; Andrej Karpathy &amp; Justin</a:t>
            </a:r>
            <a:r>
              <a:rPr lang="nn-NO" spc="65">
                <a:solidFill>
                  <a:prstClr val="white"/>
                </a:solidFill>
              </a:rPr>
              <a:t> </a:t>
            </a:r>
            <a:r>
              <a:rPr lang="nn-NO" spc="-5">
                <a:solidFill>
                  <a:prstClr val="white"/>
                </a:solidFill>
              </a:rPr>
              <a:t>Johnson</a:t>
            </a:r>
            <a:endParaRPr lang="nn-NO" spc="-5" dirty="0">
              <a:solidFill>
                <a:prstClr val="white"/>
              </a:solidFill>
            </a:endParaRP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243197504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2000" b="0" i="0">
                <a:solidFill>
                  <a:schemeClr val="bg1"/>
                </a:solidFill>
                <a:latin typeface="Arial"/>
                <a:cs typeface="Arial"/>
              </a:defRPr>
            </a:lvl1pPr>
          </a:lstStyle>
          <a:p>
            <a:pPr marL="12700">
              <a:lnSpc>
                <a:spcPts val="2120"/>
              </a:lnSpc>
            </a:pPr>
            <a:r>
              <a:rPr lang="en-US" spc="-5">
                <a:solidFill>
                  <a:prstClr val="white"/>
                </a:solidFill>
              </a:rPr>
              <a:t>11 Jan</a:t>
            </a:r>
            <a:r>
              <a:rPr lang="en-US" spc="-65">
                <a:solidFill>
                  <a:prstClr val="white"/>
                </a:solidFill>
              </a:rPr>
              <a:t> </a:t>
            </a:r>
            <a:r>
              <a:rPr lang="en-US" spc="-5">
                <a:solidFill>
                  <a:prstClr val="white"/>
                </a:solidFill>
              </a:rPr>
              <a:t>2016</a:t>
            </a:r>
            <a:endParaRPr lang="en-US" spc="-5" dirty="0">
              <a:solidFill>
                <a:prstClr val="white"/>
              </a:solidFill>
            </a:endParaRPr>
          </a:p>
        </p:txBody>
      </p:sp>
      <p:sp>
        <p:nvSpPr>
          <p:cNvPr id="3" name="Holder 3"/>
          <p:cNvSpPr>
            <a:spLocks noGrp="1"/>
          </p:cNvSpPr>
          <p:nvPr>
            <p:ph type="dt" sz="half" idx="6"/>
          </p:nvPr>
        </p:nvSpPr>
        <p:spPr/>
        <p:txBody>
          <a:bodyPr lIns="0" tIns="0" rIns="0" bIns="0"/>
          <a:lstStyle>
            <a:lvl1pPr>
              <a:defRPr sz="1800" b="0" i="0">
                <a:solidFill>
                  <a:schemeClr val="bg1"/>
                </a:solidFill>
                <a:latin typeface="Arial"/>
                <a:cs typeface="Arial"/>
              </a:defRPr>
            </a:lvl1pPr>
          </a:lstStyle>
          <a:p>
            <a:pPr marL="12700">
              <a:lnSpc>
                <a:spcPts val="1920"/>
              </a:lnSpc>
            </a:pPr>
            <a:r>
              <a:rPr lang="nn-NO" spc="-5">
                <a:solidFill>
                  <a:prstClr val="white"/>
                </a:solidFill>
              </a:rPr>
              <a:t>Fei-Fei Li &amp; Andrej Karpathy &amp; Justin</a:t>
            </a:r>
            <a:r>
              <a:rPr lang="nn-NO" spc="65">
                <a:solidFill>
                  <a:prstClr val="white"/>
                </a:solidFill>
              </a:rPr>
              <a:t> </a:t>
            </a:r>
            <a:r>
              <a:rPr lang="nn-NO" spc="-5">
                <a:solidFill>
                  <a:prstClr val="white"/>
                </a:solidFill>
              </a:rPr>
              <a:t>Johnson</a:t>
            </a:r>
            <a:endParaRPr lang="nn-NO" spc="-5" dirty="0">
              <a:solidFill>
                <a:prstClr val="white"/>
              </a:solidFill>
            </a:endParaRP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145943959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852134D1-49F0-4546-86A1-AC0501B90F81}"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534091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914400"/>
            <a:ext cx="38100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14400"/>
            <a:ext cx="38100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4219BF50-AC92-44AF-92A4-620F182E35C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30577902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589FDF80-94A4-4D7C-B1A8-7E251E7DBBA7}"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38567508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72A40F0D-5C06-4731-A34C-109BF192A960}"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19286107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8F124B6E-7B2C-4DD0-B100-850733DB18F3}"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60200473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BDE235E0-140F-4275-AF4F-B2ED2B4FE746}"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70813905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A5F59DEC-22BE-4F83-BAA8-9945FF969969}"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62221762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A59325E5-224D-42B9-8A24-02AC07E5BC7E}"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63603860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2C83EDF7-CE87-4276-8B7E-FD4597F8F227}"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02576505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706EB3C9-DDE7-4283-8861-FA4C83D84A97}"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3197139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500EDD31-9D7F-4A41-8637-222DAC39B97A}"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59702849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4826893A-60E9-48D9-9D9A-C2567195504F}"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7017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C5E26E91-021D-4B32-926D-DC16A89D51C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10878109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1"/>
            <a:ext cx="7772400" cy="21544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1"/>
            <a:ext cx="64008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2000" b="0" i="0">
                <a:solidFill>
                  <a:schemeClr val="bg1"/>
                </a:solidFill>
                <a:latin typeface="Arial"/>
                <a:cs typeface="Arial"/>
              </a:defRPr>
            </a:lvl1pPr>
          </a:lstStyle>
          <a:p>
            <a:pPr marL="12700">
              <a:lnSpc>
                <a:spcPts val="2120"/>
              </a:lnSpc>
            </a:pPr>
            <a:r>
              <a:rPr lang="en-US" spc="-5"/>
              <a:t>13 Jan</a:t>
            </a:r>
            <a:r>
              <a:rPr lang="en-US" spc="-65"/>
              <a:t> </a:t>
            </a:r>
            <a:r>
              <a:rPr lang="en-US" spc="-5"/>
              <a:t>2016</a:t>
            </a:r>
            <a:endParaRPr lang="en-US" spc="-5" dirty="0"/>
          </a:p>
        </p:txBody>
      </p:sp>
      <p:sp>
        <p:nvSpPr>
          <p:cNvPr id="5" name="Holder 5"/>
          <p:cNvSpPr>
            <a:spLocks noGrp="1"/>
          </p:cNvSpPr>
          <p:nvPr>
            <p:ph type="dt" sz="half" idx="6"/>
          </p:nvPr>
        </p:nvSpPr>
        <p:spPr/>
        <p:txBody>
          <a:bodyPr lIns="0" tIns="0" rIns="0" bIns="0"/>
          <a:lstStyle>
            <a:lvl1pPr>
              <a:defRPr sz="1800" b="0" i="0">
                <a:solidFill>
                  <a:schemeClr val="bg1"/>
                </a:solidFill>
                <a:latin typeface="Arial"/>
                <a:cs typeface="Arial"/>
              </a:defRPr>
            </a:lvl1pPr>
          </a:lstStyle>
          <a:p>
            <a:pPr marL="12700">
              <a:lnSpc>
                <a:spcPts val="1920"/>
              </a:lnSpc>
            </a:pPr>
            <a:r>
              <a:rPr lang="nn-NO" spc="-5"/>
              <a:t>Fei-Fei Li &amp; Andrej Karpathy &amp; Justin</a:t>
            </a:r>
            <a:r>
              <a:rPr lang="nn-NO" spc="65"/>
              <a:t> </a:t>
            </a:r>
            <a:r>
              <a:rPr lang="nn-NO" spc="-5"/>
              <a:t>Johnson</a:t>
            </a:r>
            <a:endParaRPr lang="nn-NO" spc="-5"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80353430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800" b="0" i="0">
                <a:solidFill>
                  <a:srgbClr val="FF0000"/>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defRPr sz="2000" b="0" i="0">
                <a:solidFill>
                  <a:schemeClr val="bg1"/>
                </a:solidFill>
                <a:latin typeface="Arial"/>
                <a:cs typeface="Arial"/>
              </a:defRPr>
            </a:lvl1pPr>
          </a:lstStyle>
          <a:p>
            <a:pPr marL="12700">
              <a:lnSpc>
                <a:spcPts val="2120"/>
              </a:lnSpc>
            </a:pPr>
            <a:r>
              <a:rPr lang="en-US" spc="-5"/>
              <a:t>13 Jan</a:t>
            </a:r>
            <a:r>
              <a:rPr lang="en-US" spc="-65"/>
              <a:t> </a:t>
            </a:r>
            <a:r>
              <a:rPr lang="en-US" spc="-5"/>
              <a:t>2016</a:t>
            </a:r>
            <a:endParaRPr lang="en-US" spc="-5" dirty="0"/>
          </a:p>
        </p:txBody>
      </p:sp>
      <p:sp>
        <p:nvSpPr>
          <p:cNvPr id="5" name="Holder 5"/>
          <p:cNvSpPr>
            <a:spLocks noGrp="1"/>
          </p:cNvSpPr>
          <p:nvPr>
            <p:ph type="dt" sz="half" idx="6"/>
          </p:nvPr>
        </p:nvSpPr>
        <p:spPr/>
        <p:txBody>
          <a:bodyPr lIns="0" tIns="0" rIns="0" bIns="0"/>
          <a:lstStyle>
            <a:lvl1pPr>
              <a:defRPr sz="1800" b="0" i="0">
                <a:solidFill>
                  <a:schemeClr val="bg1"/>
                </a:solidFill>
                <a:latin typeface="Arial"/>
                <a:cs typeface="Arial"/>
              </a:defRPr>
            </a:lvl1pPr>
          </a:lstStyle>
          <a:p>
            <a:pPr marL="12700">
              <a:lnSpc>
                <a:spcPts val="1920"/>
              </a:lnSpc>
            </a:pPr>
            <a:r>
              <a:rPr lang="nn-NO" spc="-5"/>
              <a:t>Fei-Fei Li &amp; Andrej Karpathy &amp; Justin</a:t>
            </a:r>
            <a:r>
              <a:rPr lang="nn-NO" spc="65"/>
              <a:t> </a:t>
            </a:r>
            <a:r>
              <a:rPr lang="nn-NO" spc="-5"/>
              <a:t>Johnson</a:t>
            </a:r>
            <a:endParaRPr lang="nn-NO" spc="-5"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61718648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chemeClr val="tx1"/>
                </a:solidFill>
                <a:latin typeface="Arial"/>
                <a:cs typeface="Arial"/>
              </a:defRPr>
            </a:lvl1pPr>
          </a:lstStyle>
          <a:p>
            <a:endParaRPr/>
          </a:p>
        </p:txBody>
      </p:sp>
      <p:sp>
        <p:nvSpPr>
          <p:cNvPr id="3" name="Holder 3"/>
          <p:cNvSpPr>
            <a:spLocks noGrp="1"/>
          </p:cNvSpPr>
          <p:nvPr>
            <p:ph sz="half" idx="2"/>
          </p:nvPr>
        </p:nvSpPr>
        <p:spPr>
          <a:xfrm>
            <a:off x="457200" y="1577340"/>
            <a:ext cx="397764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2000" b="0" i="0">
                <a:solidFill>
                  <a:schemeClr val="bg1"/>
                </a:solidFill>
                <a:latin typeface="Arial"/>
                <a:cs typeface="Arial"/>
              </a:defRPr>
            </a:lvl1pPr>
          </a:lstStyle>
          <a:p>
            <a:pPr marL="12700">
              <a:lnSpc>
                <a:spcPts val="2120"/>
              </a:lnSpc>
            </a:pPr>
            <a:r>
              <a:rPr lang="en-US" spc="-5"/>
              <a:t>13 Jan</a:t>
            </a:r>
            <a:r>
              <a:rPr lang="en-US" spc="-65"/>
              <a:t> </a:t>
            </a:r>
            <a:r>
              <a:rPr lang="en-US" spc="-5"/>
              <a:t>2016</a:t>
            </a:r>
            <a:endParaRPr lang="en-US" spc="-5" dirty="0"/>
          </a:p>
        </p:txBody>
      </p:sp>
      <p:sp>
        <p:nvSpPr>
          <p:cNvPr id="6" name="Holder 6"/>
          <p:cNvSpPr>
            <a:spLocks noGrp="1"/>
          </p:cNvSpPr>
          <p:nvPr>
            <p:ph type="dt" sz="half" idx="6"/>
          </p:nvPr>
        </p:nvSpPr>
        <p:spPr/>
        <p:txBody>
          <a:bodyPr lIns="0" tIns="0" rIns="0" bIns="0"/>
          <a:lstStyle>
            <a:lvl1pPr>
              <a:defRPr sz="1800" b="0" i="0">
                <a:solidFill>
                  <a:schemeClr val="bg1"/>
                </a:solidFill>
                <a:latin typeface="Arial"/>
                <a:cs typeface="Arial"/>
              </a:defRPr>
            </a:lvl1pPr>
          </a:lstStyle>
          <a:p>
            <a:pPr marL="12700">
              <a:lnSpc>
                <a:spcPts val="1920"/>
              </a:lnSpc>
            </a:pPr>
            <a:r>
              <a:rPr lang="nn-NO" spc="-5"/>
              <a:t>Fei-Fei Li &amp; Andrej Karpathy &amp; Justin</a:t>
            </a:r>
            <a:r>
              <a:rPr lang="nn-NO" spc="65"/>
              <a:t> </a:t>
            </a:r>
            <a:r>
              <a:rPr lang="nn-NO" spc="-5"/>
              <a:t>Johnson</a:t>
            </a:r>
            <a:endParaRPr lang="nn-NO" spc="-5"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71973912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2000" b="0" i="0">
                <a:solidFill>
                  <a:schemeClr val="bg1"/>
                </a:solidFill>
                <a:latin typeface="Arial"/>
                <a:cs typeface="Arial"/>
              </a:defRPr>
            </a:lvl1pPr>
          </a:lstStyle>
          <a:p>
            <a:pPr marL="12700">
              <a:lnSpc>
                <a:spcPts val="2120"/>
              </a:lnSpc>
            </a:pPr>
            <a:r>
              <a:rPr lang="en-US" spc="-5"/>
              <a:t>13 Jan</a:t>
            </a:r>
            <a:r>
              <a:rPr lang="en-US" spc="-65"/>
              <a:t> </a:t>
            </a:r>
            <a:r>
              <a:rPr lang="en-US" spc="-5"/>
              <a:t>2016</a:t>
            </a:r>
            <a:endParaRPr lang="en-US" spc="-5" dirty="0"/>
          </a:p>
        </p:txBody>
      </p:sp>
      <p:sp>
        <p:nvSpPr>
          <p:cNvPr id="4" name="Holder 4"/>
          <p:cNvSpPr>
            <a:spLocks noGrp="1"/>
          </p:cNvSpPr>
          <p:nvPr>
            <p:ph type="dt" sz="half" idx="6"/>
          </p:nvPr>
        </p:nvSpPr>
        <p:spPr/>
        <p:txBody>
          <a:bodyPr lIns="0" tIns="0" rIns="0" bIns="0"/>
          <a:lstStyle>
            <a:lvl1pPr>
              <a:defRPr sz="1800" b="0" i="0">
                <a:solidFill>
                  <a:schemeClr val="bg1"/>
                </a:solidFill>
                <a:latin typeface="Arial"/>
                <a:cs typeface="Arial"/>
              </a:defRPr>
            </a:lvl1pPr>
          </a:lstStyle>
          <a:p>
            <a:pPr marL="12700">
              <a:lnSpc>
                <a:spcPts val="1920"/>
              </a:lnSpc>
            </a:pPr>
            <a:r>
              <a:rPr lang="nn-NO" spc="-5"/>
              <a:t>Fei-Fei Li &amp; Andrej Karpathy &amp; Justin</a:t>
            </a:r>
            <a:r>
              <a:rPr lang="nn-NO" spc="65"/>
              <a:t> </a:t>
            </a:r>
            <a:r>
              <a:rPr lang="nn-NO" spc="-5"/>
              <a:t>Johnson</a:t>
            </a:r>
            <a:endParaRPr lang="nn-NO" spc="-5"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16244403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2000" b="0" i="0">
                <a:solidFill>
                  <a:schemeClr val="bg1"/>
                </a:solidFill>
                <a:latin typeface="Arial"/>
                <a:cs typeface="Arial"/>
              </a:defRPr>
            </a:lvl1pPr>
          </a:lstStyle>
          <a:p>
            <a:pPr marL="12700">
              <a:lnSpc>
                <a:spcPts val="2120"/>
              </a:lnSpc>
            </a:pPr>
            <a:r>
              <a:rPr lang="en-US" spc="-5"/>
              <a:t>13 Jan</a:t>
            </a:r>
            <a:r>
              <a:rPr lang="en-US" spc="-65"/>
              <a:t> </a:t>
            </a:r>
            <a:r>
              <a:rPr lang="en-US" spc="-5"/>
              <a:t>2016</a:t>
            </a:r>
            <a:endParaRPr lang="en-US" spc="-5" dirty="0"/>
          </a:p>
        </p:txBody>
      </p:sp>
      <p:sp>
        <p:nvSpPr>
          <p:cNvPr id="3" name="Holder 3"/>
          <p:cNvSpPr>
            <a:spLocks noGrp="1"/>
          </p:cNvSpPr>
          <p:nvPr>
            <p:ph type="dt" sz="half" idx="6"/>
          </p:nvPr>
        </p:nvSpPr>
        <p:spPr/>
        <p:txBody>
          <a:bodyPr lIns="0" tIns="0" rIns="0" bIns="0"/>
          <a:lstStyle>
            <a:lvl1pPr>
              <a:defRPr sz="1800" b="0" i="0">
                <a:solidFill>
                  <a:schemeClr val="bg1"/>
                </a:solidFill>
                <a:latin typeface="Arial"/>
                <a:cs typeface="Arial"/>
              </a:defRPr>
            </a:lvl1pPr>
          </a:lstStyle>
          <a:p>
            <a:pPr marL="12700">
              <a:lnSpc>
                <a:spcPts val="1920"/>
              </a:lnSpc>
            </a:pPr>
            <a:r>
              <a:rPr lang="nn-NO" spc="-5"/>
              <a:t>Fei-Fei Li &amp; Andrej Karpathy &amp; Justin</a:t>
            </a:r>
            <a:r>
              <a:rPr lang="nn-NO" spc="65"/>
              <a:t> </a:t>
            </a:r>
            <a:r>
              <a:rPr lang="nn-NO" spc="-5"/>
              <a:t>Johnson</a:t>
            </a:r>
            <a:endParaRPr lang="nn-NO" spc="-5"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694319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11756749-8CA8-49DA-A68F-85171B0F527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815274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8136D7BB-2806-4694-9201-C1DF6EA7CF1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609895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A8AD4D2A-A0A1-4AB1-BF3F-4E3C9BF5598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152064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8F8DC858-3513-47BE-8939-E01A91F098A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541736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6.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theme" Target="../theme/theme4.xml"/><Relationship Id="rId5" Type="http://schemas.openxmlformats.org/officeDocument/2006/relationships/slideLayout" Target="../slideLayouts/slideLayout38.xml"/><Relationship Id="rId4" Type="http://schemas.openxmlformats.org/officeDocument/2006/relationships/slideLayout" Target="../slideLayouts/slideLayout3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6.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theme" Target="../theme/theme5.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52.xml"/><Relationship Id="rId2" Type="http://schemas.openxmlformats.org/officeDocument/2006/relationships/slideLayout" Target="../slideLayouts/slideLayout51.xml"/><Relationship Id="rId1" Type="http://schemas.openxmlformats.org/officeDocument/2006/relationships/slideLayout" Target="../slideLayouts/slideLayout50.xml"/><Relationship Id="rId6" Type="http://schemas.openxmlformats.org/officeDocument/2006/relationships/theme" Target="../theme/theme6.xml"/><Relationship Id="rId5" Type="http://schemas.openxmlformats.org/officeDocument/2006/relationships/slideLayout" Target="../slideLayouts/slideLayout54.xml"/><Relationship Id="rId4"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685800" y="76200"/>
            <a:ext cx="77724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3075" name="Rectangle 3"/>
          <p:cNvSpPr>
            <a:spLocks noGrp="1" noChangeArrowheads="1"/>
          </p:cNvSpPr>
          <p:nvPr>
            <p:ph type="body" idx="1"/>
          </p:nvPr>
        </p:nvSpPr>
        <p:spPr bwMode="auto">
          <a:xfrm>
            <a:off x="685800" y="914400"/>
            <a:ext cx="7772400" cy="525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220"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atin typeface="Times New Roman" pitchFamily="18" charset="0"/>
              </a:defRPr>
            </a:lvl1pPr>
          </a:lstStyle>
          <a:p>
            <a:pPr eaLnBrk="0" fontAlgn="base" hangingPunct="0">
              <a:spcBef>
                <a:spcPct val="0"/>
              </a:spcBef>
              <a:spcAft>
                <a:spcPct val="0"/>
              </a:spcAft>
              <a:defRPr/>
            </a:pPr>
            <a:endParaRPr lang="en-US">
              <a:solidFill>
                <a:srgbClr val="000000"/>
              </a:solidFill>
              <a:cs typeface="Arial" charset="0"/>
            </a:endParaRPr>
          </a:p>
        </p:txBody>
      </p:sp>
      <p:sp>
        <p:nvSpPr>
          <p:cNvPr id="9221"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atin typeface="Times New Roman" pitchFamily="18" charset="0"/>
              </a:defRPr>
            </a:lvl1pPr>
          </a:lstStyle>
          <a:p>
            <a:pPr eaLnBrk="0" fontAlgn="base" hangingPunct="0">
              <a:spcBef>
                <a:spcPct val="0"/>
              </a:spcBef>
              <a:spcAft>
                <a:spcPct val="0"/>
              </a:spcAft>
              <a:defRPr/>
            </a:pPr>
            <a:endParaRPr lang="en-US">
              <a:solidFill>
                <a:srgbClr val="000000"/>
              </a:solidFill>
              <a:cs typeface="Arial" charset="0"/>
            </a:endParaRPr>
          </a:p>
        </p:txBody>
      </p:sp>
      <p:sp>
        <p:nvSpPr>
          <p:cNvPr id="9222"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atin typeface="Times New Roman" pitchFamily="18" charset="0"/>
              </a:defRPr>
            </a:lvl1pPr>
          </a:lstStyle>
          <a:p>
            <a:pPr eaLnBrk="0" fontAlgn="base" hangingPunct="0">
              <a:spcBef>
                <a:spcPct val="0"/>
              </a:spcBef>
              <a:spcAft>
                <a:spcPct val="0"/>
              </a:spcAft>
              <a:defRPr/>
            </a:pPr>
            <a:fld id="{9D615FC6-65EA-469E-A2AC-6B14F4DC4664}" type="slidenum">
              <a:rPr lang="en-US">
                <a:solidFill>
                  <a:srgbClr val="000000"/>
                </a:solidFill>
                <a:cs typeface="Arial" charset="0"/>
              </a:rPr>
              <a:pPr eaLnBrk="0" fontAlgn="base" hangingPunct="0">
                <a:spcBef>
                  <a:spcPct val="0"/>
                </a:spcBef>
                <a:spcAft>
                  <a:spcPct val="0"/>
                </a:spcAft>
                <a:defRPr/>
              </a:pPr>
              <a:t>‹#›</a:t>
            </a:fld>
            <a:endParaRPr lang="en-US">
              <a:solidFill>
                <a:srgbClr val="000000"/>
              </a:solidFill>
              <a:cs typeface="Arial" charset="0"/>
            </a:endParaRPr>
          </a:p>
        </p:txBody>
      </p:sp>
      <p:sp>
        <p:nvSpPr>
          <p:cNvPr id="9223" name="Line 7"/>
          <p:cNvSpPr>
            <a:spLocks noChangeShapeType="1"/>
          </p:cNvSpPr>
          <p:nvPr/>
        </p:nvSpPr>
        <p:spPr bwMode="auto">
          <a:xfrm>
            <a:off x="685800" y="838200"/>
            <a:ext cx="7772400" cy="0"/>
          </a:xfrm>
          <a:prstGeom prst="line">
            <a:avLst/>
          </a:prstGeom>
          <a:noFill/>
          <a:ln w="38100">
            <a:solidFill>
              <a:schemeClr val="tx1"/>
            </a:solidFill>
            <a:round/>
            <a:headEnd/>
            <a:tailEnd/>
          </a:ln>
          <a:effectLst/>
        </p:spPr>
        <p:txBody>
          <a:bodyPr wrap="none" anchor="ctr"/>
          <a:lstStyle/>
          <a:p>
            <a:pPr eaLnBrk="0" fontAlgn="base" hangingPunct="0">
              <a:spcBef>
                <a:spcPct val="0"/>
              </a:spcBef>
              <a:spcAft>
                <a:spcPct val="0"/>
              </a:spcAft>
              <a:defRPr/>
            </a:pPr>
            <a:endParaRPr lang="en-US" sz="2400" b="1">
              <a:solidFill>
                <a:srgbClr val="000000"/>
              </a:solidFill>
              <a:cs typeface="Arial" charset="0"/>
            </a:endParaRPr>
          </a:p>
        </p:txBody>
      </p:sp>
    </p:spTree>
    <p:extLst>
      <p:ext uri="{BB962C8B-B14F-4D97-AF65-F5344CB8AC3E}">
        <p14:creationId xmlns:p14="http://schemas.microsoft.com/office/powerpoint/2010/main" val="108114823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0" fontAlgn="base" hangingPunct="0">
        <a:spcBef>
          <a:spcPct val="0"/>
        </a:spcBef>
        <a:spcAft>
          <a:spcPct val="0"/>
        </a:spcAft>
        <a:defRPr sz="3400">
          <a:solidFill>
            <a:schemeClr val="tx2"/>
          </a:solidFill>
          <a:latin typeface="+mj-lt"/>
          <a:ea typeface="+mj-ea"/>
          <a:cs typeface="+mj-cs"/>
        </a:defRPr>
      </a:lvl1pPr>
      <a:lvl2pPr algn="l" rtl="0" eaLnBrk="0" fontAlgn="base" hangingPunct="0">
        <a:spcBef>
          <a:spcPct val="0"/>
        </a:spcBef>
        <a:spcAft>
          <a:spcPct val="0"/>
        </a:spcAft>
        <a:defRPr sz="3400">
          <a:solidFill>
            <a:schemeClr val="tx2"/>
          </a:solidFill>
          <a:latin typeface="Arial" charset="0"/>
        </a:defRPr>
      </a:lvl2pPr>
      <a:lvl3pPr algn="l" rtl="0" eaLnBrk="0" fontAlgn="base" hangingPunct="0">
        <a:spcBef>
          <a:spcPct val="0"/>
        </a:spcBef>
        <a:spcAft>
          <a:spcPct val="0"/>
        </a:spcAft>
        <a:defRPr sz="3400">
          <a:solidFill>
            <a:schemeClr val="tx2"/>
          </a:solidFill>
          <a:latin typeface="Arial" charset="0"/>
        </a:defRPr>
      </a:lvl3pPr>
      <a:lvl4pPr algn="l" rtl="0" eaLnBrk="0" fontAlgn="base" hangingPunct="0">
        <a:spcBef>
          <a:spcPct val="0"/>
        </a:spcBef>
        <a:spcAft>
          <a:spcPct val="0"/>
        </a:spcAft>
        <a:defRPr sz="3400">
          <a:solidFill>
            <a:schemeClr val="tx2"/>
          </a:solidFill>
          <a:latin typeface="Arial" charset="0"/>
        </a:defRPr>
      </a:lvl4pPr>
      <a:lvl5pPr algn="l" rtl="0" eaLnBrk="0" fontAlgn="base" hangingPunct="0">
        <a:spcBef>
          <a:spcPct val="0"/>
        </a:spcBef>
        <a:spcAft>
          <a:spcPct val="0"/>
        </a:spcAft>
        <a:defRPr sz="3400">
          <a:solidFill>
            <a:schemeClr val="tx2"/>
          </a:solidFill>
          <a:latin typeface="Arial" charset="0"/>
        </a:defRPr>
      </a:lvl5pPr>
      <a:lvl6pPr marL="457200" algn="l" rtl="0" eaLnBrk="0" fontAlgn="base" hangingPunct="0">
        <a:spcBef>
          <a:spcPct val="0"/>
        </a:spcBef>
        <a:spcAft>
          <a:spcPct val="0"/>
        </a:spcAft>
        <a:defRPr sz="3400">
          <a:solidFill>
            <a:schemeClr val="tx2"/>
          </a:solidFill>
          <a:latin typeface="Arial" charset="0"/>
        </a:defRPr>
      </a:lvl6pPr>
      <a:lvl7pPr marL="914400" algn="l" rtl="0" eaLnBrk="0" fontAlgn="base" hangingPunct="0">
        <a:spcBef>
          <a:spcPct val="0"/>
        </a:spcBef>
        <a:spcAft>
          <a:spcPct val="0"/>
        </a:spcAft>
        <a:defRPr sz="3400">
          <a:solidFill>
            <a:schemeClr val="tx2"/>
          </a:solidFill>
          <a:latin typeface="Arial" charset="0"/>
        </a:defRPr>
      </a:lvl7pPr>
      <a:lvl8pPr marL="1371600" algn="l" rtl="0" eaLnBrk="0" fontAlgn="base" hangingPunct="0">
        <a:spcBef>
          <a:spcPct val="0"/>
        </a:spcBef>
        <a:spcAft>
          <a:spcPct val="0"/>
        </a:spcAft>
        <a:defRPr sz="3400">
          <a:solidFill>
            <a:schemeClr val="tx2"/>
          </a:solidFill>
          <a:latin typeface="Arial" charset="0"/>
        </a:defRPr>
      </a:lvl8pPr>
      <a:lvl9pPr marL="1828800" algn="l" rtl="0" eaLnBrk="0" fontAlgn="base" hangingPunct="0">
        <a:spcBef>
          <a:spcPct val="0"/>
        </a:spcBef>
        <a:spcAft>
          <a:spcPct val="0"/>
        </a:spcAft>
        <a:defRPr sz="3400">
          <a:solidFill>
            <a:schemeClr val="tx2"/>
          </a:solidFill>
          <a:latin typeface="Arial" charset="0"/>
        </a:defRPr>
      </a:lvl9pPr>
    </p:titleStyle>
    <p:bodyStyle>
      <a:lvl1pPr marL="342900" indent="-342900" algn="l" rtl="0" eaLnBrk="0" fontAlgn="base" hangingPunct="0">
        <a:spcBef>
          <a:spcPct val="20000"/>
        </a:spcBef>
        <a:spcAft>
          <a:spcPct val="0"/>
        </a:spcAft>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400">
          <a:solidFill>
            <a:schemeClr val="tx1"/>
          </a:solidFill>
          <a:latin typeface="+mn-lt"/>
        </a:defRPr>
      </a:lvl5pPr>
      <a:lvl6pPr marL="2514600" indent="-228600" algn="l" rtl="0" eaLnBrk="0" fontAlgn="base" hangingPunct="0">
        <a:spcBef>
          <a:spcPct val="20000"/>
        </a:spcBef>
        <a:spcAft>
          <a:spcPct val="0"/>
        </a:spcAft>
        <a:buChar char="»"/>
        <a:defRPr sz="1400">
          <a:solidFill>
            <a:schemeClr val="tx1"/>
          </a:solidFill>
          <a:latin typeface="+mn-lt"/>
        </a:defRPr>
      </a:lvl6pPr>
      <a:lvl7pPr marL="2971800" indent="-228600" algn="l" rtl="0" eaLnBrk="0" fontAlgn="base" hangingPunct="0">
        <a:spcBef>
          <a:spcPct val="20000"/>
        </a:spcBef>
        <a:spcAft>
          <a:spcPct val="0"/>
        </a:spcAft>
        <a:buChar char="»"/>
        <a:defRPr sz="1400">
          <a:solidFill>
            <a:schemeClr val="tx1"/>
          </a:solidFill>
          <a:latin typeface="+mn-lt"/>
        </a:defRPr>
      </a:lvl7pPr>
      <a:lvl8pPr marL="3429000" indent="-228600" algn="l" rtl="0" eaLnBrk="0" fontAlgn="base" hangingPunct="0">
        <a:spcBef>
          <a:spcPct val="20000"/>
        </a:spcBef>
        <a:spcAft>
          <a:spcPct val="0"/>
        </a:spcAft>
        <a:buChar char="»"/>
        <a:defRPr sz="1400">
          <a:solidFill>
            <a:schemeClr val="tx1"/>
          </a:solidFill>
          <a:latin typeface="+mn-lt"/>
        </a:defRPr>
      </a:lvl8pPr>
      <a:lvl9pPr marL="3886200" indent="-228600" algn="l" rtl="0" eaLnBrk="0" fontAlgn="base" hangingPunct="0">
        <a:spcBef>
          <a:spcPct val="20000"/>
        </a:spcBef>
        <a:spcAft>
          <a:spcPct val="0"/>
        </a:spcAft>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685800" y="76200"/>
            <a:ext cx="77724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3075" name="Rectangle 3"/>
          <p:cNvSpPr>
            <a:spLocks noGrp="1" noChangeArrowheads="1"/>
          </p:cNvSpPr>
          <p:nvPr>
            <p:ph type="body" idx="1"/>
          </p:nvPr>
        </p:nvSpPr>
        <p:spPr bwMode="auto">
          <a:xfrm>
            <a:off x="685800" y="914400"/>
            <a:ext cx="7772400" cy="525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220"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atin typeface="Times New Roman" pitchFamily="18" charset="0"/>
              </a:defRPr>
            </a:lvl1pPr>
          </a:lstStyle>
          <a:p>
            <a:fld id="{7C7B0B04-5B08-449E-9A80-4C83B77B7073}" type="datetimeFigureOut">
              <a:rPr lang="en-US" smtClean="0">
                <a:solidFill>
                  <a:srgbClr val="000000"/>
                </a:solidFill>
              </a:rPr>
              <a:pPr/>
              <a:t>5/31/2018</a:t>
            </a:fld>
            <a:endParaRPr lang="en-US">
              <a:solidFill>
                <a:srgbClr val="000000"/>
              </a:solidFill>
            </a:endParaRPr>
          </a:p>
        </p:txBody>
      </p:sp>
      <p:sp>
        <p:nvSpPr>
          <p:cNvPr id="9221"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atin typeface="Times New Roman" pitchFamily="18" charset="0"/>
              </a:defRPr>
            </a:lvl1pPr>
          </a:lstStyle>
          <a:p>
            <a:endParaRPr lang="en-US">
              <a:solidFill>
                <a:srgbClr val="000000"/>
              </a:solidFill>
            </a:endParaRPr>
          </a:p>
        </p:txBody>
      </p:sp>
      <p:sp>
        <p:nvSpPr>
          <p:cNvPr id="9222"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atin typeface="Times New Roman" pitchFamily="18" charset="0"/>
              </a:defRPr>
            </a:lvl1pPr>
          </a:lstStyle>
          <a:p>
            <a:fld id="{C4388728-ECF9-405A-8F50-53431964C9F8}" type="slidenum">
              <a:rPr lang="en-US" smtClean="0">
                <a:solidFill>
                  <a:srgbClr val="000000"/>
                </a:solidFill>
              </a:rPr>
              <a:pPr/>
              <a:t>‹#›</a:t>
            </a:fld>
            <a:endParaRPr lang="en-US">
              <a:solidFill>
                <a:srgbClr val="000000"/>
              </a:solidFill>
            </a:endParaRPr>
          </a:p>
        </p:txBody>
      </p:sp>
      <p:sp>
        <p:nvSpPr>
          <p:cNvPr id="9223" name="Line 7"/>
          <p:cNvSpPr>
            <a:spLocks noChangeShapeType="1"/>
          </p:cNvSpPr>
          <p:nvPr/>
        </p:nvSpPr>
        <p:spPr bwMode="auto">
          <a:xfrm>
            <a:off x="685800" y="838200"/>
            <a:ext cx="7772400" cy="0"/>
          </a:xfrm>
          <a:prstGeom prst="line">
            <a:avLst/>
          </a:prstGeom>
          <a:noFill/>
          <a:ln w="38100">
            <a:solidFill>
              <a:schemeClr val="tx1"/>
            </a:solidFill>
            <a:round/>
            <a:headEnd/>
            <a:tailEnd/>
          </a:ln>
          <a:effectLst/>
        </p:spPr>
        <p:txBody>
          <a:bodyPr wrap="none" anchor="ctr"/>
          <a:lstStyle/>
          <a:p>
            <a:pPr>
              <a:defRPr/>
            </a:pPr>
            <a:endParaRPr lang="en-US">
              <a:solidFill>
                <a:srgbClr val="000000"/>
              </a:solidFill>
            </a:endParaRPr>
          </a:p>
        </p:txBody>
      </p:sp>
    </p:spTree>
    <p:extLst>
      <p:ext uri="{BB962C8B-B14F-4D97-AF65-F5344CB8AC3E}">
        <p14:creationId xmlns:p14="http://schemas.microsoft.com/office/powerpoint/2010/main" val="3012444829"/>
      </p:ext>
    </p:extLst>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Lst>
  <p:txStyles>
    <p:titleStyle>
      <a:lvl1pPr algn="l" rtl="0" eaLnBrk="0" fontAlgn="base" hangingPunct="0">
        <a:spcBef>
          <a:spcPct val="0"/>
        </a:spcBef>
        <a:spcAft>
          <a:spcPct val="0"/>
        </a:spcAft>
        <a:defRPr sz="3400">
          <a:solidFill>
            <a:schemeClr val="tx2"/>
          </a:solidFill>
          <a:latin typeface="+mj-lt"/>
          <a:ea typeface="+mj-ea"/>
          <a:cs typeface="+mj-cs"/>
        </a:defRPr>
      </a:lvl1pPr>
      <a:lvl2pPr algn="l" rtl="0" eaLnBrk="0" fontAlgn="base" hangingPunct="0">
        <a:spcBef>
          <a:spcPct val="0"/>
        </a:spcBef>
        <a:spcAft>
          <a:spcPct val="0"/>
        </a:spcAft>
        <a:defRPr sz="3400">
          <a:solidFill>
            <a:schemeClr val="tx2"/>
          </a:solidFill>
          <a:latin typeface="Arial" charset="0"/>
        </a:defRPr>
      </a:lvl2pPr>
      <a:lvl3pPr algn="l" rtl="0" eaLnBrk="0" fontAlgn="base" hangingPunct="0">
        <a:spcBef>
          <a:spcPct val="0"/>
        </a:spcBef>
        <a:spcAft>
          <a:spcPct val="0"/>
        </a:spcAft>
        <a:defRPr sz="3400">
          <a:solidFill>
            <a:schemeClr val="tx2"/>
          </a:solidFill>
          <a:latin typeface="Arial" charset="0"/>
        </a:defRPr>
      </a:lvl3pPr>
      <a:lvl4pPr algn="l" rtl="0" eaLnBrk="0" fontAlgn="base" hangingPunct="0">
        <a:spcBef>
          <a:spcPct val="0"/>
        </a:spcBef>
        <a:spcAft>
          <a:spcPct val="0"/>
        </a:spcAft>
        <a:defRPr sz="3400">
          <a:solidFill>
            <a:schemeClr val="tx2"/>
          </a:solidFill>
          <a:latin typeface="Arial" charset="0"/>
        </a:defRPr>
      </a:lvl4pPr>
      <a:lvl5pPr algn="l" rtl="0" eaLnBrk="0" fontAlgn="base" hangingPunct="0">
        <a:spcBef>
          <a:spcPct val="0"/>
        </a:spcBef>
        <a:spcAft>
          <a:spcPct val="0"/>
        </a:spcAft>
        <a:defRPr sz="3400">
          <a:solidFill>
            <a:schemeClr val="tx2"/>
          </a:solidFill>
          <a:latin typeface="Arial" charset="0"/>
        </a:defRPr>
      </a:lvl5pPr>
      <a:lvl6pPr marL="457200" algn="l" rtl="0" eaLnBrk="0" fontAlgn="base" hangingPunct="0">
        <a:spcBef>
          <a:spcPct val="0"/>
        </a:spcBef>
        <a:spcAft>
          <a:spcPct val="0"/>
        </a:spcAft>
        <a:defRPr sz="3400">
          <a:solidFill>
            <a:schemeClr val="tx2"/>
          </a:solidFill>
          <a:latin typeface="Arial" charset="0"/>
        </a:defRPr>
      </a:lvl6pPr>
      <a:lvl7pPr marL="914400" algn="l" rtl="0" eaLnBrk="0" fontAlgn="base" hangingPunct="0">
        <a:spcBef>
          <a:spcPct val="0"/>
        </a:spcBef>
        <a:spcAft>
          <a:spcPct val="0"/>
        </a:spcAft>
        <a:defRPr sz="3400">
          <a:solidFill>
            <a:schemeClr val="tx2"/>
          </a:solidFill>
          <a:latin typeface="Arial" charset="0"/>
        </a:defRPr>
      </a:lvl7pPr>
      <a:lvl8pPr marL="1371600" algn="l" rtl="0" eaLnBrk="0" fontAlgn="base" hangingPunct="0">
        <a:spcBef>
          <a:spcPct val="0"/>
        </a:spcBef>
        <a:spcAft>
          <a:spcPct val="0"/>
        </a:spcAft>
        <a:defRPr sz="3400">
          <a:solidFill>
            <a:schemeClr val="tx2"/>
          </a:solidFill>
          <a:latin typeface="Arial" charset="0"/>
        </a:defRPr>
      </a:lvl8pPr>
      <a:lvl9pPr marL="1828800" algn="l" rtl="0" eaLnBrk="0" fontAlgn="base" hangingPunct="0">
        <a:spcBef>
          <a:spcPct val="0"/>
        </a:spcBef>
        <a:spcAft>
          <a:spcPct val="0"/>
        </a:spcAft>
        <a:defRPr sz="3400">
          <a:solidFill>
            <a:schemeClr val="tx2"/>
          </a:solidFill>
          <a:latin typeface="Arial" charset="0"/>
        </a:defRPr>
      </a:lvl9pPr>
    </p:titleStyle>
    <p:bodyStyle>
      <a:lvl1pPr marL="342900" indent="-342900" algn="l" rtl="0" eaLnBrk="0" fontAlgn="base" hangingPunct="0">
        <a:spcBef>
          <a:spcPct val="20000"/>
        </a:spcBef>
        <a:spcAft>
          <a:spcPct val="0"/>
        </a:spcAft>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400">
          <a:solidFill>
            <a:schemeClr val="tx1"/>
          </a:solidFill>
          <a:latin typeface="+mn-lt"/>
        </a:defRPr>
      </a:lvl5pPr>
      <a:lvl6pPr marL="2514600" indent="-228600" algn="l" rtl="0" eaLnBrk="0" fontAlgn="base" hangingPunct="0">
        <a:spcBef>
          <a:spcPct val="20000"/>
        </a:spcBef>
        <a:spcAft>
          <a:spcPct val="0"/>
        </a:spcAft>
        <a:buChar char="»"/>
        <a:defRPr sz="1400">
          <a:solidFill>
            <a:schemeClr val="tx1"/>
          </a:solidFill>
          <a:latin typeface="+mn-lt"/>
        </a:defRPr>
      </a:lvl6pPr>
      <a:lvl7pPr marL="2971800" indent="-228600" algn="l" rtl="0" eaLnBrk="0" fontAlgn="base" hangingPunct="0">
        <a:spcBef>
          <a:spcPct val="20000"/>
        </a:spcBef>
        <a:spcAft>
          <a:spcPct val="0"/>
        </a:spcAft>
        <a:buChar char="»"/>
        <a:defRPr sz="1400">
          <a:solidFill>
            <a:schemeClr val="tx1"/>
          </a:solidFill>
          <a:latin typeface="+mn-lt"/>
        </a:defRPr>
      </a:lvl7pPr>
      <a:lvl8pPr marL="3429000" indent="-228600" algn="l" rtl="0" eaLnBrk="0" fontAlgn="base" hangingPunct="0">
        <a:spcBef>
          <a:spcPct val="20000"/>
        </a:spcBef>
        <a:spcAft>
          <a:spcPct val="0"/>
        </a:spcAft>
        <a:buChar char="»"/>
        <a:defRPr sz="1400">
          <a:solidFill>
            <a:schemeClr val="tx1"/>
          </a:solidFill>
          <a:latin typeface="+mn-lt"/>
        </a:defRPr>
      </a:lvl8pPr>
      <a:lvl9pPr marL="3886200" indent="-228600" algn="l" rtl="0" eaLnBrk="0" fontAlgn="base" hangingPunct="0">
        <a:spcBef>
          <a:spcPct val="20000"/>
        </a:spcBef>
        <a:spcAft>
          <a:spcPct val="0"/>
        </a:spcAft>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685800" y="76200"/>
            <a:ext cx="77724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3075" name="Rectangle 3"/>
          <p:cNvSpPr>
            <a:spLocks noGrp="1" noChangeArrowheads="1"/>
          </p:cNvSpPr>
          <p:nvPr>
            <p:ph type="body" idx="1"/>
          </p:nvPr>
        </p:nvSpPr>
        <p:spPr bwMode="auto">
          <a:xfrm>
            <a:off x="685800" y="914400"/>
            <a:ext cx="7772400" cy="525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220"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atin typeface="Times New Roman" pitchFamily="18" charset="0"/>
              </a:defRPr>
            </a:lvl1pPr>
          </a:lstStyle>
          <a:p>
            <a:fld id="{DEF7FD94-9782-41F3-B2A5-0D7934C54F0C}" type="datetimeFigureOut">
              <a:rPr lang="en-US" smtClean="0">
                <a:solidFill>
                  <a:prstClr val="black">
                    <a:tint val="75000"/>
                  </a:prstClr>
                </a:solidFill>
              </a:rPr>
              <a:pPr/>
              <a:t>5/31/2018</a:t>
            </a:fld>
            <a:endParaRPr lang="en-US">
              <a:solidFill>
                <a:prstClr val="black">
                  <a:tint val="75000"/>
                </a:prstClr>
              </a:solidFill>
            </a:endParaRPr>
          </a:p>
        </p:txBody>
      </p:sp>
      <p:sp>
        <p:nvSpPr>
          <p:cNvPr id="9221"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atin typeface="Times New Roman" pitchFamily="18" charset="0"/>
              </a:defRPr>
            </a:lvl1pPr>
          </a:lstStyle>
          <a:p>
            <a:endParaRPr lang="en-US">
              <a:solidFill>
                <a:prstClr val="black">
                  <a:tint val="75000"/>
                </a:prstClr>
              </a:solidFill>
            </a:endParaRPr>
          </a:p>
        </p:txBody>
      </p:sp>
      <p:sp>
        <p:nvSpPr>
          <p:cNvPr id="9222"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atin typeface="Times New Roman" pitchFamily="18" charset="0"/>
              </a:defRPr>
            </a:lvl1pPr>
          </a:lstStyle>
          <a:p>
            <a:fld id="{F3A9CEBD-06BE-4342-B09A-C7EEE98F9B13}" type="slidenum">
              <a:rPr lang="en-US" smtClean="0">
                <a:solidFill>
                  <a:prstClr val="black">
                    <a:tint val="75000"/>
                  </a:prstClr>
                </a:solidFill>
              </a:rPr>
              <a:pPr/>
              <a:t>‹#›</a:t>
            </a:fld>
            <a:endParaRPr lang="en-US">
              <a:solidFill>
                <a:prstClr val="black">
                  <a:tint val="75000"/>
                </a:prstClr>
              </a:solidFill>
            </a:endParaRPr>
          </a:p>
        </p:txBody>
      </p:sp>
      <p:sp>
        <p:nvSpPr>
          <p:cNvPr id="9223" name="Line 7"/>
          <p:cNvSpPr>
            <a:spLocks noChangeShapeType="1"/>
          </p:cNvSpPr>
          <p:nvPr/>
        </p:nvSpPr>
        <p:spPr bwMode="auto">
          <a:xfrm>
            <a:off x="685800" y="838200"/>
            <a:ext cx="7772400" cy="0"/>
          </a:xfrm>
          <a:prstGeom prst="line">
            <a:avLst/>
          </a:prstGeom>
          <a:noFill/>
          <a:ln w="38100">
            <a:solidFill>
              <a:schemeClr val="tx1"/>
            </a:solidFill>
            <a:round/>
            <a:headEnd/>
            <a:tailEnd/>
          </a:ln>
          <a:effectLst/>
        </p:spPr>
        <p:txBody>
          <a:bodyPr wrap="none" anchor="ctr"/>
          <a:lstStyle/>
          <a:p>
            <a:pPr>
              <a:defRPr/>
            </a:pPr>
            <a:endParaRPr lang="en-US">
              <a:solidFill>
                <a:srgbClr val="000000"/>
              </a:solidFill>
            </a:endParaRPr>
          </a:p>
        </p:txBody>
      </p:sp>
    </p:spTree>
    <p:extLst>
      <p:ext uri="{BB962C8B-B14F-4D97-AF65-F5344CB8AC3E}">
        <p14:creationId xmlns:p14="http://schemas.microsoft.com/office/powerpoint/2010/main" val="3605329291"/>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Lst>
  <p:txStyles>
    <p:titleStyle>
      <a:lvl1pPr algn="l" rtl="0" eaLnBrk="0" fontAlgn="base" hangingPunct="0">
        <a:spcBef>
          <a:spcPct val="0"/>
        </a:spcBef>
        <a:spcAft>
          <a:spcPct val="0"/>
        </a:spcAft>
        <a:defRPr sz="3400">
          <a:solidFill>
            <a:schemeClr val="tx2"/>
          </a:solidFill>
          <a:latin typeface="+mj-lt"/>
          <a:ea typeface="+mj-ea"/>
          <a:cs typeface="+mj-cs"/>
        </a:defRPr>
      </a:lvl1pPr>
      <a:lvl2pPr algn="l" rtl="0" eaLnBrk="0" fontAlgn="base" hangingPunct="0">
        <a:spcBef>
          <a:spcPct val="0"/>
        </a:spcBef>
        <a:spcAft>
          <a:spcPct val="0"/>
        </a:spcAft>
        <a:defRPr sz="3400">
          <a:solidFill>
            <a:schemeClr val="tx2"/>
          </a:solidFill>
          <a:latin typeface="Arial" charset="0"/>
        </a:defRPr>
      </a:lvl2pPr>
      <a:lvl3pPr algn="l" rtl="0" eaLnBrk="0" fontAlgn="base" hangingPunct="0">
        <a:spcBef>
          <a:spcPct val="0"/>
        </a:spcBef>
        <a:spcAft>
          <a:spcPct val="0"/>
        </a:spcAft>
        <a:defRPr sz="3400">
          <a:solidFill>
            <a:schemeClr val="tx2"/>
          </a:solidFill>
          <a:latin typeface="Arial" charset="0"/>
        </a:defRPr>
      </a:lvl3pPr>
      <a:lvl4pPr algn="l" rtl="0" eaLnBrk="0" fontAlgn="base" hangingPunct="0">
        <a:spcBef>
          <a:spcPct val="0"/>
        </a:spcBef>
        <a:spcAft>
          <a:spcPct val="0"/>
        </a:spcAft>
        <a:defRPr sz="3400">
          <a:solidFill>
            <a:schemeClr val="tx2"/>
          </a:solidFill>
          <a:latin typeface="Arial" charset="0"/>
        </a:defRPr>
      </a:lvl4pPr>
      <a:lvl5pPr algn="l" rtl="0" eaLnBrk="0" fontAlgn="base" hangingPunct="0">
        <a:spcBef>
          <a:spcPct val="0"/>
        </a:spcBef>
        <a:spcAft>
          <a:spcPct val="0"/>
        </a:spcAft>
        <a:defRPr sz="3400">
          <a:solidFill>
            <a:schemeClr val="tx2"/>
          </a:solidFill>
          <a:latin typeface="Arial" charset="0"/>
        </a:defRPr>
      </a:lvl5pPr>
      <a:lvl6pPr marL="457200" algn="l" rtl="0" eaLnBrk="0" fontAlgn="base" hangingPunct="0">
        <a:spcBef>
          <a:spcPct val="0"/>
        </a:spcBef>
        <a:spcAft>
          <a:spcPct val="0"/>
        </a:spcAft>
        <a:defRPr sz="3400">
          <a:solidFill>
            <a:schemeClr val="tx2"/>
          </a:solidFill>
          <a:latin typeface="Arial" charset="0"/>
        </a:defRPr>
      </a:lvl6pPr>
      <a:lvl7pPr marL="914400" algn="l" rtl="0" eaLnBrk="0" fontAlgn="base" hangingPunct="0">
        <a:spcBef>
          <a:spcPct val="0"/>
        </a:spcBef>
        <a:spcAft>
          <a:spcPct val="0"/>
        </a:spcAft>
        <a:defRPr sz="3400">
          <a:solidFill>
            <a:schemeClr val="tx2"/>
          </a:solidFill>
          <a:latin typeface="Arial" charset="0"/>
        </a:defRPr>
      </a:lvl7pPr>
      <a:lvl8pPr marL="1371600" algn="l" rtl="0" eaLnBrk="0" fontAlgn="base" hangingPunct="0">
        <a:spcBef>
          <a:spcPct val="0"/>
        </a:spcBef>
        <a:spcAft>
          <a:spcPct val="0"/>
        </a:spcAft>
        <a:defRPr sz="3400">
          <a:solidFill>
            <a:schemeClr val="tx2"/>
          </a:solidFill>
          <a:latin typeface="Arial" charset="0"/>
        </a:defRPr>
      </a:lvl8pPr>
      <a:lvl9pPr marL="1828800" algn="l" rtl="0" eaLnBrk="0" fontAlgn="base" hangingPunct="0">
        <a:spcBef>
          <a:spcPct val="0"/>
        </a:spcBef>
        <a:spcAft>
          <a:spcPct val="0"/>
        </a:spcAft>
        <a:defRPr sz="3400">
          <a:solidFill>
            <a:schemeClr val="tx2"/>
          </a:solidFill>
          <a:latin typeface="Arial" charset="0"/>
        </a:defRPr>
      </a:lvl9pPr>
    </p:titleStyle>
    <p:bodyStyle>
      <a:lvl1pPr marL="342900" indent="-342900" algn="l" rtl="0" eaLnBrk="0" fontAlgn="base" hangingPunct="0">
        <a:spcBef>
          <a:spcPct val="20000"/>
        </a:spcBef>
        <a:spcAft>
          <a:spcPct val="0"/>
        </a:spcAft>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400">
          <a:solidFill>
            <a:schemeClr val="tx1"/>
          </a:solidFill>
          <a:latin typeface="+mn-lt"/>
        </a:defRPr>
      </a:lvl5pPr>
      <a:lvl6pPr marL="2514600" indent="-228600" algn="l" rtl="0" eaLnBrk="0" fontAlgn="base" hangingPunct="0">
        <a:spcBef>
          <a:spcPct val="20000"/>
        </a:spcBef>
        <a:spcAft>
          <a:spcPct val="0"/>
        </a:spcAft>
        <a:buChar char="»"/>
        <a:defRPr sz="1400">
          <a:solidFill>
            <a:schemeClr val="tx1"/>
          </a:solidFill>
          <a:latin typeface="+mn-lt"/>
        </a:defRPr>
      </a:lvl6pPr>
      <a:lvl7pPr marL="2971800" indent="-228600" algn="l" rtl="0" eaLnBrk="0" fontAlgn="base" hangingPunct="0">
        <a:spcBef>
          <a:spcPct val="20000"/>
        </a:spcBef>
        <a:spcAft>
          <a:spcPct val="0"/>
        </a:spcAft>
        <a:buChar char="»"/>
        <a:defRPr sz="1400">
          <a:solidFill>
            <a:schemeClr val="tx1"/>
          </a:solidFill>
          <a:latin typeface="+mn-lt"/>
        </a:defRPr>
      </a:lvl7pPr>
      <a:lvl8pPr marL="3429000" indent="-228600" algn="l" rtl="0" eaLnBrk="0" fontAlgn="base" hangingPunct="0">
        <a:spcBef>
          <a:spcPct val="20000"/>
        </a:spcBef>
        <a:spcAft>
          <a:spcPct val="0"/>
        </a:spcAft>
        <a:buChar char="»"/>
        <a:defRPr sz="1400">
          <a:solidFill>
            <a:schemeClr val="tx1"/>
          </a:solidFill>
          <a:latin typeface="+mn-lt"/>
        </a:defRPr>
      </a:lvl8pPr>
      <a:lvl9pPr marL="3886200" indent="-228600" algn="l" rtl="0" eaLnBrk="0" fontAlgn="base" hangingPunct="0">
        <a:spcBef>
          <a:spcPct val="20000"/>
        </a:spcBef>
        <a:spcAft>
          <a:spcPct val="0"/>
        </a:spcAft>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04649" y="113444"/>
            <a:ext cx="8934700" cy="461665"/>
          </a:xfrm>
          <a:prstGeom prst="rect">
            <a:avLst/>
          </a:prstGeom>
        </p:spPr>
        <p:txBody>
          <a:bodyPr wrap="square" lIns="0" tIns="0" rIns="0" bIns="0">
            <a:spAutoFit/>
          </a:bodyPr>
          <a:lstStyle>
            <a:lvl1pPr>
              <a:defRPr sz="3000" b="0" i="0">
                <a:solidFill>
                  <a:schemeClr val="tx1"/>
                </a:solidFill>
                <a:latin typeface="Arial"/>
                <a:cs typeface="Arial"/>
              </a:defRPr>
            </a:lvl1pPr>
          </a:lstStyle>
          <a:p>
            <a:endParaRPr/>
          </a:p>
        </p:txBody>
      </p:sp>
      <p:sp>
        <p:nvSpPr>
          <p:cNvPr id="3" name="Holder 3"/>
          <p:cNvSpPr>
            <a:spLocks noGrp="1"/>
          </p:cNvSpPr>
          <p:nvPr>
            <p:ph type="body" idx="1"/>
          </p:nvPr>
        </p:nvSpPr>
        <p:spPr>
          <a:xfrm>
            <a:off x="1796780" y="2262723"/>
            <a:ext cx="5550441" cy="553998"/>
          </a:xfrm>
          <a:prstGeom prst="rect">
            <a:avLst/>
          </a:prstGeom>
        </p:spPr>
        <p:txBody>
          <a:bodyPr wrap="square" lIns="0" tIns="0" rIns="0" bIns="0">
            <a:spAutoFit/>
          </a:bodyPr>
          <a:lstStyle>
            <a:lvl1pPr>
              <a:defRPr sz="36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7608913" y="6305350"/>
            <a:ext cx="1423034" cy="269304"/>
          </a:xfrm>
          <a:prstGeom prst="rect">
            <a:avLst/>
          </a:prstGeom>
        </p:spPr>
        <p:txBody>
          <a:bodyPr wrap="square" lIns="0" tIns="0" rIns="0" bIns="0">
            <a:spAutoFit/>
          </a:bodyPr>
          <a:lstStyle>
            <a:lvl1pPr>
              <a:defRPr sz="2000" b="0" i="0">
                <a:solidFill>
                  <a:schemeClr val="bg1"/>
                </a:solidFill>
                <a:latin typeface="Arial"/>
                <a:cs typeface="Arial"/>
              </a:defRPr>
            </a:lvl1pPr>
          </a:lstStyle>
          <a:p>
            <a:pPr marL="12700">
              <a:lnSpc>
                <a:spcPts val="2120"/>
              </a:lnSpc>
            </a:pPr>
            <a:r>
              <a:rPr lang="en-US" spc="-5">
                <a:solidFill>
                  <a:prstClr val="white"/>
                </a:solidFill>
              </a:rPr>
              <a:t>11 Jan</a:t>
            </a:r>
            <a:r>
              <a:rPr lang="en-US" spc="-65">
                <a:solidFill>
                  <a:prstClr val="white"/>
                </a:solidFill>
              </a:rPr>
              <a:t> </a:t>
            </a:r>
            <a:r>
              <a:rPr lang="en-US" spc="-5">
                <a:solidFill>
                  <a:prstClr val="white"/>
                </a:solidFill>
              </a:rPr>
              <a:t>2016</a:t>
            </a:r>
            <a:endParaRPr lang="en-US" spc="-5" dirty="0">
              <a:solidFill>
                <a:prstClr val="white"/>
              </a:solidFill>
            </a:endParaRPr>
          </a:p>
        </p:txBody>
      </p:sp>
      <p:sp>
        <p:nvSpPr>
          <p:cNvPr id="5" name="Holder 5"/>
          <p:cNvSpPr>
            <a:spLocks noGrp="1"/>
          </p:cNvSpPr>
          <p:nvPr>
            <p:ph type="dt" sz="half" idx="6"/>
          </p:nvPr>
        </p:nvSpPr>
        <p:spPr>
          <a:xfrm>
            <a:off x="145224" y="6308472"/>
            <a:ext cx="4697730" cy="243656"/>
          </a:xfrm>
          <a:prstGeom prst="rect">
            <a:avLst/>
          </a:prstGeom>
        </p:spPr>
        <p:txBody>
          <a:bodyPr wrap="square" lIns="0" tIns="0" rIns="0" bIns="0">
            <a:spAutoFit/>
          </a:bodyPr>
          <a:lstStyle>
            <a:lvl1pPr>
              <a:defRPr sz="1800" b="0" i="0">
                <a:solidFill>
                  <a:schemeClr val="bg1"/>
                </a:solidFill>
                <a:latin typeface="Arial"/>
                <a:cs typeface="Arial"/>
              </a:defRPr>
            </a:lvl1pPr>
          </a:lstStyle>
          <a:p>
            <a:pPr marL="12700">
              <a:lnSpc>
                <a:spcPts val="1920"/>
              </a:lnSpc>
            </a:pPr>
            <a:r>
              <a:rPr lang="nn-NO" spc="-5">
                <a:solidFill>
                  <a:prstClr val="white"/>
                </a:solidFill>
              </a:rPr>
              <a:t>Fei-Fei Li &amp; Andrej Karpathy &amp; Justin</a:t>
            </a:r>
            <a:r>
              <a:rPr lang="nn-NO" spc="65">
                <a:solidFill>
                  <a:prstClr val="white"/>
                </a:solidFill>
              </a:rPr>
              <a:t> </a:t>
            </a:r>
            <a:r>
              <a:rPr lang="nn-NO" spc="-5">
                <a:solidFill>
                  <a:prstClr val="white"/>
                </a:solidFill>
              </a:rPr>
              <a:t>Johnson</a:t>
            </a:r>
            <a:endParaRPr lang="nn-NO" spc="-5" dirty="0">
              <a:solidFill>
                <a:prstClr val="white"/>
              </a:solidFill>
            </a:endParaRPr>
          </a:p>
        </p:txBody>
      </p:sp>
      <p:sp>
        <p:nvSpPr>
          <p:cNvPr id="6" name="Holder 6"/>
          <p:cNvSpPr>
            <a:spLocks noGrp="1"/>
          </p:cNvSpPr>
          <p:nvPr>
            <p:ph type="sldNum" sz="quarter" idx="7"/>
          </p:nvPr>
        </p:nvSpPr>
        <p:spPr>
          <a:xfrm>
            <a:off x="6583680" y="6377941"/>
            <a:ext cx="2103120"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1525852775"/>
      </p:ext>
    </p:extLst>
  </p:cSld>
  <p:clrMap bg1="lt1" tx1="dk1" bg2="lt2" tx2="dk2" accent1="accent1" accent2="accent2" accent3="accent3" accent4="accent4" accent5="accent5" accent6="accent6" hlink="hlink" folHlink="folHlink"/>
  <p:sldLayoutIdLst>
    <p:sldLayoutId id="2147483870" r:id="rId1"/>
    <p:sldLayoutId id="2147483871" r:id="rId2"/>
    <p:sldLayoutId id="2147483872" r:id="rId3"/>
    <p:sldLayoutId id="2147483873" r:id="rId4"/>
    <p:sldLayoutId id="2147483874"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pPr>
            <a:endParaRPr lang="en-US">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pPr>
            <a:endParaRPr lang="en-US">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2FD88B6D-6F3B-4364-94DC-2683F02AD070}" type="slidenum">
              <a:rPr lang="en-US">
                <a:solidFill>
                  <a:srgbClr val="000000"/>
                </a:solidFill>
              </a:rPr>
              <a:pPr fontAlgn="base">
                <a:spcBef>
                  <a:spcPct val="0"/>
                </a:spcBef>
                <a:spcAft>
                  <a:spcPct val="0"/>
                </a:spcAft>
              </a:pPr>
              <a:t>‹#›</a:t>
            </a:fld>
            <a:endParaRPr lang="en-US">
              <a:solidFill>
                <a:srgbClr val="000000"/>
              </a:solidFill>
            </a:endParaRPr>
          </a:p>
        </p:txBody>
      </p:sp>
    </p:spTree>
    <p:extLst>
      <p:ext uri="{BB962C8B-B14F-4D97-AF65-F5344CB8AC3E}">
        <p14:creationId xmlns:p14="http://schemas.microsoft.com/office/powerpoint/2010/main" val="618558196"/>
      </p:ext>
    </p:extLst>
  </p:cSld>
  <p:clrMap bg1="lt1" tx1="dk1" bg2="lt2" tx2="dk2" accent1="accent1" accent2="accent2" accent3="accent3" accent4="accent4" accent5="accent5" accent6="accent6" hlink="hlink" folHlink="folHlink"/>
  <p:sldLayoutIdLst>
    <p:sldLayoutId id="2147483888" r:id="rId1"/>
    <p:sldLayoutId id="2147483889" r:id="rId2"/>
    <p:sldLayoutId id="2147483890" r:id="rId3"/>
    <p:sldLayoutId id="2147483891" r:id="rId4"/>
    <p:sldLayoutId id="2147483892" r:id="rId5"/>
    <p:sldLayoutId id="2147483893" r:id="rId6"/>
    <p:sldLayoutId id="2147483894" r:id="rId7"/>
    <p:sldLayoutId id="2147483895" r:id="rId8"/>
    <p:sldLayoutId id="2147483896" r:id="rId9"/>
    <p:sldLayoutId id="2147483897" r:id="rId10"/>
    <p:sldLayoutId id="2147483898"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93925" y="230776"/>
            <a:ext cx="8756151" cy="215444"/>
          </a:xfrm>
          <a:prstGeom prst="rect">
            <a:avLst/>
          </a:prstGeom>
        </p:spPr>
        <p:txBody>
          <a:bodyPr wrap="square" lIns="0" tIns="0" rIns="0" bIns="0">
            <a:spAutoFit/>
          </a:bodyPr>
          <a:lstStyle>
            <a:lvl1pPr>
              <a:defRPr sz="1400" b="0" i="0">
                <a:solidFill>
                  <a:schemeClr val="tx1"/>
                </a:solidFill>
                <a:latin typeface="Arial"/>
                <a:cs typeface="Arial"/>
              </a:defRPr>
            </a:lvl1pPr>
          </a:lstStyle>
          <a:p>
            <a:endParaRPr/>
          </a:p>
        </p:txBody>
      </p:sp>
      <p:sp>
        <p:nvSpPr>
          <p:cNvPr id="3" name="Holder 3"/>
          <p:cNvSpPr>
            <a:spLocks noGrp="1"/>
          </p:cNvSpPr>
          <p:nvPr>
            <p:ph type="body" idx="1"/>
          </p:nvPr>
        </p:nvSpPr>
        <p:spPr>
          <a:xfrm>
            <a:off x="765798" y="1293671"/>
            <a:ext cx="7612402" cy="276999"/>
          </a:xfrm>
          <a:prstGeom prst="rect">
            <a:avLst/>
          </a:prstGeom>
        </p:spPr>
        <p:txBody>
          <a:bodyPr wrap="square" lIns="0" tIns="0" rIns="0" bIns="0">
            <a:spAutoFit/>
          </a:bodyPr>
          <a:lstStyle>
            <a:lvl1pPr>
              <a:defRPr sz="1800" b="0" i="0">
                <a:solidFill>
                  <a:srgbClr val="FF0000"/>
                </a:solidFill>
                <a:latin typeface="Arial"/>
                <a:cs typeface="Arial"/>
              </a:defRPr>
            </a:lvl1pPr>
          </a:lstStyle>
          <a:p>
            <a:endParaRPr/>
          </a:p>
        </p:txBody>
      </p:sp>
      <p:sp>
        <p:nvSpPr>
          <p:cNvPr id="4" name="Holder 4"/>
          <p:cNvSpPr>
            <a:spLocks noGrp="1"/>
          </p:cNvSpPr>
          <p:nvPr>
            <p:ph type="ftr" sz="quarter" idx="5"/>
          </p:nvPr>
        </p:nvSpPr>
        <p:spPr>
          <a:xfrm>
            <a:off x="7608913" y="6305350"/>
            <a:ext cx="1423034" cy="269304"/>
          </a:xfrm>
          <a:prstGeom prst="rect">
            <a:avLst/>
          </a:prstGeom>
        </p:spPr>
        <p:txBody>
          <a:bodyPr wrap="square" lIns="0" tIns="0" rIns="0" bIns="0">
            <a:spAutoFit/>
          </a:bodyPr>
          <a:lstStyle>
            <a:lvl1pPr>
              <a:defRPr sz="2000" b="0" i="0">
                <a:solidFill>
                  <a:schemeClr val="bg1"/>
                </a:solidFill>
                <a:latin typeface="Arial"/>
                <a:cs typeface="Arial"/>
              </a:defRPr>
            </a:lvl1pPr>
          </a:lstStyle>
          <a:p>
            <a:pPr marL="12700">
              <a:lnSpc>
                <a:spcPts val="2120"/>
              </a:lnSpc>
            </a:pPr>
            <a:r>
              <a:rPr lang="en-US" spc="-5"/>
              <a:t>13 Jan</a:t>
            </a:r>
            <a:r>
              <a:rPr lang="en-US" spc="-65"/>
              <a:t> </a:t>
            </a:r>
            <a:r>
              <a:rPr lang="en-US" spc="-5"/>
              <a:t>2016</a:t>
            </a:r>
            <a:endParaRPr lang="en-US" spc="-5" dirty="0"/>
          </a:p>
        </p:txBody>
      </p:sp>
      <p:sp>
        <p:nvSpPr>
          <p:cNvPr id="5" name="Holder 5"/>
          <p:cNvSpPr>
            <a:spLocks noGrp="1"/>
          </p:cNvSpPr>
          <p:nvPr>
            <p:ph type="dt" sz="half" idx="6"/>
          </p:nvPr>
        </p:nvSpPr>
        <p:spPr>
          <a:xfrm>
            <a:off x="145224" y="6308472"/>
            <a:ext cx="4697730" cy="243656"/>
          </a:xfrm>
          <a:prstGeom prst="rect">
            <a:avLst/>
          </a:prstGeom>
        </p:spPr>
        <p:txBody>
          <a:bodyPr wrap="square" lIns="0" tIns="0" rIns="0" bIns="0">
            <a:spAutoFit/>
          </a:bodyPr>
          <a:lstStyle>
            <a:lvl1pPr>
              <a:defRPr sz="1800" b="0" i="0">
                <a:solidFill>
                  <a:schemeClr val="bg1"/>
                </a:solidFill>
                <a:latin typeface="Arial"/>
                <a:cs typeface="Arial"/>
              </a:defRPr>
            </a:lvl1pPr>
          </a:lstStyle>
          <a:p>
            <a:pPr marL="12700">
              <a:lnSpc>
                <a:spcPts val="1920"/>
              </a:lnSpc>
            </a:pPr>
            <a:r>
              <a:rPr lang="nn-NO" spc="-5"/>
              <a:t>Fei-Fei Li &amp; Andrej Karpathy &amp; Justin</a:t>
            </a:r>
            <a:r>
              <a:rPr lang="nn-NO" spc="65"/>
              <a:t> </a:t>
            </a:r>
            <a:r>
              <a:rPr lang="nn-NO" spc="-5"/>
              <a:t>Johnson</a:t>
            </a:r>
            <a:endParaRPr lang="nn-NO" spc="-5" dirty="0"/>
          </a:p>
        </p:txBody>
      </p:sp>
      <p:sp>
        <p:nvSpPr>
          <p:cNvPr id="6" name="Holder 6"/>
          <p:cNvSpPr>
            <a:spLocks noGrp="1"/>
          </p:cNvSpPr>
          <p:nvPr>
            <p:ph type="sldNum" sz="quarter" idx="7"/>
          </p:nvPr>
        </p:nvSpPr>
        <p:spPr>
          <a:xfrm>
            <a:off x="6583680" y="6377941"/>
            <a:ext cx="2103120"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993923470"/>
      </p:ext>
    </p:extLst>
  </p:cSld>
  <p:clrMap bg1="lt1" tx1="dk1" bg2="lt2" tx2="dk2" accent1="accent1" accent2="accent2" accent3="accent3" accent4="accent4" accent5="accent5" accent6="accent6" hlink="hlink" folHlink="folHlink"/>
  <p:sldLayoutIdLst>
    <p:sldLayoutId id="2147483912" r:id="rId1"/>
    <p:sldLayoutId id="2147483913" r:id="rId2"/>
    <p:sldLayoutId id="2147483914" r:id="rId3"/>
    <p:sldLayoutId id="2147483915" r:id="rId4"/>
    <p:sldLayoutId id="2147483916"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9.xml"/></Relationships>
</file>

<file path=ppt/slides/_rels/slide10.xml.rels><?xml version="1.0" encoding="UTF-8" standalone="yes"?>
<Relationships xmlns="http://schemas.openxmlformats.org/package/2006/relationships"><Relationship Id="rId8" Type="http://schemas.openxmlformats.org/officeDocument/2006/relationships/image" Target="../media/image25.emf"/><Relationship Id="rId13" Type="http://schemas.openxmlformats.org/officeDocument/2006/relationships/image" Target="../media/image30.emf"/><Relationship Id="rId3" Type="http://schemas.openxmlformats.org/officeDocument/2006/relationships/image" Target="../media/image19.emf"/><Relationship Id="rId7" Type="http://schemas.openxmlformats.org/officeDocument/2006/relationships/image" Target="../media/image24.emf"/><Relationship Id="rId12" Type="http://schemas.openxmlformats.org/officeDocument/2006/relationships/image" Target="../media/image29.emf"/><Relationship Id="rId2" Type="http://schemas.openxmlformats.org/officeDocument/2006/relationships/slideLayout" Target="../slideLayouts/slideLayout24.xml"/><Relationship Id="rId1" Type="http://schemas.openxmlformats.org/officeDocument/2006/relationships/themeOverride" Target="../theme/themeOverride5.xml"/><Relationship Id="rId6" Type="http://schemas.openxmlformats.org/officeDocument/2006/relationships/image" Target="../media/image22.emf"/><Relationship Id="rId11" Type="http://schemas.openxmlformats.org/officeDocument/2006/relationships/image" Target="../media/image28.emf"/><Relationship Id="rId5" Type="http://schemas.openxmlformats.org/officeDocument/2006/relationships/image" Target="../media/image21.emf"/><Relationship Id="rId15" Type="http://schemas.openxmlformats.org/officeDocument/2006/relationships/image" Target="../media/image32.emf"/><Relationship Id="rId10" Type="http://schemas.openxmlformats.org/officeDocument/2006/relationships/image" Target="../media/image27.emf"/><Relationship Id="rId4" Type="http://schemas.openxmlformats.org/officeDocument/2006/relationships/image" Target="../media/image20.emf"/><Relationship Id="rId9" Type="http://schemas.openxmlformats.org/officeDocument/2006/relationships/image" Target="../media/image26.emf"/><Relationship Id="rId14" Type="http://schemas.openxmlformats.org/officeDocument/2006/relationships/image" Target="../media/image31.emf"/></Relationships>
</file>

<file path=ppt/slides/_rels/slide11.xml.rels><?xml version="1.0" encoding="UTF-8" standalone="yes"?>
<Relationships xmlns="http://schemas.openxmlformats.org/package/2006/relationships"><Relationship Id="rId8" Type="http://schemas.openxmlformats.org/officeDocument/2006/relationships/image" Target="../media/image25.emf"/><Relationship Id="rId13" Type="http://schemas.openxmlformats.org/officeDocument/2006/relationships/image" Target="../media/image30.emf"/><Relationship Id="rId3" Type="http://schemas.openxmlformats.org/officeDocument/2006/relationships/image" Target="../media/image19.emf"/><Relationship Id="rId7" Type="http://schemas.openxmlformats.org/officeDocument/2006/relationships/image" Target="../media/image24.emf"/><Relationship Id="rId12" Type="http://schemas.openxmlformats.org/officeDocument/2006/relationships/image" Target="../media/image29.emf"/><Relationship Id="rId2" Type="http://schemas.openxmlformats.org/officeDocument/2006/relationships/slideLayout" Target="../slideLayouts/slideLayout24.xml"/><Relationship Id="rId1" Type="http://schemas.openxmlformats.org/officeDocument/2006/relationships/themeOverride" Target="../theme/themeOverride6.xml"/><Relationship Id="rId6" Type="http://schemas.openxmlformats.org/officeDocument/2006/relationships/image" Target="../media/image22.emf"/><Relationship Id="rId11" Type="http://schemas.openxmlformats.org/officeDocument/2006/relationships/image" Target="../media/image28.emf"/><Relationship Id="rId5" Type="http://schemas.openxmlformats.org/officeDocument/2006/relationships/image" Target="../media/image21.emf"/><Relationship Id="rId15" Type="http://schemas.openxmlformats.org/officeDocument/2006/relationships/image" Target="../media/image32.emf"/><Relationship Id="rId10" Type="http://schemas.openxmlformats.org/officeDocument/2006/relationships/image" Target="../media/image27.emf"/><Relationship Id="rId4" Type="http://schemas.openxmlformats.org/officeDocument/2006/relationships/image" Target="../media/image20.emf"/><Relationship Id="rId9" Type="http://schemas.openxmlformats.org/officeDocument/2006/relationships/image" Target="../media/image26.emf"/><Relationship Id="rId14" Type="http://schemas.openxmlformats.org/officeDocument/2006/relationships/image" Target="../media/image31.emf"/></Relationships>
</file>

<file path=ppt/slides/_rels/slide12.xml.rels><?xml version="1.0" encoding="UTF-8" standalone="yes"?>
<Relationships xmlns="http://schemas.openxmlformats.org/package/2006/relationships"><Relationship Id="rId8" Type="http://schemas.openxmlformats.org/officeDocument/2006/relationships/image" Target="../media/image25.emf"/><Relationship Id="rId13" Type="http://schemas.openxmlformats.org/officeDocument/2006/relationships/image" Target="../media/image30.emf"/><Relationship Id="rId3" Type="http://schemas.openxmlformats.org/officeDocument/2006/relationships/image" Target="../media/image19.emf"/><Relationship Id="rId7" Type="http://schemas.openxmlformats.org/officeDocument/2006/relationships/image" Target="../media/image24.emf"/><Relationship Id="rId12" Type="http://schemas.openxmlformats.org/officeDocument/2006/relationships/image" Target="../media/image29.emf"/><Relationship Id="rId2" Type="http://schemas.openxmlformats.org/officeDocument/2006/relationships/slideLayout" Target="../slideLayouts/slideLayout24.xml"/><Relationship Id="rId1" Type="http://schemas.openxmlformats.org/officeDocument/2006/relationships/themeOverride" Target="../theme/themeOverride7.xml"/><Relationship Id="rId6" Type="http://schemas.openxmlformats.org/officeDocument/2006/relationships/image" Target="../media/image22.emf"/><Relationship Id="rId11" Type="http://schemas.openxmlformats.org/officeDocument/2006/relationships/image" Target="../media/image28.emf"/><Relationship Id="rId5" Type="http://schemas.openxmlformats.org/officeDocument/2006/relationships/image" Target="../media/image21.emf"/><Relationship Id="rId15" Type="http://schemas.openxmlformats.org/officeDocument/2006/relationships/image" Target="../media/image32.emf"/><Relationship Id="rId10" Type="http://schemas.openxmlformats.org/officeDocument/2006/relationships/image" Target="../media/image27.emf"/><Relationship Id="rId4" Type="http://schemas.openxmlformats.org/officeDocument/2006/relationships/image" Target="../media/image20.emf"/><Relationship Id="rId9" Type="http://schemas.openxmlformats.org/officeDocument/2006/relationships/image" Target="../media/image26.emf"/><Relationship Id="rId14" Type="http://schemas.openxmlformats.org/officeDocument/2006/relationships/image" Target="../media/image31.emf"/></Relationships>
</file>

<file path=ppt/slides/_rels/slide13.xml.rels><?xml version="1.0" encoding="UTF-8" standalone="yes"?>
<Relationships xmlns="http://schemas.openxmlformats.org/package/2006/relationships"><Relationship Id="rId8" Type="http://schemas.openxmlformats.org/officeDocument/2006/relationships/image" Target="../media/image25.emf"/><Relationship Id="rId13" Type="http://schemas.openxmlformats.org/officeDocument/2006/relationships/image" Target="../media/image30.emf"/><Relationship Id="rId3" Type="http://schemas.openxmlformats.org/officeDocument/2006/relationships/image" Target="../media/image19.emf"/><Relationship Id="rId7" Type="http://schemas.openxmlformats.org/officeDocument/2006/relationships/image" Target="../media/image24.emf"/><Relationship Id="rId12" Type="http://schemas.openxmlformats.org/officeDocument/2006/relationships/image" Target="../media/image29.emf"/><Relationship Id="rId2" Type="http://schemas.openxmlformats.org/officeDocument/2006/relationships/slideLayout" Target="../slideLayouts/slideLayout24.xml"/><Relationship Id="rId1" Type="http://schemas.openxmlformats.org/officeDocument/2006/relationships/themeOverride" Target="../theme/themeOverride8.xml"/><Relationship Id="rId6" Type="http://schemas.openxmlformats.org/officeDocument/2006/relationships/image" Target="../media/image22.emf"/><Relationship Id="rId11" Type="http://schemas.openxmlformats.org/officeDocument/2006/relationships/image" Target="../media/image28.emf"/><Relationship Id="rId5" Type="http://schemas.openxmlformats.org/officeDocument/2006/relationships/image" Target="../media/image21.emf"/><Relationship Id="rId15" Type="http://schemas.openxmlformats.org/officeDocument/2006/relationships/image" Target="../media/image32.emf"/><Relationship Id="rId10" Type="http://schemas.openxmlformats.org/officeDocument/2006/relationships/image" Target="../media/image27.emf"/><Relationship Id="rId4" Type="http://schemas.openxmlformats.org/officeDocument/2006/relationships/image" Target="../media/image20.emf"/><Relationship Id="rId9" Type="http://schemas.openxmlformats.org/officeDocument/2006/relationships/image" Target="../media/image26.emf"/><Relationship Id="rId14" Type="http://schemas.openxmlformats.org/officeDocument/2006/relationships/image" Target="../media/image31.emf"/></Relationships>
</file>

<file path=ppt/slides/_rels/slide1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image" Target="../media/image35.jp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36.jpg"/></Relationships>
</file>

<file path=ppt/slides/_rels/slide19.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1.xml"/><Relationship Id="rId5" Type="http://schemas.openxmlformats.org/officeDocument/2006/relationships/hyperlink" Target="http://www.cv-foundation.org/openaccess/content_cvpr_workshops_2014/W15/papers/Razavian_CNN_Features_Off-the-Shelf_2014_CVPR_paper.pdf" TargetMode="External"/><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35.jpg"/><Relationship Id="rId1" Type="http://schemas.openxmlformats.org/officeDocument/2006/relationships/slideLayout" Target="../slideLayouts/slideLayout13.xml"/><Relationship Id="rId5" Type="http://schemas.openxmlformats.org/officeDocument/2006/relationships/image" Target="../media/image39.jpg"/><Relationship Id="rId4" Type="http://schemas.openxmlformats.org/officeDocument/2006/relationships/image" Target="../media/image34.jpg"/></Relationships>
</file>

<file path=ppt/slides/_rels/slide21.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35.jpg"/><Relationship Id="rId1" Type="http://schemas.openxmlformats.org/officeDocument/2006/relationships/slideLayout" Target="../slideLayouts/slideLayout13.xml"/><Relationship Id="rId5" Type="http://schemas.openxmlformats.org/officeDocument/2006/relationships/image" Target="../media/image36.jpg"/><Relationship Id="rId4" Type="http://schemas.openxmlformats.org/officeDocument/2006/relationships/image" Target="../media/image39.jpg"/></Relationships>
</file>

<file path=ppt/slides/_rels/slide22.xml.rels><?xml version="1.0" encoding="UTF-8" standalone="yes"?>
<Relationships xmlns="http://schemas.openxmlformats.org/package/2006/relationships"><Relationship Id="rId8" Type="http://schemas.openxmlformats.org/officeDocument/2006/relationships/image" Target="../media/image42.jpg"/><Relationship Id="rId3" Type="http://schemas.openxmlformats.org/officeDocument/2006/relationships/image" Target="../media/image38.jpg"/><Relationship Id="rId7" Type="http://schemas.openxmlformats.org/officeDocument/2006/relationships/image" Target="../media/image41.jpg"/><Relationship Id="rId2" Type="http://schemas.openxmlformats.org/officeDocument/2006/relationships/image" Target="../media/image35.jpg"/><Relationship Id="rId1" Type="http://schemas.openxmlformats.org/officeDocument/2006/relationships/slideLayout" Target="../slideLayouts/slideLayout13.xml"/><Relationship Id="rId6" Type="http://schemas.openxmlformats.org/officeDocument/2006/relationships/image" Target="../media/image40.jpg"/><Relationship Id="rId5" Type="http://schemas.openxmlformats.org/officeDocument/2006/relationships/image" Target="../media/image36.jpg"/><Relationship Id="rId10" Type="http://schemas.openxmlformats.org/officeDocument/2006/relationships/image" Target="../media/image44.jpg"/><Relationship Id="rId4" Type="http://schemas.openxmlformats.org/officeDocument/2006/relationships/image" Target="../media/image39.jpg"/><Relationship Id="rId9" Type="http://schemas.openxmlformats.org/officeDocument/2006/relationships/image" Target="../media/image43.jpg"/></Relationships>
</file>

<file path=ppt/slides/_rels/slide23.xml.rels><?xml version="1.0" encoding="UTF-8" standalone="yes"?>
<Relationships xmlns="http://schemas.openxmlformats.org/package/2006/relationships"><Relationship Id="rId8" Type="http://schemas.openxmlformats.org/officeDocument/2006/relationships/image" Target="../media/image42.jpg"/><Relationship Id="rId3" Type="http://schemas.openxmlformats.org/officeDocument/2006/relationships/image" Target="../media/image38.jpg"/><Relationship Id="rId7" Type="http://schemas.openxmlformats.org/officeDocument/2006/relationships/image" Target="../media/image41.jpg"/><Relationship Id="rId2" Type="http://schemas.openxmlformats.org/officeDocument/2006/relationships/image" Target="../media/image35.jpg"/><Relationship Id="rId1" Type="http://schemas.openxmlformats.org/officeDocument/2006/relationships/slideLayout" Target="../slideLayouts/slideLayout13.xml"/><Relationship Id="rId6" Type="http://schemas.openxmlformats.org/officeDocument/2006/relationships/image" Target="../media/image40.jpg"/><Relationship Id="rId5" Type="http://schemas.openxmlformats.org/officeDocument/2006/relationships/image" Target="../media/image36.jpg"/><Relationship Id="rId10" Type="http://schemas.openxmlformats.org/officeDocument/2006/relationships/image" Target="../media/image44.jpg"/><Relationship Id="rId4" Type="http://schemas.openxmlformats.org/officeDocument/2006/relationships/image" Target="../media/image39.jpg"/><Relationship Id="rId9" Type="http://schemas.openxmlformats.org/officeDocument/2006/relationships/image" Target="../media/image43.jpg"/></Relationships>
</file>

<file path=ppt/slides/_rels/slide24.xml.rels><?xml version="1.0" encoding="UTF-8" standalone="yes"?>
<Relationships xmlns="http://schemas.openxmlformats.org/package/2006/relationships"><Relationship Id="rId8" Type="http://schemas.openxmlformats.org/officeDocument/2006/relationships/image" Target="../media/image42.jpg"/><Relationship Id="rId3" Type="http://schemas.openxmlformats.org/officeDocument/2006/relationships/image" Target="../media/image38.jpg"/><Relationship Id="rId7" Type="http://schemas.openxmlformats.org/officeDocument/2006/relationships/image" Target="../media/image41.jpg"/><Relationship Id="rId2" Type="http://schemas.openxmlformats.org/officeDocument/2006/relationships/image" Target="../media/image35.jpg"/><Relationship Id="rId1" Type="http://schemas.openxmlformats.org/officeDocument/2006/relationships/slideLayout" Target="../slideLayouts/slideLayout13.xml"/><Relationship Id="rId6" Type="http://schemas.openxmlformats.org/officeDocument/2006/relationships/image" Target="../media/image40.jpg"/><Relationship Id="rId5" Type="http://schemas.openxmlformats.org/officeDocument/2006/relationships/image" Target="../media/image36.jpg"/><Relationship Id="rId10" Type="http://schemas.openxmlformats.org/officeDocument/2006/relationships/image" Target="../media/image44.jpg"/><Relationship Id="rId4" Type="http://schemas.openxmlformats.org/officeDocument/2006/relationships/image" Target="../media/image39.jpg"/><Relationship Id="rId9" Type="http://schemas.openxmlformats.org/officeDocument/2006/relationships/image" Target="../media/image43.jpg"/></Relationships>
</file>

<file path=ppt/slides/_rels/slide25.xml.rels><?xml version="1.0" encoding="UTF-8" standalone="yes"?>
<Relationships xmlns="http://schemas.openxmlformats.org/package/2006/relationships"><Relationship Id="rId8" Type="http://schemas.openxmlformats.org/officeDocument/2006/relationships/image" Target="../media/image42.jpg"/><Relationship Id="rId3" Type="http://schemas.openxmlformats.org/officeDocument/2006/relationships/image" Target="../media/image38.jpg"/><Relationship Id="rId7" Type="http://schemas.openxmlformats.org/officeDocument/2006/relationships/image" Target="../media/image41.jpg"/><Relationship Id="rId2" Type="http://schemas.openxmlformats.org/officeDocument/2006/relationships/image" Target="../media/image35.jpg"/><Relationship Id="rId1" Type="http://schemas.openxmlformats.org/officeDocument/2006/relationships/slideLayout" Target="../slideLayouts/slideLayout13.xml"/><Relationship Id="rId6" Type="http://schemas.openxmlformats.org/officeDocument/2006/relationships/image" Target="../media/image40.jpg"/><Relationship Id="rId5" Type="http://schemas.openxmlformats.org/officeDocument/2006/relationships/image" Target="../media/image36.jpg"/><Relationship Id="rId10" Type="http://schemas.openxmlformats.org/officeDocument/2006/relationships/image" Target="../media/image44.jpg"/><Relationship Id="rId4" Type="http://schemas.openxmlformats.org/officeDocument/2006/relationships/image" Target="../media/image39.jpg"/><Relationship Id="rId9" Type="http://schemas.openxmlformats.org/officeDocument/2006/relationships/image" Target="../media/image43.jpg"/></Relationships>
</file>

<file path=ppt/slides/_rels/slide26.xml.rels><?xml version="1.0" encoding="UTF-8" standalone="yes"?>
<Relationships xmlns="http://schemas.openxmlformats.org/package/2006/relationships"><Relationship Id="rId8" Type="http://schemas.openxmlformats.org/officeDocument/2006/relationships/image" Target="../media/image42.jpg"/><Relationship Id="rId3" Type="http://schemas.openxmlformats.org/officeDocument/2006/relationships/image" Target="../media/image38.jpg"/><Relationship Id="rId7" Type="http://schemas.openxmlformats.org/officeDocument/2006/relationships/image" Target="../media/image41.jpg"/><Relationship Id="rId2" Type="http://schemas.openxmlformats.org/officeDocument/2006/relationships/image" Target="../media/image35.jpg"/><Relationship Id="rId1" Type="http://schemas.openxmlformats.org/officeDocument/2006/relationships/slideLayout" Target="../slideLayouts/slideLayout13.xml"/><Relationship Id="rId6" Type="http://schemas.openxmlformats.org/officeDocument/2006/relationships/image" Target="../media/image40.jpg"/><Relationship Id="rId11" Type="http://schemas.openxmlformats.org/officeDocument/2006/relationships/image" Target="../media/image45.jpg"/><Relationship Id="rId5" Type="http://schemas.openxmlformats.org/officeDocument/2006/relationships/image" Target="../media/image36.jpg"/><Relationship Id="rId10" Type="http://schemas.openxmlformats.org/officeDocument/2006/relationships/image" Target="../media/image44.jpg"/><Relationship Id="rId4" Type="http://schemas.openxmlformats.org/officeDocument/2006/relationships/image" Target="../media/image39.jpg"/><Relationship Id="rId9" Type="http://schemas.openxmlformats.org/officeDocument/2006/relationships/image" Target="../media/image43.jpg"/></Relationships>
</file>

<file path=ppt/slides/_rels/slide27.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image" Target="../media/image46.jp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47.jpg"/><Relationship Id="rId2" Type="http://schemas.openxmlformats.org/officeDocument/2006/relationships/notesSlide" Target="../notesSlides/notesSlide8.xml"/><Relationship Id="rId1" Type="http://schemas.openxmlformats.org/officeDocument/2006/relationships/slideLayout" Target="../slideLayouts/slideLayout13.xml"/><Relationship Id="rId5" Type="http://schemas.openxmlformats.org/officeDocument/2006/relationships/image" Target="../media/image49.jpg"/><Relationship Id="rId4" Type="http://schemas.openxmlformats.org/officeDocument/2006/relationships/image" Target="../media/image48.jpg"/></Relationships>
</file>

<file path=ppt/slides/_rels/slide29.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image" Target="../media/image52.jpg"/><Relationship Id="rId5" Type="http://schemas.openxmlformats.org/officeDocument/2006/relationships/image" Target="../media/image51.jpg"/><Relationship Id="rId4" Type="http://schemas.openxmlformats.org/officeDocument/2006/relationships/image" Target="../media/image50.jp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3.jpg"/><Relationship Id="rId2" Type="http://schemas.openxmlformats.org/officeDocument/2006/relationships/image" Target="../media/image35.jp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54.jp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55.jpg"/></Relationships>
</file>

<file path=ppt/slides/_rels/slide32.xml.rels><?xml version="1.0" encoding="UTF-8" standalone="yes"?>
<Relationships xmlns="http://schemas.openxmlformats.org/package/2006/relationships"><Relationship Id="rId2" Type="http://schemas.openxmlformats.org/officeDocument/2006/relationships/image" Target="../media/image56.jp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5.xml.rels><?xml version="1.0" encoding="UTF-8" standalone="yes"?>
<Relationships xmlns="http://schemas.openxmlformats.org/package/2006/relationships"><Relationship Id="rId3" Type="http://schemas.openxmlformats.org/officeDocument/2006/relationships/image" Target="../media/image56.jpg"/><Relationship Id="rId2" Type="http://schemas.openxmlformats.org/officeDocument/2006/relationships/notesSlide" Target="../notesSlides/notesSlide12.xml"/><Relationship Id="rId1" Type="http://schemas.openxmlformats.org/officeDocument/2006/relationships/slideLayout" Target="../slideLayouts/slideLayout3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7.xml.rels><?xml version="1.0" encoding="UTF-8" standalone="yes"?>
<Relationships xmlns="http://schemas.openxmlformats.org/package/2006/relationships"><Relationship Id="rId2" Type="http://schemas.openxmlformats.org/officeDocument/2006/relationships/image" Target="../media/image56.jpg"/><Relationship Id="rId1" Type="http://schemas.openxmlformats.org/officeDocument/2006/relationships/slideLayout" Target="../slideLayouts/slideLayout3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8.xml"/></Relationships>
</file>

<file path=ppt/slides/_rels/slide39.xml.rels><?xml version="1.0" encoding="UTF-8" standalone="yes"?>
<Relationships xmlns="http://schemas.openxmlformats.org/package/2006/relationships"><Relationship Id="rId3" Type="http://schemas.openxmlformats.org/officeDocument/2006/relationships/image" Target="../media/image44.jpg"/><Relationship Id="rId2" Type="http://schemas.openxmlformats.org/officeDocument/2006/relationships/notesSlide" Target="../notesSlides/notesSlide14.xml"/><Relationship Id="rId1" Type="http://schemas.openxmlformats.org/officeDocument/2006/relationships/slideLayout" Target="../slideLayouts/slideLayout35.xml"/><Relationship Id="rId6" Type="http://schemas.openxmlformats.org/officeDocument/2006/relationships/image" Target="../media/image59.jpg"/><Relationship Id="rId5" Type="http://schemas.openxmlformats.org/officeDocument/2006/relationships/image" Target="../media/image58.jpg"/><Relationship Id="rId4" Type="http://schemas.openxmlformats.org/officeDocument/2006/relationships/image" Target="../media/image57.jp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gif"/><Relationship Id="rId4" Type="http://schemas.openxmlformats.org/officeDocument/2006/relationships/image" Target="../media/image4.gif"/></Relationships>
</file>

<file path=ppt/slides/_rels/slide40.xml.rels><?xml version="1.0" encoding="UTF-8" standalone="yes"?>
<Relationships xmlns="http://schemas.openxmlformats.org/package/2006/relationships"><Relationship Id="rId3" Type="http://schemas.openxmlformats.org/officeDocument/2006/relationships/image" Target="../media/image44.jpg"/><Relationship Id="rId2" Type="http://schemas.openxmlformats.org/officeDocument/2006/relationships/notesSlide" Target="../notesSlides/notesSlide15.xml"/><Relationship Id="rId1" Type="http://schemas.openxmlformats.org/officeDocument/2006/relationships/slideLayout" Target="../slideLayouts/slideLayout35.xml"/><Relationship Id="rId6" Type="http://schemas.openxmlformats.org/officeDocument/2006/relationships/image" Target="../media/image59.jpg"/><Relationship Id="rId5" Type="http://schemas.openxmlformats.org/officeDocument/2006/relationships/image" Target="../media/image58.jpg"/><Relationship Id="rId4" Type="http://schemas.openxmlformats.org/officeDocument/2006/relationships/image" Target="../media/image57.jp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8.xml"/></Relationships>
</file>

<file path=ppt/slides/_rels/slide42.xml.rels><?xml version="1.0" encoding="UTF-8" standalone="yes"?>
<Relationships xmlns="http://schemas.openxmlformats.org/package/2006/relationships"><Relationship Id="rId3" Type="http://schemas.openxmlformats.org/officeDocument/2006/relationships/image" Target="../media/image60.emf"/><Relationship Id="rId2" Type="http://schemas.openxmlformats.org/officeDocument/2006/relationships/notesSlide" Target="../notesSlides/notesSlide17.xml"/><Relationship Id="rId1" Type="http://schemas.openxmlformats.org/officeDocument/2006/relationships/slideLayout" Target="../slideLayouts/slideLayout13.xml"/><Relationship Id="rId5" Type="http://schemas.openxmlformats.org/officeDocument/2006/relationships/image" Target="../media/image61.png"/><Relationship Id="rId4" Type="http://schemas.openxmlformats.org/officeDocument/2006/relationships/image" Target="../media/image59.jpg"/></Relationships>
</file>

<file path=ppt/slides/_rels/slide43.xml.rels><?xml version="1.0" encoding="UTF-8" standalone="yes"?>
<Relationships xmlns="http://schemas.openxmlformats.org/package/2006/relationships"><Relationship Id="rId3" Type="http://schemas.openxmlformats.org/officeDocument/2006/relationships/image" Target="../media/image62.emf"/><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63.jp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3.xml"/><Relationship Id="rId1" Type="http://schemas.openxmlformats.org/officeDocument/2006/relationships/themeOverride" Target="../theme/themeOverride9.xml"/><Relationship Id="rId5" Type="http://schemas.openxmlformats.org/officeDocument/2006/relationships/image" Target="../media/image65.jpg"/><Relationship Id="rId4" Type="http://schemas.openxmlformats.org/officeDocument/2006/relationships/image" Target="../media/image64.jpg"/></Relationships>
</file>

<file path=ppt/slides/_rels/slide47.xml.rels><?xml version="1.0" encoding="UTF-8" standalone="yes"?>
<Relationships xmlns="http://schemas.openxmlformats.org/package/2006/relationships"><Relationship Id="rId2" Type="http://schemas.openxmlformats.org/officeDocument/2006/relationships/image" Target="../media/image62.emf"/><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6.emf"/><Relationship Id="rId7" Type="http://schemas.openxmlformats.org/officeDocument/2006/relationships/image" Target="../media/image4.gi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gif"/><Relationship Id="rId5" Type="http://schemas.openxmlformats.org/officeDocument/2006/relationships/image" Target="../media/image8.png"/><Relationship Id="rId10" Type="http://schemas.openxmlformats.org/officeDocument/2006/relationships/image" Target="../media/image10.gif"/><Relationship Id="rId4" Type="http://schemas.openxmlformats.org/officeDocument/2006/relationships/image" Target="../media/image7.emf"/><Relationship Id="rId9" Type="http://schemas.openxmlformats.org/officeDocument/2006/relationships/image" Target="../media/image9.gif"/></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image" Target="../media/image66.emf"/><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3" Type="http://schemas.openxmlformats.org/officeDocument/2006/relationships/image" Target="../media/image67.jpg"/><Relationship Id="rId2" Type="http://schemas.openxmlformats.org/officeDocument/2006/relationships/notesSlide" Target="../notesSlides/notesSlide24.xml"/><Relationship Id="rId1" Type="http://schemas.openxmlformats.org/officeDocument/2006/relationships/slideLayout" Target="../slideLayouts/slideLayout51.xml"/><Relationship Id="rId4" Type="http://schemas.openxmlformats.org/officeDocument/2006/relationships/image" Target="../media/image68.jpg"/></Relationships>
</file>

<file path=ppt/slides/_rels/slide53.xml.rels><?xml version="1.0" encoding="UTF-8" standalone="yes"?>
<Relationships xmlns="http://schemas.openxmlformats.org/package/2006/relationships"><Relationship Id="rId8" Type="http://schemas.openxmlformats.org/officeDocument/2006/relationships/image" Target="../media/image72.jpg"/><Relationship Id="rId3" Type="http://schemas.openxmlformats.org/officeDocument/2006/relationships/image" Target="../media/image67.jpg"/><Relationship Id="rId7" Type="http://schemas.openxmlformats.org/officeDocument/2006/relationships/image" Target="../media/image71.jpg"/><Relationship Id="rId2" Type="http://schemas.openxmlformats.org/officeDocument/2006/relationships/notesSlide" Target="../notesSlides/notesSlide25.xml"/><Relationship Id="rId1" Type="http://schemas.openxmlformats.org/officeDocument/2006/relationships/slideLayout" Target="../slideLayouts/slideLayout51.xml"/><Relationship Id="rId6" Type="http://schemas.openxmlformats.org/officeDocument/2006/relationships/image" Target="../media/image70.jpg"/><Relationship Id="rId5" Type="http://schemas.openxmlformats.org/officeDocument/2006/relationships/image" Target="../media/image69.jpg"/><Relationship Id="rId4" Type="http://schemas.openxmlformats.org/officeDocument/2006/relationships/image" Target="../media/image68.jpg"/><Relationship Id="rId9" Type="http://schemas.openxmlformats.org/officeDocument/2006/relationships/image" Target="../media/image73.jpg"/></Relationships>
</file>

<file path=ppt/slides/_rels/slide54.xml.rels><?xml version="1.0" encoding="UTF-8" standalone="yes"?>
<Relationships xmlns="http://schemas.openxmlformats.org/package/2006/relationships"><Relationship Id="rId8" Type="http://schemas.openxmlformats.org/officeDocument/2006/relationships/image" Target="../media/image72.jpg"/><Relationship Id="rId3" Type="http://schemas.openxmlformats.org/officeDocument/2006/relationships/image" Target="../media/image67.jpg"/><Relationship Id="rId7" Type="http://schemas.openxmlformats.org/officeDocument/2006/relationships/image" Target="../media/image71.jpg"/><Relationship Id="rId2" Type="http://schemas.openxmlformats.org/officeDocument/2006/relationships/notesSlide" Target="../notesSlides/notesSlide26.xml"/><Relationship Id="rId1" Type="http://schemas.openxmlformats.org/officeDocument/2006/relationships/slideLayout" Target="../slideLayouts/slideLayout51.xml"/><Relationship Id="rId6" Type="http://schemas.openxmlformats.org/officeDocument/2006/relationships/image" Target="../media/image70.jpg"/><Relationship Id="rId5" Type="http://schemas.openxmlformats.org/officeDocument/2006/relationships/image" Target="../media/image69.jpg"/><Relationship Id="rId10" Type="http://schemas.openxmlformats.org/officeDocument/2006/relationships/image" Target="../media/image74.jpg"/><Relationship Id="rId4" Type="http://schemas.openxmlformats.org/officeDocument/2006/relationships/image" Target="../media/image68.jpg"/><Relationship Id="rId9" Type="http://schemas.openxmlformats.org/officeDocument/2006/relationships/image" Target="../media/image73.jpg"/></Relationships>
</file>

<file path=ppt/slides/_rels/slide55.xml.rels><?xml version="1.0" encoding="UTF-8" standalone="yes"?>
<Relationships xmlns="http://schemas.openxmlformats.org/package/2006/relationships"><Relationship Id="rId8" Type="http://schemas.openxmlformats.org/officeDocument/2006/relationships/image" Target="../media/image72.jpg"/><Relationship Id="rId3" Type="http://schemas.openxmlformats.org/officeDocument/2006/relationships/image" Target="../media/image67.jpg"/><Relationship Id="rId7" Type="http://schemas.openxmlformats.org/officeDocument/2006/relationships/image" Target="../media/image71.jpg"/><Relationship Id="rId2" Type="http://schemas.openxmlformats.org/officeDocument/2006/relationships/notesSlide" Target="../notesSlides/notesSlide27.xml"/><Relationship Id="rId1" Type="http://schemas.openxmlformats.org/officeDocument/2006/relationships/slideLayout" Target="../slideLayouts/slideLayout51.xml"/><Relationship Id="rId6" Type="http://schemas.openxmlformats.org/officeDocument/2006/relationships/image" Target="../media/image70.jpg"/><Relationship Id="rId5" Type="http://schemas.openxmlformats.org/officeDocument/2006/relationships/image" Target="../media/image69.jpg"/><Relationship Id="rId10" Type="http://schemas.openxmlformats.org/officeDocument/2006/relationships/image" Target="../media/image74.jpg"/><Relationship Id="rId4" Type="http://schemas.openxmlformats.org/officeDocument/2006/relationships/image" Target="../media/image68.jpg"/><Relationship Id="rId9" Type="http://schemas.openxmlformats.org/officeDocument/2006/relationships/image" Target="../media/image73.jpg"/></Relationships>
</file>

<file path=ppt/slides/_rels/slide56.xml.rels><?xml version="1.0" encoding="UTF-8" standalone="yes"?>
<Relationships xmlns="http://schemas.openxmlformats.org/package/2006/relationships"><Relationship Id="rId8" Type="http://schemas.openxmlformats.org/officeDocument/2006/relationships/image" Target="../media/image73.jpg"/><Relationship Id="rId3" Type="http://schemas.openxmlformats.org/officeDocument/2006/relationships/image" Target="../media/image68.jpg"/><Relationship Id="rId7" Type="http://schemas.openxmlformats.org/officeDocument/2006/relationships/image" Target="../media/image72.jpg"/><Relationship Id="rId2" Type="http://schemas.openxmlformats.org/officeDocument/2006/relationships/image" Target="../media/image67.jpg"/><Relationship Id="rId1" Type="http://schemas.openxmlformats.org/officeDocument/2006/relationships/slideLayout" Target="../slideLayouts/slideLayout51.xml"/><Relationship Id="rId6" Type="http://schemas.openxmlformats.org/officeDocument/2006/relationships/image" Target="../media/image71.jpg"/><Relationship Id="rId5" Type="http://schemas.openxmlformats.org/officeDocument/2006/relationships/image" Target="../media/image70.jpg"/><Relationship Id="rId4" Type="http://schemas.openxmlformats.org/officeDocument/2006/relationships/image" Target="../media/image69.jpg"/><Relationship Id="rId9" Type="http://schemas.openxmlformats.org/officeDocument/2006/relationships/image" Target="../media/image75.jpg"/></Relationships>
</file>

<file path=ppt/slides/_rels/slide57.xml.rels><?xml version="1.0" encoding="UTF-8" standalone="yes"?>
<Relationships xmlns="http://schemas.openxmlformats.org/package/2006/relationships"><Relationship Id="rId8" Type="http://schemas.openxmlformats.org/officeDocument/2006/relationships/image" Target="../media/image72.jpg"/><Relationship Id="rId3" Type="http://schemas.openxmlformats.org/officeDocument/2006/relationships/image" Target="../media/image67.jpg"/><Relationship Id="rId7" Type="http://schemas.openxmlformats.org/officeDocument/2006/relationships/image" Target="../media/image71.jpg"/><Relationship Id="rId2" Type="http://schemas.openxmlformats.org/officeDocument/2006/relationships/notesSlide" Target="../notesSlides/notesSlide28.xml"/><Relationship Id="rId1" Type="http://schemas.openxmlformats.org/officeDocument/2006/relationships/slideLayout" Target="../slideLayouts/slideLayout51.xml"/><Relationship Id="rId6" Type="http://schemas.openxmlformats.org/officeDocument/2006/relationships/image" Target="../media/image70.jpg"/><Relationship Id="rId5" Type="http://schemas.openxmlformats.org/officeDocument/2006/relationships/image" Target="../media/image69.jpg"/><Relationship Id="rId10" Type="http://schemas.openxmlformats.org/officeDocument/2006/relationships/image" Target="../media/image75.jpg"/><Relationship Id="rId4" Type="http://schemas.openxmlformats.org/officeDocument/2006/relationships/image" Target="../media/image68.jpg"/><Relationship Id="rId9" Type="http://schemas.openxmlformats.org/officeDocument/2006/relationships/image" Target="../media/image73.jpg"/></Relationships>
</file>

<file path=ppt/slides/_rels/slide58.xml.rels><?xml version="1.0" encoding="UTF-8" standalone="yes"?>
<Relationships xmlns="http://schemas.openxmlformats.org/package/2006/relationships"><Relationship Id="rId8" Type="http://schemas.openxmlformats.org/officeDocument/2006/relationships/image" Target="../media/image72.jpg"/><Relationship Id="rId3" Type="http://schemas.openxmlformats.org/officeDocument/2006/relationships/image" Target="../media/image67.jpg"/><Relationship Id="rId7" Type="http://schemas.openxmlformats.org/officeDocument/2006/relationships/image" Target="../media/image71.jpg"/><Relationship Id="rId2" Type="http://schemas.openxmlformats.org/officeDocument/2006/relationships/notesSlide" Target="../notesSlides/notesSlide29.xml"/><Relationship Id="rId1" Type="http://schemas.openxmlformats.org/officeDocument/2006/relationships/slideLayout" Target="../slideLayouts/slideLayout51.xml"/><Relationship Id="rId6" Type="http://schemas.openxmlformats.org/officeDocument/2006/relationships/image" Target="../media/image70.jpg"/><Relationship Id="rId5" Type="http://schemas.openxmlformats.org/officeDocument/2006/relationships/image" Target="../media/image69.jpg"/><Relationship Id="rId10" Type="http://schemas.openxmlformats.org/officeDocument/2006/relationships/image" Target="../media/image76.jpg"/><Relationship Id="rId4" Type="http://schemas.openxmlformats.org/officeDocument/2006/relationships/image" Target="../media/image68.jpg"/><Relationship Id="rId9" Type="http://schemas.openxmlformats.org/officeDocument/2006/relationships/image" Target="../media/image73.jpg"/></Relationships>
</file>

<file path=ppt/slides/_rels/slide59.xml.rels><?xml version="1.0" encoding="UTF-8" standalone="yes"?>
<Relationships xmlns="http://schemas.openxmlformats.org/package/2006/relationships"><Relationship Id="rId8" Type="http://schemas.openxmlformats.org/officeDocument/2006/relationships/image" Target="../media/image72.jpg"/><Relationship Id="rId3" Type="http://schemas.openxmlformats.org/officeDocument/2006/relationships/image" Target="../media/image67.jpg"/><Relationship Id="rId7" Type="http://schemas.openxmlformats.org/officeDocument/2006/relationships/image" Target="../media/image71.jpg"/><Relationship Id="rId2" Type="http://schemas.openxmlformats.org/officeDocument/2006/relationships/notesSlide" Target="../notesSlides/notesSlide30.xml"/><Relationship Id="rId1" Type="http://schemas.openxmlformats.org/officeDocument/2006/relationships/slideLayout" Target="../slideLayouts/slideLayout51.xml"/><Relationship Id="rId6" Type="http://schemas.openxmlformats.org/officeDocument/2006/relationships/image" Target="../media/image70.jpg"/><Relationship Id="rId5" Type="http://schemas.openxmlformats.org/officeDocument/2006/relationships/image" Target="../media/image69.jpg"/><Relationship Id="rId10" Type="http://schemas.openxmlformats.org/officeDocument/2006/relationships/image" Target="../media/image76.jpg"/><Relationship Id="rId4" Type="http://schemas.openxmlformats.org/officeDocument/2006/relationships/image" Target="../media/image68.jpg"/><Relationship Id="rId9" Type="http://schemas.openxmlformats.org/officeDocument/2006/relationships/image" Target="../media/image73.jpg"/></Relationships>
</file>

<file path=ppt/slides/_rels/slide6.xml.rels><?xml version="1.0" encoding="UTF-8" standalone="yes"?>
<Relationships xmlns="http://schemas.openxmlformats.org/package/2006/relationships"><Relationship Id="rId8" Type="http://schemas.openxmlformats.org/officeDocument/2006/relationships/image" Target="../media/image17.jpg"/><Relationship Id="rId3" Type="http://schemas.openxmlformats.org/officeDocument/2006/relationships/image" Target="../media/image12.jpg"/><Relationship Id="rId7" Type="http://schemas.openxmlformats.org/officeDocument/2006/relationships/image" Target="../media/image16.jpg"/><Relationship Id="rId2" Type="http://schemas.openxmlformats.org/officeDocument/2006/relationships/image" Target="../media/image11.jpg"/><Relationship Id="rId1" Type="http://schemas.openxmlformats.org/officeDocument/2006/relationships/slideLayout" Target="../slideLayouts/slideLayout4.xml"/><Relationship Id="rId6" Type="http://schemas.openxmlformats.org/officeDocument/2006/relationships/image" Target="../media/image15.jpg"/><Relationship Id="rId5" Type="http://schemas.openxmlformats.org/officeDocument/2006/relationships/image" Target="../media/image14.jpg"/><Relationship Id="rId4" Type="http://schemas.openxmlformats.org/officeDocument/2006/relationships/image" Target="../media/image13.jpg"/><Relationship Id="rId9" Type="http://schemas.openxmlformats.org/officeDocument/2006/relationships/image" Target="../media/image18.jpg"/></Relationships>
</file>

<file path=ppt/slides/_rels/slide60.xml.rels><?xml version="1.0" encoding="UTF-8" standalone="yes"?>
<Relationships xmlns="http://schemas.openxmlformats.org/package/2006/relationships"><Relationship Id="rId8" Type="http://schemas.openxmlformats.org/officeDocument/2006/relationships/image" Target="../media/image73.jpg"/><Relationship Id="rId3" Type="http://schemas.openxmlformats.org/officeDocument/2006/relationships/image" Target="../media/image68.jpg"/><Relationship Id="rId7" Type="http://schemas.openxmlformats.org/officeDocument/2006/relationships/image" Target="../media/image72.jpg"/><Relationship Id="rId2" Type="http://schemas.openxmlformats.org/officeDocument/2006/relationships/image" Target="../media/image67.jpg"/><Relationship Id="rId1" Type="http://schemas.openxmlformats.org/officeDocument/2006/relationships/slideLayout" Target="../slideLayouts/slideLayout51.xml"/><Relationship Id="rId6" Type="http://schemas.openxmlformats.org/officeDocument/2006/relationships/image" Target="../media/image71.jpg"/><Relationship Id="rId5" Type="http://schemas.openxmlformats.org/officeDocument/2006/relationships/image" Target="../media/image70.jpg"/><Relationship Id="rId4" Type="http://schemas.openxmlformats.org/officeDocument/2006/relationships/image" Target="../media/image69.jpg"/><Relationship Id="rId9" Type="http://schemas.openxmlformats.org/officeDocument/2006/relationships/image" Target="../media/image77.jpg"/></Relationships>
</file>

<file path=ppt/slides/_rels/slide61.xml.rels><?xml version="1.0" encoding="UTF-8" standalone="yes"?>
<Relationships xmlns="http://schemas.openxmlformats.org/package/2006/relationships"><Relationship Id="rId8" Type="http://schemas.openxmlformats.org/officeDocument/2006/relationships/image" Target="../media/image72.jpg"/><Relationship Id="rId3" Type="http://schemas.openxmlformats.org/officeDocument/2006/relationships/image" Target="../media/image67.jpg"/><Relationship Id="rId7" Type="http://schemas.openxmlformats.org/officeDocument/2006/relationships/image" Target="../media/image71.jpg"/><Relationship Id="rId12" Type="http://schemas.openxmlformats.org/officeDocument/2006/relationships/image" Target="../media/image79.jpg"/><Relationship Id="rId2" Type="http://schemas.openxmlformats.org/officeDocument/2006/relationships/notesSlide" Target="../notesSlides/notesSlide31.xml"/><Relationship Id="rId1" Type="http://schemas.openxmlformats.org/officeDocument/2006/relationships/slideLayout" Target="../slideLayouts/slideLayout51.xml"/><Relationship Id="rId6" Type="http://schemas.openxmlformats.org/officeDocument/2006/relationships/image" Target="../media/image70.jpg"/><Relationship Id="rId11" Type="http://schemas.openxmlformats.org/officeDocument/2006/relationships/image" Target="../media/image77.jpg"/><Relationship Id="rId5" Type="http://schemas.openxmlformats.org/officeDocument/2006/relationships/image" Target="../media/image69.jpg"/><Relationship Id="rId10" Type="http://schemas.openxmlformats.org/officeDocument/2006/relationships/image" Target="../media/image78.jpg"/><Relationship Id="rId4" Type="http://schemas.openxmlformats.org/officeDocument/2006/relationships/image" Target="../media/image68.jpg"/><Relationship Id="rId9" Type="http://schemas.openxmlformats.org/officeDocument/2006/relationships/image" Target="../media/image73.jpg"/></Relationships>
</file>

<file path=ppt/slides/_rels/slide62.xml.rels><?xml version="1.0" encoding="UTF-8" standalone="yes"?>
<Relationships xmlns="http://schemas.openxmlformats.org/package/2006/relationships"><Relationship Id="rId8" Type="http://schemas.openxmlformats.org/officeDocument/2006/relationships/image" Target="../media/image72.jpg"/><Relationship Id="rId3" Type="http://schemas.openxmlformats.org/officeDocument/2006/relationships/image" Target="../media/image67.jpg"/><Relationship Id="rId7" Type="http://schemas.openxmlformats.org/officeDocument/2006/relationships/image" Target="../media/image71.jpg"/><Relationship Id="rId2" Type="http://schemas.openxmlformats.org/officeDocument/2006/relationships/notesSlide" Target="../notesSlides/notesSlide32.xml"/><Relationship Id="rId1" Type="http://schemas.openxmlformats.org/officeDocument/2006/relationships/slideLayout" Target="../slideLayouts/slideLayout51.xml"/><Relationship Id="rId6" Type="http://schemas.openxmlformats.org/officeDocument/2006/relationships/image" Target="../media/image70.jpg"/><Relationship Id="rId5" Type="http://schemas.openxmlformats.org/officeDocument/2006/relationships/image" Target="../media/image69.jpg"/><Relationship Id="rId10" Type="http://schemas.openxmlformats.org/officeDocument/2006/relationships/image" Target="../media/image80.jpg"/><Relationship Id="rId4" Type="http://schemas.openxmlformats.org/officeDocument/2006/relationships/image" Target="../media/image68.jpg"/><Relationship Id="rId9" Type="http://schemas.openxmlformats.org/officeDocument/2006/relationships/image" Target="../media/image73.jpg"/></Relationships>
</file>

<file path=ppt/slides/_rels/slide63.xml.rels><?xml version="1.0" encoding="UTF-8" standalone="yes"?>
<Relationships xmlns="http://schemas.openxmlformats.org/package/2006/relationships"><Relationship Id="rId8" Type="http://schemas.openxmlformats.org/officeDocument/2006/relationships/image" Target="../media/image72.jpg"/><Relationship Id="rId3" Type="http://schemas.openxmlformats.org/officeDocument/2006/relationships/image" Target="../media/image67.jpg"/><Relationship Id="rId7" Type="http://schemas.openxmlformats.org/officeDocument/2006/relationships/image" Target="../media/image71.jpg"/><Relationship Id="rId2" Type="http://schemas.openxmlformats.org/officeDocument/2006/relationships/notesSlide" Target="../notesSlides/notesSlide33.xml"/><Relationship Id="rId1" Type="http://schemas.openxmlformats.org/officeDocument/2006/relationships/slideLayout" Target="../slideLayouts/slideLayout51.xml"/><Relationship Id="rId6" Type="http://schemas.openxmlformats.org/officeDocument/2006/relationships/image" Target="../media/image70.jpg"/><Relationship Id="rId11" Type="http://schemas.openxmlformats.org/officeDocument/2006/relationships/image" Target="../media/image78.jpg"/><Relationship Id="rId5" Type="http://schemas.openxmlformats.org/officeDocument/2006/relationships/image" Target="../media/image69.jpg"/><Relationship Id="rId10" Type="http://schemas.openxmlformats.org/officeDocument/2006/relationships/image" Target="../media/image80.jpg"/><Relationship Id="rId4" Type="http://schemas.openxmlformats.org/officeDocument/2006/relationships/image" Target="../media/image68.jpg"/><Relationship Id="rId9" Type="http://schemas.openxmlformats.org/officeDocument/2006/relationships/image" Target="../media/image73.jpg"/></Relationships>
</file>

<file path=ppt/slides/_rels/slide64.xml.rels><?xml version="1.0" encoding="UTF-8" standalone="yes"?>
<Relationships xmlns="http://schemas.openxmlformats.org/package/2006/relationships"><Relationship Id="rId3" Type="http://schemas.openxmlformats.org/officeDocument/2006/relationships/image" Target="../media/image81.jpg"/><Relationship Id="rId2" Type="http://schemas.openxmlformats.org/officeDocument/2006/relationships/notesSlide" Target="../notesSlides/notesSlide34.xml"/><Relationship Id="rId1" Type="http://schemas.openxmlformats.org/officeDocument/2006/relationships/slideLayout" Target="../slideLayouts/slideLayout51.xml"/><Relationship Id="rId5" Type="http://schemas.openxmlformats.org/officeDocument/2006/relationships/image" Target="../media/image83.jpg"/><Relationship Id="rId4" Type="http://schemas.openxmlformats.org/officeDocument/2006/relationships/image" Target="../media/image82.jpg"/></Relationships>
</file>

<file path=ppt/slides/_rels/slide65.xml.rels><?xml version="1.0" encoding="UTF-8" standalone="yes"?>
<Relationships xmlns="http://schemas.openxmlformats.org/package/2006/relationships"><Relationship Id="rId3" Type="http://schemas.openxmlformats.org/officeDocument/2006/relationships/image" Target="../media/image81.jpg"/><Relationship Id="rId7" Type="http://schemas.openxmlformats.org/officeDocument/2006/relationships/image" Target="../media/image85.jpg"/><Relationship Id="rId2" Type="http://schemas.openxmlformats.org/officeDocument/2006/relationships/notesSlide" Target="../notesSlides/notesSlide35.xml"/><Relationship Id="rId1" Type="http://schemas.openxmlformats.org/officeDocument/2006/relationships/slideLayout" Target="../slideLayouts/slideLayout51.xml"/><Relationship Id="rId6" Type="http://schemas.openxmlformats.org/officeDocument/2006/relationships/image" Target="../media/image84.jpg"/><Relationship Id="rId5" Type="http://schemas.openxmlformats.org/officeDocument/2006/relationships/image" Target="../media/image83.jpg"/><Relationship Id="rId4" Type="http://schemas.openxmlformats.org/officeDocument/2006/relationships/image" Target="../media/image82.jpg"/></Relationships>
</file>

<file path=ppt/slides/_rels/slide66.xml.rels><?xml version="1.0" encoding="UTF-8" standalone="yes"?>
<Relationships xmlns="http://schemas.openxmlformats.org/package/2006/relationships"><Relationship Id="rId8" Type="http://schemas.openxmlformats.org/officeDocument/2006/relationships/image" Target="../media/image86.jpg"/><Relationship Id="rId3" Type="http://schemas.openxmlformats.org/officeDocument/2006/relationships/image" Target="../media/image81.jpg"/><Relationship Id="rId7" Type="http://schemas.openxmlformats.org/officeDocument/2006/relationships/image" Target="../media/image85.jpg"/><Relationship Id="rId2" Type="http://schemas.openxmlformats.org/officeDocument/2006/relationships/notesSlide" Target="../notesSlides/notesSlide36.xml"/><Relationship Id="rId1" Type="http://schemas.openxmlformats.org/officeDocument/2006/relationships/slideLayout" Target="../slideLayouts/slideLayout51.xml"/><Relationship Id="rId6" Type="http://schemas.openxmlformats.org/officeDocument/2006/relationships/image" Target="../media/image84.jpg"/><Relationship Id="rId5" Type="http://schemas.openxmlformats.org/officeDocument/2006/relationships/image" Target="../media/image83.jpg"/><Relationship Id="rId4" Type="http://schemas.openxmlformats.org/officeDocument/2006/relationships/image" Target="../media/image82.jpg"/></Relationships>
</file>

<file path=ppt/slides/_rels/slide67.xml.rels><?xml version="1.0" encoding="UTF-8" standalone="yes"?>
<Relationships xmlns="http://schemas.openxmlformats.org/package/2006/relationships"><Relationship Id="rId8" Type="http://schemas.openxmlformats.org/officeDocument/2006/relationships/image" Target="../media/image85.jpg"/><Relationship Id="rId3" Type="http://schemas.openxmlformats.org/officeDocument/2006/relationships/image" Target="../media/image81.jpg"/><Relationship Id="rId7" Type="http://schemas.openxmlformats.org/officeDocument/2006/relationships/image" Target="../media/image84.jpg"/><Relationship Id="rId2" Type="http://schemas.openxmlformats.org/officeDocument/2006/relationships/notesSlide" Target="../notesSlides/notesSlide37.xml"/><Relationship Id="rId1" Type="http://schemas.openxmlformats.org/officeDocument/2006/relationships/slideLayout" Target="../slideLayouts/slideLayout51.xml"/><Relationship Id="rId6" Type="http://schemas.openxmlformats.org/officeDocument/2006/relationships/image" Target="../media/image86.jpg"/><Relationship Id="rId5" Type="http://schemas.openxmlformats.org/officeDocument/2006/relationships/image" Target="../media/image83.jpg"/><Relationship Id="rId4" Type="http://schemas.openxmlformats.org/officeDocument/2006/relationships/image" Target="../media/image82.jpg"/><Relationship Id="rId9" Type="http://schemas.openxmlformats.org/officeDocument/2006/relationships/image" Target="../media/image87.png"/></Relationships>
</file>

<file path=ppt/slides/_rels/slide68.xml.rels><?xml version="1.0" encoding="UTF-8" standalone="yes"?>
<Relationships xmlns="http://schemas.openxmlformats.org/package/2006/relationships"><Relationship Id="rId8" Type="http://schemas.openxmlformats.org/officeDocument/2006/relationships/image" Target="../media/image85.jpg"/><Relationship Id="rId3" Type="http://schemas.openxmlformats.org/officeDocument/2006/relationships/image" Target="../media/image81.jpg"/><Relationship Id="rId7" Type="http://schemas.openxmlformats.org/officeDocument/2006/relationships/image" Target="../media/image84.jpg"/><Relationship Id="rId2" Type="http://schemas.openxmlformats.org/officeDocument/2006/relationships/notesSlide" Target="../notesSlides/notesSlide38.xml"/><Relationship Id="rId1" Type="http://schemas.openxmlformats.org/officeDocument/2006/relationships/slideLayout" Target="../slideLayouts/slideLayout51.xml"/><Relationship Id="rId6" Type="http://schemas.openxmlformats.org/officeDocument/2006/relationships/image" Target="../media/image86.jpg"/><Relationship Id="rId5" Type="http://schemas.openxmlformats.org/officeDocument/2006/relationships/image" Target="../media/image83.jpg"/><Relationship Id="rId10" Type="http://schemas.openxmlformats.org/officeDocument/2006/relationships/image" Target="../media/image88.png"/><Relationship Id="rId4" Type="http://schemas.openxmlformats.org/officeDocument/2006/relationships/image" Target="../media/image82.jpg"/><Relationship Id="rId9" Type="http://schemas.openxmlformats.org/officeDocument/2006/relationships/image" Target="../media/image87.png"/></Relationships>
</file>

<file path=ppt/slides/_rels/slide69.xml.rels><?xml version="1.0" encoding="UTF-8" standalone="yes"?>
<Relationships xmlns="http://schemas.openxmlformats.org/package/2006/relationships"><Relationship Id="rId8" Type="http://schemas.openxmlformats.org/officeDocument/2006/relationships/image" Target="../media/image85.jpg"/><Relationship Id="rId3" Type="http://schemas.openxmlformats.org/officeDocument/2006/relationships/image" Target="../media/image81.jpg"/><Relationship Id="rId7" Type="http://schemas.openxmlformats.org/officeDocument/2006/relationships/image" Target="../media/image84.jpg"/><Relationship Id="rId2" Type="http://schemas.openxmlformats.org/officeDocument/2006/relationships/notesSlide" Target="../notesSlides/notesSlide39.xml"/><Relationship Id="rId1" Type="http://schemas.openxmlformats.org/officeDocument/2006/relationships/slideLayout" Target="../slideLayouts/slideLayout51.xml"/><Relationship Id="rId6" Type="http://schemas.openxmlformats.org/officeDocument/2006/relationships/image" Target="../media/image86.jpg"/><Relationship Id="rId5" Type="http://schemas.openxmlformats.org/officeDocument/2006/relationships/image" Target="../media/image83.jpg"/><Relationship Id="rId10" Type="http://schemas.openxmlformats.org/officeDocument/2006/relationships/image" Target="../media/image88.png"/><Relationship Id="rId4" Type="http://schemas.openxmlformats.org/officeDocument/2006/relationships/image" Target="../media/image82.jpg"/><Relationship Id="rId9" Type="http://schemas.openxmlformats.org/officeDocument/2006/relationships/image" Target="../media/image87.png"/></Relationships>
</file>

<file path=ppt/slides/_rels/slide7.xml.rels><?xml version="1.0" encoding="UTF-8" standalone="yes"?>
<Relationships xmlns="http://schemas.openxmlformats.org/package/2006/relationships"><Relationship Id="rId8" Type="http://schemas.openxmlformats.org/officeDocument/2006/relationships/image" Target="../media/image24.emf"/><Relationship Id="rId13" Type="http://schemas.openxmlformats.org/officeDocument/2006/relationships/image" Target="../media/image29.emf"/><Relationship Id="rId3" Type="http://schemas.openxmlformats.org/officeDocument/2006/relationships/image" Target="../media/image19.emf"/><Relationship Id="rId7" Type="http://schemas.openxmlformats.org/officeDocument/2006/relationships/image" Target="../media/image23.emf"/><Relationship Id="rId12" Type="http://schemas.openxmlformats.org/officeDocument/2006/relationships/image" Target="../media/image28.emf"/><Relationship Id="rId2" Type="http://schemas.openxmlformats.org/officeDocument/2006/relationships/slideLayout" Target="../slideLayouts/slideLayout24.xml"/><Relationship Id="rId16" Type="http://schemas.openxmlformats.org/officeDocument/2006/relationships/image" Target="../media/image32.emf"/><Relationship Id="rId1" Type="http://schemas.openxmlformats.org/officeDocument/2006/relationships/themeOverride" Target="../theme/themeOverride2.xml"/><Relationship Id="rId6" Type="http://schemas.openxmlformats.org/officeDocument/2006/relationships/image" Target="../media/image22.emf"/><Relationship Id="rId11" Type="http://schemas.openxmlformats.org/officeDocument/2006/relationships/image" Target="../media/image27.emf"/><Relationship Id="rId5" Type="http://schemas.openxmlformats.org/officeDocument/2006/relationships/image" Target="../media/image21.emf"/><Relationship Id="rId15" Type="http://schemas.openxmlformats.org/officeDocument/2006/relationships/image" Target="../media/image31.emf"/><Relationship Id="rId10" Type="http://schemas.openxmlformats.org/officeDocument/2006/relationships/image" Target="../media/image26.emf"/><Relationship Id="rId4" Type="http://schemas.openxmlformats.org/officeDocument/2006/relationships/image" Target="../media/image20.emf"/><Relationship Id="rId9" Type="http://schemas.openxmlformats.org/officeDocument/2006/relationships/image" Target="../media/image25.emf"/><Relationship Id="rId14" Type="http://schemas.openxmlformats.org/officeDocument/2006/relationships/image" Target="../media/image30.emf"/></Relationships>
</file>

<file path=ppt/slides/_rels/slide70.xml.rels><?xml version="1.0" encoding="UTF-8" standalone="yes"?>
<Relationships xmlns="http://schemas.openxmlformats.org/package/2006/relationships"><Relationship Id="rId2" Type="http://schemas.openxmlformats.org/officeDocument/2006/relationships/image" Target="../media/image89.emf"/><Relationship Id="rId1" Type="http://schemas.openxmlformats.org/officeDocument/2006/relationships/slideLayout" Target="../slideLayouts/slideLayout51.xml"/></Relationships>
</file>

<file path=ppt/slides/_rels/slide8.xml.rels><?xml version="1.0" encoding="UTF-8" standalone="yes"?>
<Relationships xmlns="http://schemas.openxmlformats.org/package/2006/relationships"><Relationship Id="rId8" Type="http://schemas.openxmlformats.org/officeDocument/2006/relationships/image" Target="../media/image25.emf"/><Relationship Id="rId13" Type="http://schemas.openxmlformats.org/officeDocument/2006/relationships/image" Target="../media/image30.emf"/><Relationship Id="rId3" Type="http://schemas.openxmlformats.org/officeDocument/2006/relationships/image" Target="../media/image19.emf"/><Relationship Id="rId7" Type="http://schemas.openxmlformats.org/officeDocument/2006/relationships/image" Target="../media/image24.emf"/><Relationship Id="rId12" Type="http://schemas.openxmlformats.org/officeDocument/2006/relationships/image" Target="../media/image29.emf"/><Relationship Id="rId2" Type="http://schemas.openxmlformats.org/officeDocument/2006/relationships/slideLayout" Target="../slideLayouts/slideLayout24.xml"/><Relationship Id="rId1" Type="http://schemas.openxmlformats.org/officeDocument/2006/relationships/themeOverride" Target="../theme/themeOverride3.xml"/><Relationship Id="rId6" Type="http://schemas.openxmlformats.org/officeDocument/2006/relationships/image" Target="../media/image22.emf"/><Relationship Id="rId11" Type="http://schemas.openxmlformats.org/officeDocument/2006/relationships/image" Target="../media/image28.emf"/><Relationship Id="rId5" Type="http://schemas.openxmlformats.org/officeDocument/2006/relationships/image" Target="../media/image21.emf"/><Relationship Id="rId15" Type="http://schemas.openxmlformats.org/officeDocument/2006/relationships/image" Target="../media/image32.emf"/><Relationship Id="rId10" Type="http://schemas.openxmlformats.org/officeDocument/2006/relationships/image" Target="../media/image27.emf"/><Relationship Id="rId4" Type="http://schemas.openxmlformats.org/officeDocument/2006/relationships/image" Target="../media/image20.emf"/><Relationship Id="rId9" Type="http://schemas.openxmlformats.org/officeDocument/2006/relationships/image" Target="../media/image26.emf"/><Relationship Id="rId14" Type="http://schemas.openxmlformats.org/officeDocument/2006/relationships/image" Target="../media/image31.emf"/></Relationships>
</file>

<file path=ppt/slides/_rels/slide9.xml.rels><?xml version="1.0" encoding="UTF-8" standalone="yes"?>
<Relationships xmlns="http://schemas.openxmlformats.org/package/2006/relationships"><Relationship Id="rId8" Type="http://schemas.openxmlformats.org/officeDocument/2006/relationships/image" Target="../media/image25.emf"/><Relationship Id="rId13" Type="http://schemas.openxmlformats.org/officeDocument/2006/relationships/image" Target="../media/image30.emf"/><Relationship Id="rId3" Type="http://schemas.openxmlformats.org/officeDocument/2006/relationships/image" Target="../media/image19.emf"/><Relationship Id="rId7" Type="http://schemas.openxmlformats.org/officeDocument/2006/relationships/image" Target="../media/image24.emf"/><Relationship Id="rId12" Type="http://schemas.openxmlformats.org/officeDocument/2006/relationships/image" Target="../media/image29.emf"/><Relationship Id="rId2" Type="http://schemas.openxmlformats.org/officeDocument/2006/relationships/slideLayout" Target="../slideLayouts/slideLayout24.xml"/><Relationship Id="rId1" Type="http://schemas.openxmlformats.org/officeDocument/2006/relationships/themeOverride" Target="../theme/themeOverride4.xml"/><Relationship Id="rId6" Type="http://schemas.openxmlformats.org/officeDocument/2006/relationships/image" Target="../media/image22.emf"/><Relationship Id="rId11" Type="http://schemas.openxmlformats.org/officeDocument/2006/relationships/image" Target="../media/image28.emf"/><Relationship Id="rId5" Type="http://schemas.openxmlformats.org/officeDocument/2006/relationships/image" Target="../media/image21.emf"/><Relationship Id="rId15" Type="http://schemas.openxmlformats.org/officeDocument/2006/relationships/image" Target="../media/image32.emf"/><Relationship Id="rId10" Type="http://schemas.openxmlformats.org/officeDocument/2006/relationships/image" Target="../media/image27.emf"/><Relationship Id="rId4" Type="http://schemas.openxmlformats.org/officeDocument/2006/relationships/image" Target="../media/image20.emf"/><Relationship Id="rId9" Type="http://schemas.openxmlformats.org/officeDocument/2006/relationships/image" Target="../media/image26.emf"/><Relationship Id="rId14" Type="http://schemas.openxmlformats.org/officeDocument/2006/relationships/image" Target="../media/image3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blipFill dpi="0" rotWithShape="1">
            <a:blip r:embed="rId3">
              <a:alphaModFix amt="10000"/>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350"/>
          </a:p>
        </p:txBody>
      </p:sp>
      <p:sp>
        <p:nvSpPr>
          <p:cNvPr id="59395" name="Title 3"/>
          <p:cNvSpPr>
            <a:spLocks noGrp="1"/>
          </p:cNvSpPr>
          <p:nvPr>
            <p:ph type="ctrTitle"/>
          </p:nvPr>
        </p:nvSpPr>
        <p:spPr>
          <a:xfrm>
            <a:off x="0" y="1143001"/>
            <a:ext cx="9144000" cy="1993900"/>
          </a:xfrm>
        </p:spPr>
        <p:txBody>
          <a:bodyPr>
            <a:normAutofit fontScale="90000"/>
          </a:bodyPr>
          <a:lstStyle/>
          <a:p>
            <a:r>
              <a:rPr lang="en-US" sz="5300" dirty="0" smtClean="0"/>
              <a:t>Deep neural networks II</a:t>
            </a:r>
            <a:r>
              <a:rPr lang="en-US" sz="5300" dirty="0"/>
              <a:t/>
            </a:r>
            <a:br>
              <a:rPr lang="en-US" sz="5300" dirty="0"/>
            </a:br>
            <a:r>
              <a:rPr lang="en-US" altLang="en-US" sz="4800" dirty="0" smtClean="0">
                <a:ea typeface="ＭＳ Ｐゴシック" panose="020B0600070205080204" pitchFamily="34" charset="-128"/>
              </a:rPr>
              <a:t/>
            </a:r>
            <a:br>
              <a:rPr lang="en-US" altLang="en-US" sz="4800" dirty="0" smtClean="0">
                <a:ea typeface="ＭＳ Ｐゴシック" panose="020B0600070205080204" pitchFamily="34" charset="-128"/>
              </a:rPr>
            </a:br>
            <a:r>
              <a:rPr lang="en-US" altLang="en-US" sz="3600" dirty="0" smtClean="0">
                <a:ea typeface="ＭＳ Ｐゴシック" panose="020B0600070205080204" pitchFamily="34" charset="-128"/>
              </a:rPr>
              <a:t>May 31</a:t>
            </a:r>
            <a:r>
              <a:rPr lang="en-US" altLang="en-US" sz="3600" baseline="30000" dirty="0" smtClean="0">
                <a:ea typeface="ＭＳ Ｐゴシック" panose="020B0600070205080204" pitchFamily="34" charset="-128"/>
              </a:rPr>
              <a:t>st</a:t>
            </a:r>
            <a:r>
              <a:rPr lang="en-US" altLang="en-US" sz="3600" dirty="0" smtClean="0">
                <a:ea typeface="ＭＳ Ｐゴシック" panose="020B0600070205080204" pitchFamily="34" charset="-128"/>
              </a:rPr>
              <a:t>, 2018</a:t>
            </a:r>
          </a:p>
        </p:txBody>
      </p:sp>
      <p:sp>
        <p:nvSpPr>
          <p:cNvPr id="59396" name="Subtitle 4"/>
          <p:cNvSpPr>
            <a:spLocks noGrp="1"/>
          </p:cNvSpPr>
          <p:nvPr>
            <p:ph type="subTitle" idx="1"/>
          </p:nvPr>
        </p:nvSpPr>
        <p:spPr>
          <a:xfrm>
            <a:off x="1371600" y="3570288"/>
            <a:ext cx="6400800" cy="1752600"/>
          </a:xfrm>
        </p:spPr>
        <p:txBody>
          <a:bodyPr/>
          <a:lstStyle/>
          <a:p>
            <a:r>
              <a:rPr lang="en-US" altLang="en-US" smtClean="0">
                <a:ea typeface="ＭＳ Ｐゴシック" panose="020B0600070205080204" pitchFamily="34" charset="-128"/>
              </a:rPr>
              <a:t>Yong Jae Lee</a:t>
            </a:r>
          </a:p>
          <a:p>
            <a:r>
              <a:rPr lang="en-US" altLang="en-US" smtClean="0">
                <a:ea typeface="ＭＳ Ｐゴシック" panose="020B0600070205080204" pitchFamily="34" charset="-128"/>
              </a:rPr>
              <a:t>UC Davis</a:t>
            </a:r>
          </a:p>
        </p:txBody>
      </p:sp>
      <p:sp>
        <p:nvSpPr>
          <p:cNvPr id="5" name="Rectangle 4"/>
          <p:cNvSpPr/>
          <p:nvPr/>
        </p:nvSpPr>
        <p:spPr>
          <a:xfrm>
            <a:off x="-150722" y="6106190"/>
            <a:ext cx="9445451" cy="307766"/>
          </a:xfrm>
          <a:prstGeom prst="rect">
            <a:avLst/>
          </a:prstGeom>
        </p:spPr>
        <p:txBody>
          <a:bodyPr wrap="square" lIns="91430" tIns="45715" rIns="91430" bIns="45715">
            <a:spAutoFit/>
          </a:bodyPr>
          <a:lstStyle/>
          <a:p>
            <a:pPr algn="ctr" eaLnBrk="1" hangingPunct="1">
              <a:spcBef>
                <a:spcPct val="20000"/>
              </a:spcBef>
            </a:pPr>
            <a:r>
              <a:rPr lang="en-US" sz="1400" b="0" dirty="0" smtClean="0">
                <a:latin typeface="+mn-lt"/>
              </a:rPr>
              <a:t>Many slides </a:t>
            </a:r>
            <a:r>
              <a:rPr lang="en-US" sz="1400" dirty="0">
                <a:latin typeface="+mn-lt"/>
              </a:rPr>
              <a:t>from Rob Fergus, Svetlana </a:t>
            </a:r>
            <a:r>
              <a:rPr lang="en-US" sz="1400" dirty="0" err="1">
                <a:latin typeface="+mn-lt"/>
              </a:rPr>
              <a:t>Lazebnik</a:t>
            </a:r>
            <a:r>
              <a:rPr lang="en-US" sz="1400" dirty="0" smtClean="0">
                <a:latin typeface="+mn-lt"/>
              </a:rPr>
              <a:t>, </a:t>
            </a:r>
            <a:r>
              <a:rPr lang="en-US" sz="1400" b="0" dirty="0" err="1" smtClean="0">
                <a:latin typeface="+mn-lt"/>
              </a:rPr>
              <a:t>Jia</a:t>
            </a:r>
            <a:r>
              <a:rPr lang="en-US" sz="1400" b="0" dirty="0" smtClean="0">
                <a:latin typeface="+mn-lt"/>
              </a:rPr>
              <a:t>-Bin Huang, Derek </a:t>
            </a:r>
            <a:r>
              <a:rPr lang="en-US" sz="1400" b="0" dirty="0" err="1" smtClean="0">
                <a:latin typeface="+mn-lt"/>
              </a:rPr>
              <a:t>Hoiem</a:t>
            </a:r>
            <a:r>
              <a:rPr lang="en-US" sz="1400" b="0" dirty="0" smtClean="0">
                <a:latin typeface="+mn-lt"/>
              </a:rPr>
              <a:t>, Adriana </a:t>
            </a:r>
            <a:r>
              <a:rPr lang="en-US" sz="1400" b="0" dirty="0" err="1" smtClean="0">
                <a:latin typeface="+mn-lt"/>
              </a:rPr>
              <a:t>Kovashka</a:t>
            </a:r>
            <a:r>
              <a:rPr lang="en-US" sz="1400" b="0" dirty="0" smtClean="0">
                <a:latin typeface="+mn-lt"/>
              </a:rPr>
              <a:t>, Andrej </a:t>
            </a:r>
            <a:r>
              <a:rPr lang="en-US" sz="1400" b="0" dirty="0" err="1" smtClean="0">
                <a:latin typeface="+mn-lt"/>
              </a:rPr>
              <a:t>Karpathy</a:t>
            </a:r>
            <a:endParaRPr lang="en-US" sz="1400" b="0" dirty="0">
              <a:latin typeface="+mn-lt"/>
            </a:endParaRPr>
          </a:p>
        </p:txBody>
      </p:sp>
    </p:spTree>
    <p:extLst>
      <p:ext uri="{BB962C8B-B14F-4D97-AF65-F5344CB8AC3E}">
        <p14:creationId xmlns:p14="http://schemas.microsoft.com/office/powerpoint/2010/main" val="40499008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Feed-forward networks</a:t>
            </a:r>
          </a:p>
        </p:txBody>
      </p:sp>
      <p:sp>
        <p:nvSpPr>
          <p:cNvPr id="4" name="Slide Number Placeholder 3"/>
          <p:cNvSpPr>
            <a:spLocks noGrp="1"/>
          </p:cNvSpPr>
          <p:nvPr>
            <p:ph type="sldNum" sz="quarter" idx="12"/>
          </p:nvPr>
        </p:nvSpPr>
        <p:spPr/>
        <p:txBody>
          <a:bodyPr/>
          <a:lstStyle/>
          <a:p>
            <a:fld id="{38A32D33-4280-084A-95CA-F611CFB15E66}" type="slidenum">
              <a:rPr lang="en-US" smtClean="0">
                <a:solidFill>
                  <a:srgbClr val="000000"/>
                </a:solidFill>
              </a:rPr>
              <a:pPr/>
              <a:t>10</a:t>
            </a:fld>
            <a:endParaRPr lang="en-US">
              <a:solidFill>
                <a:srgbClr val="000000"/>
              </a:solidFill>
            </a:endParaRPr>
          </a:p>
        </p:txBody>
      </p:sp>
      <p:sp>
        <p:nvSpPr>
          <p:cNvPr id="6" name="Oval 5"/>
          <p:cNvSpPr/>
          <p:nvPr/>
        </p:nvSpPr>
        <p:spPr>
          <a:xfrm>
            <a:off x="2502558" y="3041601"/>
            <a:ext cx="587424" cy="587424"/>
          </a:xfrm>
          <a:prstGeom prst="ellipse">
            <a:avLst/>
          </a:prstGeom>
          <a:solidFill>
            <a:srgbClr val="FFC000"/>
          </a:solidFill>
          <a:ln>
            <a:solidFill>
              <a:srgbClr val="FFC000"/>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srgbClr val="FFFFFF"/>
              </a:solidFill>
            </a:endParaRPr>
          </a:p>
        </p:txBody>
      </p:sp>
      <p:cxnSp>
        <p:nvCxnSpPr>
          <p:cNvPr id="7" name="Curved Connector 6"/>
          <p:cNvCxnSpPr/>
          <p:nvPr/>
        </p:nvCxnSpPr>
        <p:spPr>
          <a:xfrm flipV="1">
            <a:off x="2591458" y="3194001"/>
            <a:ext cx="411480" cy="301752"/>
          </a:xfrm>
          <a:prstGeom prst="curvedConnector3">
            <a:avLst>
              <a:gd name="adj1" fmla="val 50000"/>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9" name="Oval 8"/>
          <p:cNvSpPr/>
          <p:nvPr/>
        </p:nvSpPr>
        <p:spPr>
          <a:xfrm>
            <a:off x="2502558" y="4067097"/>
            <a:ext cx="587424" cy="587424"/>
          </a:xfrm>
          <a:prstGeom prst="ellipse">
            <a:avLst/>
          </a:prstGeom>
          <a:solidFill>
            <a:srgbClr val="FFC000"/>
          </a:solidFill>
          <a:ln>
            <a:solidFill>
              <a:srgbClr val="FFC000"/>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srgbClr val="FFFFFF"/>
              </a:solidFill>
            </a:endParaRPr>
          </a:p>
        </p:txBody>
      </p:sp>
      <p:cxnSp>
        <p:nvCxnSpPr>
          <p:cNvPr id="10" name="Curved Connector 9"/>
          <p:cNvCxnSpPr/>
          <p:nvPr/>
        </p:nvCxnSpPr>
        <p:spPr>
          <a:xfrm flipV="1">
            <a:off x="2591458" y="4219497"/>
            <a:ext cx="411480" cy="301752"/>
          </a:xfrm>
          <a:prstGeom prst="curvedConnector3">
            <a:avLst>
              <a:gd name="adj1" fmla="val 50000"/>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12" name="Oval 11"/>
          <p:cNvSpPr/>
          <p:nvPr/>
        </p:nvSpPr>
        <p:spPr>
          <a:xfrm>
            <a:off x="2502558" y="5100453"/>
            <a:ext cx="587424" cy="587424"/>
          </a:xfrm>
          <a:prstGeom prst="ellipse">
            <a:avLst/>
          </a:prstGeom>
          <a:solidFill>
            <a:srgbClr val="FFC000"/>
          </a:solidFill>
          <a:ln>
            <a:solidFill>
              <a:srgbClr val="FFC000"/>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srgbClr val="FFFFFF"/>
              </a:solidFill>
            </a:endParaRPr>
          </a:p>
        </p:txBody>
      </p:sp>
      <p:cxnSp>
        <p:nvCxnSpPr>
          <p:cNvPr id="13" name="Curved Connector 12"/>
          <p:cNvCxnSpPr/>
          <p:nvPr/>
        </p:nvCxnSpPr>
        <p:spPr>
          <a:xfrm flipV="1">
            <a:off x="2591458" y="5252853"/>
            <a:ext cx="411480" cy="301752"/>
          </a:xfrm>
          <a:prstGeom prst="curvedConnector3">
            <a:avLst>
              <a:gd name="adj1" fmla="val 50000"/>
            </a:avLst>
          </a:prstGeom>
          <a:ln>
            <a:solidFill>
              <a:srgbClr val="FF0000"/>
            </a:solidFill>
          </a:ln>
        </p:spPr>
        <p:style>
          <a:lnRef idx="2">
            <a:schemeClr val="accent1"/>
          </a:lnRef>
          <a:fillRef idx="0">
            <a:schemeClr val="accent1"/>
          </a:fillRef>
          <a:effectRef idx="1">
            <a:schemeClr val="accent1"/>
          </a:effectRef>
          <a:fontRef idx="minor">
            <a:schemeClr val="tx1"/>
          </a:fontRef>
        </p:style>
      </p:cxnSp>
      <p:grpSp>
        <p:nvGrpSpPr>
          <p:cNvPr id="5" name="Group 13"/>
          <p:cNvGrpSpPr/>
          <p:nvPr/>
        </p:nvGrpSpPr>
        <p:grpSpPr>
          <a:xfrm>
            <a:off x="5003197" y="3041601"/>
            <a:ext cx="587424" cy="587424"/>
            <a:chOff x="5401994" y="3071949"/>
            <a:chExt cx="587424" cy="587424"/>
          </a:xfrm>
        </p:grpSpPr>
        <p:sp>
          <p:nvSpPr>
            <p:cNvPr id="15" name="Oval 14"/>
            <p:cNvSpPr/>
            <p:nvPr/>
          </p:nvSpPr>
          <p:spPr>
            <a:xfrm>
              <a:off x="5401994" y="3071949"/>
              <a:ext cx="587424" cy="58742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cxnSp>
          <p:nvCxnSpPr>
            <p:cNvPr id="16" name="Curved Connector 15"/>
            <p:cNvCxnSpPr/>
            <p:nvPr/>
          </p:nvCxnSpPr>
          <p:spPr>
            <a:xfrm flipV="1">
              <a:off x="5490894" y="3224349"/>
              <a:ext cx="411480" cy="301752"/>
            </a:xfrm>
            <a:prstGeom prst="curvedConnector3">
              <a:avLst>
                <a:gd name="adj1" fmla="val 50000"/>
              </a:avLst>
            </a:prstGeom>
            <a:ln>
              <a:solidFill>
                <a:srgbClr val="FF0000"/>
              </a:solidFill>
            </a:ln>
          </p:spPr>
          <p:style>
            <a:lnRef idx="2">
              <a:schemeClr val="accent1"/>
            </a:lnRef>
            <a:fillRef idx="0">
              <a:schemeClr val="accent1"/>
            </a:fillRef>
            <a:effectRef idx="1">
              <a:schemeClr val="accent1"/>
            </a:effectRef>
            <a:fontRef idx="minor">
              <a:schemeClr val="tx1"/>
            </a:fontRef>
          </p:style>
        </p:cxnSp>
      </p:grpSp>
      <p:grpSp>
        <p:nvGrpSpPr>
          <p:cNvPr id="8" name="Group 16"/>
          <p:cNvGrpSpPr/>
          <p:nvPr/>
        </p:nvGrpSpPr>
        <p:grpSpPr>
          <a:xfrm>
            <a:off x="5003197" y="4067097"/>
            <a:ext cx="587424" cy="587424"/>
            <a:chOff x="5401994" y="3071949"/>
            <a:chExt cx="587424" cy="587424"/>
          </a:xfrm>
        </p:grpSpPr>
        <p:sp>
          <p:nvSpPr>
            <p:cNvPr id="18" name="Oval 17"/>
            <p:cNvSpPr/>
            <p:nvPr/>
          </p:nvSpPr>
          <p:spPr>
            <a:xfrm>
              <a:off x="5401994" y="3071949"/>
              <a:ext cx="587424" cy="58742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cxnSp>
          <p:nvCxnSpPr>
            <p:cNvPr id="19" name="Curved Connector 18"/>
            <p:cNvCxnSpPr/>
            <p:nvPr/>
          </p:nvCxnSpPr>
          <p:spPr>
            <a:xfrm flipV="1">
              <a:off x="5490894" y="3224349"/>
              <a:ext cx="411480" cy="301752"/>
            </a:xfrm>
            <a:prstGeom prst="curvedConnector3">
              <a:avLst>
                <a:gd name="adj1" fmla="val 50000"/>
              </a:avLst>
            </a:prstGeom>
            <a:ln>
              <a:solidFill>
                <a:srgbClr val="FF0000"/>
              </a:solidFill>
            </a:ln>
          </p:spPr>
          <p:style>
            <a:lnRef idx="2">
              <a:schemeClr val="accent1"/>
            </a:lnRef>
            <a:fillRef idx="0">
              <a:schemeClr val="accent1"/>
            </a:fillRef>
            <a:effectRef idx="1">
              <a:schemeClr val="accent1"/>
            </a:effectRef>
            <a:fontRef idx="minor">
              <a:schemeClr val="tx1"/>
            </a:fontRef>
          </p:style>
        </p:cxnSp>
      </p:grpSp>
      <p:grpSp>
        <p:nvGrpSpPr>
          <p:cNvPr id="11" name="Group 19"/>
          <p:cNvGrpSpPr/>
          <p:nvPr/>
        </p:nvGrpSpPr>
        <p:grpSpPr>
          <a:xfrm>
            <a:off x="5003197" y="5100453"/>
            <a:ext cx="587424" cy="587424"/>
            <a:chOff x="5401994" y="3071949"/>
            <a:chExt cx="587424" cy="587424"/>
          </a:xfrm>
        </p:grpSpPr>
        <p:sp>
          <p:nvSpPr>
            <p:cNvPr id="21" name="Oval 20"/>
            <p:cNvSpPr/>
            <p:nvPr/>
          </p:nvSpPr>
          <p:spPr>
            <a:xfrm>
              <a:off x="5401994" y="3071949"/>
              <a:ext cx="587424" cy="58742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cxnSp>
          <p:nvCxnSpPr>
            <p:cNvPr id="22" name="Curved Connector 21"/>
            <p:cNvCxnSpPr/>
            <p:nvPr/>
          </p:nvCxnSpPr>
          <p:spPr>
            <a:xfrm flipV="1">
              <a:off x="5490894" y="3224349"/>
              <a:ext cx="411480" cy="301752"/>
            </a:xfrm>
            <a:prstGeom prst="curvedConnector3">
              <a:avLst>
                <a:gd name="adj1" fmla="val 50000"/>
              </a:avLst>
            </a:prstGeom>
            <a:ln>
              <a:solidFill>
                <a:srgbClr val="FF0000"/>
              </a:solidFill>
            </a:ln>
          </p:spPr>
          <p:style>
            <a:lnRef idx="2">
              <a:schemeClr val="accent1"/>
            </a:lnRef>
            <a:fillRef idx="0">
              <a:schemeClr val="accent1"/>
            </a:fillRef>
            <a:effectRef idx="1">
              <a:schemeClr val="accent1"/>
            </a:effectRef>
            <a:fontRef idx="minor">
              <a:schemeClr val="tx1"/>
            </a:fontRef>
          </p:style>
        </p:cxnSp>
      </p:grpSp>
      <p:grpSp>
        <p:nvGrpSpPr>
          <p:cNvPr id="14" name="Group 22"/>
          <p:cNvGrpSpPr/>
          <p:nvPr/>
        </p:nvGrpSpPr>
        <p:grpSpPr>
          <a:xfrm>
            <a:off x="7279051" y="4067097"/>
            <a:ext cx="587424" cy="587424"/>
            <a:chOff x="5401994" y="3071949"/>
            <a:chExt cx="587424" cy="587424"/>
          </a:xfrm>
        </p:grpSpPr>
        <p:sp>
          <p:nvSpPr>
            <p:cNvPr id="24" name="Oval 23"/>
            <p:cNvSpPr/>
            <p:nvPr/>
          </p:nvSpPr>
          <p:spPr>
            <a:xfrm>
              <a:off x="5401994" y="3071949"/>
              <a:ext cx="587424" cy="58742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cxnSp>
          <p:nvCxnSpPr>
            <p:cNvPr id="25" name="Curved Connector 24"/>
            <p:cNvCxnSpPr/>
            <p:nvPr/>
          </p:nvCxnSpPr>
          <p:spPr>
            <a:xfrm flipV="1">
              <a:off x="5490894" y="3224349"/>
              <a:ext cx="411480" cy="301752"/>
            </a:xfrm>
            <a:prstGeom prst="curvedConnector3">
              <a:avLst>
                <a:gd name="adj1" fmla="val 50000"/>
              </a:avLst>
            </a:prstGeom>
            <a:ln>
              <a:solidFill>
                <a:srgbClr val="FF0000"/>
              </a:solidFill>
            </a:ln>
          </p:spPr>
          <p:style>
            <a:lnRef idx="2">
              <a:schemeClr val="accent1"/>
            </a:lnRef>
            <a:fillRef idx="0">
              <a:schemeClr val="accent1"/>
            </a:fillRef>
            <a:effectRef idx="1">
              <a:schemeClr val="accent1"/>
            </a:effectRef>
            <a:fontRef idx="minor">
              <a:schemeClr val="tx1"/>
            </a:fontRef>
          </p:style>
        </p:cxnSp>
      </p:grpSp>
      <p:pic>
        <p:nvPicPr>
          <p:cNvPr id="26" name="Picture 25" descr="latex-image-1.pdf"/>
          <p:cNvPicPr>
            <a:picLocks noChangeAspect="1"/>
          </p:cNvPicPr>
          <p:nvPr/>
        </p:nvPicPr>
        <p:blipFill>
          <a:blip r:embed="rId3" cstate="print"/>
          <a:stretch>
            <a:fillRect/>
          </a:stretch>
        </p:blipFill>
        <p:spPr>
          <a:xfrm>
            <a:off x="968375" y="3161959"/>
            <a:ext cx="279400" cy="190500"/>
          </a:xfrm>
          <a:prstGeom prst="rect">
            <a:avLst/>
          </a:prstGeom>
        </p:spPr>
      </p:pic>
      <p:pic>
        <p:nvPicPr>
          <p:cNvPr id="27" name="Picture 26" descr="latex-image-1.pdf"/>
          <p:cNvPicPr>
            <a:picLocks noChangeAspect="1"/>
          </p:cNvPicPr>
          <p:nvPr/>
        </p:nvPicPr>
        <p:blipFill>
          <a:blip r:embed="rId4" cstate="print"/>
          <a:stretch>
            <a:fillRect/>
          </a:stretch>
        </p:blipFill>
        <p:spPr>
          <a:xfrm>
            <a:off x="974725" y="3865221"/>
            <a:ext cx="266700" cy="190500"/>
          </a:xfrm>
          <a:prstGeom prst="rect">
            <a:avLst/>
          </a:prstGeom>
        </p:spPr>
      </p:pic>
      <p:pic>
        <p:nvPicPr>
          <p:cNvPr id="28" name="Picture 27" descr="latex-image-1.pdf"/>
          <p:cNvPicPr>
            <a:picLocks noChangeAspect="1"/>
          </p:cNvPicPr>
          <p:nvPr/>
        </p:nvPicPr>
        <p:blipFill>
          <a:blip r:embed="rId5" cstate="print"/>
          <a:stretch>
            <a:fillRect/>
          </a:stretch>
        </p:blipFill>
        <p:spPr>
          <a:xfrm>
            <a:off x="943345" y="4596258"/>
            <a:ext cx="279400" cy="190500"/>
          </a:xfrm>
          <a:prstGeom prst="rect">
            <a:avLst/>
          </a:prstGeom>
        </p:spPr>
      </p:pic>
      <p:pic>
        <p:nvPicPr>
          <p:cNvPr id="29" name="Picture 28" descr="latex-image-1.pdf"/>
          <p:cNvPicPr>
            <a:picLocks noChangeAspect="1"/>
          </p:cNvPicPr>
          <p:nvPr/>
        </p:nvPicPr>
        <p:blipFill>
          <a:blip r:embed="rId6" cstate="print"/>
          <a:stretch>
            <a:fillRect/>
          </a:stretch>
        </p:blipFill>
        <p:spPr>
          <a:xfrm>
            <a:off x="864555" y="5395753"/>
            <a:ext cx="355600" cy="190500"/>
          </a:xfrm>
          <a:prstGeom prst="rect">
            <a:avLst/>
          </a:prstGeom>
        </p:spPr>
      </p:pic>
      <p:cxnSp>
        <p:nvCxnSpPr>
          <p:cNvPr id="30" name="Straight Arrow Connector 29"/>
          <p:cNvCxnSpPr>
            <a:stCxn id="6" idx="6"/>
            <a:endCxn id="15" idx="2"/>
          </p:cNvCxnSpPr>
          <p:nvPr/>
        </p:nvCxnSpPr>
        <p:spPr>
          <a:xfrm>
            <a:off x="3089982" y="3335313"/>
            <a:ext cx="1913215" cy="1588"/>
          </a:xfrm>
          <a:prstGeom prst="straightConnector1">
            <a:avLst/>
          </a:prstGeom>
          <a:ln>
            <a:solidFill>
              <a:srgbClr val="FFC000"/>
            </a:solidFill>
            <a:tailEnd type="arrow"/>
          </a:ln>
        </p:spPr>
        <p:style>
          <a:lnRef idx="2">
            <a:schemeClr val="accent3"/>
          </a:lnRef>
          <a:fillRef idx="0">
            <a:schemeClr val="accent3"/>
          </a:fillRef>
          <a:effectRef idx="1">
            <a:schemeClr val="accent3"/>
          </a:effectRef>
          <a:fontRef idx="minor">
            <a:schemeClr val="tx1"/>
          </a:fontRef>
        </p:style>
      </p:cxnSp>
      <p:cxnSp>
        <p:nvCxnSpPr>
          <p:cNvPr id="31" name="Straight Arrow Connector 30"/>
          <p:cNvCxnSpPr>
            <a:stCxn id="6" idx="6"/>
            <a:endCxn id="18" idx="1"/>
          </p:cNvCxnSpPr>
          <p:nvPr/>
        </p:nvCxnSpPr>
        <p:spPr>
          <a:xfrm>
            <a:off x="3089982" y="3335313"/>
            <a:ext cx="1999241" cy="817810"/>
          </a:xfrm>
          <a:prstGeom prst="straightConnector1">
            <a:avLst/>
          </a:prstGeom>
          <a:ln>
            <a:solidFill>
              <a:srgbClr val="FFC000"/>
            </a:solidFill>
            <a:tailEnd type="arrow"/>
          </a:ln>
        </p:spPr>
        <p:style>
          <a:lnRef idx="2">
            <a:schemeClr val="accent3"/>
          </a:lnRef>
          <a:fillRef idx="0">
            <a:schemeClr val="accent3"/>
          </a:fillRef>
          <a:effectRef idx="1">
            <a:schemeClr val="accent3"/>
          </a:effectRef>
          <a:fontRef idx="minor">
            <a:schemeClr val="tx1"/>
          </a:fontRef>
        </p:style>
      </p:cxnSp>
      <p:cxnSp>
        <p:nvCxnSpPr>
          <p:cNvPr id="32" name="Straight Arrow Connector 31"/>
          <p:cNvCxnSpPr>
            <a:stCxn id="6" idx="6"/>
            <a:endCxn id="21" idx="1"/>
          </p:cNvCxnSpPr>
          <p:nvPr/>
        </p:nvCxnSpPr>
        <p:spPr>
          <a:xfrm>
            <a:off x="3089982" y="3335313"/>
            <a:ext cx="1999241" cy="1851166"/>
          </a:xfrm>
          <a:prstGeom prst="straightConnector1">
            <a:avLst/>
          </a:prstGeom>
          <a:ln>
            <a:solidFill>
              <a:srgbClr val="FFC000"/>
            </a:solidFill>
            <a:tailEnd type="arrow"/>
          </a:ln>
        </p:spPr>
        <p:style>
          <a:lnRef idx="2">
            <a:schemeClr val="accent3"/>
          </a:lnRef>
          <a:fillRef idx="0">
            <a:schemeClr val="accent3"/>
          </a:fillRef>
          <a:effectRef idx="1">
            <a:schemeClr val="accent3"/>
          </a:effectRef>
          <a:fontRef idx="minor">
            <a:schemeClr val="tx1"/>
          </a:fontRef>
        </p:style>
      </p:cxnSp>
      <p:cxnSp>
        <p:nvCxnSpPr>
          <p:cNvPr id="33" name="Straight Arrow Connector 32"/>
          <p:cNvCxnSpPr>
            <a:stCxn id="9" idx="6"/>
            <a:endCxn id="15" idx="2"/>
          </p:cNvCxnSpPr>
          <p:nvPr/>
        </p:nvCxnSpPr>
        <p:spPr>
          <a:xfrm flipV="1">
            <a:off x="3089982" y="3335313"/>
            <a:ext cx="1913215" cy="1025496"/>
          </a:xfrm>
          <a:prstGeom prst="straightConnector1">
            <a:avLst/>
          </a:prstGeom>
          <a:ln>
            <a:solidFill>
              <a:srgbClr val="FFC000"/>
            </a:solidFill>
            <a:tailEnd type="arrow"/>
          </a:ln>
        </p:spPr>
        <p:style>
          <a:lnRef idx="2">
            <a:schemeClr val="accent3"/>
          </a:lnRef>
          <a:fillRef idx="0">
            <a:schemeClr val="accent3"/>
          </a:fillRef>
          <a:effectRef idx="1">
            <a:schemeClr val="accent3"/>
          </a:effectRef>
          <a:fontRef idx="minor">
            <a:schemeClr val="tx1"/>
          </a:fontRef>
        </p:style>
      </p:cxnSp>
      <p:cxnSp>
        <p:nvCxnSpPr>
          <p:cNvPr id="34" name="Straight Arrow Connector 33"/>
          <p:cNvCxnSpPr>
            <a:stCxn id="9" idx="6"/>
            <a:endCxn id="18" idx="2"/>
          </p:cNvCxnSpPr>
          <p:nvPr/>
        </p:nvCxnSpPr>
        <p:spPr>
          <a:xfrm>
            <a:off x="3089982" y="4360809"/>
            <a:ext cx="1913215" cy="1588"/>
          </a:xfrm>
          <a:prstGeom prst="straightConnector1">
            <a:avLst/>
          </a:prstGeom>
          <a:ln>
            <a:solidFill>
              <a:srgbClr val="FFC000"/>
            </a:solidFill>
            <a:tailEnd type="arrow"/>
          </a:ln>
        </p:spPr>
        <p:style>
          <a:lnRef idx="2">
            <a:schemeClr val="accent3"/>
          </a:lnRef>
          <a:fillRef idx="0">
            <a:schemeClr val="accent3"/>
          </a:fillRef>
          <a:effectRef idx="1">
            <a:schemeClr val="accent3"/>
          </a:effectRef>
          <a:fontRef idx="minor">
            <a:schemeClr val="tx1"/>
          </a:fontRef>
        </p:style>
      </p:cxnSp>
      <p:cxnSp>
        <p:nvCxnSpPr>
          <p:cNvPr id="35" name="Straight Arrow Connector 34"/>
          <p:cNvCxnSpPr>
            <a:stCxn id="9" idx="6"/>
            <a:endCxn id="21" idx="2"/>
          </p:cNvCxnSpPr>
          <p:nvPr/>
        </p:nvCxnSpPr>
        <p:spPr>
          <a:xfrm>
            <a:off x="3089982" y="4360809"/>
            <a:ext cx="1913215" cy="1033356"/>
          </a:xfrm>
          <a:prstGeom prst="straightConnector1">
            <a:avLst/>
          </a:prstGeom>
          <a:ln>
            <a:solidFill>
              <a:srgbClr val="FFC000"/>
            </a:solidFill>
            <a:tailEnd type="arrow"/>
          </a:ln>
        </p:spPr>
        <p:style>
          <a:lnRef idx="2">
            <a:schemeClr val="accent3"/>
          </a:lnRef>
          <a:fillRef idx="0">
            <a:schemeClr val="accent3"/>
          </a:fillRef>
          <a:effectRef idx="1">
            <a:schemeClr val="accent3"/>
          </a:effectRef>
          <a:fontRef idx="minor">
            <a:schemeClr val="tx1"/>
          </a:fontRef>
        </p:style>
      </p:cxnSp>
      <p:cxnSp>
        <p:nvCxnSpPr>
          <p:cNvPr id="36" name="Straight Arrow Connector 35"/>
          <p:cNvCxnSpPr>
            <a:stCxn id="12" idx="6"/>
          </p:cNvCxnSpPr>
          <p:nvPr/>
        </p:nvCxnSpPr>
        <p:spPr>
          <a:xfrm>
            <a:off x="3089982" y="5394165"/>
            <a:ext cx="1913215" cy="1588"/>
          </a:xfrm>
          <a:prstGeom prst="straightConnector1">
            <a:avLst/>
          </a:prstGeom>
          <a:ln>
            <a:solidFill>
              <a:srgbClr val="FFC000"/>
            </a:solidFill>
            <a:tailEnd type="arrow"/>
          </a:ln>
        </p:spPr>
        <p:style>
          <a:lnRef idx="2">
            <a:schemeClr val="accent3"/>
          </a:lnRef>
          <a:fillRef idx="0">
            <a:schemeClr val="accent3"/>
          </a:fillRef>
          <a:effectRef idx="1">
            <a:schemeClr val="accent3"/>
          </a:effectRef>
          <a:fontRef idx="minor">
            <a:schemeClr val="tx1"/>
          </a:fontRef>
        </p:style>
      </p:cxnSp>
      <p:cxnSp>
        <p:nvCxnSpPr>
          <p:cNvPr id="37" name="Straight Arrow Connector 36"/>
          <p:cNvCxnSpPr>
            <a:stCxn id="12" idx="6"/>
            <a:endCxn id="18" idx="3"/>
          </p:cNvCxnSpPr>
          <p:nvPr/>
        </p:nvCxnSpPr>
        <p:spPr>
          <a:xfrm flipV="1">
            <a:off x="3089982" y="4568495"/>
            <a:ext cx="1999241" cy="825670"/>
          </a:xfrm>
          <a:prstGeom prst="straightConnector1">
            <a:avLst/>
          </a:prstGeom>
          <a:ln>
            <a:solidFill>
              <a:srgbClr val="FFC000"/>
            </a:solidFill>
            <a:tailEnd type="arrow"/>
          </a:ln>
        </p:spPr>
        <p:style>
          <a:lnRef idx="2">
            <a:schemeClr val="accent3"/>
          </a:lnRef>
          <a:fillRef idx="0">
            <a:schemeClr val="accent3"/>
          </a:fillRef>
          <a:effectRef idx="1">
            <a:schemeClr val="accent3"/>
          </a:effectRef>
          <a:fontRef idx="minor">
            <a:schemeClr val="tx1"/>
          </a:fontRef>
        </p:style>
      </p:cxnSp>
      <p:cxnSp>
        <p:nvCxnSpPr>
          <p:cNvPr id="38" name="Straight Arrow Connector 37"/>
          <p:cNvCxnSpPr>
            <a:stCxn id="12" idx="6"/>
            <a:endCxn id="15" idx="3"/>
          </p:cNvCxnSpPr>
          <p:nvPr/>
        </p:nvCxnSpPr>
        <p:spPr>
          <a:xfrm flipV="1">
            <a:off x="3089982" y="3542999"/>
            <a:ext cx="1999241" cy="1851166"/>
          </a:xfrm>
          <a:prstGeom prst="straightConnector1">
            <a:avLst/>
          </a:prstGeom>
          <a:ln>
            <a:solidFill>
              <a:srgbClr val="FFC000"/>
            </a:solidFill>
            <a:tailEnd type="arrow"/>
          </a:ln>
        </p:spPr>
        <p:style>
          <a:lnRef idx="2">
            <a:schemeClr val="accent3"/>
          </a:lnRef>
          <a:fillRef idx="0">
            <a:schemeClr val="accent3"/>
          </a:fillRef>
          <a:effectRef idx="1">
            <a:schemeClr val="accent3"/>
          </a:effectRef>
          <a:fontRef idx="minor">
            <a:schemeClr val="tx1"/>
          </a:fontRef>
        </p:style>
      </p:cxnSp>
      <p:cxnSp>
        <p:nvCxnSpPr>
          <p:cNvPr id="39" name="Straight Arrow Connector 38"/>
          <p:cNvCxnSpPr>
            <a:stCxn id="26" idx="3"/>
            <a:endCxn id="6" idx="2"/>
          </p:cNvCxnSpPr>
          <p:nvPr/>
        </p:nvCxnSpPr>
        <p:spPr>
          <a:xfrm>
            <a:off x="1247775" y="3257209"/>
            <a:ext cx="1254783" cy="78104"/>
          </a:xfrm>
          <a:prstGeom prst="straightConnector1">
            <a:avLst/>
          </a:prstGeom>
          <a:ln>
            <a:solidFill>
              <a:srgbClr val="FFC000"/>
            </a:solidFill>
            <a:tailEnd type="arrow"/>
          </a:ln>
        </p:spPr>
        <p:style>
          <a:lnRef idx="2">
            <a:schemeClr val="accent3"/>
          </a:lnRef>
          <a:fillRef idx="0">
            <a:schemeClr val="accent3"/>
          </a:fillRef>
          <a:effectRef idx="1">
            <a:schemeClr val="accent3"/>
          </a:effectRef>
          <a:fontRef idx="minor">
            <a:schemeClr val="tx1"/>
          </a:fontRef>
        </p:style>
      </p:cxnSp>
      <p:cxnSp>
        <p:nvCxnSpPr>
          <p:cNvPr id="40" name="Straight Arrow Connector 39"/>
          <p:cNvCxnSpPr>
            <a:stCxn id="26" idx="3"/>
            <a:endCxn id="9" idx="1"/>
          </p:cNvCxnSpPr>
          <p:nvPr/>
        </p:nvCxnSpPr>
        <p:spPr>
          <a:xfrm>
            <a:off x="1247775" y="3257209"/>
            <a:ext cx="1340809" cy="895914"/>
          </a:xfrm>
          <a:prstGeom prst="straightConnector1">
            <a:avLst/>
          </a:prstGeom>
          <a:ln>
            <a:solidFill>
              <a:srgbClr val="FFC000"/>
            </a:solidFill>
            <a:tailEnd type="arrow"/>
          </a:ln>
        </p:spPr>
        <p:style>
          <a:lnRef idx="2">
            <a:schemeClr val="accent3"/>
          </a:lnRef>
          <a:fillRef idx="0">
            <a:schemeClr val="accent3"/>
          </a:fillRef>
          <a:effectRef idx="1">
            <a:schemeClr val="accent3"/>
          </a:effectRef>
          <a:fontRef idx="minor">
            <a:schemeClr val="tx1"/>
          </a:fontRef>
        </p:style>
      </p:cxnSp>
      <p:cxnSp>
        <p:nvCxnSpPr>
          <p:cNvPr id="41" name="Straight Arrow Connector 40"/>
          <p:cNvCxnSpPr>
            <a:stCxn id="26" idx="3"/>
            <a:endCxn id="12" idx="1"/>
          </p:cNvCxnSpPr>
          <p:nvPr/>
        </p:nvCxnSpPr>
        <p:spPr>
          <a:xfrm>
            <a:off x="1247775" y="3257209"/>
            <a:ext cx="1340809" cy="1929270"/>
          </a:xfrm>
          <a:prstGeom prst="straightConnector1">
            <a:avLst/>
          </a:prstGeom>
          <a:ln>
            <a:solidFill>
              <a:srgbClr val="FFC000"/>
            </a:solidFill>
            <a:tailEnd type="arrow"/>
          </a:ln>
        </p:spPr>
        <p:style>
          <a:lnRef idx="2">
            <a:schemeClr val="accent3"/>
          </a:lnRef>
          <a:fillRef idx="0">
            <a:schemeClr val="accent3"/>
          </a:fillRef>
          <a:effectRef idx="1">
            <a:schemeClr val="accent3"/>
          </a:effectRef>
          <a:fontRef idx="minor">
            <a:schemeClr val="tx1"/>
          </a:fontRef>
        </p:style>
      </p:cxnSp>
      <p:cxnSp>
        <p:nvCxnSpPr>
          <p:cNvPr id="42" name="Straight Arrow Connector 41"/>
          <p:cNvCxnSpPr>
            <a:stCxn id="27" idx="3"/>
            <a:endCxn id="6" idx="2"/>
          </p:cNvCxnSpPr>
          <p:nvPr/>
        </p:nvCxnSpPr>
        <p:spPr>
          <a:xfrm flipV="1">
            <a:off x="1241425" y="3335313"/>
            <a:ext cx="1261133" cy="625158"/>
          </a:xfrm>
          <a:prstGeom prst="straightConnector1">
            <a:avLst/>
          </a:prstGeom>
          <a:ln>
            <a:solidFill>
              <a:srgbClr val="FFC000"/>
            </a:solidFill>
            <a:tailEnd type="arrow"/>
          </a:ln>
        </p:spPr>
        <p:style>
          <a:lnRef idx="2">
            <a:schemeClr val="accent3"/>
          </a:lnRef>
          <a:fillRef idx="0">
            <a:schemeClr val="accent3"/>
          </a:fillRef>
          <a:effectRef idx="1">
            <a:schemeClr val="accent3"/>
          </a:effectRef>
          <a:fontRef idx="minor">
            <a:schemeClr val="tx1"/>
          </a:fontRef>
        </p:style>
      </p:cxnSp>
      <p:cxnSp>
        <p:nvCxnSpPr>
          <p:cNvPr id="43" name="Straight Arrow Connector 42"/>
          <p:cNvCxnSpPr>
            <a:stCxn id="27" idx="3"/>
            <a:endCxn id="9" idx="2"/>
          </p:cNvCxnSpPr>
          <p:nvPr/>
        </p:nvCxnSpPr>
        <p:spPr>
          <a:xfrm>
            <a:off x="1241425" y="3960471"/>
            <a:ext cx="1261133" cy="400338"/>
          </a:xfrm>
          <a:prstGeom prst="straightConnector1">
            <a:avLst/>
          </a:prstGeom>
          <a:ln>
            <a:solidFill>
              <a:srgbClr val="FFC000"/>
            </a:solidFill>
            <a:tailEnd type="arrow"/>
          </a:ln>
        </p:spPr>
        <p:style>
          <a:lnRef idx="2">
            <a:schemeClr val="accent3"/>
          </a:lnRef>
          <a:fillRef idx="0">
            <a:schemeClr val="accent3"/>
          </a:fillRef>
          <a:effectRef idx="1">
            <a:schemeClr val="accent3"/>
          </a:effectRef>
          <a:fontRef idx="minor">
            <a:schemeClr val="tx1"/>
          </a:fontRef>
        </p:style>
      </p:cxnSp>
      <p:cxnSp>
        <p:nvCxnSpPr>
          <p:cNvPr id="44" name="Straight Arrow Connector 43"/>
          <p:cNvCxnSpPr>
            <a:stCxn id="27" idx="3"/>
            <a:endCxn id="12" idx="2"/>
          </p:cNvCxnSpPr>
          <p:nvPr/>
        </p:nvCxnSpPr>
        <p:spPr>
          <a:xfrm>
            <a:off x="1241425" y="3960471"/>
            <a:ext cx="1261133" cy="1433694"/>
          </a:xfrm>
          <a:prstGeom prst="straightConnector1">
            <a:avLst/>
          </a:prstGeom>
          <a:ln>
            <a:solidFill>
              <a:srgbClr val="FFC000"/>
            </a:solidFill>
            <a:tailEnd type="arrow"/>
          </a:ln>
        </p:spPr>
        <p:style>
          <a:lnRef idx="2">
            <a:schemeClr val="accent3"/>
          </a:lnRef>
          <a:fillRef idx="0">
            <a:schemeClr val="accent3"/>
          </a:fillRef>
          <a:effectRef idx="1">
            <a:schemeClr val="accent3"/>
          </a:effectRef>
          <a:fontRef idx="minor">
            <a:schemeClr val="tx1"/>
          </a:fontRef>
        </p:style>
      </p:cxnSp>
      <p:cxnSp>
        <p:nvCxnSpPr>
          <p:cNvPr id="45" name="Straight Arrow Connector 44"/>
          <p:cNvCxnSpPr>
            <a:stCxn id="28" idx="3"/>
            <a:endCxn id="6" idx="3"/>
          </p:cNvCxnSpPr>
          <p:nvPr/>
        </p:nvCxnSpPr>
        <p:spPr>
          <a:xfrm flipV="1">
            <a:off x="1222745" y="3542999"/>
            <a:ext cx="1365839" cy="1148509"/>
          </a:xfrm>
          <a:prstGeom prst="straightConnector1">
            <a:avLst/>
          </a:prstGeom>
          <a:ln>
            <a:solidFill>
              <a:srgbClr val="FFC000"/>
            </a:solidFill>
            <a:tailEnd type="arrow"/>
          </a:ln>
        </p:spPr>
        <p:style>
          <a:lnRef idx="2">
            <a:schemeClr val="accent3"/>
          </a:lnRef>
          <a:fillRef idx="0">
            <a:schemeClr val="accent3"/>
          </a:fillRef>
          <a:effectRef idx="1">
            <a:schemeClr val="accent3"/>
          </a:effectRef>
          <a:fontRef idx="minor">
            <a:schemeClr val="tx1"/>
          </a:fontRef>
        </p:style>
      </p:cxnSp>
      <p:cxnSp>
        <p:nvCxnSpPr>
          <p:cNvPr id="46" name="Straight Arrow Connector 45"/>
          <p:cNvCxnSpPr>
            <a:stCxn id="28" idx="3"/>
            <a:endCxn id="9" idx="2"/>
          </p:cNvCxnSpPr>
          <p:nvPr/>
        </p:nvCxnSpPr>
        <p:spPr>
          <a:xfrm flipV="1">
            <a:off x="1222745" y="4360809"/>
            <a:ext cx="1279813" cy="330699"/>
          </a:xfrm>
          <a:prstGeom prst="straightConnector1">
            <a:avLst/>
          </a:prstGeom>
          <a:ln>
            <a:solidFill>
              <a:srgbClr val="FFC000"/>
            </a:solidFill>
            <a:tailEnd type="arrow"/>
          </a:ln>
        </p:spPr>
        <p:style>
          <a:lnRef idx="2">
            <a:schemeClr val="accent3"/>
          </a:lnRef>
          <a:fillRef idx="0">
            <a:schemeClr val="accent3"/>
          </a:fillRef>
          <a:effectRef idx="1">
            <a:schemeClr val="accent3"/>
          </a:effectRef>
          <a:fontRef idx="minor">
            <a:schemeClr val="tx1"/>
          </a:fontRef>
        </p:style>
      </p:cxnSp>
      <p:cxnSp>
        <p:nvCxnSpPr>
          <p:cNvPr id="47" name="Straight Arrow Connector 46"/>
          <p:cNvCxnSpPr>
            <a:stCxn id="29" idx="3"/>
            <a:endCxn id="12" idx="2"/>
          </p:cNvCxnSpPr>
          <p:nvPr/>
        </p:nvCxnSpPr>
        <p:spPr>
          <a:xfrm flipV="1">
            <a:off x="1220155" y="5394165"/>
            <a:ext cx="1282403" cy="96838"/>
          </a:xfrm>
          <a:prstGeom prst="straightConnector1">
            <a:avLst/>
          </a:prstGeom>
          <a:ln>
            <a:solidFill>
              <a:srgbClr val="FFC000"/>
            </a:solidFill>
            <a:tailEnd type="arrow"/>
          </a:ln>
        </p:spPr>
        <p:style>
          <a:lnRef idx="2">
            <a:schemeClr val="accent3"/>
          </a:lnRef>
          <a:fillRef idx="0">
            <a:schemeClr val="accent3"/>
          </a:fillRef>
          <a:effectRef idx="1">
            <a:schemeClr val="accent3"/>
          </a:effectRef>
          <a:fontRef idx="minor">
            <a:schemeClr val="tx1"/>
          </a:fontRef>
        </p:style>
      </p:cxnSp>
      <p:cxnSp>
        <p:nvCxnSpPr>
          <p:cNvPr id="48" name="Straight Arrow Connector 47"/>
          <p:cNvCxnSpPr>
            <a:stCxn id="29" idx="3"/>
            <a:endCxn id="9" idx="3"/>
          </p:cNvCxnSpPr>
          <p:nvPr/>
        </p:nvCxnSpPr>
        <p:spPr>
          <a:xfrm flipV="1">
            <a:off x="1220155" y="4568495"/>
            <a:ext cx="1368429" cy="922508"/>
          </a:xfrm>
          <a:prstGeom prst="straightConnector1">
            <a:avLst/>
          </a:prstGeom>
          <a:ln>
            <a:solidFill>
              <a:srgbClr val="FFC000"/>
            </a:solidFill>
            <a:tailEnd type="arrow"/>
          </a:ln>
        </p:spPr>
        <p:style>
          <a:lnRef idx="2">
            <a:schemeClr val="accent3"/>
          </a:lnRef>
          <a:fillRef idx="0">
            <a:schemeClr val="accent3"/>
          </a:fillRef>
          <a:effectRef idx="1">
            <a:schemeClr val="accent3"/>
          </a:effectRef>
          <a:fontRef idx="minor">
            <a:schemeClr val="tx1"/>
          </a:fontRef>
        </p:style>
      </p:cxnSp>
      <p:cxnSp>
        <p:nvCxnSpPr>
          <p:cNvPr id="49" name="Straight Arrow Connector 48"/>
          <p:cNvCxnSpPr>
            <a:stCxn id="28" idx="3"/>
            <a:endCxn id="12" idx="2"/>
          </p:cNvCxnSpPr>
          <p:nvPr/>
        </p:nvCxnSpPr>
        <p:spPr>
          <a:xfrm>
            <a:off x="1222745" y="4691508"/>
            <a:ext cx="1279813" cy="702657"/>
          </a:xfrm>
          <a:prstGeom prst="straightConnector1">
            <a:avLst/>
          </a:prstGeom>
          <a:ln>
            <a:solidFill>
              <a:srgbClr val="FFC000"/>
            </a:solidFill>
            <a:tailEnd type="arrow"/>
          </a:ln>
        </p:spPr>
        <p:style>
          <a:lnRef idx="2">
            <a:schemeClr val="accent3"/>
          </a:lnRef>
          <a:fillRef idx="0">
            <a:schemeClr val="accent3"/>
          </a:fillRef>
          <a:effectRef idx="1">
            <a:schemeClr val="accent3"/>
          </a:effectRef>
          <a:fontRef idx="minor">
            <a:schemeClr val="tx1"/>
          </a:fontRef>
        </p:style>
      </p:cxnSp>
      <p:cxnSp>
        <p:nvCxnSpPr>
          <p:cNvPr id="50" name="Straight Arrow Connector 49"/>
          <p:cNvCxnSpPr>
            <a:stCxn id="29" idx="3"/>
            <a:endCxn id="6" idx="3"/>
          </p:cNvCxnSpPr>
          <p:nvPr/>
        </p:nvCxnSpPr>
        <p:spPr>
          <a:xfrm flipV="1">
            <a:off x="1220155" y="3542999"/>
            <a:ext cx="1368429" cy="1948004"/>
          </a:xfrm>
          <a:prstGeom prst="straightConnector1">
            <a:avLst/>
          </a:prstGeom>
          <a:ln>
            <a:solidFill>
              <a:srgbClr val="FFC000"/>
            </a:solidFill>
            <a:tailEnd type="arrow"/>
          </a:ln>
        </p:spPr>
        <p:style>
          <a:lnRef idx="2">
            <a:schemeClr val="accent3"/>
          </a:lnRef>
          <a:fillRef idx="0">
            <a:schemeClr val="accent3"/>
          </a:fillRef>
          <a:effectRef idx="1">
            <a:schemeClr val="accent3"/>
          </a:effectRef>
          <a:fontRef idx="minor">
            <a:schemeClr val="tx1"/>
          </a:fontRef>
        </p:style>
      </p:cxnSp>
      <p:cxnSp>
        <p:nvCxnSpPr>
          <p:cNvPr id="51" name="Straight Arrow Connector 50"/>
          <p:cNvCxnSpPr>
            <a:endCxn id="24" idx="3"/>
          </p:cNvCxnSpPr>
          <p:nvPr/>
        </p:nvCxnSpPr>
        <p:spPr>
          <a:xfrm flipV="1">
            <a:off x="5590621" y="4568495"/>
            <a:ext cx="1774456" cy="82567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a:stCxn id="18" idx="6"/>
            <a:endCxn id="24" idx="2"/>
          </p:cNvCxnSpPr>
          <p:nvPr/>
        </p:nvCxnSpPr>
        <p:spPr>
          <a:xfrm>
            <a:off x="5590621" y="4360809"/>
            <a:ext cx="168843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a:stCxn id="15" idx="6"/>
            <a:endCxn id="24" idx="1"/>
          </p:cNvCxnSpPr>
          <p:nvPr/>
        </p:nvCxnSpPr>
        <p:spPr>
          <a:xfrm>
            <a:off x="5590621" y="3335313"/>
            <a:ext cx="1774456" cy="81781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a:stCxn id="24" idx="6"/>
          </p:cNvCxnSpPr>
          <p:nvPr/>
        </p:nvCxnSpPr>
        <p:spPr>
          <a:xfrm>
            <a:off x="7866475" y="4360809"/>
            <a:ext cx="302800" cy="397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60" name="Picture 59" descr="latex-image-1.pdf"/>
          <p:cNvPicPr>
            <a:picLocks noChangeAspect="1"/>
          </p:cNvPicPr>
          <p:nvPr/>
        </p:nvPicPr>
        <p:blipFill>
          <a:blip r:embed="rId7" cstate="print"/>
          <a:stretch>
            <a:fillRect/>
          </a:stretch>
        </p:blipFill>
        <p:spPr>
          <a:xfrm>
            <a:off x="2071688" y="3008313"/>
            <a:ext cx="444500" cy="393700"/>
          </a:xfrm>
          <a:prstGeom prst="rect">
            <a:avLst/>
          </a:prstGeom>
        </p:spPr>
      </p:pic>
      <p:pic>
        <p:nvPicPr>
          <p:cNvPr id="61" name="Picture 60" descr="latex-image-1.pdf"/>
          <p:cNvPicPr>
            <a:picLocks noChangeAspect="1"/>
          </p:cNvPicPr>
          <p:nvPr/>
        </p:nvPicPr>
        <p:blipFill>
          <a:blip r:embed="rId8" cstate="print"/>
          <a:stretch>
            <a:fillRect/>
          </a:stretch>
        </p:blipFill>
        <p:spPr>
          <a:xfrm>
            <a:off x="2157413" y="3835400"/>
            <a:ext cx="444500" cy="393700"/>
          </a:xfrm>
          <a:prstGeom prst="rect">
            <a:avLst/>
          </a:prstGeom>
        </p:spPr>
      </p:pic>
      <p:pic>
        <p:nvPicPr>
          <p:cNvPr id="62" name="Picture 61" descr="latex-image-1.pdf"/>
          <p:cNvPicPr>
            <a:picLocks noChangeAspect="1"/>
          </p:cNvPicPr>
          <p:nvPr/>
        </p:nvPicPr>
        <p:blipFill>
          <a:blip r:embed="rId9" cstate="print"/>
          <a:stretch>
            <a:fillRect/>
          </a:stretch>
        </p:blipFill>
        <p:spPr>
          <a:xfrm>
            <a:off x="2022475" y="4883150"/>
            <a:ext cx="444500" cy="393700"/>
          </a:xfrm>
          <a:prstGeom prst="rect">
            <a:avLst/>
          </a:prstGeom>
        </p:spPr>
      </p:pic>
      <p:pic>
        <p:nvPicPr>
          <p:cNvPr id="63" name="Picture 62" descr="latex-image-1.pdf"/>
          <p:cNvPicPr>
            <a:picLocks noChangeAspect="1"/>
          </p:cNvPicPr>
          <p:nvPr/>
        </p:nvPicPr>
        <p:blipFill>
          <a:blip r:embed="rId10" cstate="print"/>
          <a:stretch>
            <a:fillRect/>
          </a:stretch>
        </p:blipFill>
        <p:spPr>
          <a:xfrm>
            <a:off x="4513263" y="4945063"/>
            <a:ext cx="444500" cy="393700"/>
          </a:xfrm>
          <a:prstGeom prst="rect">
            <a:avLst/>
          </a:prstGeom>
        </p:spPr>
      </p:pic>
      <p:pic>
        <p:nvPicPr>
          <p:cNvPr id="64" name="Picture 63" descr="latex-image-1.pdf"/>
          <p:cNvPicPr>
            <a:picLocks noChangeAspect="1"/>
          </p:cNvPicPr>
          <p:nvPr/>
        </p:nvPicPr>
        <p:blipFill>
          <a:blip r:embed="rId11" cstate="print"/>
          <a:stretch>
            <a:fillRect/>
          </a:stretch>
        </p:blipFill>
        <p:spPr>
          <a:xfrm>
            <a:off x="4500563" y="4117975"/>
            <a:ext cx="444500" cy="393700"/>
          </a:xfrm>
          <a:prstGeom prst="rect">
            <a:avLst/>
          </a:prstGeom>
        </p:spPr>
      </p:pic>
      <p:pic>
        <p:nvPicPr>
          <p:cNvPr id="65" name="Picture 64" descr="latex-image-1.pdf"/>
          <p:cNvPicPr>
            <a:picLocks noChangeAspect="1"/>
          </p:cNvPicPr>
          <p:nvPr/>
        </p:nvPicPr>
        <p:blipFill>
          <a:blip r:embed="rId12" cstate="print"/>
          <a:stretch>
            <a:fillRect/>
          </a:stretch>
        </p:blipFill>
        <p:spPr>
          <a:xfrm>
            <a:off x="4537075" y="2971800"/>
            <a:ext cx="444500" cy="393700"/>
          </a:xfrm>
          <a:prstGeom prst="rect">
            <a:avLst/>
          </a:prstGeom>
        </p:spPr>
      </p:pic>
      <p:pic>
        <p:nvPicPr>
          <p:cNvPr id="66" name="Picture 65" descr="latex-image-1.pdf"/>
          <p:cNvPicPr>
            <a:picLocks noChangeAspect="1"/>
          </p:cNvPicPr>
          <p:nvPr/>
        </p:nvPicPr>
        <p:blipFill>
          <a:blip r:embed="rId13" cstate="print"/>
          <a:stretch>
            <a:fillRect/>
          </a:stretch>
        </p:blipFill>
        <p:spPr>
          <a:xfrm>
            <a:off x="6683375" y="3527425"/>
            <a:ext cx="444500" cy="317500"/>
          </a:xfrm>
          <a:prstGeom prst="rect">
            <a:avLst/>
          </a:prstGeom>
        </p:spPr>
      </p:pic>
      <p:pic>
        <p:nvPicPr>
          <p:cNvPr id="67" name="Picture 66" descr="latex-image-1.pdf"/>
          <p:cNvPicPr>
            <a:picLocks noChangeAspect="1"/>
          </p:cNvPicPr>
          <p:nvPr/>
        </p:nvPicPr>
        <p:blipFill>
          <a:blip r:embed="rId14" cstate="print"/>
          <a:stretch>
            <a:fillRect/>
          </a:stretch>
        </p:blipFill>
        <p:spPr>
          <a:xfrm>
            <a:off x="6608763" y="4033838"/>
            <a:ext cx="444500" cy="317500"/>
          </a:xfrm>
          <a:prstGeom prst="rect">
            <a:avLst/>
          </a:prstGeom>
        </p:spPr>
      </p:pic>
      <p:pic>
        <p:nvPicPr>
          <p:cNvPr id="68" name="Picture 67" descr="latex-image-1.pdf"/>
          <p:cNvPicPr>
            <a:picLocks noChangeAspect="1"/>
          </p:cNvPicPr>
          <p:nvPr/>
        </p:nvPicPr>
        <p:blipFill>
          <a:blip r:embed="rId15" cstate="print"/>
          <a:stretch>
            <a:fillRect/>
          </a:stretch>
        </p:blipFill>
        <p:spPr>
          <a:xfrm>
            <a:off x="6534150" y="4476750"/>
            <a:ext cx="444500" cy="317500"/>
          </a:xfrm>
          <a:prstGeom prst="rect">
            <a:avLst/>
          </a:prstGeom>
        </p:spPr>
      </p:pic>
      <p:sp>
        <p:nvSpPr>
          <p:cNvPr id="70" name="Content Placeholder 54"/>
          <p:cNvSpPr>
            <a:spLocks noGrp="1"/>
          </p:cNvSpPr>
          <p:nvPr>
            <p:ph idx="1"/>
          </p:nvPr>
        </p:nvSpPr>
        <p:spPr/>
        <p:txBody>
          <a:bodyPr/>
          <a:lstStyle/>
          <a:p>
            <a:pPr marL="457200" indent="-457200">
              <a:buFont typeface="Arial" panose="020B0604020202020204" pitchFamily="34" charset="0"/>
              <a:buChar char="•"/>
            </a:pPr>
            <a:r>
              <a:rPr lang="en-US" dirty="0"/>
              <a:t>Predictions are fed forward through the network to classify</a:t>
            </a:r>
          </a:p>
          <a:p>
            <a:endParaRPr lang="en-US" dirty="0"/>
          </a:p>
        </p:txBody>
      </p:sp>
      <p:sp>
        <p:nvSpPr>
          <p:cNvPr id="71" name="TextBox 70"/>
          <p:cNvSpPr txBox="1"/>
          <p:nvPr/>
        </p:nvSpPr>
        <p:spPr>
          <a:xfrm>
            <a:off x="0" y="6604084"/>
            <a:ext cx="619080" cy="246221"/>
          </a:xfrm>
          <a:prstGeom prst="rect">
            <a:avLst/>
          </a:prstGeom>
          <a:noFill/>
        </p:spPr>
        <p:txBody>
          <a:bodyPr wrap="none" rtlCol="0">
            <a:spAutoFit/>
          </a:bodyPr>
          <a:lstStyle/>
          <a:p>
            <a:r>
              <a:rPr lang="en-US" sz="1000" dirty="0">
                <a:solidFill>
                  <a:srgbClr val="000000"/>
                </a:solidFill>
              </a:rPr>
              <a:t>HKUST</a:t>
            </a:r>
          </a:p>
        </p:txBody>
      </p:sp>
    </p:spTree>
    <p:extLst>
      <p:ext uri="{BB962C8B-B14F-4D97-AF65-F5344CB8AC3E}">
        <p14:creationId xmlns:p14="http://schemas.microsoft.com/office/powerpoint/2010/main" val="289741078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Feed-forward networks</a:t>
            </a:r>
          </a:p>
        </p:txBody>
      </p:sp>
      <p:sp>
        <p:nvSpPr>
          <p:cNvPr id="4" name="Slide Number Placeholder 3"/>
          <p:cNvSpPr>
            <a:spLocks noGrp="1"/>
          </p:cNvSpPr>
          <p:nvPr>
            <p:ph type="sldNum" sz="quarter" idx="12"/>
          </p:nvPr>
        </p:nvSpPr>
        <p:spPr/>
        <p:txBody>
          <a:bodyPr/>
          <a:lstStyle/>
          <a:p>
            <a:fld id="{38A32D33-4280-084A-95CA-F611CFB15E66}" type="slidenum">
              <a:rPr lang="en-US" smtClean="0">
                <a:solidFill>
                  <a:srgbClr val="000000"/>
                </a:solidFill>
              </a:rPr>
              <a:pPr/>
              <a:t>11</a:t>
            </a:fld>
            <a:endParaRPr lang="en-US">
              <a:solidFill>
                <a:srgbClr val="000000"/>
              </a:solidFill>
            </a:endParaRPr>
          </a:p>
        </p:txBody>
      </p:sp>
      <p:sp>
        <p:nvSpPr>
          <p:cNvPr id="6" name="Oval 5"/>
          <p:cNvSpPr/>
          <p:nvPr/>
        </p:nvSpPr>
        <p:spPr>
          <a:xfrm>
            <a:off x="2502558" y="3041601"/>
            <a:ext cx="587424" cy="587424"/>
          </a:xfrm>
          <a:prstGeom prst="ellipse">
            <a:avLst/>
          </a:prstGeom>
          <a:solidFill>
            <a:srgbClr val="FFC000"/>
          </a:solidFill>
          <a:ln>
            <a:solidFill>
              <a:srgbClr val="FFC000"/>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srgbClr val="FFFFFF"/>
              </a:solidFill>
            </a:endParaRPr>
          </a:p>
        </p:txBody>
      </p:sp>
      <p:cxnSp>
        <p:nvCxnSpPr>
          <p:cNvPr id="7" name="Curved Connector 6"/>
          <p:cNvCxnSpPr/>
          <p:nvPr/>
        </p:nvCxnSpPr>
        <p:spPr>
          <a:xfrm flipV="1">
            <a:off x="2591458" y="3194001"/>
            <a:ext cx="411480" cy="301752"/>
          </a:xfrm>
          <a:prstGeom prst="curvedConnector3">
            <a:avLst>
              <a:gd name="adj1" fmla="val 50000"/>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9" name="Oval 8"/>
          <p:cNvSpPr/>
          <p:nvPr/>
        </p:nvSpPr>
        <p:spPr>
          <a:xfrm>
            <a:off x="2502558" y="4067097"/>
            <a:ext cx="587424" cy="587424"/>
          </a:xfrm>
          <a:prstGeom prst="ellipse">
            <a:avLst/>
          </a:prstGeom>
          <a:solidFill>
            <a:srgbClr val="FFC000"/>
          </a:solidFill>
          <a:ln>
            <a:solidFill>
              <a:srgbClr val="FFC000"/>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srgbClr val="FFFFFF"/>
              </a:solidFill>
            </a:endParaRPr>
          </a:p>
        </p:txBody>
      </p:sp>
      <p:cxnSp>
        <p:nvCxnSpPr>
          <p:cNvPr id="10" name="Curved Connector 9"/>
          <p:cNvCxnSpPr/>
          <p:nvPr/>
        </p:nvCxnSpPr>
        <p:spPr>
          <a:xfrm flipV="1">
            <a:off x="2591458" y="4219497"/>
            <a:ext cx="411480" cy="301752"/>
          </a:xfrm>
          <a:prstGeom prst="curvedConnector3">
            <a:avLst>
              <a:gd name="adj1" fmla="val 50000"/>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12" name="Oval 11"/>
          <p:cNvSpPr/>
          <p:nvPr/>
        </p:nvSpPr>
        <p:spPr>
          <a:xfrm>
            <a:off x="2502558" y="5100453"/>
            <a:ext cx="587424" cy="587424"/>
          </a:xfrm>
          <a:prstGeom prst="ellipse">
            <a:avLst/>
          </a:prstGeom>
          <a:solidFill>
            <a:srgbClr val="FFC000"/>
          </a:solidFill>
          <a:ln>
            <a:solidFill>
              <a:srgbClr val="FFC000"/>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srgbClr val="FFFFFF"/>
              </a:solidFill>
            </a:endParaRPr>
          </a:p>
        </p:txBody>
      </p:sp>
      <p:cxnSp>
        <p:nvCxnSpPr>
          <p:cNvPr id="13" name="Curved Connector 12"/>
          <p:cNvCxnSpPr/>
          <p:nvPr/>
        </p:nvCxnSpPr>
        <p:spPr>
          <a:xfrm flipV="1">
            <a:off x="2591458" y="5252853"/>
            <a:ext cx="411480" cy="301752"/>
          </a:xfrm>
          <a:prstGeom prst="curvedConnector3">
            <a:avLst>
              <a:gd name="adj1" fmla="val 50000"/>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15" name="Oval 14"/>
          <p:cNvSpPr/>
          <p:nvPr/>
        </p:nvSpPr>
        <p:spPr>
          <a:xfrm>
            <a:off x="5003197" y="3041601"/>
            <a:ext cx="587424" cy="587424"/>
          </a:xfrm>
          <a:prstGeom prst="ellipse">
            <a:avLst/>
          </a:prstGeom>
          <a:solidFill>
            <a:srgbClr val="FFC000"/>
          </a:solidFill>
          <a:ln>
            <a:solidFill>
              <a:srgbClr val="FFC000"/>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srgbClr val="FFFFFF"/>
              </a:solidFill>
            </a:endParaRPr>
          </a:p>
        </p:txBody>
      </p:sp>
      <p:cxnSp>
        <p:nvCxnSpPr>
          <p:cNvPr id="16" name="Curved Connector 15"/>
          <p:cNvCxnSpPr/>
          <p:nvPr/>
        </p:nvCxnSpPr>
        <p:spPr>
          <a:xfrm flipV="1">
            <a:off x="5092097" y="3194001"/>
            <a:ext cx="411480" cy="301752"/>
          </a:xfrm>
          <a:prstGeom prst="curvedConnector3">
            <a:avLst>
              <a:gd name="adj1" fmla="val 50000"/>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18" name="Oval 17"/>
          <p:cNvSpPr/>
          <p:nvPr/>
        </p:nvSpPr>
        <p:spPr>
          <a:xfrm>
            <a:off x="5003197" y="4067097"/>
            <a:ext cx="587424" cy="587424"/>
          </a:xfrm>
          <a:prstGeom prst="ellipse">
            <a:avLst/>
          </a:prstGeom>
          <a:solidFill>
            <a:srgbClr val="FFC000"/>
          </a:solidFill>
          <a:ln>
            <a:solidFill>
              <a:srgbClr val="FFC000"/>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srgbClr val="FFFFFF"/>
              </a:solidFill>
            </a:endParaRPr>
          </a:p>
        </p:txBody>
      </p:sp>
      <p:cxnSp>
        <p:nvCxnSpPr>
          <p:cNvPr id="19" name="Curved Connector 18"/>
          <p:cNvCxnSpPr/>
          <p:nvPr/>
        </p:nvCxnSpPr>
        <p:spPr>
          <a:xfrm flipV="1">
            <a:off x="5092097" y="4219497"/>
            <a:ext cx="411480" cy="301752"/>
          </a:xfrm>
          <a:prstGeom prst="curvedConnector3">
            <a:avLst>
              <a:gd name="adj1" fmla="val 50000"/>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21" name="Oval 20"/>
          <p:cNvSpPr/>
          <p:nvPr/>
        </p:nvSpPr>
        <p:spPr>
          <a:xfrm>
            <a:off x="5003197" y="5100453"/>
            <a:ext cx="587424" cy="587424"/>
          </a:xfrm>
          <a:prstGeom prst="ellipse">
            <a:avLst/>
          </a:prstGeom>
          <a:solidFill>
            <a:srgbClr val="FFC000"/>
          </a:solidFill>
          <a:ln>
            <a:solidFill>
              <a:srgbClr val="FFC000"/>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srgbClr val="FFFFFF"/>
              </a:solidFill>
            </a:endParaRPr>
          </a:p>
        </p:txBody>
      </p:sp>
      <p:cxnSp>
        <p:nvCxnSpPr>
          <p:cNvPr id="22" name="Curved Connector 21"/>
          <p:cNvCxnSpPr/>
          <p:nvPr/>
        </p:nvCxnSpPr>
        <p:spPr>
          <a:xfrm flipV="1">
            <a:off x="5092097" y="5252853"/>
            <a:ext cx="411480" cy="301752"/>
          </a:xfrm>
          <a:prstGeom prst="curvedConnector3">
            <a:avLst>
              <a:gd name="adj1" fmla="val 50000"/>
            </a:avLst>
          </a:prstGeom>
          <a:ln>
            <a:solidFill>
              <a:srgbClr val="FF0000"/>
            </a:solidFill>
          </a:ln>
        </p:spPr>
        <p:style>
          <a:lnRef idx="2">
            <a:schemeClr val="accent1"/>
          </a:lnRef>
          <a:fillRef idx="0">
            <a:schemeClr val="accent1"/>
          </a:fillRef>
          <a:effectRef idx="1">
            <a:schemeClr val="accent1"/>
          </a:effectRef>
          <a:fontRef idx="minor">
            <a:schemeClr val="tx1"/>
          </a:fontRef>
        </p:style>
      </p:cxnSp>
      <p:grpSp>
        <p:nvGrpSpPr>
          <p:cNvPr id="14" name="Group 22"/>
          <p:cNvGrpSpPr/>
          <p:nvPr/>
        </p:nvGrpSpPr>
        <p:grpSpPr>
          <a:xfrm>
            <a:off x="7279051" y="4067097"/>
            <a:ext cx="587424" cy="587424"/>
            <a:chOff x="5401994" y="3071949"/>
            <a:chExt cx="587424" cy="587424"/>
          </a:xfrm>
        </p:grpSpPr>
        <p:sp>
          <p:nvSpPr>
            <p:cNvPr id="24" name="Oval 23"/>
            <p:cNvSpPr/>
            <p:nvPr/>
          </p:nvSpPr>
          <p:spPr>
            <a:xfrm>
              <a:off x="5401994" y="3071949"/>
              <a:ext cx="587424" cy="58742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cxnSp>
          <p:nvCxnSpPr>
            <p:cNvPr id="25" name="Curved Connector 24"/>
            <p:cNvCxnSpPr/>
            <p:nvPr/>
          </p:nvCxnSpPr>
          <p:spPr>
            <a:xfrm flipV="1">
              <a:off x="5490894" y="3224349"/>
              <a:ext cx="411480" cy="301752"/>
            </a:xfrm>
            <a:prstGeom prst="curvedConnector3">
              <a:avLst>
                <a:gd name="adj1" fmla="val 50000"/>
              </a:avLst>
            </a:prstGeom>
            <a:ln>
              <a:solidFill>
                <a:srgbClr val="FF0000"/>
              </a:solidFill>
            </a:ln>
          </p:spPr>
          <p:style>
            <a:lnRef idx="2">
              <a:schemeClr val="accent1"/>
            </a:lnRef>
            <a:fillRef idx="0">
              <a:schemeClr val="accent1"/>
            </a:fillRef>
            <a:effectRef idx="1">
              <a:schemeClr val="accent1"/>
            </a:effectRef>
            <a:fontRef idx="minor">
              <a:schemeClr val="tx1"/>
            </a:fontRef>
          </p:style>
        </p:cxnSp>
      </p:grpSp>
      <p:pic>
        <p:nvPicPr>
          <p:cNvPr id="26" name="Picture 25" descr="latex-image-1.pdf"/>
          <p:cNvPicPr>
            <a:picLocks noChangeAspect="1"/>
          </p:cNvPicPr>
          <p:nvPr/>
        </p:nvPicPr>
        <p:blipFill>
          <a:blip r:embed="rId3" cstate="print"/>
          <a:stretch>
            <a:fillRect/>
          </a:stretch>
        </p:blipFill>
        <p:spPr>
          <a:xfrm>
            <a:off x="968375" y="3161959"/>
            <a:ext cx="279400" cy="190500"/>
          </a:xfrm>
          <a:prstGeom prst="rect">
            <a:avLst/>
          </a:prstGeom>
        </p:spPr>
      </p:pic>
      <p:pic>
        <p:nvPicPr>
          <p:cNvPr id="27" name="Picture 26" descr="latex-image-1.pdf"/>
          <p:cNvPicPr>
            <a:picLocks noChangeAspect="1"/>
          </p:cNvPicPr>
          <p:nvPr/>
        </p:nvPicPr>
        <p:blipFill>
          <a:blip r:embed="rId4" cstate="print"/>
          <a:stretch>
            <a:fillRect/>
          </a:stretch>
        </p:blipFill>
        <p:spPr>
          <a:xfrm>
            <a:off x="974725" y="3865221"/>
            <a:ext cx="266700" cy="190500"/>
          </a:xfrm>
          <a:prstGeom prst="rect">
            <a:avLst/>
          </a:prstGeom>
        </p:spPr>
      </p:pic>
      <p:pic>
        <p:nvPicPr>
          <p:cNvPr id="28" name="Picture 27" descr="latex-image-1.pdf"/>
          <p:cNvPicPr>
            <a:picLocks noChangeAspect="1"/>
          </p:cNvPicPr>
          <p:nvPr/>
        </p:nvPicPr>
        <p:blipFill>
          <a:blip r:embed="rId5" cstate="print"/>
          <a:stretch>
            <a:fillRect/>
          </a:stretch>
        </p:blipFill>
        <p:spPr>
          <a:xfrm>
            <a:off x="943345" y="4596258"/>
            <a:ext cx="279400" cy="190500"/>
          </a:xfrm>
          <a:prstGeom prst="rect">
            <a:avLst/>
          </a:prstGeom>
        </p:spPr>
      </p:pic>
      <p:pic>
        <p:nvPicPr>
          <p:cNvPr id="29" name="Picture 28" descr="latex-image-1.pdf"/>
          <p:cNvPicPr>
            <a:picLocks noChangeAspect="1"/>
          </p:cNvPicPr>
          <p:nvPr/>
        </p:nvPicPr>
        <p:blipFill>
          <a:blip r:embed="rId6" cstate="print"/>
          <a:stretch>
            <a:fillRect/>
          </a:stretch>
        </p:blipFill>
        <p:spPr>
          <a:xfrm>
            <a:off x="864555" y="5395753"/>
            <a:ext cx="355600" cy="190500"/>
          </a:xfrm>
          <a:prstGeom prst="rect">
            <a:avLst/>
          </a:prstGeom>
        </p:spPr>
      </p:pic>
      <p:cxnSp>
        <p:nvCxnSpPr>
          <p:cNvPr id="30" name="Straight Arrow Connector 29"/>
          <p:cNvCxnSpPr>
            <a:stCxn id="6" idx="6"/>
            <a:endCxn id="15" idx="2"/>
          </p:cNvCxnSpPr>
          <p:nvPr/>
        </p:nvCxnSpPr>
        <p:spPr>
          <a:xfrm>
            <a:off x="3089982" y="3335313"/>
            <a:ext cx="1913215" cy="1588"/>
          </a:xfrm>
          <a:prstGeom prst="straightConnector1">
            <a:avLst/>
          </a:prstGeom>
          <a:ln>
            <a:solidFill>
              <a:srgbClr val="FFC000"/>
            </a:solidFill>
            <a:tailEnd type="arrow"/>
          </a:ln>
        </p:spPr>
        <p:style>
          <a:lnRef idx="2">
            <a:schemeClr val="accent3"/>
          </a:lnRef>
          <a:fillRef idx="0">
            <a:schemeClr val="accent3"/>
          </a:fillRef>
          <a:effectRef idx="1">
            <a:schemeClr val="accent3"/>
          </a:effectRef>
          <a:fontRef idx="minor">
            <a:schemeClr val="tx1"/>
          </a:fontRef>
        </p:style>
      </p:cxnSp>
      <p:cxnSp>
        <p:nvCxnSpPr>
          <p:cNvPr id="31" name="Straight Arrow Connector 30"/>
          <p:cNvCxnSpPr>
            <a:stCxn id="6" idx="6"/>
            <a:endCxn id="18" idx="1"/>
          </p:cNvCxnSpPr>
          <p:nvPr/>
        </p:nvCxnSpPr>
        <p:spPr>
          <a:xfrm>
            <a:off x="3089982" y="3335313"/>
            <a:ext cx="1999241" cy="817810"/>
          </a:xfrm>
          <a:prstGeom prst="straightConnector1">
            <a:avLst/>
          </a:prstGeom>
          <a:ln>
            <a:solidFill>
              <a:srgbClr val="FFC000"/>
            </a:solidFill>
            <a:tailEnd type="arrow"/>
          </a:ln>
        </p:spPr>
        <p:style>
          <a:lnRef idx="2">
            <a:schemeClr val="accent3"/>
          </a:lnRef>
          <a:fillRef idx="0">
            <a:schemeClr val="accent3"/>
          </a:fillRef>
          <a:effectRef idx="1">
            <a:schemeClr val="accent3"/>
          </a:effectRef>
          <a:fontRef idx="minor">
            <a:schemeClr val="tx1"/>
          </a:fontRef>
        </p:style>
      </p:cxnSp>
      <p:cxnSp>
        <p:nvCxnSpPr>
          <p:cNvPr id="32" name="Straight Arrow Connector 31"/>
          <p:cNvCxnSpPr>
            <a:stCxn id="6" idx="6"/>
            <a:endCxn id="21" idx="1"/>
          </p:cNvCxnSpPr>
          <p:nvPr/>
        </p:nvCxnSpPr>
        <p:spPr>
          <a:xfrm>
            <a:off x="3089982" y="3335313"/>
            <a:ext cx="1999241" cy="1851166"/>
          </a:xfrm>
          <a:prstGeom prst="straightConnector1">
            <a:avLst/>
          </a:prstGeom>
          <a:ln>
            <a:solidFill>
              <a:srgbClr val="FFC000"/>
            </a:solidFill>
            <a:tailEnd type="arrow"/>
          </a:ln>
        </p:spPr>
        <p:style>
          <a:lnRef idx="2">
            <a:schemeClr val="accent3"/>
          </a:lnRef>
          <a:fillRef idx="0">
            <a:schemeClr val="accent3"/>
          </a:fillRef>
          <a:effectRef idx="1">
            <a:schemeClr val="accent3"/>
          </a:effectRef>
          <a:fontRef idx="minor">
            <a:schemeClr val="tx1"/>
          </a:fontRef>
        </p:style>
      </p:cxnSp>
      <p:cxnSp>
        <p:nvCxnSpPr>
          <p:cNvPr id="33" name="Straight Arrow Connector 32"/>
          <p:cNvCxnSpPr>
            <a:stCxn id="9" idx="6"/>
            <a:endCxn id="15" idx="2"/>
          </p:cNvCxnSpPr>
          <p:nvPr/>
        </p:nvCxnSpPr>
        <p:spPr>
          <a:xfrm flipV="1">
            <a:off x="3089982" y="3335313"/>
            <a:ext cx="1913215" cy="1025496"/>
          </a:xfrm>
          <a:prstGeom prst="straightConnector1">
            <a:avLst/>
          </a:prstGeom>
          <a:ln>
            <a:solidFill>
              <a:srgbClr val="FFC000"/>
            </a:solidFill>
            <a:tailEnd type="arrow"/>
          </a:ln>
        </p:spPr>
        <p:style>
          <a:lnRef idx="2">
            <a:schemeClr val="accent3"/>
          </a:lnRef>
          <a:fillRef idx="0">
            <a:schemeClr val="accent3"/>
          </a:fillRef>
          <a:effectRef idx="1">
            <a:schemeClr val="accent3"/>
          </a:effectRef>
          <a:fontRef idx="minor">
            <a:schemeClr val="tx1"/>
          </a:fontRef>
        </p:style>
      </p:cxnSp>
      <p:cxnSp>
        <p:nvCxnSpPr>
          <p:cNvPr id="34" name="Straight Arrow Connector 33"/>
          <p:cNvCxnSpPr>
            <a:stCxn id="9" idx="6"/>
            <a:endCxn id="18" idx="2"/>
          </p:cNvCxnSpPr>
          <p:nvPr/>
        </p:nvCxnSpPr>
        <p:spPr>
          <a:xfrm>
            <a:off x="3089982" y="4360809"/>
            <a:ext cx="1913215" cy="1588"/>
          </a:xfrm>
          <a:prstGeom prst="straightConnector1">
            <a:avLst/>
          </a:prstGeom>
          <a:ln>
            <a:solidFill>
              <a:srgbClr val="FFC000"/>
            </a:solidFill>
            <a:tailEnd type="arrow"/>
          </a:ln>
        </p:spPr>
        <p:style>
          <a:lnRef idx="2">
            <a:schemeClr val="accent3"/>
          </a:lnRef>
          <a:fillRef idx="0">
            <a:schemeClr val="accent3"/>
          </a:fillRef>
          <a:effectRef idx="1">
            <a:schemeClr val="accent3"/>
          </a:effectRef>
          <a:fontRef idx="minor">
            <a:schemeClr val="tx1"/>
          </a:fontRef>
        </p:style>
      </p:cxnSp>
      <p:cxnSp>
        <p:nvCxnSpPr>
          <p:cNvPr id="35" name="Straight Arrow Connector 34"/>
          <p:cNvCxnSpPr>
            <a:stCxn id="9" idx="6"/>
            <a:endCxn id="21" idx="2"/>
          </p:cNvCxnSpPr>
          <p:nvPr/>
        </p:nvCxnSpPr>
        <p:spPr>
          <a:xfrm>
            <a:off x="3089982" y="4360809"/>
            <a:ext cx="1913215" cy="1033356"/>
          </a:xfrm>
          <a:prstGeom prst="straightConnector1">
            <a:avLst/>
          </a:prstGeom>
          <a:ln>
            <a:solidFill>
              <a:srgbClr val="FFC000"/>
            </a:solidFill>
            <a:tailEnd type="arrow"/>
          </a:ln>
        </p:spPr>
        <p:style>
          <a:lnRef idx="2">
            <a:schemeClr val="accent3"/>
          </a:lnRef>
          <a:fillRef idx="0">
            <a:schemeClr val="accent3"/>
          </a:fillRef>
          <a:effectRef idx="1">
            <a:schemeClr val="accent3"/>
          </a:effectRef>
          <a:fontRef idx="minor">
            <a:schemeClr val="tx1"/>
          </a:fontRef>
        </p:style>
      </p:cxnSp>
      <p:cxnSp>
        <p:nvCxnSpPr>
          <p:cNvPr id="36" name="Straight Arrow Connector 35"/>
          <p:cNvCxnSpPr>
            <a:stCxn id="12" idx="6"/>
          </p:cNvCxnSpPr>
          <p:nvPr/>
        </p:nvCxnSpPr>
        <p:spPr>
          <a:xfrm>
            <a:off x="3089982" y="5394165"/>
            <a:ext cx="1913215" cy="1588"/>
          </a:xfrm>
          <a:prstGeom prst="straightConnector1">
            <a:avLst/>
          </a:prstGeom>
          <a:ln>
            <a:solidFill>
              <a:srgbClr val="FFC000"/>
            </a:solidFill>
            <a:tailEnd type="arrow"/>
          </a:ln>
        </p:spPr>
        <p:style>
          <a:lnRef idx="2">
            <a:schemeClr val="accent3"/>
          </a:lnRef>
          <a:fillRef idx="0">
            <a:schemeClr val="accent3"/>
          </a:fillRef>
          <a:effectRef idx="1">
            <a:schemeClr val="accent3"/>
          </a:effectRef>
          <a:fontRef idx="minor">
            <a:schemeClr val="tx1"/>
          </a:fontRef>
        </p:style>
      </p:cxnSp>
      <p:cxnSp>
        <p:nvCxnSpPr>
          <p:cNvPr id="37" name="Straight Arrow Connector 36"/>
          <p:cNvCxnSpPr>
            <a:stCxn id="12" idx="6"/>
            <a:endCxn id="18" idx="3"/>
          </p:cNvCxnSpPr>
          <p:nvPr/>
        </p:nvCxnSpPr>
        <p:spPr>
          <a:xfrm flipV="1">
            <a:off x="3089982" y="4568495"/>
            <a:ext cx="1999241" cy="825670"/>
          </a:xfrm>
          <a:prstGeom prst="straightConnector1">
            <a:avLst/>
          </a:prstGeom>
          <a:ln>
            <a:solidFill>
              <a:srgbClr val="FFC000"/>
            </a:solidFill>
            <a:tailEnd type="arrow"/>
          </a:ln>
        </p:spPr>
        <p:style>
          <a:lnRef idx="2">
            <a:schemeClr val="accent3"/>
          </a:lnRef>
          <a:fillRef idx="0">
            <a:schemeClr val="accent3"/>
          </a:fillRef>
          <a:effectRef idx="1">
            <a:schemeClr val="accent3"/>
          </a:effectRef>
          <a:fontRef idx="minor">
            <a:schemeClr val="tx1"/>
          </a:fontRef>
        </p:style>
      </p:cxnSp>
      <p:cxnSp>
        <p:nvCxnSpPr>
          <p:cNvPr id="38" name="Straight Arrow Connector 37"/>
          <p:cNvCxnSpPr>
            <a:stCxn id="12" idx="6"/>
            <a:endCxn id="15" idx="3"/>
          </p:cNvCxnSpPr>
          <p:nvPr/>
        </p:nvCxnSpPr>
        <p:spPr>
          <a:xfrm flipV="1">
            <a:off x="3089982" y="3542999"/>
            <a:ext cx="1999241" cy="1851166"/>
          </a:xfrm>
          <a:prstGeom prst="straightConnector1">
            <a:avLst/>
          </a:prstGeom>
          <a:ln>
            <a:solidFill>
              <a:srgbClr val="FFC000"/>
            </a:solidFill>
            <a:tailEnd type="arrow"/>
          </a:ln>
        </p:spPr>
        <p:style>
          <a:lnRef idx="2">
            <a:schemeClr val="accent3"/>
          </a:lnRef>
          <a:fillRef idx="0">
            <a:schemeClr val="accent3"/>
          </a:fillRef>
          <a:effectRef idx="1">
            <a:schemeClr val="accent3"/>
          </a:effectRef>
          <a:fontRef idx="minor">
            <a:schemeClr val="tx1"/>
          </a:fontRef>
        </p:style>
      </p:cxnSp>
      <p:cxnSp>
        <p:nvCxnSpPr>
          <p:cNvPr id="39" name="Straight Arrow Connector 38"/>
          <p:cNvCxnSpPr>
            <a:stCxn id="26" idx="3"/>
            <a:endCxn id="6" idx="2"/>
          </p:cNvCxnSpPr>
          <p:nvPr/>
        </p:nvCxnSpPr>
        <p:spPr>
          <a:xfrm>
            <a:off x="1247775" y="3257209"/>
            <a:ext cx="1254783" cy="78104"/>
          </a:xfrm>
          <a:prstGeom prst="straightConnector1">
            <a:avLst/>
          </a:prstGeom>
          <a:ln>
            <a:solidFill>
              <a:srgbClr val="FFC000"/>
            </a:solidFill>
            <a:tailEnd type="arrow"/>
          </a:ln>
        </p:spPr>
        <p:style>
          <a:lnRef idx="2">
            <a:schemeClr val="accent3"/>
          </a:lnRef>
          <a:fillRef idx="0">
            <a:schemeClr val="accent3"/>
          </a:fillRef>
          <a:effectRef idx="1">
            <a:schemeClr val="accent3"/>
          </a:effectRef>
          <a:fontRef idx="minor">
            <a:schemeClr val="tx1"/>
          </a:fontRef>
        </p:style>
      </p:cxnSp>
      <p:cxnSp>
        <p:nvCxnSpPr>
          <p:cNvPr id="40" name="Straight Arrow Connector 39"/>
          <p:cNvCxnSpPr>
            <a:stCxn id="26" idx="3"/>
            <a:endCxn id="9" idx="1"/>
          </p:cNvCxnSpPr>
          <p:nvPr/>
        </p:nvCxnSpPr>
        <p:spPr>
          <a:xfrm>
            <a:off x="1247775" y="3257209"/>
            <a:ext cx="1340809" cy="895914"/>
          </a:xfrm>
          <a:prstGeom prst="straightConnector1">
            <a:avLst/>
          </a:prstGeom>
          <a:ln>
            <a:solidFill>
              <a:srgbClr val="FFC000"/>
            </a:solidFill>
            <a:tailEnd type="arrow"/>
          </a:ln>
        </p:spPr>
        <p:style>
          <a:lnRef idx="2">
            <a:schemeClr val="accent3"/>
          </a:lnRef>
          <a:fillRef idx="0">
            <a:schemeClr val="accent3"/>
          </a:fillRef>
          <a:effectRef idx="1">
            <a:schemeClr val="accent3"/>
          </a:effectRef>
          <a:fontRef idx="minor">
            <a:schemeClr val="tx1"/>
          </a:fontRef>
        </p:style>
      </p:cxnSp>
      <p:cxnSp>
        <p:nvCxnSpPr>
          <p:cNvPr id="41" name="Straight Arrow Connector 40"/>
          <p:cNvCxnSpPr>
            <a:stCxn id="26" idx="3"/>
            <a:endCxn id="12" idx="1"/>
          </p:cNvCxnSpPr>
          <p:nvPr/>
        </p:nvCxnSpPr>
        <p:spPr>
          <a:xfrm>
            <a:off x="1247775" y="3257209"/>
            <a:ext cx="1340809" cy="1929270"/>
          </a:xfrm>
          <a:prstGeom prst="straightConnector1">
            <a:avLst/>
          </a:prstGeom>
          <a:ln>
            <a:solidFill>
              <a:srgbClr val="FFC000"/>
            </a:solidFill>
            <a:tailEnd type="arrow"/>
          </a:ln>
        </p:spPr>
        <p:style>
          <a:lnRef idx="2">
            <a:schemeClr val="accent3"/>
          </a:lnRef>
          <a:fillRef idx="0">
            <a:schemeClr val="accent3"/>
          </a:fillRef>
          <a:effectRef idx="1">
            <a:schemeClr val="accent3"/>
          </a:effectRef>
          <a:fontRef idx="minor">
            <a:schemeClr val="tx1"/>
          </a:fontRef>
        </p:style>
      </p:cxnSp>
      <p:cxnSp>
        <p:nvCxnSpPr>
          <p:cNvPr id="42" name="Straight Arrow Connector 41"/>
          <p:cNvCxnSpPr>
            <a:stCxn id="27" idx="3"/>
            <a:endCxn id="6" idx="2"/>
          </p:cNvCxnSpPr>
          <p:nvPr/>
        </p:nvCxnSpPr>
        <p:spPr>
          <a:xfrm flipV="1">
            <a:off x="1241425" y="3335313"/>
            <a:ext cx="1261133" cy="625158"/>
          </a:xfrm>
          <a:prstGeom prst="straightConnector1">
            <a:avLst/>
          </a:prstGeom>
          <a:ln>
            <a:solidFill>
              <a:srgbClr val="FFC000"/>
            </a:solidFill>
            <a:tailEnd type="arrow"/>
          </a:ln>
        </p:spPr>
        <p:style>
          <a:lnRef idx="2">
            <a:schemeClr val="accent3"/>
          </a:lnRef>
          <a:fillRef idx="0">
            <a:schemeClr val="accent3"/>
          </a:fillRef>
          <a:effectRef idx="1">
            <a:schemeClr val="accent3"/>
          </a:effectRef>
          <a:fontRef idx="minor">
            <a:schemeClr val="tx1"/>
          </a:fontRef>
        </p:style>
      </p:cxnSp>
      <p:cxnSp>
        <p:nvCxnSpPr>
          <p:cNvPr id="43" name="Straight Arrow Connector 42"/>
          <p:cNvCxnSpPr>
            <a:stCxn id="27" idx="3"/>
            <a:endCxn id="9" idx="2"/>
          </p:cNvCxnSpPr>
          <p:nvPr/>
        </p:nvCxnSpPr>
        <p:spPr>
          <a:xfrm>
            <a:off x="1241425" y="3960471"/>
            <a:ext cx="1261133" cy="400338"/>
          </a:xfrm>
          <a:prstGeom prst="straightConnector1">
            <a:avLst/>
          </a:prstGeom>
          <a:ln>
            <a:solidFill>
              <a:srgbClr val="FFC000"/>
            </a:solidFill>
            <a:tailEnd type="arrow"/>
          </a:ln>
        </p:spPr>
        <p:style>
          <a:lnRef idx="2">
            <a:schemeClr val="accent3"/>
          </a:lnRef>
          <a:fillRef idx="0">
            <a:schemeClr val="accent3"/>
          </a:fillRef>
          <a:effectRef idx="1">
            <a:schemeClr val="accent3"/>
          </a:effectRef>
          <a:fontRef idx="minor">
            <a:schemeClr val="tx1"/>
          </a:fontRef>
        </p:style>
      </p:cxnSp>
      <p:cxnSp>
        <p:nvCxnSpPr>
          <p:cNvPr id="44" name="Straight Arrow Connector 43"/>
          <p:cNvCxnSpPr>
            <a:stCxn id="27" idx="3"/>
            <a:endCxn id="12" idx="2"/>
          </p:cNvCxnSpPr>
          <p:nvPr/>
        </p:nvCxnSpPr>
        <p:spPr>
          <a:xfrm>
            <a:off x="1241425" y="3960471"/>
            <a:ext cx="1261133" cy="1433694"/>
          </a:xfrm>
          <a:prstGeom prst="straightConnector1">
            <a:avLst/>
          </a:prstGeom>
          <a:ln>
            <a:solidFill>
              <a:srgbClr val="FFC000"/>
            </a:solidFill>
            <a:tailEnd type="arrow"/>
          </a:ln>
        </p:spPr>
        <p:style>
          <a:lnRef idx="2">
            <a:schemeClr val="accent3"/>
          </a:lnRef>
          <a:fillRef idx="0">
            <a:schemeClr val="accent3"/>
          </a:fillRef>
          <a:effectRef idx="1">
            <a:schemeClr val="accent3"/>
          </a:effectRef>
          <a:fontRef idx="minor">
            <a:schemeClr val="tx1"/>
          </a:fontRef>
        </p:style>
      </p:cxnSp>
      <p:cxnSp>
        <p:nvCxnSpPr>
          <p:cNvPr id="45" name="Straight Arrow Connector 44"/>
          <p:cNvCxnSpPr>
            <a:stCxn id="28" idx="3"/>
            <a:endCxn id="6" idx="3"/>
          </p:cNvCxnSpPr>
          <p:nvPr/>
        </p:nvCxnSpPr>
        <p:spPr>
          <a:xfrm flipV="1">
            <a:off x="1222745" y="3542999"/>
            <a:ext cx="1365839" cy="1148509"/>
          </a:xfrm>
          <a:prstGeom prst="straightConnector1">
            <a:avLst/>
          </a:prstGeom>
          <a:ln>
            <a:solidFill>
              <a:srgbClr val="FFC000"/>
            </a:solidFill>
            <a:tailEnd type="arrow"/>
          </a:ln>
        </p:spPr>
        <p:style>
          <a:lnRef idx="2">
            <a:schemeClr val="accent3"/>
          </a:lnRef>
          <a:fillRef idx="0">
            <a:schemeClr val="accent3"/>
          </a:fillRef>
          <a:effectRef idx="1">
            <a:schemeClr val="accent3"/>
          </a:effectRef>
          <a:fontRef idx="minor">
            <a:schemeClr val="tx1"/>
          </a:fontRef>
        </p:style>
      </p:cxnSp>
      <p:cxnSp>
        <p:nvCxnSpPr>
          <p:cNvPr id="46" name="Straight Arrow Connector 45"/>
          <p:cNvCxnSpPr>
            <a:stCxn id="28" idx="3"/>
            <a:endCxn id="9" idx="2"/>
          </p:cNvCxnSpPr>
          <p:nvPr/>
        </p:nvCxnSpPr>
        <p:spPr>
          <a:xfrm flipV="1">
            <a:off x="1222745" y="4360809"/>
            <a:ext cx="1279813" cy="330699"/>
          </a:xfrm>
          <a:prstGeom prst="straightConnector1">
            <a:avLst/>
          </a:prstGeom>
          <a:ln>
            <a:solidFill>
              <a:srgbClr val="FFC000"/>
            </a:solidFill>
            <a:tailEnd type="arrow"/>
          </a:ln>
        </p:spPr>
        <p:style>
          <a:lnRef idx="2">
            <a:schemeClr val="accent3"/>
          </a:lnRef>
          <a:fillRef idx="0">
            <a:schemeClr val="accent3"/>
          </a:fillRef>
          <a:effectRef idx="1">
            <a:schemeClr val="accent3"/>
          </a:effectRef>
          <a:fontRef idx="minor">
            <a:schemeClr val="tx1"/>
          </a:fontRef>
        </p:style>
      </p:cxnSp>
      <p:cxnSp>
        <p:nvCxnSpPr>
          <p:cNvPr id="47" name="Straight Arrow Connector 46"/>
          <p:cNvCxnSpPr>
            <a:stCxn id="29" idx="3"/>
            <a:endCxn id="12" idx="2"/>
          </p:cNvCxnSpPr>
          <p:nvPr/>
        </p:nvCxnSpPr>
        <p:spPr>
          <a:xfrm flipV="1">
            <a:off x="1220155" y="5394165"/>
            <a:ext cx="1282403" cy="96838"/>
          </a:xfrm>
          <a:prstGeom prst="straightConnector1">
            <a:avLst/>
          </a:prstGeom>
          <a:ln>
            <a:solidFill>
              <a:srgbClr val="FFC000"/>
            </a:solidFill>
            <a:tailEnd type="arrow"/>
          </a:ln>
        </p:spPr>
        <p:style>
          <a:lnRef idx="2">
            <a:schemeClr val="accent3"/>
          </a:lnRef>
          <a:fillRef idx="0">
            <a:schemeClr val="accent3"/>
          </a:fillRef>
          <a:effectRef idx="1">
            <a:schemeClr val="accent3"/>
          </a:effectRef>
          <a:fontRef idx="minor">
            <a:schemeClr val="tx1"/>
          </a:fontRef>
        </p:style>
      </p:cxnSp>
      <p:cxnSp>
        <p:nvCxnSpPr>
          <p:cNvPr id="48" name="Straight Arrow Connector 47"/>
          <p:cNvCxnSpPr>
            <a:stCxn id="29" idx="3"/>
            <a:endCxn id="9" idx="3"/>
          </p:cNvCxnSpPr>
          <p:nvPr/>
        </p:nvCxnSpPr>
        <p:spPr>
          <a:xfrm flipV="1">
            <a:off x="1220155" y="4568495"/>
            <a:ext cx="1368429" cy="922508"/>
          </a:xfrm>
          <a:prstGeom prst="straightConnector1">
            <a:avLst/>
          </a:prstGeom>
          <a:ln>
            <a:solidFill>
              <a:srgbClr val="FFC000"/>
            </a:solidFill>
            <a:tailEnd type="arrow"/>
          </a:ln>
        </p:spPr>
        <p:style>
          <a:lnRef idx="2">
            <a:schemeClr val="accent3"/>
          </a:lnRef>
          <a:fillRef idx="0">
            <a:schemeClr val="accent3"/>
          </a:fillRef>
          <a:effectRef idx="1">
            <a:schemeClr val="accent3"/>
          </a:effectRef>
          <a:fontRef idx="minor">
            <a:schemeClr val="tx1"/>
          </a:fontRef>
        </p:style>
      </p:cxnSp>
      <p:cxnSp>
        <p:nvCxnSpPr>
          <p:cNvPr id="49" name="Straight Arrow Connector 48"/>
          <p:cNvCxnSpPr>
            <a:stCxn id="28" idx="3"/>
            <a:endCxn id="12" idx="2"/>
          </p:cNvCxnSpPr>
          <p:nvPr/>
        </p:nvCxnSpPr>
        <p:spPr>
          <a:xfrm>
            <a:off x="1222745" y="4691508"/>
            <a:ext cx="1279813" cy="702657"/>
          </a:xfrm>
          <a:prstGeom prst="straightConnector1">
            <a:avLst/>
          </a:prstGeom>
          <a:ln>
            <a:solidFill>
              <a:srgbClr val="FFC000"/>
            </a:solidFill>
            <a:tailEnd type="arrow"/>
          </a:ln>
        </p:spPr>
        <p:style>
          <a:lnRef idx="2">
            <a:schemeClr val="accent3"/>
          </a:lnRef>
          <a:fillRef idx="0">
            <a:schemeClr val="accent3"/>
          </a:fillRef>
          <a:effectRef idx="1">
            <a:schemeClr val="accent3"/>
          </a:effectRef>
          <a:fontRef idx="minor">
            <a:schemeClr val="tx1"/>
          </a:fontRef>
        </p:style>
      </p:cxnSp>
      <p:cxnSp>
        <p:nvCxnSpPr>
          <p:cNvPr id="50" name="Straight Arrow Connector 49"/>
          <p:cNvCxnSpPr>
            <a:stCxn id="29" idx="3"/>
            <a:endCxn id="6" idx="3"/>
          </p:cNvCxnSpPr>
          <p:nvPr/>
        </p:nvCxnSpPr>
        <p:spPr>
          <a:xfrm flipV="1">
            <a:off x="1220155" y="3542999"/>
            <a:ext cx="1368429" cy="1948004"/>
          </a:xfrm>
          <a:prstGeom prst="straightConnector1">
            <a:avLst/>
          </a:prstGeom>
          <a:ln>
            <a:solidFill>
              <a:srgbClr val="FFC000"/>
            </a:solidFill>
            <a:tailEnd type="arrow"/>
          </a:ln>
        </p:spPr>
        <p:style>
          <a:lnRef idx="2">
            <a:schemeClr val="accent3"/>
          </a:lnRef>
          <a:fillRef idx="0">
            <a:schemeClr val="accent3"/>
          </a:fillRef>
          <a:effectRef idx="1">
            <a:schemeClr val="accent3"/>
          </a:effectRef>
          <a:fontRef idx="minor">
            <a:schemeClr val="tx1"/>
          </a:fontRef>
        </p:style>
      </p:cxnSp>
      <p:cxnSp>
        <p:nvCxnSpPr>
          <p:cNvPr id="51" name="Straight Arrow Connector 50"/>
          <p:cNvCxnSpPr>
            <a:endCxn id="24" idx="3"/>
          </p:cNvCxnSpPr>
          <p:nvPr/>
        </p:nvCxnSpPr>
        <p:spPr>
          <a:xfrm flipV="1">
            <a:off x="5590621" y="4568495"/>
            <a:ext cx="1774456" cy="82567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a:stCxn id="18" idx="6"/>
            <a:endCxn id="24" idx="2"/>
          </p:cNvCxnSpPr>
          <p:nvPr/>
        </p:nvCxnSpPr>
        <p:spPr>
          <a:xfrm>
            <a:off x="5590621" y="4360809"/>
            <a:ext cx="168843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a:stCxn id="15" idx="6"/>
            <a:endCxn id="24" idx="1"/>
          </p:cNvCxnSpPr>
          <p:nvPr/>
        </p:nvCxnSpPr>
        <p:spPr>
          <a:xfrm>
            <a:off x="5590621" y="3335313"/>
            <a:ext cx="1774456" cy="81781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a:stCxn id="24" idx="6"/>
          </p:cNvCxnSpPr>
          <p:nvPr/>
        </p:nvCxnSpPr>
        <p:spPr>
          <a:xfrm>
            <a:off x="7866475" y="4360809"/>
            <a:ext cx="302800" cy="397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60" name="Picture 59" descr="latex-image-1.pdf"/>
          <p:cNvPicPr>
            <a:picLocks noChangeAspect="1"/>
          </p:cNvPicPr>
          <p:nvPr/>
        </p:nvPicPr>
        <p:blipFill>
          <a:blip r:embed="rId7" cstate="print"/>
          <a:stretch>
            <a:fillRect/>
          </a:stretch>
        </p:blipFill>
        <p:spPr>
          <a:xfrm>
            <a:off x="2071688" y="3008313"/>
            <a:ext cx="444500" cy="393700"/>
          </a:xfrm>
          <a:prstGeom prst="rect">
            <a:avLst/>
          </a:prstGeom>
        </p:spPr>
      </p:pic>
      <p:pic>
        <p:nvPicPr>
          <p:cNvPr id="61" name="Picture 60" descr="latex-image-1.pdf"/>
          <p:cNvPicPr>
            <a:picLocks noChangeAspect="1"/>
          </p:cNvPicPr>
          <p:nvPr/>
        </p:nvPicPr>
        <p:blipFill>
          <a:blip r:embed="rId8" cstate="print"/>
          <a:stretch>
            <a:fillRect/>
          </a:stretch>
        </p:blipFill>
        <p:spPr>
          <a:xfrm>
            <a:off x="2157413" y="3835400"/>
            <a:ext cx="444500" cy="393700"/>
          </a:xfrm>
          <a:prstGeom prst="rect">
            <a:avLst/>
          </a:prstGeom>
        </p:spPr>
      </p:pic>
      <p:pic>
        <p:nvPicPr>
          <p:cNvPr id="62" name="Picture 61" descr="latex-image-1.pdf"/>
          <p:cNvPicPr>
            <a:picLocks noChangeAspect="1"/>
          </p:cNvPicPr>
          <p:nvPr/>
        </p:nvPicPr>
        <p:blipFill>
          <a:blip r:embed="rId9" cstate="print"/>
          <a:stretch>
            <a:fillRect/>
          </a:stretch>
        </p:blipFill>
        <p:spPr>
          <a:xfrm>
            <a:off x="2022475" y="4883150"/>
            <a:ext cx="444500" cy="393700"/>
          </a:xfrm>
          <a:prstGeom prst="rect">
            <a:avLst/>
          </a:prstGeom>
        </p:spPr>
      </p:pic>
      <p:pic>
        <p:nvPicPr>
          <p:cNvPr id="63" name="Picture 62" descr="latex-image-1.pdf"/>
          <p:cNvPicPr>
            <a:picLocks noChangeAspect="1"/>
          </p:cNvPicPr>
          <p:nvPr/>
        </p:nvPicPr>
        <p:blipFill>
          <a:blip r:embed="rId10" cstate="print"/>
          <a:stretch>
            <a:fillRect/>
          </a:stretch>
        </p:blipFill>
        <p:spPr>
          <a:xfrm>
            <a:off x="4513263" y="4945063"/>
            <a:ext cx="444500" cy="393700"/>
          </a:xfrm>
          <a:prstGeom prst="rect">
            <a:avLst/>
          </a:prstGeom>
        </p:spPr>
      </p:pic>
      <p:pic>
        <p:nvPicPr>
          <p:cNvPr id="64" name="Picture 63" descr="latex-image-1.pdf"/>
          <p:cNvPicPr>
            <a:picLocks noChangeAspect="1"/>
          </p:cNvPicPr>
          <p:nvPr/>
        </p:nvPicPr>
        <p:blipFill>
          <a:blip r:embed="rId11" cstate="print"/>
          <a:stretch>
            <a:fillRect/>
          </a:stretch>
        </p:blipFill>
        <p:spPr>
          <a:xfrm>
            <a:off x="4500563" y="4117975"/>
            <a:ext cx="444500" cy="393700"/>
          </a:xfrm>
          <a:prstGeom prst="rect">
            <a:avLst/>
          </a:prstGeom>
        </p:spPr>
      </p:pic>
      <p:pic>
        <p:nvPicPr>
          <p:cNvPr id="65" name="Picture 64" descr="latex-image-1.pdf"/>
          <p:cNvPicPr>
            <a:picLocks noChangeAspect="1"/>
          </p:cNvPicPr>
          <p:nvPr/>
        </p:nvPicPr>
        <p:blipFill>
          <a:blip r:embed="rId12" cstate="print"/>
          <a:stretch>
            <a:fillRect/>
          </a:stretch>
        </p:blipFill>
        <p:spPr>
          <a:xfrm>
            <a:off x="4537075" y="2971800"/>
            <a:ext cx="444500" cy="393700"/>
          </a:xfrm>
          <a:prstGeom prst="rect">
            <a:avLst/>
          </a:prstGeom>
        </p:spPr>
      </p:pic>
      <p:pic>
        <p:nvPicPr>
          <p:cNvPr id="66" name="Picture 65" descr="latex-image-1.pdf"/>
          <p:cNvPicPr>
            <a:picLocks noChangeAspect="1"/>
          </p:cNvPicPr>
          <p:nvPr/>
        </p:nvPicPr>
        <p:blipFill>
          <a:blip r:embed="rId13" cstate="print"/>
          <a:stretch>
            <a:fillRect/>
          </a:stretch>
        </p:blipFill>
        <p:spPr>
          <a:xfrm>
            <a:off x="6683375" y="3527425"/>
            <a:ext cx="444500" cy="317500"/>
          </a:xfrm>
          <a:prstGeom prst="rect">
            <a:avLst/>
          </a:prstGeom>
        </p:spPr>
      </p:pic>
      <p:pic>
        <p:nvPicPr>
          <p:cNvPr id="67" name="Picture 66" descr="latex-image-1.pdf"/>
          <p:cNvPicPr>
            <a:picLocks noChangeAspect="1"/>
          </p:cNvPicPr>
          <p:nvPr/>
        </p:nvPicPr>
        <p:blipFill>
          <a:blip r:embed="rId14" cstate="print"/>
          <a:stretch>
            <a:fillRect/>
          </a:stretch>
        </p:blipFill>
        <p:spPr>
          <a:xfrm>
            <a:off x="6608763" y="4033838"/>
            <a:ext cx="444500" cy="317500"/>
          </a:xfrm>
          <a:prstGeom prst="rect">
            <a:avLst/>
          </a:prstGeom>
        </p:spPr>
      </p:pic>
      <p:pic>
        <p:nvPicPr>
          <p:cNvPr id="68" name="Picture 67" descr="latex-image-1.pdf"/>
          <p:cNvPicPr>
            <a:picLocks noChangeAspect="1"/>
          </p:cNvPicPr>
          <p:nvPr/>
        </p:nvPicPr>
        <p:blipFill>
          <a:blip r:embed="rId15" cstate="print"/>
          <a:stretch>
            <a:fillRect/>
          </a:stretch>
        </p:blipFill>
        <p:spPr>
          <a:xfrm>
            <a:off x="6534150" y="4476750"/>
            <a:ext cx="444500" cy="317500"/>
          </a:xfrm>
          <a:prstGeom prst="rect">
            <a:avLst/>
          </a:prstGeom>
        </p:spPr>
      </p:pic>
      <p:sp>
        <p:nvSpPr>
          <p:cNvPr id="69" name="Content Placeholder 54"/>
          <p:cNvSpPr>
            <a:spLocks noGrp="1"/>
          </p:cNvSpPr>
          <p:nvPr>
            <p:ph idx="1"/>
          </p:nvPr>
        </p:nvSpPr>
        <p:spPr/>
        <p:txBody>
          <a:bodyPr/>
          <a:lstStyle/>
          <a:p>
            <a:pPr marL="457200" indent="-457200">
              <a:buFont typeface="Arial" panose="020B0604020202020204" pitchFamily="34" charset="0"/>
              <a:buChar char="•"/>
            </a:pPr>
            <a:r>
              <a:rPr lang="en-US" dirty="0"/>
              <a:t>Predictions are fed forward through the network to classify</a:t>
            </a:r>
          </a:p>
          <a:p>
            <a:endParaRPr lang="en-US" dirty="0"/>
          </a:p>
        </p:txBody>
      </p:sp>
      <p:sp>
        <p:nvSpPr>
          <p:cNvPr id="70" name="TextBox 69"/>
          <p:cNvSpPr txBox="1"/>
          <p:nvPr/>
        </p:nvSpPr>
        <p:spPr>
          <a:xfrm>
            <a:off x="0" y="6604084"/>
            <a:ext cx="619080" cy="246221"/>
          </a:xfrm>
          <a:prstGeom prst="rect">
            <a:avLst/>
          </a:prstGeom>
          <a:noFill/>
        </p:spPr>
        <p:txBody>
          <a:bodyPr wrap="none" rtlCol="0">
            <a:spAutoFit/>
          </a:bodyPr>
          <a:lstStyle/>
          <a:p>
            <a:r>
              <a:rPr lang="en-US" sz="1000" dirty="0">
                <a:solidFill>
                  <a:srgbClr val="000000"/>
                </a:solidFill>
              </a:rPr>
              <a:t>HKUST</a:t>
            </a:r>
          </a:p>
        </p:txBody>
      </p:sp>
    </p:spTree>
    <p:extLst>
      <p:ext uri="{BB962C8B-B14F-4D97-AF65-F5344CB8AC3E}">
        <p14:creationId xmlns:p14="http://schemas.microsoft.com/office/powerpoint/2010/main" val="147458198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Feed-forward networks</a:t>
            </a:r>
          </a:p>
        </p:txBody>
      </p:sp>
      <p:sp>
        <p:nvSpPr>
          <p:cNvPr id="4" name="Slide Number Placeholder 3"/>
          <p:cNvSpPr>
            <a:spLocks noGrp="1"/>
          </p:cNvSpPr>
          <p:nvPr>
            <p:ph type="sldNum" sz="quarter" idx="12"/>
          </p:nvPr>
        </p:nvSpPr>
        <p:spPr/>
        <p:txBody>
          <a:bodyPr/>
          <a:lstStyle/>
          <a:p>
            <a:fld id="{38A32D33-4280-084A-95CA-F611CFB15E66}" type="slidenum">
              <a:rPr lang="en-US" smtClean="0">
                <a:solidFill>
                  <a:srgbClr val="000000"/>
                </a:solidFill>
              </a:rPr>
              <a:pPr/>
              <a:t>12</a:t>
            </a:fld>
            <a:endParaRPr lang="en-US">
              <a:solidFill>
                <a:srgbClr val="000000"/>
              </a:solidFill>
            </a:endParaRPr>
          </a:p>
        </p:txBody>
      </p:sp>
      <p:sp>
        <p:nvSpPr>
          <p:cNvPr id="6" name="Oval 5"/>
          <p:cNvSpPr/>
          <p:nvPr/>
        </p:nvSpPr>
        <p:spPr>
          <a:xfrm>
            <a:off x="2502558" y="3041601"/>
            <a:ext cx="587424" cy="587424"/>
          </a:xfrm>
          <a:prstGeom prst="ellipse">
            <a:avLst/>
          </a:prstGeom>
          <a:solidFill>
            <a:srgbClr val="FFC000"/>
          </a:solidFill>
          <a:ln>
            <a:solidFill>
              <a:srgbClr val="FFC000"/>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srgbClr val="FFFFFF"/>
              </a:solidFill>
            </a:endParaRPr>
          </a:p>
        </p:txBody>
      </p:sp>
      <p:cxnSp>
        <p:nvCxnSpPr>
          <p:cNvPr id="7" name="Curved Connector 6"/>
          <p:cNvCxnSpPr/>
          <p:nvPr/>
        </p:nvCxnSpPr>
        <p:spPr>
          <a:xfrm flipV="1">
            <a:off x="2591458" y="3194001"/>
            <a:ext cx="411480" cy="301752"/>
          </a:xfrm>
          <a:prstGeom prst="curvedConnector3">
            <a:avLst>
              <a:gd name="adj1" fmla="val 50000"/>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9" name="Oval 8"/>
          <p:cNvSpPr/>
          <p:nvPr/>
        </p:nvSpPr>
        <p:spPr>
          <a:xfrm>
            <a:off x="2502558" y="4067097"/>
            <a:ext cx="587424" cy="587424"/>
          </a:xfrm>
          <a:prstGeom prst="ellipse">
            <a:avLst/>
          </a:prstGeom>
          <a:solidFill>
            <a:srgbClr val="FFC000"/>
          </a:solidFill>
          <a:ln>
            <a:solidFill>
              <a:srgbClr val="FFC000"/>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srgbClr val="FFFFFF"/>
              </a:solidFill>
            </a:endParaRPr>
          </a:p>
        </p:txBody>
      </p:sp>
      <p:cxnSp>
        <p:nvCxnSpPr>
          <p:cNvPr id="10" name="Curved Connector 9"/>
          <p:cNvCxnSpPr/>
          <p:nvPr/>
        </p:nvCxnSpPr>
        <p:spPr>
          <a:xfrm flipV="1">
            <a:off x="2591458" y="4219497"/>
            <a:ext cx="411480" cy="301752"/>
          </a:xfrm>
          <a:prstGeom prst="curvedConnector3">
            <a:avLst>
              <a:gd name="adj1" fmla="val 50000"/>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12" name="Oval 11"/>
          <p:cNvSpPr/>
          <p:nvPr/>
        </p:nvSpPr>
        <p:spPr>
          <a:xfrm>
            <a:off x="2502558" y="5100453"/>
            <a:ext cx="587424" cy="587424"/>
          </a:xfrm>
          <a:prstGeom prst="ellipse">
            <a:avLst/>
          </a:prstGeom>
          <a:solidFill>
            <a:srgbClr val="FFC000"/>
          </a:solidFill>
          <a:ln>
            <a:solidFill>
              <a:srgbClr val="FFC000"/>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srgbClr val="FFFFFF"/>
              </a:solidFill>
            </a:endParaRPr>
          </a:p>
        </p:txBody>
      </p:sp>
      <p:cxnSp>
        <p:nvCxnSpPr>
          <p:cNvPr id="13" name="Curved Connector 12"/>
          <p:cNvCxnSpPr/>
          <p:nvPr/>
        </p:nvCxnSpPr>
        <p:spPr>
          <a:xfrm flipV="1">
            <a:off x="2591458" y="5252853"/>
            <a:ext cx="411480" cy="301752"/>
          </a:xfrm>
          <a:prstGeom prst="curvedConnector3">
            <a:avLst>
              <a:gd name="adj1" fmla="val 50000"/>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15" name="Oval 14"/>
          <p:cNvSpPr/>
          <p:nvPr/>
        </p:nvSpPr>
        <p:spPr>
          <a:xfrm>
            <a:off x="5003197" y="3041601"/>
            <a:ext cx="587424" cy="587424"/>
          </a:xfrm>
          <a:prstGeom prst="ellipse">
            <a:avLst/>
          </a:prstGeom>
          <a:solidFill>
            <a:srgbClr val="FFC000"/>
          </a:solidFill>
          <a:ln>
            <a:solidFill>
              <a:srgbClr val="FFC000"/>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srgbClr val="FFFFFF"/>
              </a:solidFill>
            </a:endParaRPr>
          </a:p>
        </p:txBody>
      </p:sp>
      <p:cxnSp>
        <p:nvCxnSpPr>
          <p:cNvPr id="16" name="Curved Connector 15"/>
          <p:cNvCxnSpPr/>
          <p:nvPr/>
        </p:nvCxnSpPr>
        <p:spPr>
          <a:xfrm flipV="1">
            <a:off x="5092097" y="3194001"/>
            <a:ext cx="411480" cy="301752"/>
          </a:xfrm>
          <a:prstGeom prst="curvedConnector3">
            <a:avLst>
              <a:gd name="adj1" fmla="val 50000"/>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18" name="Oval 17"/>
          <p:cNvSpPr/>
          <p:nvPr/>
        </p:nvSpPr>
        <p:spPr>
          <a:xfrm>
            <a:off x="5003197" y="4067097"/>
            <a:ext cx="587424" cy="587424"/>
          </a:xfrm>
          <a:prstGeom prst="ellipse">
            <a:avLst/>
          </a:prstGeom>
          <a:solidFill>
            <a:srgbClr val="FFC000"/>
          </a:solidFill>
          <a:ln>
            <a:solidFill>
              <a:srgbClr val="FFC000"/>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srgbClr val="FFFFFF"/>
              </a:solidFill>
            </a:endParaRPr>
          </a:p>
        </p:txBody>
      </p:sp>
      <p:cxnSp>
        <p:nvCxnSpPr>
          <p:cNvPr id="19" name="Curved Connector 18"/>
          <p:cNvCxnSpPr/>
          <p:nvPr/>
        </p:nvCxnSpPr>
        <p:spPr>
          <a:xfrm flipV="1">
            <a:off x="5092097" y="4219497"/>
            <a:ext cx="411480" cy="301752"/>
          </a:xfrm>
          <a:prstGeom prst="curvedConnector3">
            <a:avLst>
              <a:gd name="adj1" fmla="val 50000"/>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21" name="Oval 20"/>
          <p:cNvSpPr/>
          <p:nvPr/>
        </p:nvSpPr>
        <p:spPr>
          <a:xfrm>
            <a:off x="5003197" y="5100453"/>
            <a:ext cx="587424" cy="587424"/>
          </a:xfrm>
          <a:prstGeom prst="ellipse">
            <a:avLst/>
          </a:prstGeom>
          <a:solidFill>
            <a:srgbClr val="FFC000"/>
          </a:solidFill>
          <a:ln>
            <a:solidFill>
              <a:srgbClr val="FFC000"/>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srgbClr val="FFFFFF"/>
              </a:solidFill>
            </a:endParaRPr>
          </a:p>
        </p:txBody>
      </p:sp>
      <p:cxnSp>
        <p:nvCxnSpPr>
          <p:cNvPr id="22" name="Curved Connector 21"/>
          <p:cNvCxnSpPr/>
          <p:nvPr/>
        </p:nvCxnSpPr>
        <p:spPr>
          <a:xfrm flipV="1">
            <a:off x="5092097" y="5252853"/>
            <a:ext cx="411480" cy="301752"/>
          </a:xfrm>
          <a:prstGeom prst="curvedConnector3">
            <a:avLst>
              <a:gd name="adj1" fmla="val 50000"/>
            </a:avLst>
          </a:prstGeom>
          <a:ln>
            <a:solidFill>
              <a:srgbClr val="FF0000"/>
            </a:solidFill>
          </a:ln>
        </p:spPr>
        <p:style>
          <a:lnRef idx="2">
            <a:schemeClr val="accent1"/>
          </a:lnRef>
          <a:fillRef idx="0">
            <a:schemeClr val="accent1"/>
          </a:fillRef>
          <a:effectRef idx="1">
            <a:schemeClr val="accent1"/>
          </a:effectRef>
          <a:fontRef idx="minor">
            <a:schemeClr val="tx1"/>
          </a:fontRef>
        </p:style>
      </p:cxnSp>
      <p:grpSp>
        <p:nvGrpSpPr>
          <p:cNvPr id="5" name="Group 22"/>
          <p:cNvGrpSpPr/>
          <p:nvPr/>
        </p:nvGrpSpPr>
        <p:grpSpPr>
          <a:xfrm>
            <a:off x="7279051" y="4067097"/>
            <a:ext cx="587424" cy="587424"/>
            <a:chOff x="5401994" y="3071949"/>
            <a:chExt cx="587424" cy="587424"/>
          </a:xfrm>
        </p:grpSpPr>
        <p:sp>
          <p:nvSpPr>
            <p:cNvPr id="24" name="Oval 23"/>
            <p:cNvSpPr/>
            <p:nvPr/>
          </p:nvSpPr>
          <p:spPr>
            <a:xfrm>
              <a:off x="5401994" y="3071949"/>
              <a:ext cx="587424" cy="58742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cxnSp>
          <p:nvCxnSpPr>
            <p:cNvPr id="25" name="Curved Connector 24"/>
            <p:cNvCxnSpPr/>
            <p:nvPr/>
          </p:nvCxnSpPr>
          <p:spPr>
            <a:xfrm flipV="1">
              <a:off x="5490894" y="3224349"/>
              <a:ext cx="411480" cy="301752"/>
            </a:xfrm>
            <a:prstGeom prst="curvedConnector3">
              <a:avLst>
                <a:gd name="adj1" fmla="val 50000"/>
              </a:avLst>
            </a:prstGeom>
            <a:ln>
              <a:solidFill>
                <a:srgbClr val="FF0000"/>
              </a:solidFill>
            </a:ln>
          </p:spPr>
          <p:style>
            <a:lnRef idx="2">
              <a:schemeClr val="accent1"/>
            </a:lnRef>
            <a:fillRef idx="0">
              <a:schemeClr val="accent1"/>
            </a:fillRef>
            <a:effectRef idx="1">
              <a:schemeClr val="accent1"/>
            </a:effectRef>
            <a:fontRef idx="minor">
              <a:schemeClr val="tx1"/>
            </a:fontRef>
          </p:style>
        </p:cxnSp>
      </p:grpSp>
      <p:pic>
        <p:nvPicPr>
          <p:cNvPr id="26" name="Picture 25" descr="latex-image-1.pdf"/>
          <p:cNvPicPr>
            <a:picLocks noChangeAspect="1"/>
          </p:cNvPicPr>
          <p:nvPr/>
        </p:nvPicPr>
        <p:blipFill>
          <a:blip r:embed="rId3" cstate="print"/>
          <a:stretch>
            <a:fillRect/>
          </a:stretch>
        </p:blipFill>
        <p:spPr>
          <a:xfrm>
            <a:off x="968375" y="3161959"/>
            <a:ext cx="279400" cy="190500"/>
          </a:xfrm>
          <a:prstGeom prst="rect">
            <a:avLst/>
          </a:prstGeom>
        </p:spPr>
      </p:pic>
      <p:pic>
        <p:nvPicPr>
          <p:cNvPr id="27" name="Picture 26" descr="latex-image-1.pdf"/>
          <p:cNvPicPr>
            <a:picLocks noChangeAspect="1"/>
          </p:cNvPicPr>
          <p:nvPr/>
        </p:nvPicPr>
        <p:blipFill>
          <a:blip r:embed="rId4" cstate="print"/>
          <a:stretch>
            <a:fillRect/>
          </a:stretch>
        </p:blipFill>
        <p:spPr>
          <a:xfrm>
            <a:off x="974725" y="3865221"/>
            <a:ext cx="266700" cy="190500"/>
          </a:xfrm>
          <a:prstGeom prst="rect">
            <a:avLst/>
          </a:prstGeom>
        </p:spPr>
      </p:pic>
      <p:pic>
        <p:nvPicPr>
          <p:cNvPr id="28" name="Picture 27" descr="latex-image-1.pdf"/>
          <p:cNvPicPr>
            <a:picLocks noChangeAspect="1"/>
          </p:cNvPicPr>
          <p:nvPr/>
        </p:nvPicPr>
        <p:blipFill>
          <a:blip r:embed="rId5" cstate="print"/>
          <a:stretch>
            <a:fillRect/>
          </a:stretch>
        </p:blipFill>
        <p:spPr>
          <a:xfrm>
            <a:off x="943345" y="4596258"/>
            <a:ext cx="279400" cy="190500"/>
          </a:xfrm>
          <a:prstGeom prst="rect">
            <a:avLst/>
          </a:prstGeom>
        </p:spPr>
      </p:pic>
      <p:pic>
        <p:nvPicPr>
          <p:cNvPr id="29" name="Picture 28" descr="latex-image-1.pdf"/>
          <p:cNvPicPr>
            <a:picLocks noChangeAspect="1"/>
          </p:cNvPicPr>
          <p:nvPr/>
        </p:nvPicPr>
        <p:blipFill>
          <a:blip r:embed="rId6" cstate="print"/>
          <a:stretch>
            <a:fillRect/>
          </a:stretch>
        </p:blipFill>
        <p:spPr>
          <a:xfrm>
            <a:off x="864555" y="5395753"/>
            <a:ext cx="355600" cy="190500"/>
          </a:xfrm>
          <a:prstGeom prst="rect">
            <a:avLst/>
          </a:prstGeom>
        </p:spPr>
      </p:pic>
      <p:cxnSp>
        <p:nvCxnSpPr>
          <p:cNvPr id="30" name="Straight Arrow Connector 29"/>
          <p:cNvCxnSpPr>
            <a:stCxn id="6" idx="6"/>
            <a:endCxn id="15" idx="2"/>
          </p:cNvCxnSpPr>
          <p:nvPr/>
        </p:nvCxnSpPr>
        <p:spPr>
          <a:xfrm>
            <a:off x="3089982" y="3335313"/>
            <a:ext cx="1913215" cy="1588"/>
          </a:xfrm>
          <a:prstGeom prst="straightConnector1">
            <a:avLst/>
          </a:prstGeom>
          <a:ln>
            <a:solidFill>
              <a:srgbClr val="FFC000"/>
            </a:solidFill>
            <a:tailEnd type="arrow"/>
          </a:ln>
        </p:spPr>
        <p:style>
          <a:lnRef idx="2">
            <a:schemeClr val="accent3"/>
          </a:lnRef>
          <a:fillRef idx="0">
            <a:schemeClr val="accent3"/>
          </a:fillRef>
          <a:effectRef idx="1">
            <a:schemeClr val="accent3"/>
          </a:effectRef>
          <a:fontRef idx="minor">
            <a:schemeClr val="tx1"/>
          </a:fontRef>
        </p:style>
      </p:cxnSp>
      <p:cxnSp>
        <p:nvCxnSpPr>
          <p:cNvPr id="31" name="Straight Arrow Connector 30"/>
          <p:cNvCxnSpPr>
            <a:stCxn id="6" idx="6"/>
            <a:endCxn id="18" idx="1"/>
          </p:cNvCxnSpPr>
          <p:nvPr/>
        </p:nvCxnSpPr>
        <p:spPr>
          <a:xfrm>
            <a:off x="3089982" y="3335313"/>
            <a:ext cx="1999241" cy="817810"/>
          </a:xfrm>
          <a:prstGeom prst="straightConnector1">
            <a:avLst/>
          </a:prstGeom>
          <a:ln>
            <a:solidFill>
              <a:srgbClr val="FFC000"/>
            </a:solidFill>
            <a:tailEnd type="arrow"/>
          </a:ln>
        </p:spPr>
        <p:style>
          <a:lnRef idx="2">
            <a:schemeClr val="accent3"/>
          </a:lnRef>
          <a:fillRef idx="0">
            <a:schemeClr val="accent3"/>
          </a:fillRef>
          <a:effectRef idx="1">
            <a:schemeClr val="accent3"/>
          </a:effectRef>
          <a:fontRef idx="minor">
            <a:schemeClr val="tx1"/>
          </a:fontRef>
        </p:style>
      </p:cxnSp>
      <p:cxnSp>
        <p:nvCxnSpPr>
          <p:cNvPr id="32" name="Straight Arrow Connector 31"/>
          <p:cNvCxnSpPr>
            <a:stCxn id="6" idx="6"/>
            <a:endCxn id="21" idx="1"/>
          </p:cNvCxnSpPr>
          <p:nvPr/>
        </p:nvCxnSpPr>
        <p:spPr>
          <a:xfrm>
            <a:off x="3089982" y="3335313"/>
            <a:ext cx="1999241" cy="1851166"/>
          </a:xfrm>
          <a:prstGeom prst="straightConnector1">
            <a:avLst/>
          </a:prstGeom>
          <a:ln>
            <a:solidFill>
              <a:srgbClr val="FFC000"/>
            </a:solidFill>
            <a:tailEnd type="arrow"/>
          </a:ln>
        </p:spPr>
        <p:style>
          <a:lnRef idx="2">
            <a:schemeClr val="accent3"/>
          </a:lnRef>
          <a:fillRef idx="0">
            <a:schemeClr val="accent3"/>
          </a:fillRef>
          <a:effectRef idx="1">
            <a:schemeClr val="accent3"/>
          </a:effectRef>
          <a:fontRef idx="minor">
            <a:schemeClr val="tx1"/>
          </a:fontRef>
        </p:style>
      </p:cxnSp>
      <p:cxnSp>
        <p:nvCxnSpPr>
          <p:cNvPr id="33" name="Straight Arrow Connector 32"/>
          <p:cNvCxnSpPr>
            <a:stCxn id="9" idx="6"/>
            <a:endCxn id="15" idx="2"/>
          </p:cNvCxnSpPr>
          <p:nvPr/>
        </p:nvCxnSpPr>
        <p:spPr>
          <a:xfrm flipV="1">
            <a:off x="3089982" y="3335313"/>
            <a:ext cx="1913215" cy="1025496"/>
          </a:xfrm>
          <a:prstGeom prst="straightConnector1">
            <a:avLst/>
          </a:prstGeom>
          <a:ln>
            <a:solidFill>
              <a:srgbClr val="FFC000"/>
            </a:solidFill>
            <a:tailEnd type="arrow"/>
          </a:ln>
        </p:spPr>
        <p:style>
          <a:lnRef idx="2">
            <a:schemeClr val="accent3"/>
          </a:lnRef>
          <a:fillRef idx="0">
            <a:schemeClr val="accent3"/>
          </a:fillRef>
          <a:effectRef idx="1">
            <a:schemeClr val="accent3"/>
          </a:effectRef>
          <a:fontRef idx="minor">
            <a:schemeClr val="tx1"/>
          </a:fontRef>
        </p:style>
      </p:cxnSp>
      <p:cxnSp>
        <p:nvCxnSpPr>
          <p:cNvPr id="34" name="Straight Arrow Connector 33"/>
          <p:cNvCxnSpPr>
            <a:stCxn id="9" idx="6"/>
            <a:endCxn id="18" idx="2"/>
          </p:cNvCxnSpPr>
          <p:nvPr/>
        </p:nvCxnSpPr>
        <p:spPr>
          <a:xfrm>
            <a:off x="3089982" y="4360809"/>
            <a:ext cx="1913215" cy="1588"/>
          </a:xfrm>
          <a:prstGeom prst="straightConnector1">
            <a:avLst/>
          </a:prstGeom>
          <a:ln>
            <a:solidFill>
              <a:srgbClr val="FFC000"/>
            </a:solidFill>
            <a:tailEnd type="arrow"/>
          </a:ln>
        </p:spPr>
        <p:style>
          <a:lnRef idx="2">
            <a:schemeClr val="accent3"/>
          </a:lnRef>
          <a:fillRef idx="0">
            <a:schemeClr val="accent3"/>
          </a:fillRef>
          <a:effectRef idx="1">
            <a:schemeClr val="accent3"/>
          </a:effectRef>
          <a:fontRef idx="minor">
            <a:schemeClr val="tx1"/>
          </a:fontRef>
        </p:style>
      </p:cxnSp>
      <p:cxnSp>
        <p:nvCxnSpPr>
          <p:cNvPr id="36" name="Straight Arrow Connector 35"/>
          <p:cNvCxnSpPr>
            <a:stCxn id="12" idx="6"/>
          </p:cNvCxnSpPr>
          <p:nvPr/>
        </p:nvCxnSpPr>
        <p:spPr>
          <a:xfrm>
            <a:off x="3089982" y="5394165"/>
            <a:ext cx="1913215" cy="1588"/>
          </a:xfrm>
          <a:prstGeom prst="straightConnector1">
            <a:avLst/>
          </a:prstGeom>
          <a:ln>
            <a:solidFill>
              <a:srgbClr val="FFC000"/>
            </a:solidFill>
            <a:tailEnd type="arrow"/>
          </a:ln>
        </p:spPr>
        <p:style>
          <a:lnRef idx="2">
            <a:schemeClr val="accent3"/>
          </a:lnRef>
          <a:fillRef idx="0">
            <a:schemeClr val="accent3"/>
          </a:fillRef>
          <a:effectRef idx="1">
            <a:schemeClr val="accent3"/>
          </a:effectRef>
          <a:fontRef idx="minor">
            <a:schemeClr val="tx1"/>
          </a:fontRef>
        </p:style>
      </p:cxnSp>
      <p:cxnSp>
        <p:nvCxnSpPr>
          <p:cNvPr id="38" name="Straight Arrow Connector 37"/>
          <p:cNvCxnSpPr>
            <a:stCxn id="12" idx="6"/>
            <a:endCxn id="15" idx="3"/>
          </p:cNvCxnSpPr>
          <p:nvPr/>
        </p:nvCxnSpPr>
        <p:spPr>
          <a:xfrm flipV="1">
            <a:off x="3089982" y="3542999"/>
            <a:ext cx="1999241" cy="1851166"/>
          </a:xfrm>
          <a:prstGeom prst="straightConnector1">
            <a:avLst/>
          </a:prstGeom>
          <a:ln>
            <a:solidFill>
              <a:srgbClr val="FFC000"/>
            </a:solidFill>
            <a:tailEnd type="arrow"/>
          </a:ln>
        </p:spPr>
        <p:style>
          <a:lnRef idx="2">
            <a:schemeClr val="accent3"/>
          </a:lnRef>
          <a:fillRef idx="0">
            <a:schemeClr val="accent3"/>
          </a:fillRef>
          <a:effectRef idx="1">
            <a:schemeClr val="accent3"/>
          </a:effectRef>
          <a:fontRef idx="minor">
            <a:schemeClr val="tx1"/>
          </a:fontRef>
        </p:style>
      </p:cxnSp>
      <p:cxnSp>
        <p:nvCxnSpPr>
          <p:cNvPr id="39" name="Straight Arrow Connector 38"/>
          <p:cNvCxnSpPr>
            <a:stCxn id="26" idx="3"/>
            <a:endCxn id="6" idx="2"/>
          </p:cNvCxnSpPr>
          <p:nvPr/>
        </p:nvCxnSpPr>
        <p:spPr>
          <a:xfrm>
            <a:off x="1247775" y="3257209"/>
            <a:ext cx="1254783" cy="78104"/>
          </a:xfrm>
          <a:prstGeom prst="straightConnector1">
            <a:avLst/>
          </a:prstGeom>
          <a:ln>
            <a:solidFill>
              <a:srgbClr val="FFC000"/>
            </a:solidFill>
            <a:tailEnd type="arrow"/>
          </a:ln>
        </p:spPr>
        <p:style>
          <a:lnRef idx="2">
            <a:schemeClr val="accent3"/>
          </a:lnRef>
          <a:fillRef idx="0">
            <a:schemeClr val="accent3"/>
          </a:fillRef>
          <a:effectRef idx="1">
            <a:schemeClr val="accent3"/>
          </a:effectRef>
          <a:fontRef idx="minor">
            <a:schemeClr val="tx1"/>
          </a:fontRef>
        </p:style>
      </p:cxnSp>
      <p:cxnSp>
        <p:nvCxnSpPr>
          <p:cNvPr id="40" name="Straight Arrow Connector 39"/>
          <p:cNvCxnSpPr>
            <a:stCxn id="26" idx="3"/>
            <a:endCxn id="9" idx="1"/>
          </p:cNvCxnSpPr>
          <p:nvPr/>
        </p:nvCxnSpPr>
        <p:spPr>
          <a:xfrm>
            <a:off x="1247775" y="3257209"/>
            <a:ext cx="1340809" cy="895914"/>
          </a:xfrm>
          <a:prstGeom prst="straightConnector1">
            <a:avLst/>
          </a:prstGeom>
          <a:ln>
            <a:solidFill>
              <a:srgbClr val="FFC000"/>
            </a:solidFill>
            <a:tailEnd type="arrow"/>
          </a:ln>
        </p:spPr>
        <p:style>
          <a:lnRef idx="2">
            <a:schemeClr val="accent3"/>
          </a:lnRef>
          <a:fillRef idx="0">
            <a:schemeClr val="accent3"/>
          </a:fillRef>
          <a:effectRef idx="1">
            <a:schemeClr val="accent3"/>
          </a:effectRef>
          <a:fontRef idx="minor">
            <a:schemeClr val="tx1"/>
          </a:fontRef>
        </p:style>
      </p:cxnSp>
      <p:cxnSp>
        <p:nvCxnSpPr>
          <p:cNvPr id="41" name="Straight Arrow Connector 40"/>
          <p:cNvCxnSpPr>
            <a:stCxn id="26" idx="3"/>
            <a:endCxn id="12" idx="1"/>
          </p:cNvCxnSpPr>
          <p:nvPr/>
        </p:nvCxnSpPr>
        <p:spPr>
          <a:xfrm>
            <a:off x="1247775" y="3257209"/>
            <a:ext cx="1340809" cy="1929270"/>
          </a:xfrm>
          <a:prstGeom prst="straightConnector1">
            <a:avLst/>
          </a:prstGeom>
          <a:ln>
            <a:solidFill>
              <a:srgbClr val="FFC000"/>
            </a:solidFill>
            <a:tailEnd type="arrow"/>
          </a:ln>
        </p:spPr>
        <p:style>
          <a:lnRef idx="2">
            <a:schemeClr val="accent3"/>
          </a:lnRef>
          <a:fillRef idx="0">
            <a:schemeClr val="accent3"/>
          </a:fillRef>
          <a:effectRef idx="1">
            <a:schemeClr val="accent3"/>
          </a:effectRef>
          <a:fontRef idx="minor">
            <a:schemeClr val="tx1"/>
          </a:fontRef>
        </p:style>
      </p:cxnSp>
      <p:cxnSp>
        <p:nvCxnSpPr>
          <p:cNvPr id="42" name="Straight Arrow Connector 41"/>
          <p:cNvCxnSpPr>
            <a:stCxn id="27" idx="3"/>
            <a:endCxn id="6" idx="2"/>
          </p:cNvCxnSpPr>
          <p:nvPr/>
        </p:nvCxnSpPr>
        <p:spPr>
          <a:xfrm flipV="1">
            <a:off x="1241425" y="3335313"/>
            <a:ext cx="1261133" cy="625158"/>
          </a:xfrm>
          <a:prstGeom prst="straightConnector1">
            <a:avLst/>
          </a:prstGeom>
          <a:ln>
            <a:solidFill>
              <a:srgbClr val="FFC000"/>
            </a:solidFill>
            <a:tailEnd type="arrow"/>
          </a:ln>
        </p:spPr>
        <p:style>
          <a:lnRef idx="2">
            <a:schemeClr val="accent3"/>
          </a:lnRef>
          <a:fillRef idx="0">
            <a:schemeClr val="accent3"/>
          </a:fillRef>
          <a:effectRef idx="1">
            <a:schemeClr val="accent3"/>
          </a:effectRef>
          <a:fontRef idx="minor">
            <a:schemeClr val="tx1"/>
          </a:fontRef>
        </p:style>
      </p:cxnSp>
      <p:cxnSp>
        <p:nvCxnSpPr>
          <p:cNvPr id="43" name="Straight Arrow Connector 42"/>
          <p:cNvCxnSpPr>
            <a:stCxn id="27" idx="3"/>
            <a:endCxn id="9" idx="2"/>
          </p:cNvCxnSpPr>
          <p:nvPr/>
        </p:nvCxnSpPr>
        <p:spPr>
          <a:xfrm>
            <a:off x="1241425" y="3960471"/>
            <a:ext cx="1261133" cy="400338"/>
          </a:xfrm>
          <a:prstGeom prst="straightConnector1">
            <a:avLst/>
          </a:prstGeom>
          <a:ln>
            <a:solidFill>
              <a:srgbClr val="FFC000"/>
            </a:solidFill>
            <a:tailEnd type="arrow"/>
          </a:ln>
        </p:spPr>
        <p:style>
          <a:lnRef idx="2">
            <a:schemeClr val="accent3"/>
          </a:lnRef>
          <a:fillRef idx="0">
            <a:schemeClr val="accent3"/>
          </a:fillRef>
          <a:effectRef idx="1">
            <a:schemeClr val="accent3"/>
          </a:effectRef>
          <a:fontRef idx="minor">
            <a:schemeClr val="tx1"/>
          </a:fontRef>
        </p:style>
      </p:cxnSp>
      <p:cxnSp>
        <p:nvCxnSpPr>
          <p:cNvPr id="44" name="Straight Arrow Connector 43"/>
          <p:cNvCxnSpPr>
            <a:stCxn id="27" idx="3"/>
            <a:endCxn id="12" idx="2"/>
          </p:cNvCxnSpPr>
          <p:nvPr/>
        </p:nvCxnSpPr>
        <p:spPr>
          <a:xfrm>
            <a:off x="1241425" y="3960471"/>
            <a:ext cx="1261133" cy="1433694"/>
          </a:xfrm>
          <a:prstGeom prst="straightConnector1">
            <a:avLst/>
          </a:prstGeom>
          <a:ln>
            <a:solidFill>
              <a:srgbClr val="FFC000"/>
            </a:solidFill>
            <a:tailEnd type="arrow"/>
          </a:ln>
        </p:spPr>
        <p:style>
          <a:lnRef idx="2">
            <a:schemeClr val="accent3"/>
          </a:lnRef>
          <a:fillRef idx="0">
            <a:schemeClr val="accent3"/>
          </a:fillRef>
          <a:effectRef idx="1">
            <a:schemeClr val="accent3"/>
          </a:effectRef>
          <a:fontRef idx="minor">
            <a:schemeClr val="tx1"/>
          </a:fontRef>
        </p:style>
      </p:cxnSp>
      <p:cxnSp>
        <p:nvCxnSpPr>
          <p:cNvPr id="45" name="Straight Arrow Connector 44"/>
          <p:cNvCxnSpPr>
            <a:stCxn id="28" idx="3"/>
            <a:endCxn id="6" idx="3"/>
          </p:cNvCxnSpPr>
          <p:nvPr/>
        </p:nvCxnSpPr>
        <p:spPr>
          <a:xfrm flipV="1">
            <a:off x="1222745" y="3542999"/>
            <a:ext cx="1365839" cy="1148509"/>
          </a:xfrm>
          <a:prstGeom prst="straightConnector1">
            <a:avLst/>
          </a:prstGeom>
          <a:ln>
            <a:solidFill>
              <a:srgbClr val="FFC000"/>
            </a:solidFill>
            <a:tailEnd type="arrow"/>
          </a:ln>
        </p:spPr>
        <p:style>
          <a:lnRef idx="2">
            <a:schemeClr val="accent3"/>
          </a:lnRef>
          <a:fillRef idx="0">
            <a:schemeClr val="accent3"/>
          </a:fillRef>
          <a:effectRef idx="1">
            <a:schemeClr val="accent3"/>
          </a:effectRef>
          <a:fontRef idx="minor">
            <a:schemeClr val="tx1"/>
          </a:fontRef>
        </p:style>
      </p:cxnSp>
      <p:cxnSp>
        <p:nvCxnSpPr>
          <p:cNvPr id="46" name="Straight Arrow Connector 45"/>
          <p:cNvCxnSpPr>
            <a:stCxn id="28" idx="3"/>
            <a:endCxn id="9" idx="2"/>
          </p:cNvCxnSpPr>
          <p:nvPr/>
        </p:nvCxnSpPr>
        <p:spPr>
          <a:xfrm flipV="1">
            <a:off x="1222745" y="4360809"/>
            <a:ext cx="1279813" cy="330699"/>
          </a:xfrm>
          <a:prstGeom prst="straightConnector1">
            <a:avLst/>
          </a:prstGeom>
          <a:ln>
            <a:solidFill>
              <a:srgbClr val="FFC000"/>
            </a:solidFill>
            <a:tailEnd type="arrow"/>
          </a:ln>
        </p:spPr>
        <p:style>
          <a:lnRef idx="2">
            <a:schemeClr val="accent3"/>
          </a:lnRef>
          <a:fillRef idx="0">
            <a:schemeClr val="accent3"/>
          </a:fillRef>
          <a:effectRef idx="1">
            <a:schemeClr val="accent3"/>
          </a:effectRef>
          <a:fontRef idx="minor">
            <a:schemeClr val="tx1"/>
          </a:fontRef>
        </p:style>
      </p:cxnSp>
      <p:cxnSp>
        <p:nvCxnSpPr>
          <p:cNvPr id="47" name="Straight Arrow Connector 46"/>
          <p:cNvCxnSpPr>
            <a:stCxn id="29" idx="3"/>
            <a:endCxn id="12" idx="2"/>
          </p:cNvCxnSpPr>
          <p:nvPr/>
        </p:nvCxnSpPr>
        <p:spPr>
          <a:xfrm flipV="1">
            <a:off x="1220155" y="5394165"/>
            <a:ext cx="1282403" cy="96838"/>
          </a:xfrm>
          <a:prstGeom prst="straightConnector1">
            <a:avLst/>
          </a:prstGeom>
          <a:ln>
            <a:solidFill>
              <a:srgbClr val="FFC000"/>
            </a:solidFill>
            <a:tailEnd type="arrow"/>
          </a:ln>
        </p:spPr>
        <p:style>
          <a:lnRef idx="2">
            <a:schemeClr val="accent3"/>
          </a:lnRef>
          <a:fillRef idx="0">
            <a:schemeClr val="accent3"/>
          </a:fillRef>
          <a:effectRef idx="1">
            <a:schemeClr val="accent3"/>
          </a:effectRef>
          <a:fontRef idx="minor">
            <a:schemeClr val="tx1"/>
          </a:fontRef>
        </p:style>
      </p:cxnSp>
      <p:cxnSp>
        <p:nvCxnSpPr>
          <p:cNvPr id="48" name="Straight Arrow Connector 47"/>
          <p:cNvCxnSpPr>
            <a:stCxn id="29" idx="3"/>
            <a:endCxn id="9" idx="3"/>
          </p:cNvCxnSpPr>
          <p:nvPr/>
        </p:nvCxnSpPr>
        <p:spPr>
          <a:xfrm flipV="1">
            <a:off x="1220155" y="4568495"/>
            <a:ext cx="1368429" cy="922508"/>
          </a:xfrm>
          <a:prstGeom prst="straightConnector1">
            <a:avLst/>
          </a:prstGeom>
          <a:ln>
            <a:solidFill>
              <a:srgbClr val="FFC000"/>
            </a:solidFill>
            <a:tailEnd type="arrow"/>
          </a:ln>
        </p:spPr>
        <p:style>
          <a:lnRef idx="2">
            <a:schemeClr val="accent3"/>
          </a:lnRef>
          <a:fillRef idx="0">
            <a:schemeClr val="accent3"/>
          </a:fillRef>
          <a:effectRef idx="1">
            <a:schemeClr val="accent3"/>
          </a:effectRef>
          <a:fontRef idx="minor">
            <a:schemeClr val="tx1"/>
          </a:fontRef>
        </p:style>
      </p:cxnSp>
      <p:cxnSp>
        <p:nvCxnSpPr>
          <p:cNvPr id="49" name="Straight Arrow Connector 48"/>
          <p:cNvCxnSpPr>
            <a:stCxn id="28" idx="3"/>
            <a:endCxn id="12" idx="2"/>
          </p:cNvCxnSpPr>
          <p:nvPr/>
        </p:nvCxnSpPr>
        <p:spPr>
          <a:xfrm>
            <a:off x="1222745" y="4691508"/>
            <a:ext cx="1279813" cy="702657"/>
          </a:xfrm>
          <a:prstGeom prst="straightConnector1">
            <a:avLst/>
          </a:prstGeom>
          <a:ln>
            <a:solidFill>
              <a:srgbClr val="FFC000"/>
            </a:solidFill>
            <a:tailEnd type="arrow"/>
          </a:ln>
        </p:spPr>
        <p:style>
          <a:lnRef idx="2">
            <a:schemeClr val="accent3"/>
          </a:lnRef>
          <a:fillRef idx="0">
            <a:schemeClr val="accent3"/>
          </a:fillRef>
          <a:effectRef idx="1">
            <a:schemeClr val="accent3"/>
          </a:effectRef>
          <a:fontRef idx="minor">
            <a:schemeClr val="tx1"/>
          </a:fontRef>
        </p:style>
      </p:cxnSp>
      <p:cxnSp>
        <p:nvCxnSpPr>
          <p:cNvPr id="50" name="Straight Arrow Connector 49"/>
          <p:cNvCxnSpPr>
            <a:stCxn id="29" idx="3"/>
            <a:endCxn id="6" idx="3"/>
          </p:cNvCxnSpPr>
          <p:nvPr/>
        </p:nvCxnSpPr>
        <p:spPr>
          <a:xfrm flipV="1">
            <a:off x="1220155" y="3542999"/>
            <a:ext cx="1368429" cy="1948004"/>
          </a:xfrm>
          <a:prstGeom prst="straightConnector1">
            <a:avLst/>
          </a:prstGeom>
          <a:ln>
            <a:solidFill>
              <a:srgbClr val="FFC000"/>
            </a:solidFill>
            <a:tailEnd type="arrow"/>
          </a:ln>
        </p:spPr>
        <p:style>
          <a:lnRef idx="2">
            <a:schemeClr val="accent3"/>
          </a:lnRef>
          <a:fillRef idx="0">
            <a:schemeClr val="accent3"/>
          </a:fillRef>
          <a:effectRef idx="1">
            <a:schemeClr val="accent3"/>
          </a:effectRef>
          <a:fontRef idx="minor">
            <a:schemeClr val="tx1"/>
          </a:fontRef>
        </p:style>
      </p:cxnSp>
      <p:cxnSp>
        <p:nvCxnSpPr>
          <p:cNvPr id="51" name="Straight Arrow Connector 50"/>
          <p:cNvCxnSpPr>
            <a:endCxn id="24" idx="3"/>
          </p:cNvCxnSpPr>
          <p:nvPr/>
        </p:nvCxnSpPr>
        <p:spPr>
          <a:xfrm flipV="1">
            <a:off x="5590621" y="4568495"/>
            <a:ext cx="1774456" cy="825670"/>
          </a:xfrm>
          <a:prstGeom prst="straightConnector1">
            <a:avLst/>
          </a:prstGeom>
          <a:ln>
            <a:solidFill>
              <a:srgbClr val="FFC000"/>
            </a:solidFill>
            <a:tailEnd type="arrow"/>
          </a:ln>
        </p:spPr>
        <p:style>
          <a:lnRef idx="2">
            <a:schemeClr val="accent3"/>
          </a:lnRef>
          <a:fillRef idx="0">
            <a:schemeClr val="accent3"/>
          </a:fillRef>
          <a:effectRef idx="1">
            <a:schemeClr val="accent3"/>
          </a:effectRef>
          <a:fontRef idx="minor">
            <a:schemeClr val="tx1"/>
          </a:fontRef>
        </p:style>
      </p:cxnSp>
      <p:cxnSp>
        <p:nvCxnSpPr>
          <p:cNvPr id="52" name="Straight Arrow Connector 51"/>
          <p:cNvCxnSpPr>
            <a:stCxn id="18" idx="6"/>
            <a:endCxn id="24" idx="2"/>
          </p:cNvCxnSpPr>
          <p:nvPr/>
        </p:nvCxnSpPr>
        <p:spPr>
          <a:xfrm>
            <a:off x="5590621" y="4360809"/>
            <a:ext cx="1688430" cy="1588"/>
          </a:xfrm>
          <a:prstGeom prst="straightConnector1">
            <a:avLst/>
          </a:prstGeom>
          <a:ln>
            <a:solidFill>
              <a:srgbClr val="FFC000"/>
            </a:solidFill>
            <a:tailEnd type="arrow"/>
          </a:ln>
        </p:spPr>
        <p:style>
          <a:lnRef idx="2">
            <a:schemeClr val="accent3"/>
          </a:lnRef>
          <a:fillRef idx="0">
            <a:schemeClr val="accent3"/>
          </a:fillRef>
          <a:effectRef idx="1">
            <a:schemeClr val="accent3"/>
          </a:effectRef>
          <a:fontRef idx="minor">
            <a:schemeClr val="tx1"/>
          </a:fontRef>
        </p:style>
      </p:cxnSp>
      <p:cxnSp>
        <p:nvCxnSpPr>
          <p:cNvPr id="53" name="Straight Arrow Connector 52"/>
          <p:cNvCxnSpPr>
            <a:stCxn id="15" idx="6"/>
            <a:endCxn id="24" idx="1"/>
          </p:cNvCxnSpPr>
          <p:nvPr/>
        </p:nvCxnSpPr>
        <p:spPr>
          <a:xfrm>
            <a:off x="5590621" y="3335313"/>
            <a:ext cx="1774456" cy="817810"/>
          </a:xfrm>
          <a:prstGeom prst="straightConnector1">
            <a:avLst/>
          </a:prstGeom>
          <a:ln>
            <a:solidFill>
              <a:srgbClr val="FFC000"/>
            </a:solidFill>
            <a:tailEnd type="arrow"/>
          </a:ln>
        </p:spPr>
        <p:style>
          <a:lnRef idx="2">
            <a:schemeClr val="accent3"/>
          </a:lnRef>
          <a:fillRef idx="0">
            <a:schemeClr val="accent3"/>
          </a:fillRef>
          <a:effectRef idx="1">
            <a:schemeClr val="accent3"/>
          </a:effectRef>
          <a:fontRef idx="minor">
            <a:schemeClr val="tx1"/>
          </a:fontRef>
        </p:style>
      </p:cxnSp>
      <p:cxnSp>
        <p:nvCxnSpPr>
          <p:cNvPr id="54" name="Straight Arrow Connector 53"/>
          <p:cNvCxnSpPr>
            <a:stCxn id="24" idx="6"/>
          </p:cNvCxnSpPr>
          <p:nvPr/>
        </p:nvCxnSpPr>
        <p:spPr>
          <a:xfrm>
            <a:off x="7866475" y="4360809"/>
            <a:ext cx="302800" cy="397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60" name="Picture 59" descr="latex-image-1.pdf"/>
          <p:cNvPicPr>
            <a:picLocks noChangeAspect="1"/>
          </p:cNvPicPr>
          <p:nvPr/>
        </p:nvPicPr>
        <p:blipFill>
          <a:blip r:embed="rId7" cstate="print"/>
          <a:stretch>
            <a:fillRect/>
          </a:stretch>
        </p:blipFill>
        <p:spPr>
          <a:xfrm>
            <a:off x="2071688" y="3008313"/>
            <a:ext cx="444500" cy="393700"/>
          </a:xfrm>
          <a:prstGeom prst="rect">
            <a:avLst/>
          </a:prstGeom>
        </p:spPr>
      </p:pic>
      <p:pic>
        <p:nvPicPr>
          <p:cNvPr id="61" name="Picture 60" descr="latex-image-1.pdf"/>
          <p:cNvPicPr>
            <a:picLocks noChangeAspect="1"/>
          </p:cNvPicPr>
          <p:nvPr/>
        </p:nvPicPr>
        <p:blipFill>
          <a:blip r:embed="rId8" cstate="print"/>
          <a:stretch>
            <a:fillRect/>
          </a:stretch>
        </p:blipFill>
        <p:spPr>
          <a:xfrm>
            <a:off x="2157413" y="3835400"/>
            <a:ext cx="444500" cy="393700"/>
          </a:xfrm>
          <a:prstGeom prst="rect">
            <a:avLst/>
          </a:prstGeom>
        </p:spPr>
      </p:pic>
      <p:pic>
        <p:nvPicPr>
          <p:cNvPr id="62" name="Picture 61" descr="latex-image-1.pdf"/>
          <p:cNvPicPr>
            <a:picLocks noChangeAspect="1"/>
          </p:cNvPicPr>
          <p:nvPr/>
        </p:nvPicPr>
        <p:blipFill>
          <a:blip r:embed="rId9" cstate="print"/>
          <a:stretch>
            <a:fillRect/>
          </a:stretch>
        </p:blipFill>
        <p:spPr>
          <a:xfrm>
            <a:off x="2022475" y="4883150"/>
            <a:ext cx="444500" cy="393700"/>
          </a:xfrm>
          <a:prstGeom prst="rect">
            <a:avLst/>
          </a:prstGeom>
        </p:spPr>
      </p:pic>
      <p:pic>
        <p:nvPicPr>
          <p:cNvPr id="63" name="Picture 62" descr="latex-image-1.pdf"/>
          <p:cNvPicPr>
            <a:picLocks noChangeAspect="1"/>
          </p:cNvPicPr>
          <p:nvPr/>
        </p:nvPicPr>
        <p:blipFill>
          <a:blip r:embed="rId10" cstate="print"/>
          <a:stretch>
            <a:fillRect/>
          </a:stretch>
        </p:blipFill>
        <p:spPr>
          <a:xfrm>
            <a:off x="4513263" y="4945063"/>
            <a:ext cx="444500" cy="393700"/>
          </a:xfrm>
          <a:prstGeom prst="rect">
            <a:avLst/>
          </a:prstGeom>
        </p:spPr>
      </p:pic>
      <p:pic>
        <p:nvPicPr>
          <p:cNvPr id="64" name="Picture 63" descr="latex-image-1.pdf"/>
          <p:cNvPicPr>
            <a:picLocks noChangeAspect="1"/>
          </p:cNvPicPr>
          <p:nvPr/>
        </p:nvPicPr>
        <p:blipFill>
          <a:blip r:embed="rId11" cstate="print"/>
          <a:stretch>
            <a:fillRect/>
          </a:stretch>
        </p:blipFill>
        <p:spPr>
          <a:xfrm>
            <a:off x="4500563" y="4117975"/>
            <a:ext cx="444500" cy="393700"/>
          </a:xfrm>
          <a:prstGeom prst="rect">
            <a:avLst/>
          </a:prstGeom>
        </p:spPr>
      </p:pic>
      <p:pic>
        <p:nvPicPr>
          <p:cNvPr id="65" name="Picture 64" descr="latex-image-1.pdf"/>
          <p:cNvPicPr>
            <a:picLocks noChangeAspect="1"/>
          </p:cNvPicPr>
          <p:nvPr/>
        </p:nvPicPr>
        <p:blipFill>
          <a:blip r:embed="rId12" cstate="print"/>
          <a:stretch>
            <a:fillRect/>
          </a:stretch>
        </p:blipFill>
        <p:spPr>
          <a:xfrm>
            <a:off x="4537075" y="2971800"/>
            <a:ext cx="444500" cy="393700"/>
          </a:xfrm>
          <a:prstGeom prst="rect">
            <a:avLst/>
          </a:prstGeom>
        </p:spPr>
      </p:pic>
      <p:pic>
        <p:nvPicPr>
          <p:cNvPr id="66" name="Picture 65" descr="latex-image-1.pdf"/>
          <p:cNvPicPr>
            <a:picLocks noChangeAspect="1"/>
          </p:cNvPicPr>
          <p:nvPr/>
        </p:nvPicPr>
        <p:blipFill>
          <a:blip r:embed="rId13" cstate="print"/>
          <a:stretch>
            <a:fillRect/>
          </a:stretch>
        </p:blipFill>
        <p:spPr>
          <a:xfrm>
            <a:off x="6683375" y="3527425"/>
            <a:ext cx="444500" cy="317500"/>
          </a:xfrm>
          <a:prstGeom prst="rect">
            <a:avLst/>
          </a:prstGeom>
        </p:spPr>
      </p:pic>
      <p:pic>
        <p:nvPicPr>
          <p:cNvPr id="67" name="Picture 66" descr="latex-image-1.pdf"/>
          <p:cNvPicPr>
            <a:picLocks noChangeAspect="1"/>
          </p:cNvPicPr>
          <p:nvPr/>
        </p:nvPicPr>
        <p:blipFill>
          <a:blip r:embed="rId14" cstate="print"/>
          <a:stretch>
            <a:fillRect/>
          </a:stretch>
        </p:blipFill>
        <p:spPr>
          <a:xfrm>
            <a:off x="6608763" y="4033838"/>
            <a:ext cx="444500" cy="317500"/>
          </a:xfrm>
          <a:prstGeom prst="rect">
            <a:avLst/>
          </a:prstGeom>
        </p:spPr>
      </p:pic>
      <p:pic>
        <p:nvPicPr>
          <p:cNvPr id="68" name="Picture 67" descr="latex-image-1.pdf"/>
          <p:cNvPicPr>
            <a:picLocks noChangeAspect="1"/>
          </p:cNvPicPr>
          <p:nvPr/>
        </p:nvPicPr>
        <p:blipFill>
          <a:blip r:embed="rId15" cstate="print"/>
          <a:stretch>
            <a:fillRect/>
          </a:stretch>
        </p:blipFill>
        <p:spPr>
          <a:xfrm>
            <a:off x="6534150" y="4476750"/>
            <a:ext cx="444500" cy="317500"/>
          </a:xfrm>
          <a:prstGeom prst="rect">
            <a:avLst/>
          </a:prstGeom>
        </p:spPr>
      </p:pic>
      <p:cxnSp>
        <p:nvCxnSpPr>
          <p:cNvPr id="58" name="Straight Arrow Connector 57"/>
          <p:cNvCxnSpPr/>
          <p:nvPr/>
        </p:nvCxnSpPr>
        <p:spPr>
          <a:xfrm>
            <a:off x="3089982" y="4360809"/>
            <a:ext cx="1913215" cy="1033356"/>
          </a:xfrm>
          <a:prstGeom prst="straightConnector1">
            <a:avLst/>
          </a:prstGeom>
          <a:ln>
            <a:solidFill>
              <a:srgbClr val="FFC000"/>
            </a:solidFill>
            <a:tailEnd type="arrow"/>
          </a:ln>
        </p:spPr>
        <p:style>
          <a:lnRef idx="2">
            <a:schemeClr val="accent3"/>
          </a:lnRef>
          <a:fillRef idx="0">
            <a:schemeClr val="accent3"/>
          </a:fillRef>
          <a:effectRef idx="1">
            <a:schemeClr val="accent3"/>
          </a:effectRef>
          <a:fontRef idx="minor">
            <a:schemeClr val="tx1"/>
          </a:fontRef>
        </p:style>
      </p:cxnSp>
      <p:cxnSp>
        <p:nvCxnSpPr>
          <p:cNvPr id="59" name="Straight Arrow Connector 58"/>
          <p:cNvCxnSpPr/>
          <p:nvPr/>
        </p:nvCxnSpPr>
        <p:spPr>
          <a:xfrm flipV="1">
            <a:off x="3089982" y="4568495"/>
            <a:ext cx="1999241" cy="825670"/>
          </a:xfrm>
          <a:prstGeom prst="straightConnector1">
            <a:avLst/>
          </a:prstGeom>
          <a:ln>
            <a:solidFill>
              <a:srgbClr val="FFC000"/>
            </a:solidFill>
            <a:tailEnd type="arrow"/>
          </a:ln>
        </p:spPr>
        <p:style>
          <a:lnRef idx="2">
            <a:schemeClr val="accent3"/>
          </a:lnRef>
          <a:fillRef idx="0">
            <a:schemeClr val="accent3"/>
          </a:fillRef>
          <a:effectRef idx="1">
            <a:schemeClr val="accent3"/>
          </a:effectRef>
          <a:fontRef idx="minor">
            <a:schemeClr val="tx1"/>
          </a:fontRef>
        </p:style>
      </p:cxnSp>
      <p:sp>
        <p:nvSpPr>
          <p:cNvPr id="70" name="Content Placeholder 54"/>
          <p:cNvSpPr>
            <a:spLocks noGrp="1"/>
          </p:cNvSpPr>
          <p:nvPr>
            <p:ph idx="1"/>
          </p:nvPr>
        </p:nvSpPr>
        <p:spPr/>
        <p:txBody>
          <a:bodyPr/>
          <a:lstStyle/>
          <a:p>
            <a:pPr marL="457200" indent="-457200">
              <a:buFont typeface="Arial" panose="020B0604020202020204" pitchFamily="34" charset="0"/>
              <a:buChar char="•"/>
            </a:pPr>
            <a:r>
              <a:rPr lang="en-US" dirty="0"/>
              <a:t>Predictions are fed forward through the network to classify</a:t>
            </a:r>
          </a:p>
          <a:p>
            <a:endParaRPr lang="en-US" dirty="0"/>
          </a:p>
        </p:txBody>
      </p:sp>
      <p:sp>
        <p:nvSpPr>
          <p:cNvPr id="71" name="TextBox 70"/>
          <p:cNvSpPr txBox="1"/>
          <p:nvPr/>
        </p:nvSpPr>
        <p:spPr>
          <a:xfrm>
            <a:off x="0" y="6604084"/>
            <a:ext cx="619080" cy="246221"/>
          </a:xfrm>
          <a:prstGeom prst="rect">
            <a:avLst/>
          </a:prstGeom>
          <a:noFill/>
        </p:spPr>
        <p:txBody>
          <a:bodyPr wrap="none" rtlCol="0">
            <a:spAutoFit/>
          </a:bodyPr>
          <a:lstStyle/>
          <a:p>
            <a:r>
              <a:rPr lang="en-US" sz="1000" dirty="0">
                <a:solidFill>
                  <a:srgbClr val="000000"/>
                </a:solidFill>
              </a:rPr>
              <a:t>HKUST</a:t>
            </a:r>
          </a:p>
        </p:txBody>
      </p:sp>
    </p:spTree>
    <p:extLst>
      <p:ext uri="{BB962C8B-B14F-4D97-AF65-F5344CB8AC3E}">
        <p14:creationId xmlns:p14="http://schemas.microsoft.com/office/powerpoint/2010/main" val="37177814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Feed-forward networks</a:t>
            </a:r>
          </a:p>
        </p:txBody>
      </p:sp>
      <p:sp>
        <p:nvSpPr>
          <p:cNvPr id="4" name="Slide Number Placeholder 3"/>
          <p:cNvSpPr>
            <a:spLocks noGrp="1"/>
          </p:cNvSpPr>
          <p:nvPr>
            <p:ph type="sldNum" sz="quarter" idx="12"/>
          </p:nvPr>
        </p:nvSpPr>
        <p:spPr/>
        <p:txBody>
          <a:bodyPr/>
          <a:lstStyle/>
          <a:p>
            <a:fld id="{38A32D33-4280-084A-95CA-F611CFB15E66}" type="slidenum">
              <a:rPr lang="en-US" smtClean="0">
                <a:solidFill>
                  <a:srgbClr val="000000"/>
                </a:solidFill>
              </a:rPr>
              <a:pPr/>
              <a:t>13</a:t>
            </a:fld>
            <a:endParaRPr lang="en-US">
              <a:solidFill>
                <a:srgbClr val="000000"/>
              </a:solidFill>
            </a:endParaRPr>
          </a:p>
        </p:txBody>
      </p:sp>
      <p:sp>
        <p:nvSpPr>
          <p:cNvPr id="6" name="Oval 5"/>
          <p:cNvSpPr/>
          <p:nvPr/>
        </p:nvSpPr>
        <p:spPr>
          <a:xfrm>
            <a:off x="2502558" y="3041601"/>
            <a:ext cx="587424" cy="587424"/>
          </a:xfrm>
          <a:prstGeom prst="ellipse">
            <a:avLst/>
          </a:prstGeom>
          <a:solidFill>
            <a:srgbClr val="FFC000"/>
          </a:solidFill>
          <a:ln>
            <a:solidFill>
              <a:srgbClr val="FFC000"/>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srgbClr val="FFFFFF"/>
              </a:solidFill>
            </a:endParaRPr>
          </a:p>
        </p:txBody>
      </p:sp>
      <p:cxnSp>
        <p:nvCxnSpPr>
          <p:cNvPr id="7" name="Curved Connector 6"/>
          <p:cNvCxnSpPr/>
          <p:nvPr/>
        </p:nvCxnSpPr>
        <p:spPr>
          <a:xfrm flipV="1">
            <a:off x="2591458" y="3194001"/>
            <a:ext cx="411480" cy="301752"/>
          </a:xfrm>
          <a:prstGeom prst="curvedConnector3">
            <a:avLst>
              <a:gd name="adj1" fmla="val 50000"/>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9" name="Oval 8"/>
          <p:cNvSpPr/>
          <p:nvPr/>
        </p:nvSpPr>
        <p:spPr>
          <a:xfrm>
            <a:off x="2502558" y="4067097"/>
            <a:ext cx="587424" cy="587424"/>
          </a:xfrm>
          <a:prstGeom prst="ellipse">
            <a:avLst/>
          </a:prstGeom>
          <a:solidFill>
            <a:srgbClr val="FFC000"/>
          </a:solidFill>
          <a:ln>
            <a:solidFill>
              <a:srgbClr val="FFC000"/>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srgbClr val="FFFFFF"/>
              </a:solidFill>
            </a:endParaRPr>
          </a:p>
        </p:txBody>
      </p:sp>
      <p:cxnSp>
        <p:nvCxnSpPr>
          <p:cNvPr id="10" name="Curved Connector 9"/>
          <p:cNvCxnSpPr/>
          <p:nvPr/>
        </p:nvCxnSpPr>
        <p:spPr>
          <a:xfrm flipV="1">
            <a:off x="2591458" y="4219497"/>
            <a:ext cx="411480" cy="301752"/>
          </a:xfrm>
          <a:prstGeom prst="curvedConnector3">
            <a:avLst>
              <a:gd name="adj1" fmla="val 50000"/>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12" name="Oval 11"/>
          <p:cNvSpPr/>
          <p:nvPr/>
        </p:nvSpPr>
        <p:spPr>
          <a:xfrm>
            <a:off x="2502558" y="5100453"/>
            <a:ext cx="587424" cy="587424"/>
          </a:xfrm>
          <a:prstGeom prst="ellipse">
            <a:avLst/>
          </a:prstGeom>
          <a:solidFill>
            <a:srgbClr val="FFC000"/>
          </a:solidFill>
          <a:ln>
            <a:solidFill>
              <a:srgbClr val="FFC000"/>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srgbClr val="FFFFFF"/>
              </a:solidFill>
            </a:endParaRPr>
          </a:p>
        </p:txBody>
      </p:sp>
      <p:cxnSp>
        <p:nvCxnSpPr>
          <p:cNvPr id="13" name="Curved Connector 12"/>
          <p:cNvCxnSpPr/>
          <p:nvPr/>
        </p:nvCxnSpPr>
        <p:spPr>
          <a:xfrm flipV="1">
            <a:off x="2591458" y="5252853"/>
            <a:ext cx="411480" cy="301752"/>
          </a:xfrm>
          <a:prstGeom prst="curvedConnector3">
            <a:avLst>
              <a:gd name="adj1" fmla="val 50000"/>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15" name="Oval 14"/>
          <p:cNvSpPr/>
          <p:nvPr/>
        </p:nvSpPr>
        <p:spPr>
          <a:xfrm>
            <a:off x="5003197" y="3041601"/>
            <a:ext cx="587424" cy="587424"/>
          </a:xfrm>
          <a:prstGeom prst="ellipse">
            <a:avLst/>
          </a:prstGeom>
          <a:solidFill>
            <a:srgbClr val="FFC000"/>
          </a:solidFill>
          <a:ln>
            <a:solidFill>
              <a:srgbClr val="FFC000"/>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srgbClr val="FFFFFF"/>
              </a:solidFill>
            </a:endParaRPr>
          </a:p>
        </p:txBody>
      </p:sp>
      <p:cxnSp>
        <p:nvCxnSpPr>
          <p:cNvPr id="16" name="Curved Connector 15"/>
          <p:cNvCxnSpPr/>
          <p:nvPr/>
        </p:nvCxnSpPr>
        <p:spPr>
          <a:xfrm flipV="1">
            <a:off x="5092097" y="3194001"/>
            <a:ext cx="411480" cy="301752"/>
          </a:xfrm>
          <a:prstGeom prst="curvedConnector3">
            <a:avLst>
              <a:gd name="adj1" fmla="val 50000"/>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18" name="Oval 17"/>
          <p:cNvSpPr/>
          <p:nvPr/>
        </p:nvSpPr>
        <p:spPr>
          <a:xfrm>
            <a:off x="5003197" y="4067097"/>
            <a:ext cx="587424" cy="587424"/>
          </a:xfrm>
          <a:prstGeom prst="ellipse">
            <a:avLst/>
          </a:prstGeom>
          <a:solidFill>
            <a:srgbClr val="FFC000"/>
          </a:solidFill>
          <a:ln>
            <a:solidFill>
              <a:srgbClr val="FFC000"/>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srgbClr val="FFFFFF"/>
              </a:solidFill>
            </a:endParaRPr>
          </a:p>
        </p:txBody>
      </p:sp>
      <p:cxnSp>
        <p:nvCxnSpPr>
          <p:cNvPr id="19" name="Curved Connector 18"/>
          <p:cNvCxnSpPr/>
          <p:nvPr/>
        </p:nvCxnSpPr>
        <p:spPr>
          <a:xfrm flipV="1">
            <a:off x="5092097" y="4219497"/>
            <a:ext cx="411480" cy="301752"/>
          </a:xfrm>
          <a:prstGeom prst="curvedConnector3">
            <a:avLst>
              <a:gd name="adj1" fmla="val 50000"/>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21" name="Oval 20"/>
          <p:cNvSpPr/>
          <p:nvPr/>
        </p:nvSpPr>
        <p:spPr>
          <a:xfrm>
            <a:off x="5003197" y="5100453"/>
            <a:ext cx="587424" cy="587424"/>
          </a:xfrm>
          <a:prstGeom prst="ellipse">
            <a:avLst/>
          </a:prstGeom>
          <a:solidFill>
            <a:srgbClr val="FFC000"/>
          </a:solidFill>
          <a:ln>
            <a:solidFill>
              <a:srgbClr val="FFC000"/>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srgbClr val="FFFFFF"/>
              </a:solidFill>
            </a:endParaRPr>
          </a:p>
        </p:txBody>
      </p:sp>
      <p:cxnSp>
        <p:nvCxnSpPr>
          <p:cNvPr id="22" name="Curved Connector 21"/>
          <p:cNvCxnSpPr/>
          <p:nvPr/>
        </p:nvCxnSpPr>
        <p:spPr>
          <a:xfrm flipV="1">
            <a:off x="5092097" y="5252853"/>
            <a:ext cx="411480" cy="301752"/>
          </a:xfrm>
          <a:prstGeom prst="curvedConnector3">
            <a:avLst>
              <a:gd name="adj1" fmla="val 50000"/>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24" name="Oval 23"/>
          <p:cNvSpPr/>
          <p:nvPr/>
        </p:nvSpPr>
        <p:spPr>
          <a:xfrm>
            <a:off x="7279051" y="4067097"/>
            <a:ext cx="587424" cy="587424"/>
          </a:xfrm>
          <a:prstGeom prst="ellipse">
            <a:avLst/>
          </a:prstGeom>
          <a:solidFill>
            <a:srgbClr val="FFC000"/>
          </a:solidFill>
          <a:ln>
            <a:solidFill>
              <a:srgbClr val="FFC000"/>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srgbClr val="FFFFFF"/>
              </a:solidFill>
            </a:endParaRPr>
          </a:p>
        </p:txBody>
      </p:sp>
      <p:cxnSp>
        <p:nvCxnSpPr>
          <p:cNvPr id="25" name="Curved Connector 24"/>
          <p:cNvCxnSpPr/>
          <p:nvPr/>
        </p:nvCxnSpPr>
        <p:spPr>
          <a:xfrm flipV="1">
            <a:off x="7367951" y="4219497"/>
            <a:ext cx="411480" cy="301752"/>
          </a:xfrm>
          <a:prstGeom prst="curvedConnector3">
            <a:avLst>
              <a:gd name="adj1" fmla="val 50000"/>
            </a:avLst>
          </a:prstGeom>
          <a:ln>
            <a:solidFill>
              <a:srgbClr val="FF0000"/>
            </a:solidFill>
          </a:ln>
        </p:spPr>
        <p:style>
          <a:lnRef idx="2">
            <a:schemeClr val="accent1"/>
          </a:lnRef>
          <a:fillRef idx="0">
            <a:schemeClr val="accent1"/>
          </a:fillRef>
          <a:effectRef idx="1">
            <a:schemeClr val="accent1"/>
          </a:effectRef>
          <a:fontRef idx="minor">
            <a:schemeClr val="tx1"/>
          </a:fontRef>
        </p:style>
      </p:cxnSp>
      <p:pic>
        <p:nvPicPr>
          <p:cNvPr id="26" name="Picture 25" descr="latex-image-1.pdf"/>
          <p:cNvPicPr>
            <a:picLocks noChangeAspect="1"/>
          </p:cNvPicPr>
          <p:nvPr/>
        </p:nvPicPr>
        <p:blipFill>
          <a:blip r:embed="rId3" cstate="print"/>
          <a:stretch>
            <a:fillRect/>
          </a:stretch>
        </p:blipFill>
        <p:spPr>
          <a:xfrm>
            <a:off x="968375" y="3161959"/>
            <a:ext cx="279400" cy="190500"/>
          </a:xfrm>
          <a:prstGeom prst="rect">
            <a:avLst/>
          </a:prstGeom>
        </p:spPr>
      </p:pic>
      <p:pic>
        <p:nvPicPr>
          <p:cNvPr id="27" name="Picture 26" descr="latex-image-1.pdf"/>
          <p:cNvPicPr>
            <a:picLocks noChangeAspect="1"/>
          </p:cNvPicPr>
          <p:nvPr/>
        </p:nvPicPr>
        <p:blipFill>
          <a:blip r:embed="rId4" cstate="print"/>
          <a:stretch>
            <a:fillRect/>
          </a:stretch>
        </p:blipFill>
        <p:spPr>
          <a:xfrm>
            <a:off x="974725" y="3865221"/>
            <a:ext cx="266700" cy="190500"/>
          </a:xfrm>
          <a:prstGeom prst="rect">
            <a:avLst/>
          </a:prstGeom>
        </p:spPr>
      </p:pic>
      <p:pic>
        <p:nvPicPr>
          <p:cNvPr id="28" name="Picture 27" descr="latex-image-1.pdf"/>
          <p:cNvPicPr>
            <a:picLocks noChangeAspect="1"/>
          </p:cNvPicPr>
          <p:nvPr/>
        </p:nvPicPr>
        <p:blipFill>
          <a:blip r:embed="rId5" cstate="print"/>
          <a:stretch>
            <a:fillRect/>
          </a:stretch>
        </p:blipFill>
        <p:spPr>
          <a:xfrm>
            <a:off x="943345" y="4596258"/>
            <a:ext cx="279400" cy="190500"/>
          </a:xfrm>
          <a:prstGeom prst="rect">
            <a:avLst/>
          </a:prstGeom>
        </p:spPr>
      </p:pic>
      <p:pic>
        <p:nvPicPr>
          <p:cNvPr id="29" name="Picture 28" descr="latex-image-1.pdf"/>
          <p:cNvPicPr>
            <a:picLocks noChangeAspect="1"/>
          </p:cNvPicPr>
          <p:nvPr/>
        </p:nvPicPr>
        <p:blipFill>
          <a:blip r:embed="rId6" cstate="print"/>
          <a:stretch>
            <a:fillRect/>
          </a:stretch>
        </p:blipFill>
        <p:spPr>
          <a:xfrm>
            <a:off x="864555" y="5395753"/>
            <a:ext cx="355600" cy="190500"/>
          </a:xfrm>
          <a:prstGeom prst="rect">
            <a:avLst/>
          </a:prstGeom>
        </p:spPr>
      </p:pic>
      <p:cxnSp>
        <p:nvCxnSpPr>
          <p:cNvPr id="30" name="Straight Arrow Connector 29"/>
          <p:cNvCxnSpPr>
            <a:stCxn id="6" idx="6"/>
            <a:endCxn id="15" idx="2"/>
          </p:cNvCxnSpPr>
          <p:nvPr/>
        </p:nvCxnSpPr>
        <p:spPr>
          <a:xfrm>
            <a:off x="3089982" y="3335313"/>
            <a:ext cx="1913215" cy="1588"/>
          </a:xfrm>
          <a:prstGeom prst="straightConnector1">
            <a:avLst/>
          </a:prstGeom>
          <a:ln>
            <a:solidFill>
              <a:srgbClr val="FFC000"/>
            </a:solidFill>
            <a:tailEnd type="arrow"/>
          </a:ln>
        </p:spPr>
        <p:style>
          <a:lnRef idx="2">
            <a:schemeClr val="accent3"/>
          </a:lnRef>
          <a:fillRef idx="0">
            <a:schemeClr val="accent3"/>
          </a:fillRef>
          <a:effectRef idx="1">
            <a:schemeClr val="accent3"/>
          </a:effectRef>
          <a:fontRef idx="minor">
            <a:schemeClr val="tx1"/>
          </a:fontRef>
        </p:style>
      </p:cxnSp>
      <p:cxnSp>
        <p:nvCxnSpPr>
          <p:cNvPr id="31" name="Straight Arrow Connector 30"/>
          <p:cNvCxnSpPr>
            <a:stCxn id="6" idx="6"/>
            <a:endCxn id="18" idx="1"/>
          </p:cNvCxnSpPr>
          <p:nvPr/>
        </p:nvCxnSpPr>
        <p:spPr>
          <a:xfrm>
            <a:off x="3089982" y="3335313"/>
            <a:ext cx="1999241" cy="817810"/>
          </a:xfrm>
          <a:prstGeom prst="straightConnector1">
            <a:avLst/>
          </a:prstGeom>
          <a:ln>
            <a:solidFill>
              <a:srgbClr val="FFC000"/>
            </a:solidFill>
            <a:tailEnd type="arrow"/>
          </a:ln>
        </p:spPr>
        <p:style>
          <a:lnRef idx="2">
            <a:schemeClr val="accent3"/>
          </a:lnRef>
          <a:fillRef idx="0">
            <a:schemeClr val="accent3"/>
          </a:fillRef>
          <a:effectRef idx="1">
            <a:schemeClr val="accent3"/>
          </a:effectRef>
          <a:fontRef idx="minor">
            <a:schemeClr val="tx1"/>
          </a:fontRef>
        </p:style>
      </p:cxnSp>
      <p:cxnSp>
        <p:nvCxnSpPr>
          <p:cNvPr id="32" name="Straight Arrow Connector 31"/>
          <p:cNvCxnSpPr>
            <a:stCxn id="6" idx="6"/>
            <a:endCxn id="21" idx="1"/>
          </p:cNvCxnSpPr>
          <p:nvPr/>
        </p:nvCxnSpPr>
        <p:spPr>
          <a:xfrm>
            <a:off x="3089982" y="3335313"/>
            <a:ext cx="1999241" cy="1851166"/>
          </a:xfrm>
          <a:prstGeom prst="straightConnector1">
            <a:avLst/>
          </a:prstGeom>
          <a:ln>
            <a:solidFill>
              <a:srgbClr val="FFC000"/>
            </a:solidFill>
            <a:tailEnd type="arrow"/>
          </a:ln>
        </p:spPr>
        <p:style>
          <a:lnRef idx="2">
            <a:schemeClr val="accent3"/>
          </a:lnRef>
          <a:fillRef idx="0">
            <a:schemeClr val="accent3"/>
          </a:fillRef>
          <a:effectRef idx="1">
            <a:schemeClr val="accent3"/>
          </a:effectRef>
          <a:fontRef idx="minor">
            <a:schemeClr val="tx1"/>
          </a:fontRef>
        </p:style>
      </p:cxnSp>
      <p:cxnSp>
        <p:nvCxnSpPr>
          <p:cNvPr id="33" name="Straight Arrow Connector 32"/>
          <p:cNvCxnSpPr>
            <a:stCxn id="9" idx="6"/>
            <a:endCxn id="15" idx="2"/>
          </p:cNvCxnSpPr>
          <p:nvPr/>
        </p:nvCxnSpPr>
        <p:spPr>
          <a:xfrm flipV="1">
            <a:off x="3089982" y="3335313"/>
            <a:ext cx="1913215" cy="1025496"/>
          </a:xfrm>
          <a:prstGeom prst="straightConnector1">
            <a:avLst/>
          </a:prstGeom>
          <a:ln>
            <a:solidFill>
              <a:srgbClr val="FFC000"/>
            </a:solidFill>
            <a:tailEnd type="arrow"/>
          </a:ln>
        </p:spPr>
        <p:style>
          <a:lnRef idx="2">
            <a:schemeClr val="accent3"/>
          </a:lnRef>
          <a:fillRef idx="0">
            <a:schemeClr val="accent3"/>
          </a:fillRef>
          <a:effectRef idx="1">
            <a:schemeClr val="accent3"/>
          </a:effectRef>
          <a:fontRef idx="minor">
            <a:schemeClr val="tx1"/>
          </a:fontRef>
        </p:style>
      </p:cxnSp>
      <p:cxnSp>
        <p:nvCxnSpPr>
          <p:cNvPr id="34" name="Straight Arrow Connector 33"/>
          <p:cNvCxnSpPr>
            <a:stCxn id="9" idx="6"/>
            <a:endCxn id="18" idx="2"/>
          </p:cNvCxnSpPr>
          <p:nvPr/>
        </p:nvCxnSpPr>
        <p:spPr>
          <a:xfrm>
            <a:off x="3089982" y="4360809"/>
            <a:ext cx="1913215" cy="1588"/>
          </a:xfrm>
          <a:prstGeom prst="straightConnector1">
            <a:avLst/>
          </a:prstGeom>
          <a:ln>
            <a:solidFill>
              <a:srgbClr val="FFC000"/>
            </a:solidFill>
            <a:tailEnd type="arrow"/>
          </a:ln>
        </p:spPr>
        <p:style>
          <a:lnRef idx="2">
            <a:schemeClr val="accent3"/>
          </a:lnRef>
          <a:fillRef idx="0">
            <a:schemeClr val="accent3"/>
          </a:fillRef>
          <a:effectRef idx="1">
            <a:schemeClr val="accent3"/>
          </a:effectRef>
          <a:fontRef idx="minor">
            <a:schemeClr val="tx1"/>
          </a:fontRef>
        </p:style>
      </p:cxnSp>
      <p:cxnSp>
        <p:nvCxnSpPr>
          <p:cNvPr id="36" name="Straight Arrow Connector 35"/>
          <p:cNvCxnSpPr>
            <a:stCxn id="12" idx="6"/>
          </p:cNvCxnSpPr>
          <p:nvPr/>
        </p:nvCxnSpPr>
        <p:spPr>
          <a:xfrm>
            <a:off x="3089982" y="5394165"/>
            <a:ext cx="1913215" cy="1588"/>
          </a:xfrm>
          <a:prstGeom prst="straightConnector1">
            <a:avLst/>
          </a:prstGeom>
          <a:ln>
            <a:solidFill>
              <a:srgbClr val="FFC000"/>
            </a:solidFill>
            <a:tailEnd type="arrow"/>
          </a:ln>
        </p:spPr>
        <p:style>
          <a:lnRef idx="2">
            <a:schemeClr val="accent3"/>
          </a:lnRef>
          <a:fillRef idx="0">
            <a:schemeClr val="accent3"/>
          </a:fillRef>
          <a:effectRef idx="1">
            <a:schemeClr val="accent3"/>
          </a:effectRef>
          <a:fontRef idx="minor">
            <a:schemeClr val="tx1"/>
          </a:fontRef>
        </p:style>
      </p:cxnSp>
      <p:cxnSp>
        <p:nvCxnSpPr>
          <p:cNvPr id="38" name="Straight Arrow Connector 37"/>
          <p:cNvCxnSpPr>
            <a:stCxn id="12" idx="6"/>
            <a:endCxn id="15" idx="3"/>
          </p:cNvCxnSpPr>
          <p:nvPr/>
        </p:nvCxnSpPr>
        <p:spPr>
          <a:xfrm flipV="1">
            <a:off x="3089982" y="3542999"/>
            <a:ext cx="1999241" cy="1851166"/>
          </a:xfrm>
          <a:prstGeom prst="straightConnector1">
            <a:avLst/>
          </a:prstGeom>
          <a:ln>
            <a:solidFill>
              <a:srgbClr val="FFC000"/>
            </a:solidFill>
            <a:tailEnd type="arrow"/>
          </a:ln>
        </p:spPr>
        <p:style>
          <a:lnRef idx="2">
            <a:schemeClr val="accent3"/>
          </a:lnRef>
          <a:fillRef idx="0">
            <a:schemeClr val="accent3"/>
          </a:fillRef>
          <a:effectRef idx="1">
            <a:schemeClr val="accent3"/>
          </a:effectRef>
          <a:fontRef idx="minor">
            <a:schemeClr val="tx1"/>
          </a:fontRef>
        </p:style>
      </p:cxnSp>
      <p:cxnSp>
        <p:nvCxnSpPr>
          <p:cNvPr id="39" name="Straight Arrow Connector 38"/>
          <p:cNvCxnSpPr>
            <a:stCxn id="26" idx="3"/>
            <a:endCxn id="6" idx="2"/>
          </p:cNvCxnSpPr>
          <p:nvPr/>
        </p:nvCxnSpPr>
        <p:spPr>
          <a:xfrm>
            <a:off x="1247775" y="3257209"/>
            <a:ext cx="1254783" cy="78104"/>
          </a:xfrm>
          <a:prstGeom prst="straightConnector1">
            <a:avLst/>
          </a:prstGeom>
          <a:ln>
            <a:solidFill>
              <a:srgbClr val="FFC000"/>
            </a:solidFill>
            <a:tailEnd type="arrow"/>
          </a:ln>
        </p:spPr>
        <p:style>
          <a:lnRef idx="2">
            <a:schemeClr val="accent3"/>
          </a:lnRef>
          <a:fillRef idx="0">
            <a:schemeClr val="accent3"/>
          </a:fillRef>
          <a:effectRef idx="1">
            <a:schemeClr val="accent3"/>
          </a:effectRef>
          <a:fontRef idx="minor">
            <a:schemeClr val="tx1"/>
          </a:fontRef>
        </p:style>
      </p:cxnSp>
      <p:cxnSp>
        <p:nvCxnSpPr>
          <p:cNvPr id="40" name="Straight Arrow Connector 39"/>
          <p:cNvCxnSpPr>
            <a:stCxn id="26" idx="3"/>
            <a:endCxn id="9" idx="1"/>
          </p:cNvCxnSpPr>
          <p:nvPr/>
        </p:nvCxnSpPr>
        <p:spPr>
          <a:xfrm>
            <a:off x="1247775" y="3257209"/>
            <a:ext cx="1340809" cy="895914"/>
          </a:xfrm>
          <a:prstGeom prst="straightConnector1">
            <a:avLst/>
          </a:prstGeom>
          <a:ln>
            <a:solidFill>
              <a:srgbClr val="FFC000"/>
            </a:solidFill>
            <a:tailEnd type="arrow"/>
          </a:ln>
        </p:spPr>
        <p:style>
          <a:lnRef idx="2">
            <a:schemeClr val="accent3"/>
          </a:lnRef>
          <a:fillRef idx="0">
            <a:schemeClr val="accent3"/>
          </a:fillRef>
          <a:effectRef idx="1">
            <a:schemeClr val="accent3"/>
          </a:effectRef>
          <a:fontRef idx="minor">
            <a:schemeClr val="tx1"/>
          </a:fontRef>
        </p:style>
      </p:cxnSp>
      <p:cxnSp>
        <p:nvCxnSpPr>
          <p:cNvPr id="41" name="Straight Arrow Connector 40"/>
          <p:cNvCxnSpPr>
            <a:stCxn id="26" idx="3"/>
            <a:endCxn id="12" idx="1"/>
          </p:cNvCxnSpPr>
          <p:nvPr/>
        </p:nvCxnSpPr>
        <p:spPr>
          <a:xfrm>
            <a:off x="1247775" y="3257209"/>
            <a:ext cx="1340809" cy="1929270"/>
          </a:xfrm>
          <a:prstGeom prst="straightConnector1">
            <a:avLst/>
          </a:prstGeom>
          <a:ln>
            <a:solidFill>
              <a:srgbClr val="FFC000"/>
            </a:solidFill>
            <a:tailEnd type="arrow"/>
          </a:ln>
        </p:spPr>
        <p:style>
          <a:lnRef idx="2">
            <a:schemeClr val="accent3"/>
          </a:lnRef>
          <a:fillRef idx="0">
            <a:schemeClr val="accent3"/>
          </a:fillRef>
          <a:effectRef idx="1">
            <a:schemeClr val="accent3"/>
          </a:effectRef>
          <a:fontRef idx="minor">
            <a:schemeClr val="tx1"/>
          </a:fontRef>
        </p:style>
      </p:cxnSp>
      <p:cxnSp>
        <p:nvCxnSpPr>
          <p:cNvPr id="42" name="Straight Arrow Connector 41"/>
          <p:cNvCxnSpPr>
            <a:stCxn id="27" idx="3"/>
            <a:endCxn id="6" idx="2"/>
          </p:cNvCxnSpPr>
          <p:nvPr/>
        </p:nvCxnSpPr>
        <p:spPr>
          <a:xfrm flipV="1">
            <a:off x="1241425" y="3335313"/>
            <a:ext cx="1261133" cy="625158"/>
          </a:xfrm>
          <a:prstGeom prst="straightConnector1">
            <a:avLst/>
          </a:prstGeom>
          <a:ln>
            <a:solidFill>
              <a:srgbClr val="FFC000"/>
            </a:solidFill>
            <a:tailEnd type="arrow"/>
          </a:ln>
        </p:spPr>
        <p:style>
          <a:lnRef idx="2">
            <a:schemeClr val="accent3"/>
          </a:lnRef>
          <a:fillRef idx="0">
            <a:schemeClr val="accent3"/>
          </a:fillRef>
          <a:effectRef idx="1">
            <a:schemeClr val="accent3"/>
          </a:effectRef>
          <a:fontRef idx="minor">
            <a:schemeClr val="tx1"/>
          </a:fontRef>
        </p:style>
      </p:cxnSp>
      <p:cxnSp>
        <p:nvCxnSpPr>
          <p:cNvPr id="43" name="Straight Arrow Connector 42"/>
          <p:cNvCxnSpPr>
            <a:stCxn id="27" idx="3"/>
            <a:endCxn id="9" idx="2"/>
          </p:cNvCxnSpPr>
          <p:nvPr/>
        </p:nvCxnSpPr>
        <p:spPr>
          <a:xfrm>
            <a:off x="1241425" y="3960471"/>
            <a:ext cx="1261133" cy="400338"/>
          </a:xfrm>
          <a:prstGeom prst="straightConnector1">
            <a:avLst/>
          </a:prstGeom>
          <a:ln>
            <a:solidFill>
              <a:srgbClr val="FFC000"/>
            </a:solidFill>
            <a:tailEnd type="arrow"/>
          </a:ln>
        </p:spPr>
        <p:style>
          <a:lnRef idx="2">
            <a:schemeClr val="accent3"/>
          </a:lnRef>
          <a:fillRef idx="0">
            <a:schemeClr val="accent3"/>
          </a:fillRef>
          <a:effectRef idx="1">
            <a:schemeClr val="accent3"/>
          </a:effectRef>
          <a:fontRef idx="minor">
            <a:schemeClr val="tx1"/>
          </a:fontRef>
        </p:style>
      </p:cxnSp>
      <p:cxnSp>
        <p:nvCxnSpPr>
          <p:cNvPr id="44" name="Straight Arrow Connector 43"/>
          <p:cNvCxnSpPr>
            <a:stCxn id="27" idx="3"/>
            <a:endCxn id="12" idx="2"/>
          </p:cNvCxnSpPr>
          <p:nvPr/>
        </p:nvCxnSpPr>
        <p:spPr>
          <a:xfrm>
            <a:off x="1241425" y="3960471"/>
            <a:ext cx="1261133" cy="1433694"/>
          </a:xfrm>
          <a:prstGeom prst="straightConnector1">
            <a:avLst/>
          </a:prstGeom>
          <a:ln>
            <a:solidFill>
              <a:srgbClr val="FFC000"/>
            </a:solidFill>
            <a:tailEnd type="arrow"/>
          </a:ln>
        </p:spPr>
        <p:style>
          <a:lnRef idx="2">
            <a:schemeClr val="accent3"/>
          </a:lnRef>
          <a:fillRef idx="0">
            <a:schemeClr val="accent3"/>
          </a:fillRef>
          <a:effectRef idx="1">
            <a:schemeClr val="accent3"/>
          </a:effectRef>
          <a:fontRef idx="minor">
            <a:schemeClr val="tx1"/>
          </a:fontRef>
        </p:style>
      </p:cxnSp>
      <p:cxnSp>
        <p:nvCxnSpPr>
          <p:cNvPr id="45" name="Straight Arrow Connector 44"/>
          <p:cNvCxnSpPr>
            <a:stCxn id="28" idx="3"/>
            <a:endCxn id="6" idx="3"/>
          </p:cNvCxnSpPr>
          <p:nvPr/>
        </p:nvCxnSpPr>
        <p:spPr>
          <a:xfrm flipV="1">
            <a:off x="1222745" y="3542999"/>
            <a:ext cx="1365839" cy="1148509"/>
          </a:xfrm>
          <a:prstGeom prst="straightConnector1">
            <a:avLst/>
          </a:prstGeom>
          <a:ln>
            <a:solidFill>
              <a:srgbClr val="FFC000"/>
            </a:solidFill>
            <a:tailEnd type="arrow"/>
          </a:ln>
        </p:spPr>
        <p:style>
          <a:lnRef idx="2">
            <a:schemeClr val="accent3"/>
          </a:lnRef>
          <a:fillRef idx="0">
            <a:schemeClr val="accent3"/>
          </a:fillRef>
          <a:effectRef idx="1">
            <a:schemeClr val="accent3"/>
          </a:effectRef>
          <a:fontRef idx="minor">
            <a:schemeClr val="tx1"/>
          </a:fontRef>
        </p:style>
      </p:cxnSp>
      <p:cxnSp>
        <p:nvCxnSpPr>
          <p:cNvPr id="46" name="Straight Arrow Connector 45"/>
          <p:cNvCxnSpPr>
            <a:stCxn id="28" idx="3"/>
            <a:endCxn id="9" idx="2"/>
          </p:cNvCxnSpPr>
          <p:nvPr/>
        </p:nvCxnSpPr>
        <p:spPr>
          <a:xfrm flipV="1">
            <a:off x="1222745" y="4360809"/>
            <a:ext cx="1279813" cy="330699"/>
          </a:xfrm>
          <a:prstGeom prst="straightConnector1">
            <a:avLst/>
          </a:prstGeom>
          <a:ln>
            <a:solidFill>
              <a:srgbClr val="FFC000"/>
            </a:solidFill>
            <a:tailEnd type="arrow"/>
          </a:ln>
        </p:spPr>
        <p:style>
          <a:lnRef idx="2">
            <a:schemeClr val="accent3"/>
          </a:lnRef>
          <a:fillRef idx="0">
            <a:schemeClr val="accent3"/>
          </a:fillRef>
          <a:effectRef idx="1">
            <a:schemeClr val="accent3"/>
          </a:effectRef>
          <a:fontRef idx="minor">
            <a:schemeClr val="tx1"/>
          </a:fontRef>
        </p:style>
      </p:cxnSp>
      <p:cxnSp>
        <p:nvCxnSpPr>
          <p:cNvPr id="47" name="Straight Arrow Connector 46"/>
          <p:cNvCxnSpPr>
            <a:stCxn id="29" idx="3"/>
            <a:endCxn id="12" idx="2"/>
          </p:cNvCxnSpPr>
          <p:nvPr/>
        </p:nvCxnSpPr>
        <p:spPr>
          <a:xfrm flipV="1">
            <a:off x="1220155" y="5394165"/>
            <a:ext cx="1282403" cy="96838"/>
          </a:xfrm>
          <a:prstGeom prst="straightConnector1">
            <a:avLst/>
          </a:prstGeom>
          <a:ln>
            <a:solidFill>
              <a:srgbClr val="FFC000"/>
            </a:solidFill>
            <a:tailEnd type="arrow"/>
          </a:ln>
        </p:spPr>
        <p:style>
          <a:lnRef idx="2">
            <a:schemeClr val="accent3"/>
          </a:lnRef>
          <a:fillRef idx="0">
            <a:schemeClr val="accent3"/>
          </a:fillRef>
          <a:effectRef idx="1">
            <a:schemeClr val="accent3"/>
          </a:effectRef>
          <a:fontRef idx="minor">
            <a:schemeClr val="tx1"/>
          </a:fontRef>
        </p:style>
      </p:cxnSp>
      <p:cxnSp>
        <p:nvCxnSpPr>
          <p:cNvPr id="48" name="Straight Arrow Connector 47"/>
          <p:cNvCxnSpPr>
            <a:stCxn id="29" idx="3"/>
            <a:endCxn id="9" idx="3"/>
          </p:cNvCxnSpPr>
          <p:nvPr/>
        </p:nvCxnSpPr>
        <p:spPr>
          <a:xfrm flipV="1">
            <a:off x="1220155" y="4568495"/>
            <a:ext cx="1368429" cy="922508"/>
          </a:xfrm>
          <a:prstGeom prst="straightConnector1">
            <a:avLst/>
          </a:prstGeom>
          <a:ln>
            <a:solidFill>
              <a:srgbClr val="FFC000"/>
            </a:solidFill>
            <a:tailEnd type="arrow"/>
          </a:ln>
        </p:spPr>
        <p:style>
          <a:lnRef idx="2">
            <a:schemeClr val="accent3"/>
          </a:lnRef>
          <a:fillRef idx="0">
            <a:schemeClr val="accent3"/>
          </a:fillRef>
          <a:effectRef idx="1">
            <a:schemeClr val="accent3"/>
          </a:effectRef>
          <a:fontRef idx="minor">
            <a:schemeClr val="tx1"/>
          </a:fontRef>
        </p:style>
      </p:cxnSp>
      <p:cxnSp>
        <p:nvCxnSpPr>
          <p:cNvPr id="49" name="Straight Arrow Connector 48"/>
          <p:cNvCxnSpPr>
            <a:stCxn id="28" idx="3"/>
            <a:endCxn id="12" idx="2"/>
          </p:cNvCxnSpPr>
          <p:nvPr/>
        </p:nvCxnSpPr>
        <p:spPr>
          <a:xfrm>
            <a:off x="1222745" y="4691508"/>
            <a:ext cx="1279813" cy="702657"/>
          </a:xfrm>
          <a:prstGeom prst="straightConnector1">
            <a:avLst/>
          </a:prstGeom>
          <a:ln>
            <a:solidFill>
              <a:srgbClr val="FFC000"/>
            </a:solidFill>
            <a:tailEnd type="arrow"/>
          </a:ln>
        </p:spPr>
        <p:style>
          <a:lnRef idx="2">
            <a:schemeClr val="accent3"/>
          </a:lnRef>
          <a:fillRef idx="0">
            <a:schemeClr val="accent3"/>
          </a:fillRef>
          <a:effectRef idx="1">
            <a:schemeClr val="accent3"/>
          </a:effectRef>
          <a:fontRef idx="minor">
            <a:schemeClr val="tx1"/>
          </a:fontRef>
        </p:style>
      </p:cxnSp>
      <p:cxnSp>
        <p:nvCxnSpPr>
          <p:cNvPr id="50" name="Straight Arrow Connector 49"/>
          <p:cNvCxnSpPr>
            <a:stCxn id="29" idx="3"/>
            <a:endCxn id="6" idx="3"/>
          </p:cNvCxnSpPr>
          <p:nvPr/>
        </p:nvCxnSpPr>
        <p:spPr>
          <a:xfrm flipV="1">
            <a:off x="1220155" y="3542999"/>
            <a:ext cx="1368429" cy="1948004"/>
          </a:xfrm>
          <a:prstGeom prst="straightConnector1">
            <a:avLst/>
          </a:prstGeom>
          <a:ln>
            <a:solidFill>
              <a:srgbClr val="FFC000"/>
            </a:solidFill>
            <a:tailEnd type="arrow"/>
          </a:ln>
        </p:spPr>
        <p:style>
          <a:lnRef idx="2">
            <a:schemeClr val="accent3"/>
          </a:lnRef>
          <a:fillRef idx="0">
            <a:schemeClr val="accent3"/>
          </a:fillRef>
          <a:effectRef idx="1">
            <a:schemeClr val="accent3"/>
          </a:effectRef>
          <a:fontRef idx="minor">
            <a:schemeClr val="tx1"/>
          </a:fontRef>
        </p:style>
      </p:cxnSp>
      <p:cxnSp>
        <p:nvCxnSpPr>
          <p:cNvPr id="51" name="Straight Arrow Connector 50"/>
          <p:cNvCxnSpPr>
            <a:endCxn id="24" idx="3"/>
          </p:cNvCxnSpPr>
          <p:nvPr/>
        </p:nvCxnSpPr>
        <p:spPr>
          <a:xfrm flipV="1">
            <a:off x="5590621" y="4568495"/>
            <a:ext cx="1774456" cy="825670"/>
          </a:xfrm>
          <a:prstGeom prst="straightConnector1">
            <a:avLst/>
          </a:prstGeom>
          <a:ln>
            <a:solidFill>
              <a:srgbClr val="FFC000"/>
            </a:solidFill>
            <a:tailEnd type="arrow"/>
          </a:ln>
        </p:spPr>
        <p:style>
          <a:lnRef idx="2">
            <a:schemeClr val="accent3"/>
          </a:lnRef>
          <a:fillRef idx="0">
            <a:schemeClr val="accent3"/>
          </a:fillRef>
          <a:effectRef idx="1">
            <a:schemeClr val="accent3"/>
          </a:effectRef>
          <a:fontRef idx="minor">
            <a:schemeClr val="tx1"/>
          </a:fontRef>
        </p:style>
      </p:cxnSp>
      <p:cxnSp>
        <p:nvCxnSpPr>
          <p:cNvPr id="52" name="Straight Arrow Connector 51"/>
          <p:cNvCxnSpPr>
            <a:stCxn id="18" idx="6"/>
            <a:endCxn id="24" idx="2"/>
          </p:cNvCxnSpPr>
          <p:nvPr/>
        </p:nvCxnSpPr>
        <p:spPr>
          <a:xfrm>
            <a:off x="5590621" y="4360809"/>
            <a:ext cx="1688430" cy="1588"/>
          </a:xfrm>
          <a:prstGeom prst="straightConnector1">
            <a:avLst/>
          </a:prstGeom>
          <a:ln>
            <a:solidFill>
              <a:srgbClr val="FFC000"/>
            </a:solidFill>
            <a:tailEnd type="arrow"/>
          </a:ln>
        </p:spPr>
        <p:style>
          <a:lnRef idx="2">
            <a:schemeClr val="accent3"/>
          </a:lnRef>
          <a:fillRef idx="0">
            <a:schemeClr val="accent3"/>
          </a:fillRef>
          <a:effectRef idx="1">
            <a:schemeClr val="accent3"/>
          </a:effectRef>
          <a:fontRef idx="minor">
            <a:schemeClr val="tx1"/>
          </a:fontRef>
        </p:style>
      </p:cxnSp>
      <p:cxnSp>
        <p:nvCxnSpPr>
          <p:cNvPr id="53" name="Straight Arrow Connector 52"/>
          <p:cNvCxnSpPr>
            <a:stCxn id="15" idx="6"/>
            <a:endCxn id="24" idx="1"/>
          </p:cNvCxnSpPr>
          <p:nvPr/>
        </p:nvCxnSpPr>
        <p:spPr>
          <a:xfrm>
            <a:off x="5590621" y="3335313"/>
            <a:ext cx="1774456" cy="817810"/>
          </a:xfrm>
          <a:prstGeom prst="straightConnector1">
            <a:avLst/>
          </a:prstGeom>
          <a:ln>
            <a:solidFill>
              <a:srgbClr val="FFC000"/>
            </a:solidFill>
            <a:tailEnd type="arrow"/>
          </a:ln>
        </p:spPr>
        <p:style>
          <a:lnRef idx="2">
            <a:schemeClr val="accent3"/>
          </a:lnRef>
          <a:fillRef idx="0">
            <a:schemeClr val="accent3"/>
          </a:fillRef>
          <a:effectRef idx="1">
            <a:schemeClr val="accent3"/>
          </a:effectRef>
          <a:fontRef idx="minor">
            <a:schemeClr val="tx1"/>
          </a:fontRef>
        </p:style>
      </p:cxnSp>
      <p:cxnSp>
        <p:nvCxnSpPr>
          <p:cNvPr id="54" name="Straight Arrow Connector 53"/>
          <p:cNvCxnSpPr>
            <a:stCxn id="24" idx="6"/>
          </p:cNvCxnSpPr>
          <p:nvPr/>
        </p:nvCxnSpPr>
        <p:spPr>
          <a:xfrm>
            <a:off x="7866475" y="4360809"/>
            <a:ext cx="302800" cy="3971"/>
          </a:xfrm>
          <a:prstGeom prst="straightConnector1">
            <a:avLst/>
          </a:prstGeom>
          <a:ln>
            <a:solidFill>
              <a:srgbClr val="FFC000"/>
            </a:solidFill>
            <a:tailEnd type="arrow"/>
          </a:ln>
        </p:spPr>
        <p:style>
          <a:lnRef idx="2">
            <a:schemeClr val="accent3"/>
          </a:lnRef>
          <a:fillRef idx="0">
            <a:schemeClr val="accent3"/>
          </a:fillRef>
          <a:effectRef idx="1">
            <a:schemeClr val="accent3"/>
          </a:effectRef>
          <a:fontRef idx="minor">
            <a:schemeClr val="tx1"/>
          </a:fontRef>
        </p:style>
      </p:cxnSp>
      <p:pic>
        <p:nvPicPr>
          <p:cNvPr id="60" name="Picture 59" descr="latex-image-1.pdf"/>
          <p:cNvPicPr>
            <a:picLocks noChangeAspect="1"/>
          </p:cNvPicPr>
          <p:nvPr/>
        </p:nvPicPr>
        <p:blipFill>
          <a:blip r:embed="rId7" cstate="print"/>
          <a:stretch>
            <a:fillRect/>
          </a:stretch>
        </p:blipFill>
        <p:spPr>
          <a:xfrm>
            <a:off x="2071688" y="3008313"/>
            <a:ext cx="444500" cy="393700"/>
          </a:xfrm>
          <a:prstGeom prst="rect">
            <a:avLst/>
          </a:prstGeom>
        </p:spPr>
      </p:pic>
      <p:pic>
        <p:nvPicPr>
          <p:cNvPr id="61" name="Picture 60" descr="latex-image-1.pdf"/>
          <p:cNvPicPr>
            <a:picLocks noChangeAspect="1"/>
          </p:cNvPicPr>
          <p:nvPr/>
        </p:nvPicPr>
        <p:blipFill>
          <a:blip r:embed="rId8" cstate="print"/>
          <a:stretch>
            <a:fillRect/>
          </a:stretch>
        </p:blipFill>
        <p:spPr>
          <a:xfrm>
            <a:off x="2157413" y="3835400"/>
            <a:ext cx="444500" cy="393700"/>
          </a:xfrm>
          <a:prstGeom prst="rect">
            <a:avLst/>
          </a:prstGeom>
        </p:spPr>
      </p:pic>
      <p:pic>
        <p:nvPicPr>
          <p:cNvPr id="62" name="Picture 61" descr="latex-image-1.pdf"/>
          <p:cNvPicPr>
            <a:picLocks noChangeAspect="1"/>
          </p:cNvPicPr>
          <p:nvPr/>
        </p:nvPicPr>
        <p:blipFill>
          <a:blip r:embed="rId9" cstate="print"/>
          <a:stretch>
            <a:fillRect/>
          </a:stretch>
        </p:blipFill>
        <p:spPr>
          <a:xfrm>
            <a:off x="2022475" y="4883150"/>
            <a:ext cx="444500" cy="393700"/>
          </a:xfrm>
          <a:prstGeom prst="rect">
            <a:avLst/>
          </a:prstGeom>
        </p:spPr>
      </p:pic>
      <p:pic>
        <p:nvPicPr>
          <p:cNvPr id="63" name="Picture 62" descr="latex-image-1.pdf"/>
          <p:cNvPicPr>
            <a:picLocks noChangeAspect="1"/>
          </p:cNvPicPr>
          <p:nvPr/>
        </p:nvPicPr>
        <p:blipFill>
          <a:blip r:embed="rId10" cstate="print"/>
          <a:stretch>
            <a:fillRect/>
          </a:stretch>
        </p:blipFill>
        <p:spPr>
          <a:xfrm>
            <a:off x="4513263" y="4945063"/>
            <a:ext cx="444500" cy="393700"/>
          </a:xfrm>
          <a:prstGeom prst="rect">
            <a:avLst/>
          </a:prstGeom>
          <a:noFill/>
          <a:ln>
            <a:noFill/>
          </a:ln>
        </p:spPr>
      </p:pic>
      <p:pic>
        <p:nvPicPr>
          <p:cNvPr id="64" name="Picture 63" descr="latex-image-1.pdf"/>
          <p:cNvPicPr>
            <a:picLocks noChangeAspect="1"/>
          </p:cNvPicPr>
          <p:nvPr/>
        </p:nvPicPr>
        <p:blipFill>
          <a:blip r:embed="rId11" cstate="print"/>
          <a:stretch>
            <a:fillRect/>
          </a:stretch>
        </p:blipFill>
        <p:spPr>
          <a:xfrm>
            <a:off x="4500563" y="4117975"/>
            <a:ext cx="444500" cy="393700"/>
          </a:xfrm>
          <a:prstGeom prst="rect">
            <a:avLst/>
          </a:prstGeom>
        </p:spPr>
      </p:pic>
      <p:pic>
        <p:nvPicPr>
          <p:cNvPr id="65" name="Picture 64" descr="latex-image-1.pdf"/>
          <p:cNvPicPr>
            <a:picLocks noChangeAspect="1"/>
          </p:cNvPicPr>
          <p:nvPr/>
        </p:nvPicPr>
        <p:blipFill>
          <a:blip r:embed="rId12" cstate="print"/>
          <a:stretch>
            <a:fillRect/>
          </a:stretch>
        </p:blipFill>
        <p:spPr>
          <a:xfrm>
            <a:off x="4537075" y="2971800"/>
            <a:ext cx="444500" cy="393700"/>
          </a:xfrm>
          <a:prstGeom prst="rect">
            <a:avLst/>
          </a:prstGeom>
        </p:spPr>
      </p:pic>
      <p:pic>
        <p:nvPicPr>
          <p:cNvPr id="66" name="Picture 65" descr="latex-image-1.pdf"/>
          <p:cNvPicPr>
            <a:picLocks noChangeAspect="1"/>
          </p:cNvPicPr>
          <p:nvPr/>
        </p:nvPicPr>
        <p:blipFill>
          <a:blip r:embed="rId13" cstate="print"/>
          <a:stretch>
            <a:fillRect/>
          </a:stretch>
        </p:blipFill>
        <p:spPr>
          <a:xfrm>
            <a:off x="6683375" y="3527425"/>
            <a:ext cx="444500" cy="317500"/>
          </a:xfrm>
          <a:prstGeom prst="rect">
            <a:avLst/>
          </a:prstGeom>
        </p:spPr>
      </p:pic>
      <p:pic>
        <p:nvPicPr>
          <p:cNvPr id="67" name="Picture 66" descr="latex-image-1.pdf"/>
          <p:cNvPicPr>
            <a:picLocks noChangeAspect="1"/>
          </p:cNvPicPr>
          <p:nvPr/>
        </p:nvPicPr>
        <p:blipFill>
          <a:blip r:embed="rId14" cstate="print"/>
          <a:stretch>
            <a:fillRect/>
          </a:stretch>
        </p:blipFill>
        <p:spPr>
          <a:xfrm>
            <a:off x="6608763" y="4033838"/>
            <a:ext cx="444500" cy="317500"/>
          </a:xfrm>
          <a:prstGeom prst="rect">
            <a:avLst/>
          </a:prstGeom>
        </p:spPr>
      </p:pic>
      <p:pic>
        <p:nvPicPr>
          <p:cNvPr id="68" name="Picture 67" descr="latex-image-1.pdf"/>
          <p:cNvPicPr>
            <a:picLocks noChangeAspect="1"/>
          </p:cNvPicPr>
          <p:nvPr/>
        </p:nvPicPr>
        <p:blipFill>
          <a:blip r:embed="rId15" cstate="print"/>
          <a:stretch>
            <a:fillRect/>
          </a:stretch>
        </p:blipFill>
        <p:spPr>
          <a:xfrm>
            <a:off x="6534150" y="4476750"/>
            <a:ext cx="444500" cy="317500"/>
          </a:xfrm>
          <a:prstGeom prst="rect">
            <a:avLst/>
          </a:prstGeom>
        </p:spPr>
      </p:pic>
      <p:cxnSp>
        <p:nvCxnSpPr>
          <p:cNvPr id="58" name="Straight Arrow Connector 57"/>
          <p:cNvCxnSpPr/>
          <p:nvPr/>
        </p:nvCxnSpPr>
        <p:spPr>
          <a:xfrm>
            <a:off x="3089982" y="4360809"/>
            <a:ext cx="1913215" cy="1033356"/>
          </a:xfrm>
          <a:prstGeom prst="straightConnector1">
            <a:avLst/>
          </a:prstGeom>
          <a:ln>
            <a:solidFill>
              <a:srgbClr val="FFC000"/>
            </a:solidFill>
            <a:tailEnd type="arrow"/>
          </a:ln>
        </p:spPr>
        <p:style>
          <a:lnRef idx="2">
            <a:schemeClr val="accent3"/>
          </a:lnRef>
          <a:fillRef idx="0">
            <a:schemeClr val="accent3"/>
          </a:fillRef>
          <a:effectRef idx="1">
            <a:schemeClr val="accent3"/>
          </a:effectRef>
          <a:fontRef idx="minor">
            <a:schemeClr val="tx1"/>
          </a:fontRef>
        </p:style>
      </p:cxnSp>
      <p:cxnSp>
        <p:nvCxnSpPr>
          <p:cNvPr id="59" name="Straight Arrow Connector 58"/>
          <p:cNvCxnSpPr/>
          <p:nvPr/>
        </p:nvCxnSpPr>
        <p:spPr>
          <a:xfrm flipV="1">
            <a:off x="3089982" y="4568495"/>
            <a:ext cx="1999241" cy="825670"/>
          </a:xfrm>
          <a:prstGeom prst="straightConnector1">
            <a:avLst/>
          </a:prstGeom>
          <a:ln>
            <a:solidFill>
              <a:srgbClr val="FFC000"/>
            </a:solidFill>
            <a:tailEnd type="arrow"/>
          </a:ln>
        </p:spPr>
        <p:style>
          <a:lnRef idx="2">
            <a:schemeClr val="accent3"/>
          </a:lnRef>
          <a:fillRef idx="0">
            <a:schemeClr val="accent3"/>
          </a:fillRef>
          <a:effectRef idx="1">
            <a:schemeClr val="accent3"/>
          </a:effectRef>
          <a:fontRef idx="minor">
            <a:schemeClr val="tx1"/>
          </a:fontRef>
        </p:style>
      </p:cxnSp>
      <p:sp>
        <p:nvSpPr>
          <p:cNvPr id="69" name="Content Placeholder 54"/>
          <p:cNvSpPr>
            <a:spLocks noGrp="1"/>
          </p:cNvSpPr>
          <p:nvPr>
            <p:ph idx="1"/>
          </p:nvPr>
        </p:nvSpPr>
        <p:spPr/>
        <p:txBody>
          <a:bodyPr/>
          <a:lstStyle/>
          <a:p>
            <a:pPr marL="457200" indent="-457200">
              <a:buFont typeface="Arial" panose="020B0604020202020204" pitchFamily="34" charset="0"/>
              <a:buChar char="•"/>
            </a:pPr>
            <a:r>
              <a:rPr lang="en-US" dirty="0"/>
              <a:t>Predictions are fed forward through the network to classify</a:t>
            </a:r>
          </a:p>
          <a:p>
            <a:endParaRPr lang="en-US" dirty="0"/>
          </a:p>
        </p:txBody>
      </p:sp>
      <p:sp>
        <p:nvSpPr>
          <p:cNvPr id="70" name="TextBox 69"/>
          <p:cNvSpPr txBox="1"/>
          <p:nvPr/>
        </p:nvSpPr>
        <p:spPr>
          <a:xfrm>
            <a:off x="0" y="6604084"/>
            <a:ext cx="619080" cy="246221"/>
          </a:xfrm>
          <a:prstGeom prst="rect">
            <a:avLst/>
          </a:prstGeom>
          <a:noFill/>
        </p:spPr>
        <p:txBody>
          <a:bodyPr wrap="none" rtlCol="0">
            <a:spAutoFit/>
          </a:bodyPr>
          <a:lstStyle/>
          <a:p>
            <a:r>
              <a:rPr lang="en-US" sz="1000" dirty="0">
                <a:solidFill>
                  <a:srgbClr val="000000"/>
                </a:solidFill>
              </a:rPr>
              <a:t>HKUST</a:t>
            </a:r>
          </a:p>
        </p:txBody>
      </p:sp>
    </p:spTree>
    <p:extLst>
      <p:ext uri="{BB962C8B-B14F-4D97-AF65-F5344CB8AC3E}">
        <p14:creationId xmlns:p14="http://schemas.microsoft.com/office/powerpoint/2010/main" val="393076619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Deep neural networks</a:t>
            </a:r>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dirty="0"/>
              <a:t>Lots of hidden layers</a:t>
            </a:r>
          </a:p>
          <a:p>
            <a:pPr marL="457200" indent="-457200">
              <a:buFont typeface="Arial" panose="020B0604020202020204" pitchFamily="34" charset="0"/>
              <a:buChar char="•"/>
            </a:pPr>
            <a:r>
              <a:rPr lang="en-US" dirty="0"/>
              <a:t>Depth = power (usually)</a:t>
            </a:r>
          </a:p>
        </p:txBody>
      </p:sp>
      <p:pic>
        <p:nvPicPr>
          <p:cNvPr id="368642" name="Picture 2" descr="http://neuralnetworksanddeeplearning.com/images/tikz36.png"/>
          <p:cNvPicPr>
            <a:picLocks noChangeAspect="1" noChangeArrowheads="1"/>
          </p:cNvPicPr>
          <p:nvPr/>
        </p:nvPicPr>
        <p:blipFill>
          <a:blip r:embed="rId2" cstate="print"/>
          <a:srcRect/>
          <a:stretch>
            <a:fillRect/>
          </a:stretch>
        </p:blipFill>
        <p:spPr bwMode="auto">
          <a:xfrm>
            <a:off x="710211" y="2225467"/>
            <a:ext cx="7907914" cy="3939837"/>
          </a:xfrm>
          <a:prstGeom prst="rect">
            <a:avLst/>
          </a:prstGeom>
          <a:noFill/>
        </p:spPr>
      </p:pic>
      <p:sp>
        <p:nvSpPr>
          <p:cNvPr id="5" name="TextBox 4"/>
          <p:cNvSpPr txBox="1"/>
          <p:nvPr/>
        </p:nvSpPr>
        <p:spPr>
          <a:xfrm>
            <a:off x="0" y="6604084"/>
            <a:ext cx="3975768" cy="246221"/>
          </a:xfrm>
          <a:prstGeom prst="rect">
            <a:avLst/>
          </a:prstGeom>
          <a:noFill/>
        </p:spPr>
        <p:txBody>
          <a:bodyPr wrap="none" rtlCol="0">
            <a:spAutoFit/>
          </a:bodyPr>
          <a:lstStyle/>
          <a:p>
            <a:r>
              <a:rPr lang="en-US" sz="1000" dirty="0">
                <a:solidFill>
                  <a:srgbClr val="000000"/>
                </a:solidFill>
              </a:rPr>
              <a:t>Figure from http://neuralnetworksanddeeplearning.com/chap5.html </a:t>
            </a:r>
          </a:p>
        </p:txBody>
      </p:sp>
      <p:sp>
        <p:nvSpPr>
          <p:cNvPr id="4" name="TextBox 3"/>
          <p:cNvSpPr txBox="1"/>
          <p:nvPr/>
        </p:nvSpPr>
        <p:spPr>
          <a:xfrm rot="16200000">
            <a:off x="835870" y="4156262"/>
            <a:ext cx="2673361" cy="461665"/>
          </a:xfrm>
          <a:prstGeom prst="rect">
            <a:avLst/>
          </a:prstGeom>
          <a:solidFill>
            <a:srgbClr val="FF0000"/>
          </a:solidFill>
        </p:spPr>
        <p:txBody>
          <a:bodyPr wrap="none" rtlCol="0">
            <a:spAutoFit/>
          </a:bodyPr>
          <a:lstStyle/>
          <a:p>
            <a:r>
              <a:rPr lang="en-US" sz="2400" b="1" dirty="0">
                <a:solidFill>
                  <a:schemeClr val="bg1"/>
                </a:solidFill>
              </a:rPr>
              <a:t>Weights to learn!</a:t>
            </a:r>
          </a:p>
        </p:txBody>
      </p:sp>
      <p:sp>
        <p:nvSpPr>
          <p:cNvPr id="7" name="TextBox 6"/>
          <p:cNvSpPr txBox="1"/>
          <p:nvPr/>
        </p:nvSpPr>
        <p:spPr>
          <a:xfrm rot="16200000">
            <a:off x="2408255" y="4156262"/>
            <a:ext cx="2673361" cy="461665"/>
          </a:xfrm>
          <a:prstGeom prst="rect">
            <a:avLst/>
          </a:prstGeom>
          <a:solidFill>
            <a:srgbClr val="FF0000"/>
          </a:solidFill>
        </p:spPr>
        <p:txBody>
          <a:bodyPr wrap="none" rtlCol="0">
            <a:spAutoFit/>
          </a:bodyPr>
          <a:lstStyle/>
          <a:p>
            <a:r>
              <a:rPr lang="en-US" sz="2400" b="1" dirty="0">
                <a:solidFill>
                  <a:schemeClr val="bg1"/>
                </a:solidFill>
              </a:rPr>
              <a:t>Weights to learn!</a:t>
            </a:r>
          </a:p>
        </p:txBody>
      </p:sp>
      <p:sp>
        <p:nvSpPr>
          <p:cNvPr id="8" name="TextBox 7"/>
          <p:cNvSpPr txBox="1"/>
          <p:nvPr/>
        </p:nvSpPr>
        <p:spPr>
          <a:xfrm rot="16200000">
            <a:off x="3891900" y="4156263"/>
            <a:ext cx="2673361" cy="461665"/>
          </a:xfrm>
          <a:prstGeom prst="rect">
            <a:avLst/>
          </a:prstGeom>
          <a:solidFill>
            <a:srgbClr val="FF0000"/>
          </a:solidFill>
        </p:spPr>
        <p:txBody>
          <a:bodyPr wrap="none" rtlCol="0">
            <a:spAutoFit/>
          </a:bodyPr>
          <a:lstStyle/>
          <a:p>
            <a:r>
              <a:rPr lang="en-US" sz="2400" b="1" dirty="0">
                <a:solidFill>
                  <a:schemeClr val="bg1"/>
                </a:solidFill>
              </a:rPr>
              <a:t>Weights to learn!</a:t>
            </a:r>
          </a:p>
        </p:txBody>
      </p:sp>
      <p:sp>
        <p:nvSpPr>
          <p:cNvPr id="9" name="TextBox 8"/>
          <p:cNvSpPr txBox="1"/>
          <p:nvPr/>
        </p:nvSpPr>
        <p:spPr>
          <a:xfrm rot="16200000">
            <a:off x="5513485" y="4156263"/>
            <a:ext cx="2673361" cy="461665"/>
          </a:xfrm>
          <a:prstGeom prst="rect">
            <a:avLst/>
          </a:prstGeom>
          <a:solidFill>
            <a:srgbClr val="FF0000"/>
          </a:solidFill>
        </p:spPr>
        <p:txBody>
          <a:bodyPr wrap="none" rtlCol="0">
            <a:spAutoFit/>
          </a:bodyPr>
          <a:lstStyle/>
          <a:p>
            <a:r>
              <a:rPr lang="en-US" sz="2400" b="1" dirty="0">
                <a:solidFill>
                  <a:schemeClr val="bg1"/>
                </a:solidFill>
              </a:rPr>
              <a:t>Weights to learn!</a:t>
            </a:r>
          </a:p>
        </p:txBody>
      </p:sp>
    </p:spTree>
    <p:extLst>
      <p:ext uri="{BB962C8B-B14F-4D97-AF65-F5344CB8AC3E}">
        <p14:creationId xmlns:p14="http://schemas.microsoft.com/office/powerpoint/2010/main" val="42540002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we train them? </a:t>
            </a:r>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dirty="0"/>
              <a:t>The goal is to iteratively find </a:t>
            </a:r>
            <a:r>
              <a:rPr lang="en-US" dirty="0" smtClean="0"/>
              <a:t>a </a:t>
            </a:r>
            <a:r>
              <a:rPr lang="en-US" dirty="0"/>
              <a:t>set of weights that allow the activations/outputs to match the desired output</a:t>
            </a:r>
          </a:p>
          <a:p>
            <a:pPr marL="457200" indent="-457200">
              <a:buFont typeface="Arial" panose="020B0604020202020204" pitchFamily="34" charset="0"/>
              <a:buChar char="•"/>
            </a:pPr>
            <a:r>
              <a:rPr lang="en-US" dirty="0" smtClean="0"/>
              <a:t>For this, we will </a:t>
            </a:r>
            <a:r>
              <a:rPr lang="en-US" i="1" dirty="0"/>
              <a:t>minimize a </a:t>
            </a:r>
            <a:r>
              <a:rPr lang="en-US" b="1" i="1" dirty="0"/>
              <a:t>loss function</a:t>
            </a:r>
            <a:r>
              <a:rPr lang="en-US" b="1" dirty="0"/>
              <a:t>  </a:t>
            </a:r>
          </a:p>
          <a:p>
            <a:pPr marL="457200" indent="-457200">
              <a:buFont typeface="Arial" panose="020B0604020202020204" pitchFamily="34" charset="0"/>
              <a:buChar char="•"/>
            </a:pPr>
            <a:r>
              <a:rPr lang="en-US" dirty="0"/>
              <a:t>The loss function </a:t>
            </a:r>
            <a:r>
              <a:rPr lang="en-US" dirty="0" smtClean="0"/>
              <a:t>quantifies the agreement between the predicted scores and GT labels</a:t>
            </a:r>
            <a:endParaRPr lang="en-US" dirty="0"/>
          </a:p>
          <a:p>
            <a:pPr marL="457200" indent="-457200">
              <a:buFont typeface="Arial" panose="020B0604020202020204" pitchFamily="34" charset="0"/>
              <a:buChar char="•"/>
            </a:pPr>
            <a:endParaRPr lang="en-US" dirty="0" smtClean="0"/>
          </a:p>
          <a:p>
            <a:pPr marL="457200" indent="-457200">
              <a:buFont typeface="Arial" panose="020B0604020202020204" pitchFamily="34" charset="0"/>
              <a:buChar char="•"/>
            </a:pPr>
            <a:r>
              <a:rPr lang="en-US" dirty="0" smtClean="0"/>
              <a:t>First, </a:t>
            </a:r>
            <a:r>
              <a:rPr lang="en-US" dirty="0"/>
              <a:t>let’s simplify and assume </a:t>
            </a:r>
            <a:r>
              <a:rPr lang="en-US" dirty="0" smtClean="0"/>
              <a:t>we have a single </a:t>
            </a:r>
            <a:r>
              <a:rPr lang="en-US" dirty="0"/>
              <a:t>layer of weights in the network </a:t>
            </a:r>
          </a:p>
          <a:p>
            <a:pPr marL="0" indent="0"/>
            <a:endParaRPr lang="en-US" b="1" dirty="0"/>
          </a:p>
        </p:txBody>
      </p:sp>
    </p:spTree>
    <p:extLst>
      <p:ext uri="{BB962C8B-B14F-4D97-AF65-F5344CB8AC3E}">
        <p14:creationId xmlns:p14="http://schemas.microsoft.com/office/powerpoint/2010/main" val="1354575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goal</a:t>
            </a:r>
          </a:p>
        </p:txBody>
      </p:sp>
      <p:sp>
        <p:nvSpPr>
          <p:cNvPr id="5" name="object 4"/>
          <p:cNvSpPr/>
          <p:nvPr/>
        </p:nvSpPr>
        <p:spPr>
          <a:xfrm>
            <a:off x="102075" y="1503004"/>
            <a:ext cx="5909913" cy="4495240"/>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6" name="object 5"/>
          <p:cNvSpPr txBox="1"/>
          <p:nvPr/>
        </p:nvSpPr>
        <p:spPr>
          <a:xfrm>
            <a:off x="6085012" y="1492824"/>
            <a:ext cx="2883535" cy="1391920"/>
          </a:xfrm>
          <a:prstGeom prst="rect">
            <a:avLst/>
          </a:prstGeom>
        </p:spPr>
        <p:txBody>
          <a:bodyPr vert="horz" wrap="square" lIns="0" tIns="0" rIns="0" bIns="0" rtlCol="0">
            <a:spAutoFit/>
          </a:bodyPr>
          <a:lstStyle/>
          <a:p>
            <a:pPr marL="12700" marR="5080">
              <a:lnSpc>
                <a:spcPct val="100699"/>
              </a:lnSpc>
            </a:pPr>
            <a:r>
              <a:rPr spc="-5" dirty="0">
                <a:solidFill>
                  <a:prstClr val="black"/>
                </a:solidFill>
                <a:latin typeface="Arial"/>
                <a:cs typeface="Arial"/>
              </a:rPr>
              <a:t>Example dataset: </a:t>
            </a:r>
            <a:r>
              <a:rPr b="1" spc="-5" dirty="0">
                <a:solidFill>
                  <a:prstClr val="black"/>
                </a:solidFill>
                <a:latin typeface="Arial"/>
                <a:cs typeface="Arial"/>
              </a:rPr>
              <a:t>CIFAR-10  10</a:t>
            </a:r>
            <a:r>
              <a:rPr b="1" spc="-70" dirty="0">
                <a:solidFill>
                  <a:prstClr val="black"/>
                </a:solidFill>
                <a:latin typeface="Arial"/>
                <a:cs typeface="Arial"/>
              </a:rPr>
              <a:t> </a:t>
            </a:r>
            <a:r>
              <a:rPr spc="-5" dirty="0">
                <a:solidFill>
                  <a:prstClr val="black"/>
                </a:solidFill>
                <a:latin typeface="Arial"/>
                <a:cs typeface="Arial"/>
              </a:rPr>
              <a:t>labels</a:t>
            </a:r>
            <a:endParaRPr dirty="0">
              <a:solidFill>
                <a:prstClr val="black"/>
              </a:solidFill>
              <a:latin typeface="Arial"/>
              <a:cs typeface="Arial"/>
            </a:endParaRPr>
          </a:p>
          <a:p>
            <a:pPr marL="202565" marR="308610" indent="-190500">
              <a:lnSpc>
                <a:spcPct val="100699"/>
              </a:lnSpc>
            </a:pPr>
            <a:r>
              <a:rPr b="1" spc="-5" dirty="0">
                <a:solidFill>
                  <a:prstClr val="black"/>
                </a:solidFill>
                <a:latin typeface="Arial"/>
                <a:cs typeface="Arial"/>
              </a:rPr>
              <a:t>50,000 </a:t>
            </a:r>
            <a:r>
              <a:rPr spc="-5" dirty="0">
                <a:solidFill>
                  <a:prstClr val="black"/>
                </a:solidFill>
                <a:latin typeface="Arial"/>
                <a:cs typeface="Arial"/>
              </a:rPr>
              <a:t>training images  each image is</a:t>
            </a:r>
            <a:r>
              <a:rPr spc="-10" dirty="0">
                <a:solidFill>
                  <a:prstClr val="black"/>
                </a:solidFill>
                <a:latin typeface="Arial"/>
                <a:cs typeface="Arial"/>
              </a:rPr>
              <a:t> </a:t>
            </a:r>
            <a:r>
              <a:rPr b="1" spc="-5" dirty="0">
                <a:solidFill>
                  <a:prstClr val="black"/>
                </a:solidFill>
                <a:latin typeface="Arial"/>
                <a:cs typeface="Arial"/>
              </a:rPr>
              <a:t>32x32x3</a:t>
            </a:r>
            <a:endParaRPr dirty="0">
              <a:solidFill>
                <a:prstClr val="black"/>
              </a:solidFill>
              <a:latin typeface="Arial"/>
              <a:cs typeface="Arial"/>
            </a:endParaRPr>
          </a:p>
          <a:p>
            <a:pPr marL="12700">
              <a:spcBef>
                <a:spcPts val="15"/>
              </a:spcBef>
            </a:pPr>
            <a:r>
              <a:rPr b="1" spc="-5" dirty="0">
                <a:solidFill>
                  <a:prstClr val="black"/>
                </a:solidFill>
                <a:latin typeface="Arial"/>
                <a:cs typeface="Arial"/>
              </a:rPr>
              <a:t>10,000 </a:t>
            </a:r>
            <a:r>
              <a:rPr spc="-5" dirty="0">
                <a:solidFill>
                  <a:prstClr val="black"/>
                </a:solidFill>
                <a:latin typeface="Arial"/>
                <a:cs typeface="Arial"/>
              </a:rPr>
              <a:t>test</a:t>
            </a:r>
            <a:r>
              <a:rPr spc="-25" dirty="0">
                <a:solidFill>
                  <a:prstClr val="black"/>
                </a:solidFill>
                <a:latin typeface="Arial"/>
                <a:cs typeface="Arial"/>
              </a:rPr>
              <a:t> </a:t>
            </a:r>
            <a:r>
              <a:rPr spc="-5" dirty="0">
                <a:solidFill>
                  <a:prstClr val="black"/>
                </a:solidFill>
                <a:latin typeface="Arial"/>
                <a:cs typeface="Arial"/>
              </a:rPr>
              <a:t>images.</a:t>
            </a:r>
            <a:endParaRPr dirty="0">
              <a:solidFill>
                <a:prstClr val="black"/>
              </a:solidFill>
              <a:latin typeface="Arial"/>
              <a:cs typeface="Arial"/>
            </a:endParaRPr>
          </a:p>
        </p:txBody>
      </p:sp>
      <p:sp>
        <p:nvSpPr>
          <p:cNvPr id="7" name="TextBox 6"/>
          <p:cNvSpPr txBox="1"/>
          <p:nvPr/>
        </p:nvSpPr>
        <p:spPr>
          <a:xfrm>
            <a:off x="0" y="6604084"/>
            <a:ext cx="1072730" cy="253916"/>
          </a:xfrm>
          <a:prstGeom prst="rect">
            <a:avLst/>
          </a:prstGeom>
          <a:noFill/>
        </p:spPr>
        <p:txBody>
          <a:bodyPr wrap="none" rtlCol="0">
            <a:spAutoFit/>
          </a:bodyPr>
          <a:lstStyle/>
          <a:p>
            <a:r>
              <a:rPr lang="en-US" sz="1050" dirty="0"/>
              <a:t>Andrej </a:t>
            </a:r>
            <a:r>
              <a:rPr lang="en-US" sz="1050" dirty="0" err="1"/>
              <a:t>Karpathy</a:t>
            </a:r>
            <a:endParaRPr lang="en-US" sz="1050" dirty="0"/>
          </a:p>
        </p:txBody>
      </p:sp>
    </p:spTree>
    <p:extLst>
      <p:ext uri="{BB962C8B-B14F-4D97-AF65-F5344CB8AC3E}">
        <p14:creationId xmlns:p14="http://schemas.microsoft.com/office/powerpoint/2010/main" val="23476350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scores</a:t>
            </a:r>
          </a:p>
        </p:txBody>
      </p:sp>
      <p:sp>
        <p:nvSpPr>
          <p:cNvPr id="3" name="object 5"/>
          <p:cNvSpPr/>
          <p:nvPr/>
        </p:nvSpPr>
        <p:spPr>
          <a:xfrm>
            <a:off x="820349" y="2580771"/>
            <a:ext cx="1009647" cy="1114422"/>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4" name="object 6"/>
          <p:cNvSpPr txBox="1"/>
          <p:nvPr/>
        </p:nvSpPr>
        <p:spPr>
          <a:xfrm>
            <a:off x="641498" y="3839254"/>
            <a:ext cx="3004820" cy="1128514"/>
          </a:xfrm>
          <a:prstGeom prst="rect">
            <a:avLst/>
          </a:prstGeom>
        </p:spPr>
        <p:txBody>
          <a:bodyPr vert="horz" wrap="square" lIns="0" tIns="0" rIns="0" bIns="0" rtlCol="0">
            <a:spAutoFit/>
          </a:bodyPr>
          <a:lstStyle/>
          <a:p>
            <a:pPr marL="12700">
              <a:lnSpc>
                <a:spcPts val="2865"/>
              </a:lnSpc>
            </a:pPr>
            <a:r>
              <a:rPr sz="2400" b="1" spc="-5" dirty="0">
                <a:solidFill>
                  <a:prstClr val="black"/>
                </a:solidFill>
                <a:latin typeface="Arial"/>
                <a:cs typeface="Arial"/>
              </a:rPr>
              <a:t>[32x32x3]</a:t>
            </a:r>
            <a:endParaRPr sz="2400" dirty="0">
              <a:solidFill>
                <a:prstClr val="black"/>
              </a:solidFill>
              <a:latin typeface="Arial"/>
              <a:cs typeface="Arial"/>
            </a:endParaRPr>
          </a:p>
          <a:p>
            <a:pPr marL="12700" marR="5080">
              <a:lnSpc>
                <a:spcPts val="2850"/>
              </a:lnSpc>
              <a:spcBef>
                <a:spcPts val="105"/>
              </a:spcBef>
            </a:pPr>
            <a:r>
              <a:rPr sz="2400" spc="-5" dirty="0">
                <a:solidFill>
                  <a:prstClr val="black"/>
                </a:solidFill>
                <a:latin typeface="Arial"/>
                <a:cs typeface="Arial"/>
              </a:rPr>
              <a:t>array of numbers</a:t>
            </a:r>
            <a:r>
              <a:rPr sz="2400" spc="-25" dirty="0">
                <a:solidFill>
                  <a:prstClr val="black"/>
                </a:solidFill>
                <a:latin typeface="Arial"/>
                <a:cs typeface="Arial"/>
              </a:rPr>
              <a:t> </a:t>
            </a:r>
            <a:r>
              <a:rPr sz="2400" spc="-5" dirty="0">
                <a:solidFill>
                  <a:prstClr val="black"/>
                </a:solidFill>
                <a:latin typeface="Arial"/>
                <a:cs typeface="Arial"/>
              </a:rPr>
              <a:t>0...1  (3072 numbers</a:t>
            </a:r>
            <a:r>
              <a:rPr sz="2400" spc="-25" dirty="0">
                <a:solidFill>
                  <a:prstClr val="black"/>
                </a:solidFill>
                <a:latin typeface="Arial"/>
                <a:cs typeface="Arial"/>
              </a:rPr>
              <a:t> </a:t>
            </a:r>
            <a:r>
              <a:rPr sz="2400" spc="-5" dirty="0">
                <a:solidFill>
                  <a:prstClr val="black"/>
                </a:solidFill>
                <a:latin typeface="Arial"/>
                <a:cs typeface="Arial"/>
              </a:rPr>
              <a:t>total)</a:t>
            </a:r>
            <a:endParaRPr sz="2400" dirty="0">
              <a:solidFill>
                <a:prstClr val="black"/>
              </a:solidFill>
              <a:latin typeface="Arial"/>
              <a:cs typeface="Arial"/>
            </a:endParaRPr>
          </a:p>
        </p:txBody>
      </p:sp>
      <p:sp>
        <p:nvSpPr>
          <p:cNvPr id="5" name="object 7"/>
          <p:cNvSpPr/>
          <p:nvPr/>
        </p:nvSpPr>
        <p:spPr>
          <a:xfrm>
            <a:off x="2424071" y="3127420"/>
            <a:ext cx="3371215" cy="0"/>
          </a:xfrm>
          <a:custGeom>
            <a:avLst/>
            <a:gdLst/>
            <a:ahLst/>
            <a:cxnLst/>
            <a:rect l="l" t="t" r="r" b="b"/>
            <a:pathLst>
              <a:path w="3371215">
                <a:moveTo>
                  <a:pt x="0" y="0"/>
                </a:moveTo>
                <a:lnTo>
                  <a:pt x="3370943" y="0"/>
                </a:lnTo>
              </a:path>
            </a:pathLst>
          </a:custGeom>
          <a:ln w="9524">
            <a:solidFill>
              <a:srgbClr val="000000"/>
            </a:solidFill>
          </a:ln>
        </p:spPr>
        <p:txBody>
          <a:bodyPr wrap="square" lIns="0" tIns="0" rIns="0" bIns="0" rtlCol="0"/>
          <a:lstStyle/>
          <a:p>
            <a:endParaRPr>
              <a:solidFill>
                <a:prstClr val="black"/>
              </a:solidFill>
            </a:endParaRPr>
          </a:p>
        </p:txBody>
      </p:sp>
      <p:sp>
        <p:nvSpPr>
          <p:cNvPr id="6" name="object 8"/>
          <p:cNvSpPr/>
          <p:nvPr/>
        </p:nvSpPr>
        <p:spPr>
          <a:xfrm>
            <a:off x="5795014" y="3111687"/>
            <a:ext cx="43815" cy="31750"/>
          </a:xfrm>
          <a:custGeom>
            <a:avLst/>
            <a:gdLst/>
            <a:ahLst/>
            <a:cxnLst/>
            <a:rect l="l" t="t" r="r" b="b"/>
            <a:pathLst>
              <a:path w="43814" h="31750">
                <a:moveTo>
                  <a:pt x="0" y="31464"/>
                </a:moveTo>
                <a:lnTo>
                  <a:pt x="43224" y="15732"/>
                </a:lnTo>
                <a:lnTo>
                  <a:pt x="0" y="0"/>
                </a:lnTo>
                <a:lnTo>
                  <a:pt x="0" y="31464"/>
                </a:lnTo>
                <a:close/>
              </a:path>
            </a:pathLst>
          </a:custGeom>
          <a:ln w="9524">
            <a:solidFill>
              <a:srgbClr val="000000"/>
            </a:solidFill>
          </a:ln>
        </p:spPr>
        <p:txBody>
          <a:bodyPr wrap="square" lIns="0" tIns="0" rIns="0" bIns="0" rtlCol="0"/>
          <a:lstStyle/>
          <a:p>
            <a:endParaRPr>
              <a:solidFill>
                <a:prstClr val="black"/>
              </a:solidFill>
            </a:endParaRPr>
          </a:p>
        </p:txBody>
      </p:sp>
      <p:sp>
        <p:nvSpPr>
          <p:cNvPr id="7" name="object 9"/>
          <p:cNvSpPr txBox="1"/>
          <p:nvPr/>
        </p:nvSpPr>
        <p:spPr>
          <a:xfrm>
            <a:off x="3589296" y="2575060"/>
            <a:ext cx="1062355" cy="466090"/>
          </a:xfrm>
          <a:prstGeom prst="rect">
            <a:avLst/>
          </a:prstGeom>
        </p:spPr>
        <p:txBody>
          <a:bodyPr vert="horz" wrap="square" lIns="0" tIns="0" rIns="0" bIns="0" rtlCol="0">
            <a:spAutoFit/>
          </a:bodyPr>
          <a:lstStyle/>
          <a:p>
            <a:pPr marL="12700"/>
            <a:r>
              <a:rPr sz="3000" spc="-5" dirty="0">
                <a:solidFill>
                  <a:prstClr val="black"/>
                </a:solidFill>
                <a:latin typeface="Arial"/>
                <a:cs typeface="Arial"/>
              </a:rPr>
              <a:t>f(</a:t>
            </a:r>
            <a:r>
              <a:rPr sz="3000" b="1" spc="-5" dirty="0">
                <a:solidFill>
                  <a:srgbClr val="0000FF"/>
                </a:solidFill>
                <a:latin typeface="Arial"/>
                <a:cs typeface="Arial"/>
              </a:rPr>
              <a:t>x</a:t>
            </a:r>
            <a:r>
              <a:rPr sz="3000" spc="-5" dirty="0">
                <a:solidFill>
                  <a:prstClr val="black"/>
                </a:solidFill>
                <a:latin typeface="Arial"/>
                <a:cs typeface="Arial"/>
              </a:rPr>
              <a:t>,</a:t>
            </a:r>
            <a:r>
              <a:rPr sz="3000" b="1" spc="-5" dirty="0">
                <a:solidFill>
                  <a:srgbClr val="FF0000"/>
                </a:solidFill>
                <a:latin typeface="Arial"/>
                <a:cs typeface="Arial"/>
              </a:rPr>
              <a:t>W</a:t>
            </a:r>
            <a:r>
              <a:rPr sz="3000" dirty="0">
                <a:solidFill>
                  <a:prstClr val="black"/>
                </a:solidFill>
                <a:latin typeface="Arial"/>
                <a:cs typeface="Arial"/>
              </a:rPr>
              <a:t>)</a:t>
            </a:r>
          </a:p>
        </p:txBody>
      </p:sp>
      <p:sp>
        <p:nvSpPr>
          <p:cNvPr id="8" name="object 10"/>
          <p:cNvSpPr txBox="1"/>
          <p:nvPr/>
        </p:nvSpPr>
        <p:spPr>
          <a:xfrm>
            <a:off x="3006995" y="2142407"/>
            <a:ext cx="855980" cy="375920"/>
          </a:xfrm>
          <a:prstGeom prst="rect">
            <a:avLst/>
          </a:prstGeom>
        </p:spPr>
        <p:txBody>
          <a:bodyPr vert="horz" wrap="square" lIns="0" tIns="0" rIns="0" bIns="0" rtlCol="0">
            <a:spAutoFit/>
          </a:bodyPr>
          <a:lstStyle/>
          <a:p>
            <a:pPr marL="12700"/>
            <a:r>
              <a:rPr sz="2400" spc="-5" dirty="0">
                <a:solidFill>
                  <a:srgbClr val="0000FF"/>
                </a:solidFill>
                <a:latin typeface="Arial"/>
                <a:cs typeface="Arial"/>
              </a:rPr>
              <a:t>image</a:t>
            </a:r>
            <a:endParaRPr sz="2400">
              <a:solidFill>
                <a:prstClr val="black"/>
              </a:solidFill>
              <a:latin typeface="Arial"/>
              <a:cs typeface="Arial"/>
            </a:endParaRPr>
          </a:p>
        </p:txBody>
      </p:sp>
      <p:sp>
        <p:nvSpPr>
          <p:cNvPr id="9" name="object 11"/>
          <p:cNvSpPr txBox="1"/>
          <p:nvPr/>
        </p:nvSpPr>
        <p:spPr>
          <a:xfrm>
            <a:off x="4162595" y="2142407"/>
            <a:ext cx="1566545" cy="375920"/>
          </a:xfrm>
          <a:prstGeom prst="rect">
            <a:avLst/>
          </a:prstGeom>
        </p:spPr>
        <p:txBody>
          <a:bodyPr vert="horz" wrap="square" lIns="0" tIns="0" rIns="0" bIns="0" rtlCol="0">
            <a:spAutoFit/>
          </a:bodyPr>
          <a:lstStyle/>
          <a:p>
            <a:pPr marL="12700"/>
            <a:r>
              <a:rPr sz="2400" spc="-5" dirty="0">
                <a:solidFill>
                  <a:srgbClr val="FF0000"/>
                </a:solidFill>
                <a:latin typeface="Arial"/>
                <a:cs typeface="Arial"/>
              </a:rPr>
              <a:t>parameters</a:t>
            </a:r>
            <a:endParaRPr sz="2400">
              <a:solidFill>
                <a:prstClr val="black"/>
              </a:solidFill>
              <a:latin typeface="Arial"/>
              <a:cs typeface="Arial"/>
            </a:endParaRPr>
          </a:p>
        </p:txBody>
      </p:sp>
      <p:sp>
        <p:nvSpPr>
          <p:cNvPr id="10" name="object 12"/>
          <p:cNvSpPr txBox="1"/>
          <p:nvPr/>
        </p:nvSpPr>
        <p:spPr>
          <a:xfrm>
            <a:off x="6402366" y="2768741"/>
            <a:ext cx="2091689" cy="1115690"/>
          </a:xfrm>
          <a:prstGeom prst="rect">
            <a:avLst/>
          </a:prstGeom>
        </p:spPr>
        <p:txBody>
          <a:bodyPr vert="horz" wrap="square" lIns="0" tIns="0" rIns="0" bIns="0" rtlCol="0">
            <a:spAutoFit/>
          </a:bodyPr>
          <a:lstStyle/>
          <a:p>
            <a:pPr marL="12700" marR="5080">
              <a:lnSpc>
                <a:spcPts val="2850"/>
              </a:lnSpc>
            </a:pPr>
            <a:r>
              <a:rPr sz="2400" b="1" spc="-5" dirty="0">
                <a:solidFill>
                  <a:prstClr val="black"/>
                </a:solidFill>
                <a:latin typeface="Arial"/>
                <a:cs typeface="Arial"/>
              </a:rPr>
              <a:t>10 </a:t>
            </a:r>
            <a:r>
              <a:rPr sz="2400" spc="-5" dirty="0">
                <a:solidFill>
                  <a:prstClr val="black"/>
                </a:solidFill>
                <a:latin typeface="Arial"/>
                <a:cs typeface="Arial"/>
              </a:rPr>
              <a:t>numbers,  indicating</a:t>
            </a:r>
            <a:r>
              <a:rPr sz="2400" spc="-40" dirty="0">
                <a:solidFill>
                  <a:prstClr val="black"/>
                </a:solidFill>
                <a:latin typeface="Arial"/>
                <a:cs typeface="Arial"/>
              </a:rPr>
              <a:t> </a:t>
            </a:r>
            <a:r>
              <a:rPr sz="2400" spc="-5" dirty="0">
                <a:solidFill>
                  <a:prstClr val="black"/>
                </a:solidFill>
                <a:latin typeface="Arial"/>
                <a:cs typeface="Arial"/>
              </a:rPr>
              <a:t>class  scores</a:t>
            </a:r>
            <a:endParaRPr sz="2400">
              <a:solidFill>
                <a:prstClr val="black"/>
              </a:solidFill>
              <a:latin typeface="Arial"/>
              <a:cs typeface="Arial"/>
            </a:endParaRPr>
          </a:p>
        </p:txBody>
      </p:sp>
      <p:sp>
        <p:nvSpPr>
          <p:cNvPr id="11" name="TextBox 10"/>
          <p:cNvSpPr txBox="1"/>
          <p:nvPr/>
        </p:nvSpPr>
        <p:spPr>
          <a:xfrm>
            <a:off x="0" y="6604084"/>
            <a:ext cx="1072730" cy="253916"/>
          </a:xfrm>
          <a:prstGeom prst="rect">
            <a:avLst/>
          </a:prstGeom>
          <a:noFill/>
        </p:spPr>
        <p:txBody>
          <a:bodyPr wrap="none" rtlCol="0">
            <a:spAutoFit/>
          </a:bodyPr>
          <a:lstStyle/>
          <a:p>
            <a:r>
              <a:rPr lang="en-US" sz="1050" dirty="0"/>
              <a:t>Andrej </a:t>
            </a:r>
            <a:r>
              <a:rPr lang="en-US" sz="1050" dirty="0" err="1"/>
              <a:t>Karpathy</a:t>
            </a:r>
            <a:endParaRPr lang="en-US" sz="1050" dirty="0"/>
          </a:p>
        </p:txBody>
      </p:sp>
      <p:sp>
        <p:nvSpPr>
          <p:cNvPr id="12" name="object 9"/>
          <p:cNvSpPr/>
          <p:nvPr/>
        </p:nvSpPr>
        <p:spPr>
          <a:xfrm>
            <a:off x="3006995" y="1918222"/>
            <a:ext cx="2868095" cy="607191"/>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14" name="object 20"/>
          <p:cNvSpPr txBox="1"/>
          <p:nvPr/>
        </p:nvSpPr>
        <p:spPr>
          <a:xfrm>
            <a:off x="6033972" y="1930813"/>
            <a:ext cx="751840" cy="493084"/>
          </a:xfrm>
          <a:prstGeom prst="rect">
            <a:avLst/>
          </a:prstGeom>
          <a:ln w="28574">
            <a:noFill/>
          </a:ln>
        </p:spPr>
        <p:txBody>
          <a:bodyPr vert="horz" wrap="square" lIns="0" tIns="635" rIns="0" bIns="0" rtlCol="0">
            <a:spAutoFit/>
          </a:bodyPr>
          <a:lstStyle/>
          <a:p>
            <a:pPr marL="71120">
              <a:spcBef>
                <a:spcPts val="5"/>
              </a:spcBef>
            </a:pPr>
            <a:r>
              <a:rPr sz="3200" spc="-5" dirty="0" smtClean="0">
                <a:solidFill>
                  <a:prstClr val="black"/>
                </a:solidFill>
                <a:latin typeface="Times New Roman"/>
                <a:cs typeface="Times New Roman"/>
              </a:rPr>
              <a:t>+</a:t>
            </a:r>
            <a:r>
              <a:rPr lang="en-US" sz="3200" spc="-5" dirty="0" smtClean="0">
                <a:solidFill>
                  <a:prstClr val="black"/>
                </a:solidFill>
                <a:latin typeface="Times New Roman"/>
                <a:cs typeface="Times New Roman"/>
              </a:rPr>
              <a:t> </a:t>
            </a:r>
            <a:r>
              <a:rPr sz="3200" spc="-5" dirty="0" smtClean="0">
                <a:solidFill>
                  <a:prstClr val="black"/>
                </a:solidFill>
                <a:latin typeface="Times New Roman"/>
                <a:cs typeface="Times New Roman"/>
              </a:rPr>
              <a:t>b</a:t>
            </a:r>
            <a:endParaRPr sz="3200" dirty="0">
              <a:solidFill>
                <a:prstClr val="black"/>
              </a:solidFill>
              <a:latin typeface="Times New Roman"/>
              <a:cs typeface="Times New Roman"/>
            </a:endParaRPr>
          </a:p>
        </p:txBody>
      </p:sp>
    </p:spTree>
    <p:extLst>
      <p:ext uri="{BB962C8B-B14F-4D97-AF65-F5344CB8AC3E}">
        <p14:creationId xmlns:p14="http://schemas.microsoft.com/office/powerpoint/2010/main" val="1134005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classifier </a:t>
            </a:r>
          </a:p>
        </p:txBody>
      </p:sp>
      <p:sp>
        <p:nvSpPr>
          <p:cNvPr id="3" name="object 5"/>
          <p:cNvSpPr/>
          <p:nvPr/>
        </p:nvSpPr>
        <p:spPr>
          <a:xfrm>
            <a:off x="820349" y="2580771"/>
            <a:ext cx="1009647" cy="1114422"/>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4" name="object 6"/>
          <p:cNvSpPr txBox="1"/>
          <p:nvPr/>
        </p:nvSpPr>
        <p:spPr>
          <a:xfrm>
            <a:off x="641498" y="3839254"/>
            <a:ext cx="3004820" cy="737870"/>
          </a:xfrm>
          <a:prstGeom prst="rect">
            <a:avLst/>
          </a:prstGeom>
        </p:spPr>
        <p:txBody>
          <a:bodyPr vert="horz" wrap="square" lIns="0" tIns="0" rIns="0" bIns="0" rtlCol="0">
            <a:spAutoFit/>
          </a:bodyPr>
          <a:lstStyle/>
          <a:p>
            <a:pPr marL="12700">
              <a:lnSpc>
                <a:spcPts val="2865"/>
              </a:lnSpc>
            </a:pPr>
            <a:r>
              <a:rPr sz="2400" b="1" spc="-5" dirty="0">
                <a:solidFill>
                  <a:prstClr val="black"/>
                </a:solidFill>
                <a:latin typeface="Arial"/>
                <a:cs typeface="Arial"/>
              </a:rPr>
              <a:t>[32x32x3]</a:t>
            </a:r>
            <a:endParaRPr sz="2400">
              <a:solidFill>
                <a:prstClr val="black"/>
              </a:solidFill>
              <a:latin typeface="Arial"/>
              <a:cs typeface="Arial"/>
            </a:endParaRPr>
          </a:p>
          <a:p>
            <a:pPr marL="12700">
              <a:lnSpc>
                <a:spcPts val="2865"/>
              </a:lnSpc>
            </a:pPr>
            <a:r>
              <a:rPr sz="2400" spc="-5" dirty="0">
                <a:solidFill>
                  <a:prstClr val="black"/>
                </a:solidFill>
                <a:latin typeface="Arial"/>
                <a:cs typeface="Arial"/>
              </a:rPr>
              <a:t>array of numbers</a:t>
            </a:r>
            <a:r>
              <a:rPr sz="2400" spc="-25" dirty="0">
                <a:solidFill>
                  <a:prstClr val="black"/>
                </a:solidFill>
                <a:latin typeface="Arial"/>
                <a:cs typeface="Arial"/>
              </a:rPr>
              <a:t> </a:t>
            </a:r>
            <a:r>
              <a:rPr sz="2400" spc="-5" dirty="0">
                <a:solidFill>
                  <a:prstClr val="black"/>
                </a:solidFill>
                <a:latin typeface="Arial"/>
                <a:cs typeface="Arial"/>
              </a:rPr>
              <a:t>0...1</a:t>
            </a:r>
            <a:endParaRPr sz="2400">
              <a:solidFill>
                <a:prstClr val="black"/>
              </a:solidFill>
              <a:latin typeface="Arial"/>
              <a:cs typeface="Arial"/>
            </a:endParaRPr>
          </a:p>
        </p:txBody>
      </p:sp>
      <p:sp>
        <p:nvSpPr>
          <p:cNvPr id="5" name="object 7"/>
          <p:cNvSpPr/>
          <p:nvPr/>
        </p:nvSpPr>
        <p:spPr>
          <a:xfrm>
            <a:off x="2424071" y="3127420"/>
            <a:ext cx="3371215" cy="0"/>
          </a:xfrm>
          <a:custGeom>
            <a:avLst/>
            <a:gdLst/>
            <a:ahLst/>
            <a:cxnLst/>
            <a:rect l="l" t="t" r="r" b="b"/>
            <a:pathLst>
              <a:path w="3371215">
                <a:moveTo>
                  <a:pt x="0" y="0"/>
                </a:moveTo>
                <a:lnTo>
                  <a:pt x="3370943" y="0"/>
                </a:lnTo>
              </a:path>
            </a:pathLst>
          </a:custGeom>
          <a:ln w="9524">
            <a:solidFill>
              <a:srgbClr val="000000"/>
            </a:solidFill>
          </a:ln>
        </p:spPr>
        <p:txBody>
          <a:bodyPr wrap="square" lIns="0" tIns="0" rIns="0" bIns="0" rtlCol="0"/>
          <a:lstStyle/>
          <a:p>
            <a:endParaRPr>
              <a:solidFill>
                <a:prstClr val="black"/>
              </a:solidFill>
            </a:endParaRPr>
          </a:p>
        </p:txBody>
      </p:sp>
      <p:sp>
        <p:nvSpPr>
          <p:cNvPr id="6" name="object 8"/>
          <p:cNvSpPr/>
          <p:nvPr/>
        </p:nvSpPr>
        <p:spPr>
          <a:xfrm>
            <a:off x="5795014" y="3111687"/>
            <a:ext cx="43815" cy="31750"/>
          </a:xfrm>
          <a:custGeom>
            <a:avLst/>
            <a:gdLst/>
            <a:ahLst/>
            <a:cxnLst/>
            <a:rect l="l" t="t" r="r" b="b"/>
            <a:pathLst>
              <a:path w="43814" h="31750">
                <a:moveTo>
                  <a:pt x="0" y="31464"/>
                </a:moveTo>
                <a:lnTo>
                  <a:pt x="43224" y="15732"/>
                </a:lnTo>
                <a:lnTo>
                  <a:pt x="0" y="0"/>
                </a:lnTo>
                <a:lnTo>
                  <a:pt x="0" y="31464"/>
                </a:lnTo>
                <a:close/>
              </a:path>
            </a:pathLst>
          </a:custGeom>
          <a:ln w="9524">
            <a:solidFill>
              <a:srgbClr val="000000"/>
            </a:solidFill>
          </a:ln>
        </p:spPr>
        <p:txBody>
          <a:bodyPr wrap="square" lIns="0" tIns="0" rIns="0" bIns="0" rtlCol="0"/>
          <a:lstStyle/>
          <a:p>
            <a:endParaRPr>
              <a:solidFill>
                <a:prstClr val="black"/>
              </a:solidFill>
            </a:endParaRPr>
          </a:p>
        </p:txBody>
      </p:sp>
      <p:sp>
        <p:nvSpPr>
          <p:cNvPr id="7" name="object 9"/>
          <p:cNvSpPr txBox="1"/>
          <p:nvPr/>
        </p:nvSpPr>
        <p:spPr>
          <a:xfrm>
            <a:off x="6402366" y="2768741"/>
            <a:ext cx="2091689" cy="1115690"/>
          </a:xfrm>
          <a:prstGeom prst="rect">
            <a:avLst/>
          </a:prstGeom>
        </p:spPr>
        <p:txBody>
          <a:bodyPr vert="horz" wrap="square" lIns="0" tIns="0" rIns="0" bIns="0" rtlCol="0">
            <a:spAutoFit/>
          </a:bodyPr>
          <a:lstStyle/>
          <a:p>
            <a:pPr marL="12700" marR="5080">
              <a:lnSpc>
                <a:spcPts val="2850"/>
              </a:lnSpc>
            </a:pPr>
            <a:r>
              <a:rPr sz="2400" b="1" spc="-5" dirty="0">
                <a:solidFill>
                  <a:prstClr val="black"/>
                </a:solidFill>
                <a:latin typeface="Arial"/>
                <a:cs typeface="Arial"/>
              </a:rPr>
              <a:t>10 </a:t>
            </a:r>
            <a:r>
              <a:rPr sz="2400" spc="-5" dirty="0">
                <a:solidFill>
                  <a:prstClr val="black"/>
                </a:solidFill>
                <a:latin typeface="Arial"/>
                <a:cs typeface="Arial"/>
              </a:rPr>
              <a:t>numbers,  indicating</a:t>
            </a:r>
            <a:r>
              <a:rPr sz="2400" spc="-40" dirty="0">
                <a:solidFill>
                  <a:prstClr val="black"/>
                </a:solidFill>
                <a:latin typeface="Arial"/>
                <a:cs typeface="Arial"/>
              </a:rPr>
              <a:t> </a:t>
            </a:r>
            <a:r>
              <a:rPr sz="2400" spc="-5" dirty="0">
                <a:solidFill>
                  <a:prstClr val="black"/>
                </a:solidFill>
                <a:latin typeface="Arial"/>
                <a:cs typeface="Arial"/>
              </a:rPr>
              <a:t>class  scores</a:t>
            </a:r>
            <a:endParaRPr sz="2400">
              <a:solidFill>
                <a:prstClr val="black"/>
              </a:solidFill>
              <a:latin typeface="Arial"/>
              <a:cs typeface="Arial"/>
            </a:endParaRPr>
          </a:p>
        </p:txBody>
      </p:sp>
      <p:sp>
        <p:nvSpPr>
          <p:cNvPr id="8" name="object 10"/>
          <p:cNvSpPr/>
          <p:nvPr/>
        </p:nvSpPr>
        <p:spPr>
          <a:xfrm>
            <a:off x="3040469" y="1918223"/>
            <a:ext cx="2393295" cy="506673"/>
          </a:xfrm>
          <a:prstGeom prst="rect">
            <a:avLst/>
          </a:prstGeom>
          <a:blipFill>
            <a:blip r:embed="rId4" cstate="print"/>
            <a:stretch>
              <a:fillRect/>
            </a:stretch>
          </a:blipFill>
        </p:spPr>
        <p:txBody>
          <a:bodyPr wrap="square" lIns="0" tIns="0" rIns="0" bIns="0" rtlCol="0"/>
          <a:lstStyle/>
          <a:p>
            <a:endParaRPr>
              <a:solidFill>
                <a:prstClr val="black"/>
              </a:solidFill>
            </a:endParaRPr>
          </a:p>
        </p:txBody>
      </p:sp>
      <p:sp>
        <p:nvSpPr>
          <p:cNvPr id="9" name="object 11"/>
          <p:cNvSpPr/>
          <p:nvPr/>
        </p:nvSpPr>
        <p:spPr>
          <a:xfrm>
            <a:off x="5210714" y="2048198"/>
            <a:ext cx="223520" cy="310515"/>
          </a:xfrm>
          <a:custGeom>
            <a:avLst/>
            <a:gdLst/>
            <a:ahLst/>
            <a:cxnLst/>
            <a:rect l="l" t="t" r="r" b="b"/>
            <a:pathLst>
              <a:path w="223520" h="310515">
                <a:moveTo>
                  <a:pt x="0" y="0"/>
                </a:moveTo>
                <a:lnTo>
                  <a:pt x="223199" y="0"/>
                </a:lnTo>
                <a:lnTo>
                  <a:pt x="223199" y="310199"/>
                </a:lnTo>
                <a:lnTo>
                  <a:pt x="0" y="310199"/>
                </a:lnTo>
                <a:lnTo>
                  <a:pt x="0" y="0"/>
                </a:lnTo>
                <a:close/>
              </a:path>
            </a:pathLst>
          </a:custGeom>
          <a:ln w="28574">
            <a:solidFill>
              <a:srgbClr val="0000FF"/>
            </a:solidFill>
          </a:ln>
        </p:spPr>
        <p:txBody>
          <a:bodyPr wrap="square" lIns="0" tIns="0" rIns="0" bIns="0" rtlCol="0"/>
          <a:lstStyle/>
          <a:p>
            <a:endParaRPr>
              <a:solidFill>
                <a:prstClr val="black"/>
              </a:solidFill>
            </a:endParaRPr>
          </a:p>
        </p:txBody>
      </p:sp>
      <p:sp>
        <p:nvSpPr>
          <p:cNvPr id="10" name="object 12"/>
          <p:cNvSpPr txBox="1"/>
          <p:nvPr/>
        </p:nvSpPr>
        <p:spPr>
          <a:xfrm>
            <a:off x="5688916" y="1818480"/>
            <a:ext cx="1042669" cy="375920"/>
          </a:xfrm>
          <a:prstGeom prst="rect">
            <a:avLst/>
          </a:prstGeom>
        </p:spPr>
        <p:txBody>
          <a:bodyPr vert="horz" wrap="square" lIns="0" tIns="0" rIns="0" bIns="0" rtlCol="0">
            <a:spAutoFit/>
          </a:bodyPr>
          <a:lstStyle/>
          <a:p>
            <a:pPr marL="12700"/>
            <a:r>
              <a:rPr sz="2400" b="1" spc="-5" dirty="0">
                <a:solidFill>
                  <a:srgbClr val="0000FF"/>
                </a:solidFill>
                <a:latin typeface="Arial"/>
                <a:cs typeface="Arial"/>
              </a:rPr>
              <a:t>3072x1</a:t>
            </a:r>
            <a:endParaRPr sz="2400">
              <a:solidFill>
                <a:prstClr val="black"/>
              </a:solidFill>
              <a:latin typeface="Arial"/>
              <a:cs typeface="Arial"/>
            </a:endParaRPr>
          </a:p>
        </p:txBody>
      </p:sp>
      <p:sp>
        <p:nvSpPr>
          <p:cNvPr id="11" name="object 13"/>
          <p:cNvSpPr/>
          <p:nvPr/>
        </p:nvSpPr>
        <p:spPr>
          <a:xfrm>
            <a:off x="4777690" y="1964780"/>
            <a:ext cx="411480" cy="393700"/>
          </a:xfrm>
          <a:custGeom>
            <a:avLst/>
            <a:gdLst/>
            <a:ahLst/>
            <a:cxnLst/>
            <a:rect l="l" t="t" r="r" b="b"/>
            <a:pathLst>
              <a:path w="411479" h="393700">
                <a:moveTo>
                  <a:pt x="0" y="0"/>
                </a:moveTo>
                <a:lnTo>
                  <a:pt x="411299" y="0"/>
                </a:lnTo>
                <a:lnTo>
                  <a:pt x="411299" y="393599"/>
                </a:lnTo>
                <a:lnTo>
                  <a:pt x="0" y="393599"/>
                </a:lnTo>
                <a:lnTo>
                  <a:pt x="0" y="0"/>
                </a:lnTo>
                <a:close/>
              </a:path>
            </a:pathLst>
          </a:custGeom>
          <a:ln w="28574">
            <a:solidFill>
              <a:srgbClr val="FF0000"/>
            </a:solidFill>
          </a:ln>
        </p:spPr>
        <p:txBody>
          <a:bodyPr wrap="square" lIns="0" tIns="0" rIns="0" bIns="0" rtlCol="0"/>
          <a:lstStyle/>
          <a:p>
            <a:endParaRPr>
              <a:solidFill>
                <a:prstClr val="black"/>
              </a:solidFill>
            </a:endParaRPr>
          </a:p>
        </p:txBody>
      </p:sp>
      <p:sp>
        <p:nvSpPr>
          <p:cNvPr id="12" name="object 14"/>
          <p:cNvSpPr txBox="1"/>
          <p:nvPr/>
        </p:nvSpPr>
        <p:spPr>
          <a:xfrm>
            <a:off x="3113494" y="2439120"/>
            <a:ext cx="703580" cy="375920"/>
          </a:xfrm>
          <a:prstGeom prst="rect">
            <a:avLst/>
          </a:prstGeom>
        </p:spPr>
        <p:txBody>
          <a:bodyPr vert="horz" wrap="square" lIns="0" tIns="0" rIns="0" bIns="0" rtlCol="0">
            <a:spAutoFit/>
          </a:bodyPr>
          <a:lstStyle/>
          <a:p>
            <a:pPr marL="12700"/>
            <a:r>
              <a:rPr sz="2400" b="1" spc="-5" dirty="0">
                <a:solidFill>
                  <a:srgbClr val="38751C"/>
                </a:solidFill>
                <a:latin typeface="Arial"/>
                <a:cs typeface="Arial"/>
              </a:rPr>
              <a:t>10x1</a:t>
            </a:r>
            <a:endParaRPr sz="2400">
              <a:solidFill>
                <a:prstClr val="black"/>
              </a:solidFill>
              <a:latin typeface="Arial"/>
              <a:cs typeface="Arial"/>
            </a:endParaRPr>
          </a:p>
        </p:txBody>
      </p:sp>
      <p:sp>
        <p:nvSpPr>
          <p:cNvPr id="13" name="object 15"/>
          <p:cNvSpPr/>
          <p:nvPr/>
        </p:nvSpPr>
        <p:spPr>
          <a:xfrm>
            <a:off x="2988744" y="1918222"/>
            <a:ext cx="1362075" cy="506730"/>
          </a:xfrm>
          <a:custGeom>
            <a:avLst/>
            <a:gdLst/>
            <a:ahLst/>
            <a:cxnLst/>
            <a:rect l="l" t="t" r="r" b="b"/>
            <a:pathLst>
              <a:path w="1362075" h="506730">
                <a:moveTo>
                  <a:pt x="0" y="0"/>
                </a:moveTo>
                <a:lnTo>
                  <a:pt x="1361997" y="0"/>
                </a:lnTo>
                <a:lnTo>
                  <a:pt x="1361997" y="506698"/>
                </a:lnTo>
                <a:lnTo>
                  <a:pt x="0" y="506698"/>
                </a:lnTo>
                <a:lnTo>
                  <a:pt x="0" y="0"/>
                </a:lnTo>
                <a:close/>
              </a:path>
            </a:pathLst>
          </a:custGeom>
          <a:ln w="28574">
            <a:solidFill>
              <a:srgbClr val="38751C"/>
            </a:solidFill>
          </a:ln>
        </p:spPr>
        <p:txBody>
          <a:bodyPr wrap="square" lIns="0" tIns="0" rIns="0" bIns="0" rtlCol="0"/>
          <a:lstStyle/>
          <a:p>
            <a:endParaRPr>
              <a:solidFill>
                <a:prstClr val="black"/>
              </a:solidFill>
            </a:endParaRPr>
          </a:p>
        </p:txBody>
      </p:sp>
      <p:sp>
        <p:nvSpPr>
          <p:cNvPr id="14" name="object 16"/>
          <p:cNvSpPr txBox="1"/>
          <p:nvPr/>
        </p:nvSpPr>
        <p:spPr>
          <a:xfrm>
            <a:off x="4545918" y="2428080"/>
            <a:ext cx="1212215" cy="375920"/>
          </a:xfrm>
          <a:prstGeom prst="rect">
            <a:avLst/>
          </a:prstGeom>
        </p:spPr>
        <p:txBody>
          <a:bodyPr vert="horz" wrap="square" lIns="0" tIns="0" rIns="0" bIns="0" rtlCol="0">
            <a:spAutoFit/>
          </a:bodyPr>
          <a:lstStyle/>
          <a:p>
            <a:pPr marL="12700"/>
            <a:r>
              <a:rPr sz="2400" b="1" spc="-5" dirty="0">
                <a:solidFill>
                  <a:srgbClr val="FF0000"/>
                </a:solidFill>
                <a:latin typeface="Arial"/>
                <a:cs typeface="Arial"/>
              </a:rPr>
              <a:t>10x3072</a:t>
            </a:r>
            <a:endParaRPr sz="2400">
              <a:solidFill>
                <a:prstClr val="black"/>
              </a:solidFill>
              <a:latin typeface="Arial"/>
              <a:cs typeface="Arial"/>
            </a:endParaRPr>
          </a:p>
        </p:txBody>
      </p:sp>
      <p:sp>
        <p:nvSpPr>
          <p:cNvPr id="15" name="object 17"/>
          <p:cNvSpPr/>
          <p:nvPr/>
        </p:nvSpPr>
        <p:spPr>
          <a:xfrm>
            <a:off x="5124089" y="2914095"/>
            <a:ext cx="370840" cy="1727200"/>
          </a:xfrm>
          <a:custGeom>
            <a:avLst/>
            <a:gdLst/>
            <a:ahLst/>
            <a:cxnLst/>
            <a:rect l="l" t="t" r="r" b="b"/>
            <a:pathLst>
              <a:path w="370839" h="1727200">
                <a:moveTo>
                  <a:pt x="0" y="0"/>
                </a:moveTo>
                <a:lnTo>
                  <a:pt x="370499" y="1726721"/>
                </a:lnTo>
              </a:path>
            </a:pathLst>
          </a:custGeom>
          <a:ln w="9524">
            <a:solidFill>
              <a:srgbClr val="FF0000"/>
            </a:solidFill>
          </a:ln>
        </p:spPr>
        <p:txBody>
          <a:bodyPr wrap="square" lIns="0" tIns="0" rIns="0" bIns="0" rtlCol="0"/>
          <a:lstStyle/>
          <a:p>
            <a:endParaRPr>
              <a:solidFill>
                <a:prstClr val="black"/>
              </a:solidFill>
            </a:endParaRPr>
          </a:p>
        </p:txBody>
      </p:sp>
      <p:sp>
        <p:nvSpPr>
          <p:cNvPr id="16" name="object 18"/>
          <p:cNvSpPr/>
          <p:nvPr/>
        </p:nvSpPr>
        <p:spPr>
          <a:xfrm>
            <a:off x="5479215" y="4637517"/>
            <a:ext cx="31115" cy="45720"/>
          </a:xfrm>
          <a:custGeom>
            <a:avLst/>
            <a:gdLst/>
            <a:ahLst/>
            <a:cxnLst/>
            <a:rect l="l" t="t" r="r" b="b"/>
            <a:pathLst>
              <a:path w="31114" h="45720">
                <a:moveTo>
                  <a:pt x="0" y="6599"/>
                </a:moveTo>
                <a:lnTo>
                  <a:pt x="24449" y="45549"/>
                </a:lnTo>
                <a:lnTo>
                  <a:pt x="30774" y="0"/>
                </a:lnTo>
                <a:lnTo>
                  <a:pt x="0" y="6599"/>
                </a:lnTo>
                <a:close/>
              </a:path>
            </a:pathLst>
          </a:custGeom>
          <a:ln w="9524">
            <a:solidFill>
              <a:srgbClr val="FF0000"/>
            </a:solidFill>
          </a:ln>
        </p:spPr>
        <p:txBody>
          <a:bodyPr wrap="square" lIns="0" tIns="0" rIns="0" bIns="0" rtlCol="0"/>
          <a:lstStyle/>
          <a:p>
            <a:endParaRPr>
              <a:solidFill>
                <a:prstClr val="black"/>
              </a:solidFill>
            </a:endParaRPr>
          </a:p>
        </p:txBody>
      </p:sp>
      <p:sp>
        <p:nvSpPr>
          <p:cNvPr id="17" name="object 19"/>
          <p:cNvSpPr txBox="1"/>
          <p:nvPr/>
        </p:nvSpPr>
        <p:spPr>
          <a:xfrm>
            <a:off x="4374364" y="4686825"/>
            <a:ext cx="3326765" cy="375920"/>
          </a:xfrm>
          <a:prstGeom prst="rect">
            <a:avLst/>
          </a:prstGeom>
        </p:spPr>
        <p:txBody>
          <a:bodyPr vert="horz" wrap="square" lIns="0" tIns="0" rIns="0" bIns="0" rtlCol="0">
            <a:spAutoFit/>
          </a:bodyPr>
          <a:lstStyle/>
          <a:p>
            <a:pPr marL="12700"/>
            <a:r>
              <a:rPr sz="2400" spc="-5" dirty="0">
                <a:solidFill>
                  <a:srgbClr val="FF0000"/>
                </a:solidFill>
                <a:latin typeface="Arial"/>
                <a:cs typeface="Arial"/>
              </a:rPr>
              <a:t>parameters, or</a:t>
            </a:r>
            <a:r>
              <a:rPr sz="2400" spc="-10" dirty="0">
                <a:solidFill>
                  <a:srgbClr val="FF0000"/>
                </a:solidFill>
                <a:latin typeface="Arial"/>
                <a:cs typeface="Arial"/>
              </a:rPr>
              <a:t> </a:t>
            </a:r>
            <a:r>
              <a:rPr sz="2400" spc="-5" dirty="0">
                <a:solidFill>
                  <a:srgbClr val="FF0000"/>
                </a:solidFill>
                <a:latin typeface="Arial"/>
                <a:cs typeface="Arial"/>
              </a:rPr>
              <a:t>“weights”</a:t>
            </a:r>
            <a:endParaRPr sz="2400">
              <a:solidFill>
                <a:prstClr val="black"/>
              </a:solidFill>
              <a:latin typeface="Arial"/>
              <a:cs typeface="Arial"/>
            </a:endParaRPr>
          </a:p>
        </p:txBody>
      </p:sp>
      <p:sp>
        <p:nvSpPr>
          <p:cNvPr id="18" name="object 20"/>
          <p:cNvSpPr txBox="1"/>
          <p:nvPr/>
        </p:nvSpPr>
        <p:spPr>
          <a:xfrm>
            <a:off x="7127035" y="1889173"/>
            <a:ext cx="751840" cy="400751"/>
          </a:xfrm>
          <a:prstGeom prst="rect">
            <a:avLst/>
          </a:prstGeom>
          <a:ln w="28574">
            <a:solidFill>
              <a:srgbClr val="9900FF"/>
            </a:solidFill>
          </a:ln>
        </p:spPr>
        <p:txBody>
          <a:bodyPr vert="horz" wrap="square" lIns="0" tIns="635" rIns="0" bIns="0" rtlCol="0">
            <a:spAutoFit/>
          </a:bodyPr>
          <a:lstStyle/>
          <a:p>
            <a:pPr marL="71120">
              <a:spcBef>
                <a:spcPts val="5"/>
              </a:spcBef>
            </a:pPr>
            <a:r>
              <a:rPr sz="2600" spc="-5" dirty="0" smtClean="0">
                <a:solidFill>
                  <a:prstClr val="black"/>
                </a:solidFill>
                <a:latin typeface="Arial"/>
                <a:cs typeface="Arial"/>
              </a:rPr>
              <a:t>+b</a:t>
            </a:r>
            <a:endParaRPr sz="2600" dirty="0">
              <a:solidFill>
                <a:prstClr val="black"/>
              </a:solidFill>
              <a:latin typeface="Arial"/>
              <a:cs typeface="Arial"/>
            </a:endParaRPr>
          </a:p>
        </p:txBody>
      </p:sp>
      <p:sp>
        <p:nvSpPr>
          <p:cNvPr id="19" name="object 21"/>
          <p:cNvSpPr txBox="1"/>
          <p:nvPr/>
        </p:nvSpPr>
        <p:spPr>
          <a:xfrm>
            <a:off x="7951660" y="1991741"/>
            <a:ext cx="703580" cy="375920"/>
          </a:xfrm>
          <a:prstGeom prst="rect">
            <a:avLst/>
          </a:prstGeom>
        </p:spPr>
        <p:txBody>
          <a:bodyPr vert="horz" wrap="square" lIns="0" tIns="0" rIns="0" bIns="0" rtlCol="0">
            <a:spAutoFit/>
          </a:bodyPr>
          <a:lstStyle/>
          <a:p>
            <a:pPr marL="12700"/>
            <a:r>
              <a:rPr sz="2400" b="1" spc="-5" dirty="0">
                <a:solidFill>
                  <a:srgbClr val="9900FF"/>
                </a:solidFill>
                <a:latin typeface="Arial"/>
                <a:cs typeface="Arial"/>
              </a:rPr>
              <a:t>10x1</a:t>
            </a:r>
            <a:endParaRPr sz="2400">
              <a:solidFill>
                <a:prstClr val="black"/>
              </a:solidFill>
              <a:latin typeface="Arial"/>
              <a:cs typeface="Arial"/>
            </a:endParaRPr>
          </a:p>
        </p:txBody>
      </p:sp>
      <p:sp>
        <p:nvSpPr>
          <p:cNvPr id="20" name="TextBox 19"/>
          <p:cNvSpPr txBox="1"/>
          <p:nvPr/>
        </p:nvSpPr>
        <p:spPr>
          <a:xfrm>
            <a:off x="0" y="6604084"/>
            <a:ext cx="1072730" cy="253916"/>
          </a:xfrm>
          <a:prstGeom prst="rect">
            <a:avLst/>
          </a:prstGeom>
          <a:noFill/>
        </p:spPr>
        <p:txBody>
          <a:bodyPr wrap="none" rtlCol="0">
            <a:spAutoFit/>
          </a:bodyPr>
          <a:lstStyle/>
          <a:p>
            <a:r>
              <a:rPr lang="en-US" sz="1050" dirty="0"/>
              <a:t>Andrej </a:t>
            </a:r>
            <a:r>
              <a:rPr lang="en-US" sz="1050" dirty="0" err="1"/>
              <a:t>Karpathy</a:t>
            </a:r>
            <a:endParaRPr lang="en-US" sz="1050" dirty="0"/>
          </a:p>
        </p:txBody>
      </p:sp>
    </p:spTree>
    <p:extLst>
      <p:ext uri="{BB962C8B-B14F-4D97-AF65-F5344CB8AC3E}">
        <p14:creationId xmlns:p14="http://schemas.microsoft.com/office/powerpoint/2010/main" val="1067159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classifier </a:t>
            </a:r>
          </a:p>
        </p:txBody>
      </p:sp>
      <p:sp>
        <p:nvSpPr>
          <p:cNvPr id="3" name="object 4"/>
          <p:cNvSpPr/>
          <p:nvPr/>
        </p:nvSpPr>
        <p:spPr>
          <a:xfrm>
            <a:off x="163799" y="2418103"/>
            <a:ext cx="8816382" cy="3265593"/>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4" name="object 5"/>
          <p:cNvSpPr txBox="1">
            <a:spLocks/>
          </p:cNvSpPr>
          <p:nvPr/>
        </p:nvSpPr>
        <p:spPr bwMode="auto">
          <a:xfrm>
            <a:off x="101899" y="1524037"/>
            <a:ext cx="8886190" cy="375920"/>
          </a:xfrm>
          <a:prstGeom prst="rect">
            <a:avLst/>
          </a:prstGeom>
          <a:noFill/>
          <a:ln w="9525">
            <a:noFill/>
            <a:miter lim="800000"/>
            <a:headEnd/>
            <a:tailEnd/>
          </a:ln>
        </p:spPr>
        <p:txBody>
          <a:bodyPr vert="horz" wrap="square" lIns="0" tIns="0" rIns="0" bIns="0" numCol="1" rtlCol="0" anchor="ctr" anchorCtr="0" compatLnSpc="1">
            <a:prstTxWarp prst="textNoShape">
              <a:avLst/>
            </a:prstTxWarp>
            <a:spAutoFit/>
          </a:bodyPr>
          <a:lstStyle>
            <a:lvl1pPr algn="l" rtl="0" eaLnBrk="0" fontAlgn="base" hangingPunct="0">
              <a:spcBef>
                <a:spcPct val="0"/>
              </a:spcBef>
              <a:spcAft>
                <a:spcPct val="0"/>
              </a:spcAft>
              <a:defRPr sz="3400">
                <a:solidFill>
                  <a:schemeClr val="tx2"/>
                </a:solidFill>
                <a:latin typeface="+mj-lt"/>
                <a:ea typeface="+mj-ea"/>
                <a:cs typeface="+mj-cs"/>
              </a:defRPr>
            </a:lvl1pPr>
            <a:lvl2pPr algn="l" rtl="0" eaLnBrk="0" fontAlgn="base" hangingPunct="0">
              <a:spcBef>
                <a:spcPct val="0"/>
              </a:spcBef>
              <a:spcAft>
                <a:spcPct val="0"/>
              </a:spcAft>
              <a:defRPr sz="3400">
                <a:solidFill>
                  <a:schemeClr val="tx2"/>
                </a:solidFill>
                <a:latin typeface="Arial" charset="0"/>
              </a:defRPr>
            </a:lvl2pPr>
            <a:lvl3pPr algn="l" rtl="0" eaLnBrk="0" fontAlgn="base" hangingPunct="0">
              <a:spcBef>
                <a:spcPct val="0"/>
              </a:spcBef>
              <a:spcAft>
                <a:spcPct val="0"/>
              </a:spcAft>
              <a:defRPr sz="3400">
                <a:solidFill>
                  <a:schemeClr val="tx2"/>
                </a:solidFill>
                <a:latin typeface="Arial" charset="0"/>
              </a:defRPr>
            </a:lvl3pPr>
            <a:lvl4pPr algn="l" rtl="0" eaLnBrk="0" fontAlgn="base" hangingPunct="0">
              <a:spcBef>
                <a:spcPct val="0"/>
              </a:spcBef>
              <a:spcAft>
                <a:spcPct val="0"/>
              </a:spcAft>
              <a:defRPr sz="3400">
                <a:solidFill>
                  <a:schemeClr val="tx2"/>
                </a:solidFill>
                <a:latin typeface="Arial" charset="0"/>
              </a:defRPr>
            </a:lvl4pPr>
            <a:lvl5pPr algn="l" rtl="0" eaLnBrk="0" fontAlgn="base" hangingPunct="0">
              <a:spcBef>
                <a:spcPct val="0"/>
              </a:spcBef>
              <a:spcAft>
                <a:spcPct val="0"/>
              </a:spcAft>
              <a:defRPr sz="3400">
                <a:solidFill>
                  <a:schemeClr val="tx2"/>
                </a:solidFill>
                <a:latin typeface="Arial" charset="0"/>
              </a:defRPr>
            </a:lvl5pPr>
            <a:lvl6pPr marL="457200" algn="l" rtl="0" eaLnBrk="0" fontAlgn="base" hangingPunct="0">
              <a:spcBef>
                <a:spcPct val="0"/>
              </a:spcBef>
              <a:spcAft>
                <a:spcPct val="0"/>
              </a:spcAft>
              <a:defRPr sz="3400">
                <a:solidFill>
                  <a:schemeClr val="tx2"/>
                </a:solidFill>
                <a:latin typeface="Arial" charset="0"/>
              </a:defRPr>
            </a:lvl6pPr>
            <a:lvl7pPr marL="914400" algn="l" rtl="0" eaLnBrk="0" fontAlgn="base" hangingPunct="0">
              <a:spcBef>
                <a:spcPct val="0"/>
              </a:spcBef>
              <a:spcAft>
                <a:spcPct val="0"/>
              </a:spcAft>
              <a:defRPr sz="3400">
                <a:solidFill>
                  <a:schemeClr val="tx2"/>
                </a:solidFill>
                <a:latin typeface="Arial" charset="0"/>
              </a:defRPr>
            </a:lvl7pPr>
            <a:lvl8pPr marL="1371600" algn="l" rtl="0" eaLnBrk="0" fontAlgn="base" hangingPunct="0">
              <a:spcBef>
                <a:spcPct val="0"/>
              </a:spcBef>
              <a:spcAft>
                <a:spcPct val="0"/>
              </a:spcAft>
              <a:defRPr sz="3400">
                <a:solidFill>
                  <a:schemeClr val="tx2"/>
                </a:solidFill>
                <a:latin typeface="Arial" charset="0"/>
              </a:defRPr>
            </a:lvl8pPr>
            <a:lvl9pPr marL="1828800" algn="l" rtl="0" eaLnBrk="0" fontAlgn="base" hangingPunct="0">
              <a:spcBef>
                <a:spcPct val="0"/>
              </a:spcBef>
              <a:spcAft>
                <a:spcPct val="0"/>
              </a:spcAft>
              <a:defRPr sz="3400">
                <a:solidFill>
                  <a:schemeClr val="tx2"/>
                </a:solidFill>
                <a:latin typeface="Arial" charset="0"/>
              </a:defRPr>
            </a:lvl9pPr>
          </a:lstStyle>
          <a:p>
            <a:pPr marL="12700"/>
            <a:r>
              <a:rPr lang="en-US" sz="2400" kern="0" spc="-5"/>
              <a:t>Example with an image with 4 pixels, and 3 classes</a:t>
            </a:r>
            <a:r>
              <a:rPr lang="en-US" sz="2400" kern="0" spc="105"/>
              <a:t> </a:t>
            </a:r>
            <a:r>
              <a:rPr lang="en-US" sz="2400" kern="0"/>
              <a:t>(</a:t>
            </a:r>
            <a:r>
              <a:rPr lang="en-US" sz="2400" kern="0">
                <a:solidFill>
                  <a:srgbClr val="FF0000"/>
                </a:solidFill>
              </a:rPr>
              <a:t>cat</a:t>
            </a:r>
            <a:r>
              <a:rPr lang="en-US" sz="2400" kern="0"/>
              <a:t>/</a:t>
            </a:r>
            <a:r>
              <a:rPr lang="en-US" sz="2400" kern="0">
                <a:solidFill>
                  <a:srgbClr val="38751C"/>
                </a:solidFill>
              </a:rPr>
              <a:t>dog</a:t>
            </a:r>
            <a:r>
              <a:rPr lang="en-US" sz="2400" kern="0"/>
              <a:t>/</a:t>
            </a:r>
            <a:r>
              <a:rPr lang="en-US" sz="2400" kern="0">
                <a:solidFill>
                  <a:srgbClr val="0000FF"/>
                </a:solidFill>
              </a:rPr>
              <a:t>ship</a:t>
            </a:r>
            <a:r>
              <a:rPr lang="en-US" sz="2400" kern="0"/>
              <a:t>)</a:t>
            </a:r>
          </a:p>
        </p:txBody>
      </p:sp>
      <p:sp>
        <p:nvSpPr>
          <p:cNvPr id="5" name="TextBox 4"/>
          <p:cNvSpPr txBox="1"/>
          <p:nvPr/>
        </p:nvSpPr>
        <p:spPr>
          <a:xfrm>
            <a:off x="0" y="6604084"/>
            <a:ext cx="1072730" cy="253916"/>
          </a:xfrm>
          <a:prstGeom prst="rect">
            <a:avLst/>
          </a:prstGeom>
          <a:noFill/>
        </p:spPr>
        <p:txBody>
          <a:bodyPr wrap="none" rtlCol="0">
            <a:spAutoFit/>
          </a:bodyPr>
          <a:lstStyle/>
          <a:p>
            <a:r>
              <a:rPr lang="en-US" sz="1050" dirty="0"/>
              <a:t>Andrej </a:t>
            </a:r>
            <a:r>
              <a:rPr lang="en-US" sz="1050" dirty="0" err="1"/>
              <a:t>Karpathy</a:t>
            </a:r>
            <a:endParaRPr lang="en-US" sz="1050" dirty="0"/>
          </a:p>
        </p:txBody>
      </p:sp>
    </p:spTree>
    <p:extLst>
      <p:ext uri="{BB962C8B-B14F-4D97-AF65-F5344CB8AC3E}">
        <p14:creationId xmlns:p14="http://schemas.microsoft.com/office/powerpoint/2010/main" val="41603806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(convolutional) neural networks? </a:t>
            </a:r>
          </a:p>
        </p:txBody>
      </p:sp>
      <p:sp>
        <p:nvSpPr>
          <p:cNvPr id="3" name="Content Placeholder 2"/>
          <p:cNvSpPr>
            <a:spLocks noGrp="1"/>
          </p:cNvSpPr>
          <p:nvPr>
            <p:ph idx="1"/>
          </p:nvPr>
        </p:nvSpPr>
        <p:spPr/>
        <p:txBody>
          <a:bodyPr/>
          <a:lstStyle/>
          <a:p>
            <a:r>
              <a:rPr lang="en-US" dirty="0"/>
              <a:t>State of the art performance on many problems</a:t>
            </a:r>
          </a:p>
          <a:p>
            <a:r>
              <a:rPr lang="en-US" dirty="0"/>
              <a:t>Most </a:t>
            </a:r>
            <a:r>
              <a:rPr lang="en-US" dirty="0" smtClean="0"/>
              <a:t>(all?) papers </a:t>
            </a:r>
            <a:r>
              <a:rPr lang="en-US" dirty="0"/>
              <a:t>in </a:t>
            </a:r>
            <a:r>
              <a:rPr lang="en-US" dirty="0" smtClean="0"/>
              <a:t>recent vision </a:t>
            </a:r>
            <a:r>
              <a:rPr lang="en-US" smtClean="0"/>
              <a:t>conferences use </a:t>
            </a:r>
            <a:r>
              <a:rPr lang="en-US" dirty="0"/>
              <a:t>deep neural networks</a:t>
            </a:r>
          </a:p>
        </p:txBody>
      </p:sp>
      <p:sp>
        <p:nvSpPr>
          <p:cNvPr id="5" name="object 3"/>
          <p:cNvSpPr/>
          <p:nvPr/>
        </p:nvSpPr>
        <p:spPr>
          <a:xfrm>
            <a:off x="1170831" y="2612573"/>
            <a:ext cx="7853428" cy="3375142"/>
          </a:xfrm>
          <a:prstGeom prst="rect">
            <a:avLst/>
          </a:prstGeom>
          <a:blipFill>
            <a:blip r:embed="rId4" cstate="print"/>
            <a:stretch>
              <a:fillRect t="-45605" b="-1"/>
            </a:stretch>
          </a:blipFill>
        </p:spPr>
        <p:txBody>
          <a:bodyPr wrap="square" lIns="0" tIns="0" rIns="0" bIns="0" rtlCol="0"/>
          <a:lstStyle/>
          <a:p>
            <a:endParaRPr/>
          </a:p>
        </p:txBody>
      </p:sp>
      <p:sp>
        <p:nvSpPr>
          <p:cNvPr id="6" name="TextBox 5"/>
          <p:cNvSpPr txBox="1"/>
          <p:nvPr/>
        </p:nvSpPr>
        <p:spPr>
          <a:xfrm>
            <a:off x="0" y="6488668"/>
            <a:ext cx="4250523" cy="369332"/>
          </a:xfrm>
          <a:prstGeom prst="rect">
            <a:avLst/>
          </a:prstGeom>
          <a:noFill/>
        </p:spPr>
        <p:txBody>
          <a:bodyPr wrap="none" rtlCol="0">
            <a:spAutoFit/>
          </a:bodyPr>
          <a:lstStyle/>
          <a:p>
            <a:pPr lvl="0">
              <a:defRPr/>
            </a:pPr>
            <a:r>
              <a:rPr lang="en-US" i="1" spc="-5" dirty="0" err="1">
                <a:cs typeface="Arial"/>
                <a:hlinkClick r:id="rId5"/>
              </a:rPr>
              <a:t>Razavian</a:t>
            </a:r>
            <a:r>
              <a:rPr lang="en-US" i="1" spc="-5" dirty="0">
                <a:cs typeface="Arial"/>
                <a:hlinkClick r:id="rId5"/>
              </a:rPr>
              <a:t> et al., CVPR</a:t>
            </a:r>
            <a:r>
              <a:rPr lang="en-US" i="1" spc="-20" dirty="0">
                <a:cs typeface="Arial"/>
                <a:hlinkClick r:id="rId5"/>
              </a:rPr>
              <a:t> </a:t>
            </a:r>
            <a:r>
              <a:rPr lang="en-US" i="1" spc="-5" dirty="0">
                <a:cs typeface="Arial"/>
                <a:hlinkClick r:id="rId5"/>
              </a:rPr>
              <a:t>2014 Workshops</a:t>
            </a:r>
            <a:endParaRPr lang="en-US" i="1" dirty="0">
              <a:cs typeface="Arial"/>
            </a:endParaRPr>
          </a:p>
        </p:txBody>
      </p:sp>
    </p:spTree>
    <p:extLst>
      <p:ext uri="{BB962C8B-B14F-4D97-AF65-F5344CB8AC3E}">
        <p14:creationId xmlns:p14="http://schemas.microsoft.com/office/powerpoint/2010/main" val="369498565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classifier </a:t>
            </a:r>
          </a:p>
        </p:txBody>
      </p:sp>
      <p:sp>
        <p:nvSpPr>
          <p:cNvPr id="4" name="object 6"/>
          <p:cNvSpPr/>
          <p:nvPr/>
        </p:nvSpPr>
        <p:spPr>
          <a:xfrm>
            <a:off x="1180651" y="1502886"/>
            <a:ext cx="1140227" cy="1258554"/>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5" name="object 7"/>
          <p:cNvSpPr/>
          <p:nvPr/>
        </p:nvSpPr>
        <p:spPr>
          <a:xfrm>
            <a:off x="2446643" y="1502889"/>
            <a:ext cx="1258539" cy="1258539"/>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6" name="object 8"/>
          <p:cNvSpPr/>
          <p:nvPr/>
        </p:nvSpPr>
        <p:spPr>
          <a:xfrm>
            <a:off x="370386" y="2880353"/>
            <a:ext cx="3264818" cy="2483312"/>
          </a:xfrm>
          <a:prstGeom prst="rect">
            <a:avLst/>
          </a:prstGeom>
          <a:blipFill>
            <a:blip r:embed="rId4" cstate="print"/>
            <a:stretch>
              <a:fillRect/>
            </a:stretch>
          </a:blipFill>
        </p:spPr>
        <p:txBody>
          <a:bodyPr wrap="square" lIns="0" tIns="0" rIns="0" bIns="0" rtlCol="0"/>
          <a:lstStyle/>
          <a:p>
            <a:endParaRPr>
              <a:solidFill>
                <a:prstClr val="black"/>
              </a:solidFill>
            </a:endParaRPr>
          </a:p>
        </p:txBody>
      </p:sp>
      <p:sp>
        <p:nvSpPr>
          <p:cNvPr id="7" name="object 9"/>
          <p:cNvSpPr/>
          <p:nvPr/>
        </p:nvSpPr>
        <p:spPr>
          <a:xfrm>
            <a:off x="1043585" y="2826403"/>
            <a:ext cx="4102100" cy="2598420"/>
          </a:xfrm>
          <a:custGeom>
            <a:avLst/>
            <a:gdLst/>
            <a:ahLst/>
            <a:cxnLst/>
            <a:rect l="l" t="t" r="r" b="b"/>
            <a:pathLst>
              <a:path w="4102100" h="2598420">
                <a:moveTo>
                  <a:pt x="0" y="0"/>
                </a:moveTo>
                <a:lnTo>
                  <a:pt x="4101604" y="0"/>
                </a:lnTo>
                <a:lnTo>
                  <a:pt x="4101604" y="2597987"/>
                </a:lnTo>
                <a:lnTo>
                  <a:pt x="0" y="2597987"/>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8" name="object 10"/>
          <p:cNvSpPr txBox="1"/>
          <p:nvPr/>
        </p:nvSpPr>
        <p:spPr>
          <a:xfrm>
            <a:off x="1414841" y="2870405"/>
            <a:ext cx="611505" cy="2467342"/>
          </a:xfrm>
          <a:prstGeom prst="rect">
            <a:avLst/>
          </a:prstGeom>
        </p:spPr>
        <p:txBody>
          <a:bodyPr vert="horz" wrap="square" lIns="0" tIns="0" rIns="0" bIns="0" rtlCol="0">
            <a:spAutoFit/>
          </a:bodyPr>
          <a:lstStyle/>
          <a:p>
            <a:pPr marL="64769">
              <a:lnSpc>
                <a:spcPts val="1664"/>
              </a:lnSpc>
            </a:pPr>
            <a:r>
              <a:rPr sz="1400" dirty="0">
                <a:solidFill>
                  <a:prstClr val="black"/>
                </a:solidFill>
                <a:latin typeface="Courier New"/>
                <a:cs typeface="Courier New"/>
              </a:rPr>
              <a:t>-3.45</a:t>
            </a:r>
            <a:endParaRPr sz="1400">
              <a:solidFill>
                <a:prstClr val="black"/>
              </a:solidFill>
              <a:latin typeface="Courier New"/>
              <a:cs typeface="Courier New"/>
            </a:endParaRPr>
          </a:p>
          <a:p>
            <a:pPr marR="44450" algn="ctr">
              <a:lnSpc>
                <a:spcPts val="1664"/>
              </a:lnSpc>
            </a:pPr>
            <a:r>
              <a:rPr sz="1400" dirty="0">
                <a:solidFill>
                  <a:prstClr val="black"/>
                </a:solidFill>
                <a:latin typeface="Courier New"/>
                <a:cs typeface="Courier New"/>
              </a:rPr>
              <a:t>-8.87</a:t>
            </a:r>
            <a:endParaRPr sz="1400">
              <a:solidFill>
                <a:prstClr val="black"/>
              </a:solidFill>
              <a:latin typeface="Courier New"/>
              <a:cs typeface="Courier New"/>
            </a:endParaRPr>
          </a:p>
          <a:p>
            <a:pPr marL="66675">
              <a:spcBef>
                <a:spcPts val="270"/>
              </a:spcBef>
            </a:pPr>
            <a:r>
              <a:rPr sz="1400" dirty="0">
                <a:solidFill>
                  <a:prstClr val="black"/>
                </a:solidFill>
                <a:latin typeface="Courier New"/>
                <a:cs typeface="Courier New"/>
              </a:rPr>
              <a:t>0.09</a:t>
            </a:r>
            <a:endParaRPr sz="1400">
              <a:solidFill>
                <a:prstClr val="black"/>
              </a:solidFill>
              <a:latin typeface="Courier New"/>
              <a:cs typeface="Courier New"/>
            </a:endParaRPr>
          </a:p>
          <a:p>
            <a:pPr marR="34925" algn="ctr">
              <a:spcBef>
                <a:spcPts val="270"/>
              </a:spcBef>
            </a:pPr>
            <a:r>
              <a:rPr sz="1400" b="1" dirty="0">
                <a:solidFill>
                  <a:prstClr val="black"/>
                </a:solidFill>
                <a:latin typeface="Courier New"/>
                <a:cs typeface="Courier New"/>
              </a:rPr>
              <a:t>2.9</a:t>
            </a:r>
            <a:endParaRPr sz="1400">
              <a:solidFill>
                <a:prstClr val="black"/>
              </a:solidFill>
              <a:latin typeface="Courier New"/>
              <a:cs typeface="Courier New"/>
            </a:endParaRPr>
          </a:p>
          <a:p>
            <a:pPr marL="66675">
              <a:spcBef>
                <a:spcPts val="270"/>
              </a:spcBef>
            </a:pPr>
            <a:r>
              <a:rPr sz="1400" dirty="0">
                <a:solidFill>
                  <a:prstClr val="black"/>
                </a:solidFill>
                <a:latin typeface="Courier New"/>
                <a:cs typeface="Courier New"/>
              </a:rPr>
              <a:t>4.48</a:t>
            </a:r>
            <a:endParaRPr sz="1400">
              <a:solidFill>
                <a:prstClr val="black"/>
              </a:solidFill>
              <a:latin typeface="Courier New"/>
              <a:cs typeface="Courier New"/>
            </a:endParaRPr>
          </a:p>
          <a:p>
            <a:pPr marL="66675">
              <a:spcBef>
                <a:spcPts val="270"/>
              </a:spcBef>
            </a:pPr>
            <a:r>
              <a:rPr sz="1400" dirty="0">
                <a:solidFill>
                  <a:prstClr val="black"/>
                </a:solidFill>
                <a:latin typeface="Courier New"/>
                <a:cs typeface="Courier New"/>
              </a:rPr>
              <a:t>8.02</a:t>
            </a:r>
            <a:endParaRPr sz="1400">
              <a:solidFill>
                <a:prstClr val="black"/>
              </a:solidFill>
              <a:latin typeface="Courier New"/>
              <a:cs typeface="Courier New"/>
            </a:endParaRPr>
          </a:p>
          <a:p>
            <a:pPr marL="66675">
              <a:spcBef>
                <a:spcPts val="270"/>
              </a:spcBef>
            </a:pPr>
            <a:r>
              <a:rPr sz="1400" dirty="0">
                <a:solidFill>
                  <a:prstClr val="black"/>
                </a:solidFill>
                <a:latin typeface="Courier New"/>
                <a:cs typeface="Courier New"/>
              </a:rPr>
              <a:t>3.78</a:t>
            </a:r>
            <a:endParaRPr sz="1400">
              <a:solidFill>
                <a:prstClr val="black"/>
              </a:solidFill>
              <a:latin typeface="Courier New"/>
              <a:cs typeface="Courier New"/>
            </a:endParaRPr>
          </a:p>
          <a:p>
            <a:pPr marL="66675">
              <a:spcBef>
                <a:spcPts val="270"/>
              </a:spcBef>
            </a:pPr>
            <a:r>
              <a:rPr sz="1400" dirty="0">
                <a:solidFill>
                  <a:prstClr val="black"/>
                </a:solidFill>
                <a:latin typeface="Courier New"/>
                <a:cs typeface="Courier New"/>
              </a:rPr>
              <a:t>1.06</a:t>
            </a:r>
            <a:endParaRPr sz="1400">
              <a:solidFill>
                <a:prstClr val="black"/>
              </a:solidFill>
              <a:latin typeface="Courier New"/>
              <a:cs typeface="Courier New"/>
            </a:endParaRPr>
          </a:p>
          <a:p>
            <a:pPr marR="44450" algn="ctr">
              <a:spcBef>
                <a:spcPts val="270"/>
              </a:spcBef>
            </a:pPr>
            <a:r>
              <a:rPr sz="1400" dirty="0">
                <a:solidFill>
                  <a:prstClr val="black"/>
                </a:solidFill>
                <a:latin typeface="Courier New"/>
                <a:cs typeface="Courier New"/>
              </a:rPr>
              <a:t>-0.36</a:t>
            </a:r>
            <a:endParaRPr sz="1400">
              <a:solidFill>
                <a:prstClr val="black"/>
              </a:solidFill>
              <a:latin typeface="Courier New"/>
              <a:cs typeface="Courier New"/>
            </a:endParaRPr>
          </a:p>
          <a:p>
            <a:pPr marR="44450" algn="ctr">
              <a:spcBef>
                <a:spcPts val="270"/>
              </a:spcBef>
            </a:pPr>
            <a:r>
              <a:rPr sz="1400" dirty="0">
                <a:solidFill>
                  <a:prstClr val="black"/>
                </a:solidFill>
                <a:latin typeface="Courier New"/>
                <a:cs typeface="Courier New"/>
              </a:rPr>
              <a:t>-0.72</a:t>
            </a:r>
            <a:endParaRPr sz="1400">
              <a:solidFill>
                <a:prstClr val="black"/>
              </a:solidFill>
              <a:latin typeface="Courier New"/>
              <a:cs typeface="Courier New"/>
            </a:endParaRPr>
          </a:p>
        </p:txBody>
      </p:sp>
      <p:sp>
        <p:nvSpPr>
          <p:cNvPr id="9" name="object 11"/>
          <p:cNvSpPr txBox="1"/>
          <p:nvPr/>
        </p:nvSpPr>
        <p:spPr>
          <a:xfrm>
            <a:off x="2786438" y="2870406"/>
            <a:ext cx="559435" cy="2500685"/>
          </a:xfrm>
          <a:prstGeom prst="rect">
            <a:avLst/>
          </a:prstGeom>
        </p:spPr>
        <p:txBody>
          <a:bodyPr vert="horz" wrap="square" lIns="0" tIns="0" rIns="0" bIns="0" rtlCol="0">
            <a:spAutoFit/>
          </a:bodyPr>
          <a:lstStyle/>
          <a:p>
            <a:pPr marL="12700"/>
            <a:r>
              <a:rPr sz="1400" dirty="0">
                <a:solidFill>
                  <a:prstClr val="black"/>
                </a:solidFill>
                <a:latin typeface="Courier New"/>
                <a:cs typeface="Courier New"/>
              </a:rPr>
              <a:t>-0.51</a:t>
            </a:r>
            <a:endParaRPr sz="1400">
              <a:solidFill>
                <a:prstClr val="black"/>
              </a:solidFill>
              <a:latin typeface="Courier New"/>
              <a:cs typeface="Courier New"/>
            </a:endParaRPr>
          </a:p>
          <a:p>
            <a:pPr marL="70485">
              <a:spcBef>
                <a:spcPts val="270"/>
              </a:spcBef>
            </a:pPr>
            <a:r>
              <a:rPr sz="1400" b="1" dirty="0">
                <a:solidFill>
                  <a:prstClr val="black"/>
                </a:solidFill>
                <a:latin typeface="Courier New"/>
                <a:cs typeface="Courier New"/>
              </a:rPr>
              <a:t>6.04</a:t>
            </a:r>
            <a:endParaRPr sz="1400">
              <a:solidFill>
                <a:prstClr val="black"/>
              </a:solidFill>
              <a:latin typeface="Courier New"/>
              <a:cs typeface="Courier New"/>
            </a:endParaRPr>
          </a:p>
          <a:p>
            <a:pPr marL="66675">
              <a:spcBef>
                <a:spcPts val="270"/>
              </a:spcBef>
            </a:pPr>
            <a:r>
              <a:rPr sz="1400" dirty="0">
                <a:solidFill>
                  <a:prstClr val="black"/>
                </a:solidFill>
                <a:latin typeface="Courier New"/>
                <a:cs typeface="Courier New"/>
              </a:rPr>
              <a:t>5.31</a:t>
            </a:r>
            <a:endParaRPr sz="1400">
              <a:solidFill>
                <a:prstClr val="black"/>
              </a:solidFill>
              <a:latin typeface="Courier New"/>
              <a:cs typeface="Courier New"/>
            </a:endParaRPr>
          </a:p>
          <a:p>
            <a:pPr marL="12700">
              <a:spcBef>
                <a:spcPts val="270"/>
              </a:spcBef>
            </a:pPr>
            <a:r>
              <a:rPr sz="1400" dirty="0">
                <a:solidFill>
                  <a:prstClr val="black"/>
                </a:solidFill>
                <a:latin typeface="Courier New"/>
                <a:cs typeface="Courier New"/>
              </a:rPr>
              <a:t>-4.22</a:t>
            </a:r>
            <a:endParaRPr sz="1400">
              <a:solidFill>
                <a:prstClr val="black"/>
              </a:solidFill>
              <a:latin typeface="Courier New"/>
              <a:cs typeface="Courier New"/>
            </a:endParaRPr>
          </a:p>
          <a:p>
            <a:pPr marL="12700">
              <a:spcBef>
                <a:spcPts val="270"/>
              </a:spcBef>
            </a:pPr>
            <a:r>
              <a:rPr sz="1400" dirty="0">
                <a:solidFill>
                  <a:prstClr val="black"/>
                </a:solidFill>
                <a:latin typeface="Courier New"/>
                <a:cs typeface="Courier New"/>
              </a:rPr>
              <a:t>-4.19</a:t>
            </a:r>
            <a:endParaRPr sz="1400">
              <a:solidFill>
                <a:prstClr val="black"/>
              </a:solidFill>
              <a:latin typeface="Courier New"/>
              <a:cs typeface="Courier New"/>
            </a:endParaRPr>
          </a:p>
          <a:p>
            <a:pPr marL="66675">
              <a:spcBef>
                <a:spcPts val="270"/>
              </a:spcBef>
            </a:pPr>
            <a:r>
              <a:rPr sz="1400" dirty="0">
                <a:solidFill>
                  <a:prstClr val="black"/>
                </a:solidFill>
                <a:latin typeface="Courier New"/>
                <a:cs typeface="Courier New"/>
              </a:rPr>
              <a:t>3.58</a:t>
            </a:r>
            <a:endParaRPr sz="1400">
              <a:solidFill>
                <a:prstClr val="black"/>
              </a:solidFill>
              <a:latin typeface="Courier New"/>
              <a:cs typeface="Courier New"/>
            </a:endParaRPr>
          </a:p>
          <a:p>
            <a:pPr marL="66675">
              <a:spcBef>
                <a:spcPts val="270"/>
              </a:spcBef>
            </a:pPr>
            <a:r>
              <a:rPr sz="1400" dirty="0">
                <a:solidFill>
                  <a:prstClr val="black"/>
                </a:solidFill>
                <a:latin typeface="Courier New"/>
                <a:cs typeface="Courier New"/>
              </a:rPr>
              <a:t>4.49</a:t>
            </a:r>
            <a:endParaRPr sz="1400">
              <a:solidFill>
                <a:prstClr val="black"/>
              </a:solidFill>
              <a:latin typeface="Courier New"/>
              <a:cs typeface="Courier New"/>
            </a:endParaRPr>
          </a:p>
          <a:p>
            <a:pPr marL="12700">
              <a:spcBef>
                <a:spcPts val="270"/>
              </a:spcBef>
            </a:pPr>
            <a:r>
              <a:rPr sz="1400" dirty="0">
                <a:solidFill>
                  <a:prstClr val="black"/>
                </a:solidFill>
                <a:latin typeface="Courier New"/>
                <a:cs typeface="Courier New"/>
              </a:rPr>
              <a:t>-4.37</a:t>
            </a:r>
            <a:endParaRPr sz="1400">
              <a:solidFill>
                <a:prstClr val="black"/>
              </a:solidFill>
              <a:latin typeface="Courier New"/>
              <a:cs typeface="Courier New"/>
            </a:endParaRPr>
          </a:p>
          <a:p>
            <a:pPr marL="12700">
              <a:spcBef>
                <a:spcPts val="270"/>
              </a:spcBef>
            </a:pPr>
            <a:r>
              <a:rPr sz="1400" dirty="0">
                <a:solidFill>
                  <a:prstClr val="black"/>
                </a:solidFill>
                <a:latin typeface="Courier New"/>
                <a:cs typeface="Courier New"/>
              </a:rPr>
              <a:t>-2.09</a:t>
            </a:r>
            <a:endParaRPr sz="1400">
              <a:solidFill>
                <a:prstClr val="black"/>
              </a:solidFill>
              <a:latin typeface="Courier New"/>
              <a:cs typeface="Courier New"/>
            </a:endParaRPr>
          </a:p>
          <a:p>
            <a:pPr marL="12700">
              <a:spcBef>
                <a:spcPts val="270"/>
              </a:spcBef>
            </a:pPr>
            <a:r>
              <a:rPr sz="1400" dirty="0">
                <a:solidFill>
                  <a:prstClr val="black"/>
                </a:solidFill>
                <a:latin typeface="Courier New"/>
                <a:cs typeface="Courier New"/>
              </a:rPr>
              <a:t>-2.93</a:t>
            </a:r>
            <a:endParaRPr sz="1400">
              <a:solidFill>
                <a:prstClr val="black"/>
              </a:solidFill>
              <a:latin typeface="Courier New"/>
              <a:cs typeface="Courier New"/>
            </a:endParaRPr>
          </a:p>
        </p:txBody>
      </p:sp>
      <p:sp>
        <p:nvSpPr>
          <p:cNvPr id="10" name="object 12"/>
          <p:cNvSpPr/>
          <p:nvPr/>
        </p:nvSpPr>
        <p:spPr>
          <a:xfrm>
            <a:off x="3825093" y="1502909"/>
            <a:ext cx="1211047" cy="1211047"/>
          </a:xfrm>
          <a:prstGeom prst="rect">
            <a:avLst/>
          </a:prstGeom>
          <a:blipFill>
            <a:blip r:embed="rId5" cstate="print"/>
            <a:stretch>
              <a:fillRect/>
            </a:stretch>
          </a:blipFill>
        </p:spPr>
        <p:txBody>
          <a:bodyPr wrap="square" lIns="0" tIns="0" rIns="0" bIns="0" rtlCol="0"/>
          <a:lstStyle/>
          <a:p>
            <a:endParaRPr>
              <a:solidFill>
                <a:prstClr val="black"/>
              </a:solidFill>
            </a:endParaRPr>
          </a:p>
        </p:txBody>
      </p:sp>
      <p:sp>
        <p:nvSpPr>
          <p:cNvPr id="11" name="object 13"/>
          <p:cNvSpPr txBox="1"/>
          <p:nvPr/>
        </p:nvSpPr>
        <p:spPr>
          <a:xfrm>
            <a:off x="4133231" y="2856156"/>
            <a:ext cx="563880" cy="2500685"/>
          </a:xfrm>
          <a:prstGeom prst="rect">
            <a:avLst/>
          </a:prstGeom>
        </p:spPr>
        <p:txBody>
          <a:bodyPr vert="horz" wrap="square" lIns="0" tIns="0" rIns="0" bIns="0" rtlCol="0">
            <a:spAutoFit/>
          </a:bodyPr>
          <a:lstStyle/>
          <a:p>
            <a:pPr marL="66675"/>
            <a:r>
              <a:rPr sz="1400" dirty="0">
                <a:solidFill>
                  <a:prstClr val="black"/>
                </a:solidFill>
                <a:latin typeface="Courier New"/>
                <a:cs typeface="Courier New"/>
              </a:rPr>
              <a:t>3.42</a:t>
            </a:r>
            <a:endParaRPr sz="1400">
              <a:solidFill>
                <a:prstClr val="black"/>
              </a:solidFill>
              <a:latin typeface="Courier New"/>
              <a:cs typeface="Courier New"/>
            </a:endParaRPr>
          </a:p>
          <a:p>
            <a:pPr marL="66675">
              <a:spcBef>
                <a:spcPts val="270"/>
              </a:spcBef>
            </a:pPr>
            <a:r>
              <a:rPr sz="1400" dirty="0">
                <a:solidFill>
                  <a:prstClr val="black"/>
                </a:solidFill>
                <a:latin typeface="Courier New"/>
                <a:cs typeface="Courier New"/>
              </a:rPr>
              <a:t>4.64</a:t>
            </a:r>
            <a:endParaRPr sz="1400">
              <a:solidFill>
                <a:prstClr val="black"/>
              </a:solidFill>
              <a:latin typeface="Courier New"/>
              <a:cs typeface="Courier New"/>
            </a:endParaRPr>
          </a:p>
          <a:p>
            <a:pPr marL="66675">
              <a:spcBef>
                <a:spcPts val="270"/>
              </a:spcBef>
            </a:pPr>
            <a:r>
              <a:rPr sz="1400" dirty="0">
                <a:solidFill>
                  <a:prstClr val="black"/>
                </a:solidFill>
                <a:latin typeface="Courier New"/>
                <a:cs typeface="Courier New"/>
              </a:rPr>
              <a:t>2.65</a:t>
            </a:r>
            <a:endParaRPr sz="1400">
              <a:solidFill>
                <a:prstClr val="black"/>
              </a:solidFill>
              <a:latin typeface="Courier New"/>
              <a:cs typeface="Courier New"/>
            </a:endParaRPr>
          </a:p>
          <a:p>
            <a:pPr algn="ctr">
              <a:spcBef>
                <a:spcPts val="270"/>
              </a:spcBef>
            </a:pPr>
            <a:r>
              <a:rPr sz="1400" dirty="0">
                <a:solidFill>
                  <a:prstClr val="black"/>
                </a:solidFill>
                <a:latin typeface="Courier New"/>
                <a:cs typeface="Courier New"/>
              </a:rPr>
              <a:t>5.1</a:t>
            </a:r>
            <a:endParaRPr sz="1400">
              <a:solidFill>
                <a:prstClr val="black"/>
              </a:solidFill>
              <a:latin typeface="Courier New"/>
              <a:cs typeface="Courier New"/>
            </a:endParaRPr>
          </a:p>
          <a:p>
            <a:pPr marL="66675">
              <a:spcBef>
                <a:spcPts val="270"/>
              </a:spcBef>
            </a:pPr>
            <a:r>
              <a:rPr sz="1400" dirty="0">
                <a:solidFill>
                  <a:prstClr val="black"/>
                </a:solidFill>
                <a:latin typeface="Courier New"/>
                <a:cs typeface="Courier New"/>
              </a:rPr>
              <a:t>2.64</a:t>
            </a:r>
            <a:endParaRPr sz="1400">
              <a:solidFill>
                <a:prstClr val="black"/>
              </a:solidFill>
              <a:latin typeface="Courier New"/>
              <a:cs typeface="Courier New"/>
            </a:endParaRPr>
          </a:p>
          <a:p>
            <a:pPr marL="66675">
              <a:spcBef>
                <a:spcPts val="270"/>
              </a:spcBef>
            </a:pPr>
            <a:r>
              <a:rPr sz="1400" dirty="0">
                <a:solidFill>
                  <a:prstClr val="black"/>
                </a:solidFill>
                <a:latin typeface="Courier New"/>
                <a:cs typeface="Courier New"/>
              </a:rPr>
              <a:t>5.55</a:t>
            </a:r>
            <a:endParaRPr sz="1400">
              <a:solidFill>
                <a:prstClr val="black"/>
              </a:solidFill>
              <a:latin typeface="Courier New"/>
              <a:cs typeface="Courier New"/>
            </a:endParaRPr>
          </a:p>
          <a:p>
            <a:pPr marL="4445" algn="ctr">
              <a:spcBef>
                <a:spcPts val="270"/>
              </a:spcBef>
            </a:pPr>
            <a:r>
              <a:rPr sz="1400" b="1" dirty="0">
                <a:solidFill>
                  <a:prstClr val="black"/>
                </a:solidFill>
                <a:latin typeface="Courier New"/>
                <a:cs typeface="Courier New"/>
              </a:rPr>
              <a:t>-4.34</a:t>
            </a:r>
            <a:endParaRPr sz="1400">
              <a:solidFill>
                <a:prstClr val="black"/>
              </a:solidFill>
              <a:latin typeface="Courier New"/>
              <a:cs typeface="Courier New"/>
            </a:endParaRPr>
          </a:p>
          <a:p>
            <a:pPr marL="66675">
              <a:spcBef>
                <a:spcPts val="270"/>
              </a:spcBef>
            </a:pPr>
            <a:r>
              <a:rPr sz="1400" dirty="0">
                <a:solidFill>
                  <a:prstClr val="black"/>
                </a:solidFill>
                <a:latin typeface="Courier New"/>
                <a:cs typeface="Courier New"/>
              </a:rPr>
              <a:t>-1.5</a:t>
            </a:r>
            <a:endParaRPr sz="1400">
              <a:solidFill>
                <a:prstClr val="black"/>
              </a:solidFill>
              <a:latin typeface="Courier New"/>
              <a:cs typeface="Courier New"/>
            </a:endParaRPr>
          </a:p>
          <a:p>
            <a:pPr algn="ctr">
              <a:spcBef>
                <a:spcPts val="270"/>
              </a:spcBef>
            </a:pPr>
            <a:r>
              <a:rPr sz="1400" dirty="0">
                <a:solidFill>
                  <a:prstClr val="black"/>
                </a:solidFill>
                <a:latin typeface="Courier New"/>
                <a:cs typeface="Courier New"/>
              </a:rPr>
              <a:t>-4.79</a:t>
            </a:r>
            <a:endParaRPr sz="1400">
              <a:solidFill>
                <a:prstClr val="black"/>
              </a:solidFill>
              <a:latin typeface="Courier New"/>
              <a:cs typeface="Courier New"/>
            </a:endParaRPr>
          </a:p>
          <a:p>
            <a:pPr marL="66675">
              <a:spcBef>
                <a:spcPts val="270"/>
              </a:spcBef>
            </a:pPr>
            <a:r>
              <a:rPr sz="1400" dirty="0">
                <a:solidFill>
                  <a:prstClr val="black"/>
                </a:solidFill>
                <a:latin typeface="Courier New"/>
                <a:cs typeface="Courier New"/>
              </a:rPr>
              <a:t>6.14</a:t>
            </a:r>
            <a:endParaRPr sz="1400">
              <a:solidFill>
                <a:prstClr val="black"/>
              </a:solidFill>
              <a:latin typeface="Courier New"/>
              <a:cs typeface="Courier New"/>
            </a:endParaRPr>
          </a:p>
        </p:txBody>
      </p:sp>
      <p:sp>
        <p:nvSpPr>
          <p:cNvPr id="12" name="object 14"/>
          <p:cNvSpPr txBox="1"/>
          <p:nvPr/>
        </p:nvSpPr>
        <p:spPr>
          <a:xfrm>
            <a:off x="5749488" y="2191055"/>
            <a:ext cx="3048000" cy="1391920"/>
          </a:xfrm>
          <a:prstGeom prst="rect">
            <a:avLst/>
          </a:prstGeom>
        </p:spPr>
        <p:txBody>
          <a:bodyPr vert="horz" wrap="square" lIns="0" tIns="0" rIns="0" bIns="0" rtlCol="0">
            <a:spAutoFit/>
          </a:bodyPr>
          <a:lstStyle/>
          <a:p>
            <a:pPr marL="431800" marR="5080" indent="-419734">
              <a:lnSpc>
                <a:spcPct val="100699"/>
              </a:lnSpc>
              <a:tabLst>
                <a:tab pos="431800" algn="l"/>
              </a:tabLst>
            </a:pPr>
            <a:r>
              <a:rPr spc="-5" dirty="0">
                <a:solidFill>
                  <a:prstClr val="black"/>
                </a:solidFill>
                <a:latin typeface="Arial"/>
                <a:cs typeface="Arial"/>
              </a:rPr>
              <a:t>1.	Define a</a:t>
            </a:r>
            <a:r>
              <a:rPr spc="-15" dirty="0">
                <a:solidFill>
                  <a:prstClr val="black"/>
                </a:solidFill>
                <a:latin typeface="Arial"/>
                <a:cs typeface="Arial"/>
              </a:rPr>
              <a:t> </a:t>
            </a:r>
            <a:r>
              <a:rPr b="1" spc="-5" dirty="0">
                <a:solidFill>
                  <a:prstClr val="black"/>
                </a:solidFill>
                <a:latin typeface="Arial"/>
                <a:cs typeface="Arial"/>
              </a:rPr>
              <a:t>loss</a:t>
            </a:r>
            <a:r>
              <a:rPr b="1" spc="-15" dirty="0">
                <a:solidFill>
                  <a:prstClr val="black"/>
                </a:solidFill>
                <a:latin typeface="Arial"/>
                <a:cs typeface="Arial"/>
              </a:rPr>
              <a:t> </a:t>
            </a:r>
            <a:r>
              <a:rPr b="1" spc="-5" dirty="0">
                <a:solidFill>
                  <a:prstClr val="black"/>
                </a:solidFill>
                <a:latin typeface="Arial"/>
                <a:cs typeface="Arial"/>
              </a:rPr>
              <a:t>function  </a:t>
            </a:r>
            <a:r>
              <a:rPr spc="-5" dirty="0">
                <a:solidFill>
                  <a:prstClr val="black"/>
                </a:solidFill>
                <a:latin typeface="Arial"/>
                <a:cs typeface="Arial"/>
              </a:rPr>
              <a:t>that quantifies our  unhappiness with the  </a:t>
            </a:r>
            <a:r>
              <a:rPr dirty="0">
                <a:solidFill>
                  <a:prstClr val="black"/>
                </a:solidFill>
                <a:latin typeface="Arial"/>
                <a:cs typeface="Arial"/>
              </a:rPr>
              <a:t>scores across </a:t>
            </a:r>
            <a:r>
              <a:rPr spc="-5" dirty="0">
                <a:solidFill>
                  <a:prstClr val="black"/>
                </a:solidFill>
                <a:latin typeface="Arial"/>
                <a:cs typeface="Arial"/>
              </a:rPr>
              <a:t>the</a:t>
            </a:r>
            <a:r>
              <a:rPr spc="-70" dirty="0">
                <a:solidFill>
                  <a:prstClr val="black"/>
                </a:solidFill>
                <a:latin typeface="Arial"/>
                <a:cs typeface="Arial"/>
              </a:rPr>
              <a:t> </a:t>
            </a:r>
            <a:r>
              <a:rPr spc="-5" dirty="0">
                <a:solidFill>
                  <a:prstClr val="black"/>
                </a:solidFill>
                <a:latin typeface="Arial"/>
                <a:cs typeface="Arial"/>
              </a:rPr>
              <a:t>training  data.</a:t>
            </a:r>
            <a:endParaRPr>
              <a:solidFill>
                <a:prstClr val="black"/>
              </a:solidFill>
              <a:latin typeface="Arial"/>
              <a:cs typeface="Arial"/>
            </a:endParaRPr>
          </a:p>
        </p:txBody>
      </p:sp>
      <p:sp>
        <p:nvSpPr>
          <p:cNvPr id="13" name="object 15"/>
          <p:cNvSpPr txBox="1"/>
          <p:nvPr/>
        </p:nvSpPr>
        <p:spPr>
          <a:xfrm>
            <a:off x="5749488" y="3848402"/>
            <a:ext cx="3009900" cy="1391920"/>
          </a:xfrm>
          <a:prstGeom prst="rect">
            <a:avLst/>
          </a:prstGeom>
        </p:spPr>
        <p:txBody>
          <a:bodyPr vert="horz" wrap="square" lIns="0" tIns="0" rIns="0" bIns="0" rtlCol="0">
            <a:spAutoFit/>
          </a:bodyPr>
          <a:lstStyle/>
          <a:p>
            <a:pPr marL="431800" marR="5080" indent="-419734">
              <a:lnSpc>
                <a:spcPct val="100699"/>
              </a:lnSpc>
              <a:tabLst>
                <a:tab pos="431800" algn="l"/>
              </a:tabLst>
            </a:pPr>
            <a:r>
              <a:rPr spc="-5" dirty="0">
                <a:solidFill>
                  <a:prstClr val="black"/>
                </a:solidFill>
                <a:latin typeface="Arial"/>
                <a:cs typeface="Arial"/>
              </a:rPr>
              <a:t>2.	Come up with a</a:t>
            </a:r>
            <a:r>
              <a:rPr spc="-30" dirty="0">
                <a:solidFill>
                  <a:prstClr val="black"/>
                </a:solidFill>
                <a:latin typeface="Arial"/>
                <a:cs typeface="Arial"/>
              </a:rPr>
              <a:t> </a:t>
            </a:r>
            <a:r>
              <a:rPr spc="-5" dirty="0">
                <a:solidFill>
                  <a:prstClr val="black"/>
                </a:solidFill>
                <a:latin typeface="Arial"/>
                <a:cs typeface="Arial"/>
              </a:rPr>
              <a:t>way</a:t>
            </a:r>
            <a:r>
              <a:rPr spc="-15" dirty="0">
                <a:solidFill>
                  <a:prstClr val="black"/>
                </a:solidFill>
                <a:latin typeface="Arial"/>
                <a:cs typeface="Arial"/>
              </a:rPr>
              <a:t> </a:t>
            </a:r>
            <a:r>
              <a:rPr spc="-5" dirty="0">
                <a:solidFill>
                  <a:prstClr val="black"/>
                </a:solidFill>
                <a:latin typeface="Arial"/>
                <a:cs typeface="Arial"/>
              </a:rPr>
              <a:t>of  efficiently finding the  parameters that minimize  the loss function.  </a:t>
            </a:r>
            <a:r>
              <a:rPr b="1" spc="-5" dirty="0">
                <a:solidFill>
                  <a:prstClr val="black"/>
                </a:solidFill>
                <a:latin typeface="Arial"/>
                <a:cs typeface="Arial"/>
              </a:rPr>
              <a:t>(optimization)</a:t>
            </a:r>
            <a:endParaRPr>
              <a:solidFill>
                <a:prstClr val="black"/>
              </a:solidFill>
              <a:latin typeface="Arial"/>
              <a:cs typeface="Arial"/>
            </a:endParaRPr>
          </a:p>
        </p:txBody>
      </p:sp>
      <p:sp>
        <p:nvSpPr>
          <p:cNvPr id="14" name="object 16"/>
          <p:cNvSpPr/>
          <p:nvPr/>
        </p:nvSpPr>
        <p:spPr>
          <a:xfrm>
            <a:off x="5316064" y="1576524"/>
            <a:ext cx="0" cy="3662679"/>
          </a:xfrm>
          <a:custGeom>
            <a:avLst/>
            <a:gdLst/>
            <a:ahLst/>
            <a:cxnLst/>
            <a:rect l="l" t="t" r="r" b="b"/>
            <a:pathLst>
              <a:path h="3662679">
                <a:moveTo>
                  <a:pt x="0" y="0"/>
                </a:moveTo>
                <a:lnTo>
                  <a:pt x="0" y="3662692"/>
                </a:lnTo>
              </a:path>
            </a:pathLst>
          </a:custGeom>
          <a:ln w="9524">
            <a:solidFill>
              <a:srgbClr val="666666"/>
            </a:solidFill>
          </a:ln>
        </p:spPr>
        <p:txBody>
          <a:bodyPr wrap="square" lIns="0" tIns="0" rIns="0" bIns="0" rtlCol="0"/>
          <a:lstStyle/>
          <a:p>
            <a:endParaRPr>
              <a:solidFill>
                <a:prstClr val="black"/>
              </a:solidFill>
            </a:endParaRPr>
          </a:p>
        </p:txBody>
      </p:sp>
      <p:sp>
        <p:nvSpPr>
          <p:cNvPr id="15" name="object 17"/>
          <p:cNvSpPr txBox="1"/>
          <p:nvPr/>
        </p:nvSpPr>
        <p:spPr>
          <a:xfrm>
            <a:off x="5732759" y="1623480"/>
            <a:ext cx="989965" cy="375920"/>
          </a:xfrm>
          <a:prstGeom prst="rect">
            <a:avLst/>
          </a:prstGeom>
        </p:spPr>
        <p:txBody>
          <a:bodyPr vert="horz" wrap="square" lIns="0" tIns="0" rIns="0" bIns="0" rtlCol="0">
            <a:spAutoFit/>
          </a:bodyPr>
          <a:lstStyle/>
          <a:p>
            <a:pPr marL="12700"/>
            <a:r>
              <a:rPr sz="2400" spc="-5" dirty="0">
                <a:solidFill>
                  <a:prstClr val="black"/>
                </a:solidFill>
                <a:latin typeface="Arial"/>
                <a:cs typeface="Arial"/>
              </a:rPr>
              <a:t>TODO:</a:t>
            </a:r>
            <a:endParaRPr sz="2400">
              <a:solidFill>
                <a:prstClr val="black"/>
              </a:solidFill>
              <a:latin typeface="Arial"/>
              <a:cs typeface="Arial"/>
            </a:endParaRPr>
          </a:p>
        </p:txBody>
      </p:sp>
      <p:sp>
        <p:nvSpPr>
          <p:cNvPr id="16" name="TextBox 15"/>
          <p:cNvSpPr txBox="1"/>
          <p:nvPr/>
        </p:nvSpPr>
        <p:spPr>
          <a:xfrm>
            <a:off x="0" y="6604084"/>
            <a:ext cx="1072730" cy="253916"/>
          </a:xfrm>
          <a:prstGeom prst="rect">
            <a:avLst/>
          </a:prstGeom>
          <a:noFill/>
        </p:spPr>
        <p:txBody>
          <a:bodyPr wrap="none" rtlCol="0">
            <a:spAutoFit/>
          </a:bodyPr>
          <a:lstStyle/>
          <a:p>
            <a:r>
              <a:rPr lang="en-US" sz="1050" dirty="0"/>
              <a:t>Andrej </a:t>
            </a:r>
            <a:r>
              <a:rPr lang="en-US" sz="1050" dirty="0" err="1"/>
              <a:t>Karpathy</a:t>
            </a:r>
            <a:endParaRPr lang="en-US" sz="1050" dirty="0"/>
          </a:p>
        </p:txBody>
      </p:sp>
    </p:spTree>
    <p:extLst>
      <p:ext uri="{BB962C8B-B14F-4D97-AF65-F5344CB8AC3E}">
        <p14:creationId xmlns:p14="http://schemas.microsoft.com/office/powerpoint/2010/main" val="13335341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classifier </a:t>
            </a:r>
          </a:p>
        </p:txBody>
      </p:sp>
      <p:sp>
        <p:nvSpPr>
          <p:cNvPr id="3" name="object 4"/>
          <p:cNvSpPr/>
          <p:nvPr/>
        </p:nvSpPr>
        <p:spPr>
          <a:xfrm>
            <a:off x="1404999" y="1863785"/>
            <a:ext cx="1140220" cy="1258554"/>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4" name="object 5"/>
          <p:cNvSpPr/>
          <p:nvPr/>
        </p:nvSpPr>
        <p:spPr>
          <a:xfrm>
            <a:off x="2670995" y="1863788"/>
            <a:ext cx="1258539" cy="1258539"/>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5" name="object 6"/>
          <p:cNvSpPr/>
          <p:nvPr/>
        </p:nvSpPr>
        <p:spPr>
          <a:xfrm>
            <a:off x="4049442" y="1863808"/>
            <a:ext cx="1211047" cy="1211047"/>
          </a:xfrm>
          <a:prstGeom prst="rect">
            <a:avLst/>
          </a:prstGeom>
          <a:blipFill>
            <a:blip r:embed="rId4" cstate="print"/>
            <a:stretch>
              <a:fillRect/>
            </a:stretch>
          </a:blipFill>
        </p:spPr>
        <p:txBody>
          <a:bodyPr wrap="square" lIns="0" tIns="0" rIns="0" bIns="0" rtlCol="0"/>
          <a:lstStyle/>
          <a:p>
            <a:endParaRPr>
              <a:solidFill>
                <a:prstClr val="black"/>
              </a:solidFill>
            </a:endParaRPr>
          </a:p>
        </p:txBody>
      </p:sp>
      <p:sp>
        <p:nvSpPr>
          <p:cNvPr id="6" name="object 7"/>
          <p:cNvSpPr txBox="1"/>
          <p:nvPr/>
        </p:nvSpPr>
        <p:spPr>
          <a:xfrm>
            <a:off x="345848" y="1055935"/>
            <a:ext cx="4178300" cy="563245"/>
          </a:xfrm>
          <a:prstGeom prst="rect">
            <a:avLst/>
          </a:prstGeom>
        </p:spPr>
        <p:txBody>
          <a:bodyPr vert="horz" wrap="square" lIns="0" tIns="0" rIns="0" bIns="0" rtlCol="0">
            <a:spAutoFit/>
          </a:bodyPr>
          <a:lstStyle/>
          <a:p>
            <a:pPr marL="12700" marR="5080">
              <a:lnSpc>
                <a:spcPct val="100699"/>
              </a:lnSpc>
            </a:pPr>
            <a:r>
              <a:rPr spc="-5" dirty="0">
                <a:solidFill>
                  <a:prstClr val="black"/>
                </a:solidFill>
                <a:latin typeface="Arial"/>
                <a:cs typeface="Arial"/>
              </a:rPr>
              <a:t>Suppose: 3 training examples, 3 classes.  With some W the</a:t>
            </a:r>
            <a:r>
              <a:rPr spc="-55" dirty="0">
                <a:solidFill>
                  <a:prstClr val="black"/>
                </a:solidFill>
                <a:latin typeface="Arial"/>
                <a:cs typeface="Arial"/>
              </a:rPr>
              <a:t> </a:t>
            </a:r>
            <a:r>
              <a:rPr dirty="0">
                <a:solidFill>
                  <a:prstClr val="black"/>
                </a:solidFill>
                <a:latin typeface="Arial"/>
                <a:cs typeface="Arial"/>
              </a:rPr>
              <a:t>scores</a:t>
            </a:r>
            <a:endParaRPr>
              <a:solidFill>
                <a:prstClr val="black"/>
              </a:solidFill>
              <a:latin typeface="Arial"/>
              <a:cs typeface="Arial"/>
            </a:endParaRPr>
          </a:p>
        </p:txBody>
      </p:sp>
      <p:sp>
        <p:nvSpPr>
          <p:cNvPr id="7" name="object 8"/>
          <p:cNvSpPr txBox="1"/>
          <p:nvPr/>
        </p:nvSpPr>
        <p:spPr>
          <a:xfrm>
            <a:off x="4530820" y="1334080"/>
            <a:ext cx="419100" cy="285115"/>
          </a:xfrm>
          <a:prstGeom prst="rect">
            <a:avLst/>
          </a:prstGeom>
        </p:spPr>
        <p:txBody>
          <a:bodyPr vert="horz" wrap="square" lIns="0" tIns="0" rIns="0" bIns="0" rtlCol="0">
            <a:spAutoFit/>
          </a:bodyPr>
          <a:lstStyle/>
          <a:p>
            <a:pPr marL="12700"/>
            <a:r>
              <a:rPr spc="-5" dirty="0">
                <a:solidFill>
                  <a:prstClr val="black"/>
                </a:solidFill>
                <a:latin typeface="Arial"/>
                <a:cs typeface="Arial"/>
              </a:rPr>
              <a:t>are:</a:t>
            </a:r>
            <a:endParaRPr>
              <a:solidFill>
                <a:prstClr val="black"/>
              </a:solidFill>
              <a:latin typeface="Arial"/>
              <a:cs typeface="Arial"/>
            </a:endParaRPr>
          </a:p>
        </p:txBody>
      </p:sp>
      <p:sp>
        <p:nvSpPr>
          <p:cNvPr id="8" name="object 9"/>
          <p:cNvSpPr txBox="1"/>
          <p:nvPr/>
        </p:nvSpPr>
        <p:spPr>
          <a:xfrm>
            <a:off x="198150" y="3137426"/>
            <a:ext cx="550545" cy="1745614"/>
          </a:xfrm>
          <a:prstGeom prst="rect">
            <a:avLst/>
          </a:prstGeom>
        </p:spPr>
        <p:txBody>
          <a:bodyPr vert="horz" wrap="square" lIns="0" tIns="0" rIns="0" bIns="0" rtlCol="0">
            <a:spAutoFit/>
          </a:bodyPr>
          <a:lstStyle/>
          <a:p>
            <a:pPr marL="12700" marR="5080" algn="just">
              <a:lnSpc>
                <a:spcPct val="158200"/>
              </a:lnSpc>
            </a:pPr>
            <a:r>
              <a:rPr sz="2400" spc="-5" dirty="0">
                <a:solidFill>
                  <a:prstClr val="black"/>
                </a:solidFill>
                <a:latin typeface="Arial"/>
                <a:cs typeface="Arial"/>
              </a:rPr>
              <a:t>cat  car  frog</a:t>
            </a:r>
            <a:endParaRPr sz="2400">
              <a:solidFill>
                <a:prstClr val="black"/>
              </a:solidFill>
              <a:latin typeface="Arial"/>
              <a:cs typeface="Arial"/>
            </a:endParaRPr>
          </a:p>
        </p:txBody>
      </p:sp>
      <p:sp>
        <p:nvSpPr>
          <p:cNvPr id="9" name="object 10"/>
          <p:cNvSpPr txBox="1"/>
          <p:nvPr/>
        </p:nvSpPr>
        <p:spPr>
          <a:xfrm>
            <a:off x="1648542" y="3318856"/>
            <a:ext cx="681990" cy="1532890"/>
          </a:xfrm>
          <a:prstGeom prst="rect">
            <a:avLst/>
          </a:prstGeom>
        </p:spPr>
        <p:txBody>
          <a:bodyPr vert="horz" wrap="square" lIns="0" tIns="0" rIns="0" bIns="0" rtlCol="0">
            <a:spAutoFit/>
          </a:bodyPr>
          <a:lstStyle/>
          <a:p>
            <a:pPr marL="25400" algn="ctr"/>
            <a:r>
              <a:rPr sz="3000" b="1" spc="-5" dirty="0">
                <a:solidFill>
                  <a:prstClr val="black"/>
                </a:solidFill>
                <a:latin typeface="Arial"/>
                <a:cs typeface="Arial"/>
              </a:rPr>
              <a:t>3.2</a:t>
            </a:r>
            <a:endParaRPr sz="3000">
              <a:solidFill>
                <a:prstClr val="black"/>
              </a:solidFill>
              <a:latin typeface="Arial"/>
              <a:cs typeface="Arial"/>
            </a:endParaRPr>
          </a:p>
          <a:p>
            <a:pPr marL="25400" algn="ctr">
              <a:spcBef>
                <a:spcPts val="600"/>
              </a:spcBef>
            </a:pPr>
            <a:r>
              <a:rPr sz="3000" spc="-5" dirty="0">
                <a:solidFill>
                  <a:prstClr val="black"/>
                </a:solidFill>
                <a:latin typeface="Arial"/>
                <a:cs typeface="Arial"/>
              </a:rPr>
              <a:t>5.1</a:t>
            </a:r>
            <a:endParaRPr sz="3000">
              <a:solidFill>
                <a:prstClr val="black"/>
              </a:solidFill>
              <a:latin typeface="Arial"/>
              <a:cs typeface="Arial"/>
            </a:endParaRPr>
          </a:p>
          <a:p>
            <a:pPr algn="ctr">
              <a:spcBef>
                <a:spcPts val="600"/>
              </a:spcBef>
            </a:pPr>
            <a:r>
              <a:rPr sz="3000" spc="-5" dirty="0">
                <a:solidFill>
                  <a:prstClr val="black"/>
                </a:solidFill>
                <a:latin typeface="Arial"/>
                <a:cs typeface="Arial"/>
              </a:rPr>
              <a:t>-1.7</a:t>
            </a:r>
            <a:endParaRPr sz="3000">
              <a:solidFill>
                <a:prstClr val="black"/>
              </a:solidFill>
              <a:latin typeface="Arial"/>
              <a:cs typeface="Arial"/>
            </a:endParaRPr>
          </a:p>
        </p:txBody>
      </p:sp>
      <p:sp>
        <p:nvSpPr>
          <p:cNvPr id="10" name="object 11"/>
          <p:cNvSpPr txBox="1"/>
          <p:nvPr/>
        </p:nvSpPr>
        <p:spPr>
          <a:xfrm>
            <a:off x="3172539" y="3318856"/>
            <a:ext cx="554990" cy="1532890"/>
          </a:xfrm>
          <a:prstGeom prst="rect">
            <a:avLst/>
          </a:prstGeom>
        </p:spPr>
        <p:txBody>
          <a:bodyPr vert="horz" wrap="square" lIns="0" tIns="0" rIns="0" bIns="0" rtlCol="0">
            <a:spAutoFit/>
          </a:bodyPr>
          <a:lstStyle/>
          <a:p>
            <a:pPr marL="12700"/>
            <a:r>
              <a:rPr sz="3000" spc="-5" dirty="0">
                <a:solidFill>
                  <a:prstClr val="black"/>
                </a:solidFill>
                <a:latin typeface="Arial"/>
                <a:cs typeface="Arial"/>
              </a:rPr>
              <a:t>1.3</a:t>
            </a:r>
            <a:endParaRPr sz="3000">
              <a:solidFill>
                <a:prstClr val="black"/>
              </a:solidFill>
              <a:latin typeface="Arial"/>
              <a:cs typeface="Arial"/>
            </a:endParaRPr>
          </a:p>
          <a:p>
            <a:pPr marL="12700">
              <a:spcBef>
                <a:spcPts val="600"/>
              </a:spcBef>
            </a:pPr>
            <a:r>
              <a:rPr sz="3000" b="1" spc="-5" dirty="0">
                <a:solidFill>
                  <a:prstClr val="black"/>
                </a:solidFill>
                <a:latin typeface="Arial"/>
                <a:cs typeface="Arial"/>
              </a:rPr>
              <a:t>4.9</a:t>
            </a:r>
            <a:endParaRPr sz="3000">
              <a:solidFill>
                <a:prstClr val="black"/>
              </a:solidFill>
              <a:latin typeface="Arial"/>
              <a:cs typeface="Arial"/>
            </a:endParaRPr>
          </a:p>
          <a:p>
            <a:pPr marL="12700">
              <a:spcBef>
                <a:spcPts val="600"/>
              </a:spcBef>
            </a:pPr>
            <a:r>
              <a:rPr sz="3000" spc="-5" dirty="0">
                <a:solidFill>
                  <a:prstClr val="black"/>
                </a:solidFill>
                <a:latin typeface="Arial"/>
                <a:cs typeface="Arial"/>
              </a:rPr>
              <a:t>2.0</a:t>
            </a:r>
            <a:endParaRPr sz="3000">
              <a:solidFill>
                <a:prstClr val="black"/>
              </a:solidFill>
              <a:latin typeface="Arial"/>
              <a:cs typeface="Arial"/>
            </a:endParaRPr>
          </a:p>
        </p:txBody>
      </p:sp>
      <p:sp>
        <p:nvSpPr>
          <p:cNvPr id="11" name="object 12"/>
          <p:cNvSpPr txBox="1"/>
          <p:nvPr/>
        </p:nvSpPr>
        <p:spPr>
          <a:xfrm>
            <a:off x="4391736" y="3318856"/>
            <a:ext cx="707390" cy="1532890"/>
          </a:xfrm>
          <a:prstGeom prst="rect">
            <a:avLst/>
          </a:prstGeom>
        </p:spPr>
        <p:txBody>
          <a:bodyPr vert="horz" wrap="square" lIns="0" tIns="0" rIns="0" bIns="0" rtlCol="0">
            <a:spAutoFit/>
          </a:bodyPr>
          <a:lstStyle/>
          <a:p>
            <a:pPr marL="164465"/>
            <a:r>
              <a:rPr sz="3000" spc="-5" dirty="0">
                <a:solidFill>
                  <a:prstClr val="black"/>
                </a:solidFill>
                <a:latin typeface="Arial"/>
                <a:cs typeface="Arial"/>
              </a:rPr>
              <a:t>2.2</a:t>
            </a:r>
            <a:endParaRPr sz="3000">
              <a:solidFill>
                <a:prstClr val="black"/>
              </a:solidFill>
              <a:latin typeface="Arial"/>
              <a:cs typeface="Arial"/>
            </a:endParaRPr>
          </a:p>
          <a:p>
            <a:pPr marL="164465">
              <a:spcBef>
                <a:spcPts val="600"/>
              </a:spcBef>
            </a:pPr>
            <a:r>
              <a:rPr sz="3000" spc="-5" dirty="0">
                <a:solidFill>
                  <a:prstClr val="black"/>
                </a:solidFill>
                <a:latin typeface="Arial"/>
                <a:cs typeface="Arial"/>
              </a:rPr>
              <a:t>2.5</a:t>
            </a:r>
            <a:endParaRPr sz="3000">
              <a:solidFill>
                <a:prstClr val="black"/>
              </a:solidFill>
              <a:latin typeface="Arial"/>
              <a:cs typeface="Arial"/>
            </a:endParaRPr>
          </a:p>
          <a:p>
            <a:pPr marL="12700">
              <a:spcBef>
                <a:spcPts val="600"/>
              </a:spcBef>
            </a:pPr>
            <a:r>
              <a:rPr sz="3000" b="1" spc="-5" dirty="0">
                <a:solidFill>
                  <a:prstClr val="black"/>
                </a:solidFill>
                <a:latin typeface="Arial"/>
                <a:cs typeface="Arial"/>
              </a:rPr>
              <a:t>-3.1</a:t>
            </a:r>
            <a:endParaRPr sz="3000">
              <a:solidFill>
                <a:prstClr val="black"/>
              </a:solidFill>
              <a:latin typeface="Arial"/>
              <a:cs typeface="Arial"/>
            </a:endParaRPr>
          </a:p>
        </p:txBody>
      </p:sp>
      <p:sp>
        <p:nvSpPr>
          <p:cNvPr id="12" name="object 13"/>
          <p:cNvSpPr/>
          <p:nvPr/>
        </p:nvSpPr>
        <p:spPr>
          <a:xfrm>
            <a:off x="2975794" y="1336775"/>
            <a:ext cx="1449172" cy="306799"/>
          </a:xfrm>
          <a:prstGeom prst="rect">
            <a:avLst/>
          </a:prstGeom>
          <a:blipFill>
            <a:blip r:embed="rId5" cstate="print"/>
            <a:stretch>
              <a:fillRect/>
            </a:stretch>
          </a:blipFill>
        </p:spPr>
        <p:txBody>
          <a:bodyPr wrap="square" lIns="0" tIns="0" rIns="0" bIns="0" rtlCol="0"/>
          <a:lstStyle/>
          <a:p>
            <a:endParaRPr>
              <a:solidFill>
                <a:prstClr val="black"/>
              </a:solidFill>
            </a:endParaRPr>
          </a:p>
        </p:txBody>
      </p:sp>
      <p:sp>
        <p:nvSpPr>
          <p:cNvPr id="13" name="TextBox 12"/>
          <p:cNvSpPr txBox="1"/>
          <p:nvPr/>
        </p:nvSpPr>
        <p:spPr>
          <a:xfrm>
            <a:off x="0" y="6604084"/>
            <a:ext cx="1999265" cy="253916"/>
          </a:xfrm>
          <a:prstGeom prst="rect">
            <a:avLst/>
          </a:prstGeom>
          <a:noFill/>
        </p:spPr>
        <p:txBody>
          <a:bodyPr wrap="none" rtlCol="0">
            <a:spAutoFit/>
          </a:bodyPr>
          <a:lstStyle/>
          <a:p>
            <a:r>
              <a:rPr lang="en-US" sz="1050" dirty="0"/>
              <a:t>Adapted from Andrej </a:t>
            </a:r>
            <a:r>
              <a:rPr lang="en-US" sz="1050" dirty="0" err="1"/>
              <a:t>Karpathy</a:t>
            </a:r>
            <a:endParaRPr lang="en-US" sz="1050" dirty="0"/>
          </a:p>
        </p:txBody>
      </p:sp>
    </p:spTree>
    <p:extLst>
      <p:ext uri="{BB962C8B-B14F-4D97-AF65-F5344CB8AC3E}">
        <p14:creationId xmlns:p14="http://schemas.microsoft.com/office/powerpoint/2010/main" val="36763871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classifier: Hinge loss </a:t>
            </a:r>
          </a:p>
        </p:txBody>
      </p:sp>
      <p:sp>
        <p:nvSpPr>
          <p:cNvPr id="3" name="object 4"/>
          <p:cNvSpPr/>
          <p:nvPr/>
        </p:nvSpPr>
        <p:spPr>
          <a:xfrm>
            <a:off x="1404999" y="1863785"/>
            <a:ext cx="1140220" cy="1258554"/>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4" name="object 5"/>
          <p:cNvSpPr/>
          <p:nvPr/>
        </p:nvSpPr>
        <p:spPr>
          <a:xfrm>
            <a:off x="2670995" y="1863788"/>
            <a:ext cx="1258539" cy="1258539"/>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5" name="object 6"/>
          <p:cNvSpPr/>
          <p:nvPr/>
        </p:nvSpPr>
        <p:spPr>
          <a:xfrm>
            <a:off x="4049442" y="1863808"/>
            <a:ext cx="1211047" cy="1211047"/>
          </a:xfrm>
          <a:prstGeom prst="rect">
            <a:avLst/>
          </a:prstGeom>
          <a:blipFill>
            <a:blip r:embed="rId4" cstate="print"/>
            <a:stretch>
              <a:fillRect/>
            </a:stretch>
          </a:blipFill>
        </p:spPr>
        <p:txBody>
          <a:bodyPr wrap="square" lIns="0" tIns="0" rIns="0" bIns="0" rtlCol="0"/>
          <a:lstStyle/>
          <a:p>
            <a:endParaRPr>
              <a:solidFill>
                <a:prstClr val="black"/>
              </a:solidFill>
            </a:endParaRPr>
          </a:p>
        </p:txBody>
      </p:sp>
      <p:sp>
        <p:nvSpPr>
          <p:cNvPr id="6" name="object 7"/>
          <p:cNvSpPr txBox="1"/>
          <p:nvPr/>
        </p:nvSpPr>
        <p:spPr>
          <a:xfrm>
            <a:off x="345848" y="1055935"/>
            <a:ext cx="4178300" cy="563245"/>
          </a:xfrm>
          <a:prstGeom prst="rect">
            <a:avLst/>
          </a:prstGeom>
        </p:spPr>
        <p:txBody>
          <a:bodyPr vert="horz" wrap="square" lIns="0" tIns="0" rIns="0" bIns="0" rtlCol="0">
            <a:spAutoFit/>
          </a:bodyPr>
          <a:lstStyle/>
          <a:p>
            <a:pPr marL="12700" marR="5080">
              <a:lnSpc>
                <a:spcPct val="100699"/>
              </a:lnSpc>
            </a:pPr>
            <a:r>
              <a:rPr spc="-5" dirty="0">
                <a:solidFill>
                  <a:prstClr val="black"/>
                </a:solidFill>
                <a:latin typeface="Arial"/>
                <a:cs typeface="Arial"/>
              </a:rPr>
              <a:t>Suppose: 3 training examples, 3 classes.  With some W the</a:t>
            </a:r>
            <a:r>
              <a:rPr spc="-55" dirty="0">
                <a:solidFill>
                  <a:prstClr val="black"/>
                </a:solidFill>
                <a:latin typeface="Arial"/>
                <a:cs typeface="Arial"/>
              </a:rPr>
              <a:t> </a:t>
            </a:r>
            <a:r>
              <a:rPr dirty="0">
                <a:solidFill>
                  <a:prstClr val="black"/>
                </a:solidFill>
                <a:latin typeface="Arial"/>
                <a:cs typeface="Arial"/>
              </a:rPr>
              <a:t>scores</a:t>
            </a:r>
            <a:endParaRPr>
              <a:solidFill>
                <a:prstClr val="black"/>
              </a:solidFill>
              <a:latin typeface="Arial"/>
              <a:cs typeface="Arial"/>
            </a:endParaRPr>
          </a:p>
        </p:txBody>
      </p:sp>
      <p:sp>
        <p:nvSpPr>
          <p:cNvPr id="7" name="object 8"/>
          <p:cNvSpPr txBox="1"/>
          <p:nvPr/>
        </p:nvSpPr>
        <p:spPr>
          <a:xfrm>
            <a:off x="4530820" y="1334080"/>
            <a:ext cx="419100" cy="285115"/>
          </a:xfrm>
          <a:prstGeom prst="rect">
            <a:avLst/>
          </a:prstGeom>
        </p:spPr>
        <p:txBody>
          <a:bodyPr vert="horz" wrap="square" lIns="0" tIns="0" rIns="0" bIns="0" rtlCol="0">
            <a:spAutoFit/>
          </a:bodyPr>
          <a:lstStyle/>
          <a:p>
            <a:pPr marL="12700"/>
            <a:r>
              <a:rPr spc="-5" dirty="0">
                <a:solidFill>
                  <a:prstClr val="black"/>
                </a:solidFill>
                <a:latin typeface="Arial"/>
                <a:cs typeface="Arial"/>
              </a:rPr>
              <a:t>are:</a:t>
            </a:r>
            <a:endParaRPr>
              <a:solidFill>
                <a:prstClr val="black"/>
              </a:solidFill>
              <a:latin typeface="Arial"/>
              <a:cs typeface="Arial"/>
            </a:endParaRPr>
          </a:p>
        </p:txBody>
      </p:sp>
      <p:sp>
        <p:nvSpPr>
          <p:cNvPr id="8" name="object 9"/>
          <p:cNvSpPr txBox="1"/>
          <p:nvPr/>
        </p:nvSpPr>
        <p:spPr>
          <a:xfrm>
            <a:off x="198150" y="3137426"/>
            <a:ext cx="550545" cy="1745614"/>
          </a:xfrm>
          <a:prstGeom prst="rect">
            <a:avLst/>
          </a:prstGeom>
        </p:spPr>
        <p:txBody>
          <a:bodyPr vert="horz" wrap="square" lIns="0" tIns="0" rIns="0" bIns="0" rtlCol="0">
            <a:spAutoFit/>
          </a:bodyPr>
          <a:lstStyle/>
          <a:p>
            <a:pPr marL="12700" marR="5080" algn="just">
              <a:lnSpc>
                <a:spcPct val="158200"/>
              </a:lnSpc>
            </a:pPr>
            <a:r>
              <a:rPr sz="2400" spc="-5" dirty="0">
                <a:solidFill>
                  <a:prstClr val="black"/>
                </a:solidFill>
                <a:latin typeface="Arial"/>
                <a:cs typeface="Arial"/>
              </a:rPr>
              <a:t>cat  car  frog</a:t>
            </a:r>
            <a:endParaRPr sz="2400">
              <a:solidFill>
                <a:prstClr val="black"/>
              </a:solidFill>
              <a:latin typeface="Arial"/>
              <a:cs typeface="Arial"/>
            </a:endParaRPr>
          </a:p>
        </p:txBody>
      </p:sp>
      <p:sp>
        <p:nvSpPr>
          <p:cNvPr id="9" name="object 10"/>
          <p:cNvSpPr txBox="1"/>
          <p:nvPr/>
        </p:nvSpPr>
        <p:spPr>
          <a:xfrm>
            <a:off x="1648542" y="3318856"/>
            <a:ext cx="681990" cy="1532890"/>
          </a:xfrm>
          <a:prstGeom prst="rect">
            <a:avLst/>
          </a:prstGeom>
        </p:spPr>
        <p:txBody>
          <a:bodyPr vert="horz" wrap="square" lIns="0" tIns="0" rIns="0" bIns="0" rtlCol="0">
            <a:spAutoFit/>
          </a:bodyPr>
          <a:lstStyle/>
          <a:p>
            <a:pPr marL="25400" algn="ctr"/>
            <a:r>
              <a:rPr sz="3000" b="1" spc="-5" dirty="0">
                <a:solidFill>
                  <a:prstClr val="black"/>
                </a:solidFill>
                <a:latin typeface="Arial"/>
                <a:cs typeface="Arial"/>
              </a:rPr>
              <a:t>3.2</a:t>
            </a:r>
            <a:endParaRPr sz="3000">
              <a:solidFill>
                <a:prstClr val="black"/>
              </a:solidFill>
              <a:latin typeface="Arial"/>
              <a:cs typeface="Arial"/>
            </a:endParaRPr>
          </a:p>
          <a:p>
            <a:pPr marL="25400" algn="ctr">
              <a:spcBef>
                <a:spcPts val="600"/>
              </a:spcBef>
            </a:pPr>
            <a:r>
              <a:rPr sz="3000" spc="-5" dirty="0">
                <a:solidFill>
                  <a:prstClr val="black"/>
                </a:solidFill>
                <a:latin typeface="Arial"/>
                <a:cs typeface="Arial"/>
              </a:rPr>
              <a:t>5.1</a:t>
            </a:r>
            <a:endParaRPr sz="3000">
              <a:solidFill>
                <a:prstClr val="black"/>
              </a:solidFill>
              <a:latin typeface="Arial"/>
              <a:cs typeface="Arial"/>
            </a:endParaRPr>
          </a:p>
          <a:p>
            <a:pPr algn="ctr">
              <a:spcBef>
                <a:spcPts val="600"/>
              </a:spcBef>
            </a:pPr>
            <a:r>
              <a:rPr sz="3000" spc="-5" dirty="0">
                <a:solidFill>
                  <a:prstClr val="black"/>
                </a:solidFill>
                <a:latin typeface="Arial"/>
                <a:cs typeface="Arial"/>
              </a:rPr>
              <a:t>-1.7</a:t>
            </a:r>
            <a:endParaRPr sz="3000">
              <a:solidFill>
                <a:prstClr val="black"/>
              </a:solidFill>
              <a:latin typeface="Arial"/>
              <a:cs typeface="Arial"/>
            </a:endParaRPr>
          </a:p>
        </p:txBody>
      </p:sp>
      <p:sp>
        <p:nvSpPr>
          <p:cNvPr id="10" name="object 11"/>
          <p:cNvSpPr txBox="1"/>
          <p:nvPr/>
        </p:nvSpPr>
        <p:spPr>
          <a:xfrm>
            <a:off x="3172539" y="3318856"/>
            <a:ext cx="554990" cy="1532890"/>
          </a:xfrm>
          <a:prstGeom prst="rect">
            <a:avLst/>
          </a:prstGeom>
        </p:spPr>
        <p:txBody>
          <a:bodyPr vert="horz" wrap="square" lIns="0" tIns="0" rIns="0" bIns="0" rtlCol="0">
            <a:spAutoFit/>
          </a:bodyPr>
          <a:lstStyle/>
          <a:p>
            <a:pPr marL="12700"/>
            <a:r>
              <a:rPr sz="3000" spc="-5" dirty="0">
                <a:solidFill>
                  <a:prstClr val="black"/>
                </a:solidFill>
                <a:latin typeface="Arial"/>
                <a:cs typeface="Arial"/>
              </a:rPr>
              <a:t>1.3</a:t>
            </a:r>
            <a:endParaRPr sz="3000">
              <a:solidFill>
                <a:prstClr val="black"/>
              </a:solidFill>
              <a:latin typeface="Arial"/>
              <a:cs typeface="Arial"/>
            </a:endParaRPr>
          </a:p>
          <a:p>
            <a:pPr marL="12700">
              <a:spcBef>
                <a:spcPts val="600"/>
              </a:spcBef>
            </a:pPr>
            <a:r>
              <a:rPr sz="3000" b="1" spc="-5" dirty="0">
                <a:solidFill>
                  <a:prstClr val="black"/>
                </a:solidFill>
                <a:latin typeface="Arial"/>
                <a:cs typeface="Arial"/>
              </a:rPr>
              <a:t>4.9</a:t>
            </a:r>
            <a:endParaRPr sz="3000">
              <a:solidFill>
                <a:prstClr val="black"/>
              </a:solidFill>
              <a:latin typeface="Arial"/>
              <a:cs typeface="Arial"/>
            </a:endParaRPr>
          </a:p>
          <a:p>
            <a:pPr marL="12700">
              <a:spcBef>
                <a:spcPts val="600"/>
              </a:spcBef>
            </a:pPr>
            <a:r>
              <a:rPr sz="3000" spc="-5" dirty="0">
                <a:solidFill>
                  <a:prstClr val="black"/>
                </a:solidFill>
                <a:latin typeface="Arial"/>
                <a:cs typeface="Arial"/>
              </a:rPr>
              <a:t>2.0</a:t>
            </a:r>
            <a:endParaRPr sz="3000">
              <a:solidFill>
                <a:prstClr val="black"/>
              </a:solidFill>
              <a:latin typeface="Arial"/>
              <a:cs typeface="Arial"/>
            </a:endParaRPr>
          </a:p>
        </p:txBody>
      </p:sp>
      <p:sp>
        <p:nvSpPr>
          <p:cNvPr id="11" name="object 12"/>
          <p:cNvSpPr txBox="1"/>
          <p:nvPr/>
        </p:nvSpPr>
        <p:spPr>
          <a:xfrm>
            <a:off x="4391736" y="3318856"/>
            <a:ext cx="707390" cy="1532890"/>
          </a:xfrm>
          <a:prstGeom prst="rect">
            <a:avLst/>
          </a:prstGeom>
        </p:spPr>
        <p:txBody>
          <a:bodyPr vert="horz" wrap="square" lIns="0" tIns="0" rIns="0" bIns="0" rtlCol="0">
            <a:spAutoFit/>
          </a:bodyPr>
          <a:lstStyle/>
          <a:p>
            <a:pPr marL="164465"/>
            <a:r>
              <a:rPr sz="3000" spc="-5" dirty="0">
                <a:solidFill>
                  <a:prstClr val="black"/>
                </a:solidFill>
                <a:latin typeface="Arial"/>
                <a:cs typeface="Arial"/>
              </a:rPr>
              <a:t>2.2</a:t>
            </a:r>
            <a:endParaRPr sz="3000">
              <a:solidFill>
                <a:prstClr val="black"/>
              </a:solidFill>
              <a:latin typeface="Arial"/>
              <a:cs typeface="Arial"/>
            </a:endParaRPr>
          </a:p>
          <a:p>
            <a:pPr marL="164465">
              <a:spcBef>
                <a:spcPts val="600"/>
              </a:spcBef>
            </a:pPr>
            <a:r>
              <a:rPr sz="3000" spc="-5" dirty="0">
                <a:solidFill>
                  <a:prstClr val="black"/>
                </a:solidFill>
                <a:latin typeface="Arial"/>
                <a:cs typeface="Arial"/>
              </a:rPr>
              <a:t>2.5</a:t>
            </a:r>
            <a:endParaRPr sz="3000">
              <a:solidFill>
                <a:prstClr val="black"/>
              </a:solidFill>
              <a:latin typeface="Arial"/>
              <a:cs typeface="Arial"/>
            </a:endParaRPr>
          </a:p>
          <a:p>
            <a:pPr marL="12700">
              <a:spcBef>
                <a:spcPts val="600"/>
              </a:spcBef>
            </a:pPr>
            <a:r>
              <a:rPr sz="3000" b="1" spc="-5" dirty="0">
                <a:solidFill>
                  <a:prstClr val="black"/>
                </a:solidFill>
                <a:latin typeface="Arial"/>
                <a:cs typeface="Arial"/>
              </a:rPr>
              <a:t>-3.1</a:t>
            </a:r>
            <a:endParaRPr sz="3000">
              <a:solidFill>
                <a:prstClr val="black"/>
              </a:solidFill>
              <a:latin typeface="Arial"/>
              <a:cs typeface="Arial"/>
            </a:endParaRPr>
          </a:p>
        </p:txBody>
      </p:sp>
      <p:sp>
        <p:nvSpPr>
          <p:cNvPr id="12" name="object 13"/>
          <p:cNvSpPr/>
          <p:nvPr/>
        </p:nvSpPr>
        <p:spPr>
          <a:xfrm>
            <a:off x="2975794" y="1336775"/>
            <a:ext cx="1449172" cy="306799"/>
          </a:xfrm>
          <a:prstGeom prst="rect">
            <a:avLst/>
          </a:prstGeom>
          <a:blipFill>
            <a:blip r:embed="rId5" cstate="print"/>
            <a:stretch>
              <a:fillRect/>
            </a:stretch>
          </a:blipFill>
        </p:spPr>
        <p:txBody>
          <a:bodyPr wrap="square" lIns="0" tIns="0" rIns="0" bIns="0" rtlCol="0"/>
          <a:lstStyle/>
          <a:p>
            <a:endParaRPr>
              <a:solidFill>
                <a:prstClr val="black"/>
              </a:solidFill>
            </a:endParaRPr>
          </a:p>
        </p:txBody>
      </p:sp>
      <p:sp>
        <p:nvSpPr>
          <p:cNvPr id="13" name="object 14"/>
          <p:cNvSpPr/>
          <p:nvPr/>
        </p:nvSpPr>
        <p:spPr>
          <a:xfrm>
            <a:off x="5679888" y="981274"/>
            <a:ext cx="0" cy="4439920"/>
          </a:xfrm>
          <a:custGeom>
            <a:avLst/>
            <a:gdLst/>
            <a:ahLst/>
            <a:cxnLst/>
            <a:rect l="l" t="t" r="r" b="b"/>
            <a:pathLst>
              <a:path h="4439920">
                <a:moveTo>
                  <a:pt x="0" y="0"/>
                </a:moveTo>
                <a:lnTo>
                  <a:pt x="0" y="4439691"/>
                </a:lnTo>
              </a:path>
            </a:pathLst>
          </a:custGeom>
          <a:ln w="19049">
            <a:solidFill>
              <a:srgbClr val="000000"/>
            </a:solidFill>
          </a:ln>
        </p:spPr>
        <p:txBody>
          <a:bodyPr wrap="square" lIns="0" tIns="0" rIns="0" bIns="0" rtlCol="0"/>
          <a:lstStyle/>
          <a:p>
            <a:endParaRPr>
              <a:solidFill>
                <a:prstClr val="black"/>
              </a:solidFill>
            </a:endParaRPr>
          </a:p>
        </p:txBody>
      </p:sp>
      <p:sp>
        <p:nvSpPr>
          <p:cNvPr id="14" name="object 15"/>
          <p:cNvSpPr txBox="1"/>
          <p:nvPr/>
        </p:nvSpPr>
        <p:spPr>
          <a:xfrm>
            <a:off x="5976065" y="1108405"/>
            <a:ext cx="2284730" cy="692150"/>
          </a:xfrm>
          <a:prstGeom prst="rect">
            <a:avLst/>
          </a:prstGeom>
        </p:spPr>
        <p:txBody>
          <a:bodyPr vert="horz" wrap="square" lIns="0" tIns="0" rIns="0" bIns="0" rtlCol="0">
            <a:spAutoFit/>
          </a:bodyPr>
          <a:lstStyle/>
          <a:p>
            <a:pPr marL="12700"/>
            <a:r>
              <a:rPr lang="en-US" b="1" spc="-5" dirty="0">
                <a:solidFill>
                  <a:prstClr val="black"/>
                </a:solidFill>
                <a:latin typeface="Arial"/>
                <a:cs typeface="Arial"/>
              </a:rPr>
              <a:t>Hinge </a:t>
            </a:r>
            <a:r>
              <a:rPr b="1" spc="-5" dirty="0">
                <a:solidFill>
                  <a:prstClr val="black"/>
                </a:solidFill>
                <a:latin typeface="Arial"/>
                <a:cs typeface="Arial"/>
              </a:rPr>
              <a:t>loss:</a:t>
            </a:r>
            <a:endParaRPr dirty="0">
              <a:solidFill>
                <a:prstClr val="black"/>
              </a:solidFill>
              <a:latin typeface="Arial"/>
              <a:cs typeface="Arial"/>
            </a:endParaRPr>
          </a:p>
          <a:p>
            <a:pPr marL="30480">
              <a:spcBef>
                <a:spcPts val="1520"/>
              </a:spcBef>
            </a:pPr>
            <a:r>
              <a:rPr sz="1400" spc="-5" dirty="0">
                <a:solidFill>
                  <a:prstClr val="black"/>
                </a:solidFill>
                <a:latin typeface="Arial"/>
                <a:cs typeface="Arial"/>
              </a:rPr>
              <a:t>Given an</a:t>
            </a:r>
            <a:r>
              <a:rPr sz="1400" spc="-40" dirty="0">
                <a:solidFill>
                  <a:prstClr val="black"/>
                </a:solidFill>
                <a:latin typeface="Arial"/>
                <a:cs typeface="Arial"/>
              </a:rPr>
              <a:t> </a:t>
            </a:r>
            <a:r>
              <a:rPr sz="1400" spc="-5" dirty="0">
                <a:solidFill>
                  <a:prstClr val="black"/>
                </a:solidFill>
                <a:latin typeface="Arial"/>
                <a:cs typeface="Arial"/>
              </a:rPr>
              <a:t>example</a:t>
            </a:r>
            <a:endParaRPr sz="1400" dirty="0">
              <a:solidFill>
                <a:prstClr val="black"/>
              </a:solidFill>
              <a:latin typeface="Arial"/>
              <a:cs typeface="Arial"/>
            </a:endParaRPr>
          </a:p>
        </p:txBody>
      </p:sp>
      <p:sp>
        <p:nvSpPr>
          <p:cNvPr id="15" name="object 16"/>
          <p:cNvSpPr txBox="1"/>
          <p:nvPr/>
        </p:nvSpPr>
        <p:spPr>
          <a:xfrm>
            <a:off x="5994439" y="1795722"/>
            <a:ext cx="509905" cy="436017"/>
          </a:xfrm>
          <a:prstGeom prst="rect">
            <a:avLst/>
          </a:prstGeom>
        </p:spPr>
        <p:txBody>
          <a:bodyPr vert="horz" wrap="square" lIns="0" tIns="0" rIns="0" bIns="0" rtlCol="0">
            <a:spAutoFit/>
          </a:bodyPr>
          <a:lstStyle/>
          <a:p>
            <a:pPr marL="12700" marR="5080">
              <a:lnSpc>
                <a:spcPts val="1650"/>
              </a:lnSpc>
            </a:pPr>
            <a:r>
              <a:rPr sz="1400" spc="-5" dirty="0">
                <a:solidFill>
                  <a:prstClr val="black"/>
                </a:solidFill>
                <a:latin typeface="Arial"/>
                <a:cs typeface="Arial"/>
              </a:rPr>
              <a:t>where  where</a:t>
            </a:r>
            <a:endParaRPr sz="1400">
              <a:solidFill>
                <a:prstClr val="black"/>
              </a:solidFill>
              <a:latin typeface="Arial"/>
              <a:cs typeface="Arial"/>
            </a:endParaRPr>
          </a:p>
        </p:txBody>
      </p:sp>
      <p:sp>
        <p:nvSpPr>
          <p:cNvPr id="16" name="object 17"/>
          <p:cNvSpPr txBox="1"/>
          <p:nvPr/>
        </p:nvSpPr>
        <p:spPr>
          <a:xfrm>
            <a:off x="6823343" y="1785561"/>
            <a:ext cx="1635125" cy="434340"/>
          </a:xfrm>
          <a:prstGeom prst="rect">
            <a:avLst/>
          </a:prstGeom>
        </p:spPr>
        <p:txBody>
          <a:bodyPr vert="horz" wrap="square" lIns="0" tIns="0" rIns="0" bIns="0" rtlCol="0">
            <a:spAutoFit/>
          </a:bodyPr>
          <a:lstStyle/>
          <a:p>
            <a:pPr marL="61594">
              <a:lnSpc>
                <a:spcPts val="1664"/>
              </a:lnSpc>
            </a:pPr>
            <a:r>
              <a:rPr sz="1400" spc="-5" dirty="0">
                <a:solidFill>
                  <a:prstClr val="black"/>
                </a:solidFill>
                <a:latin typeface="Arial"/>
                <a:cs typeface="Arial"/>
              </a:rPr>
              <a:t>is the image</a:t>
            </a:r>
            <a:r>
              <a:rPr sz="1400" spc="-45" dirty="0">
                <a:solidFill>
                  <a:prstClr val="black"/>
                </a:solidFill>
                <a:latin typeface="Arial"/>
                <a:cs typeface="Arial"/>
              </a:rPr>
              <a:t> </a:t>
            </a:r>
            <a:r>
              <a:rPr sz="1400" spc="-5" dirty="0">
                <a:solidFill>
                  <a:prstClr val="black"/>
                </a:solidFill>
                <a:latin typeface="Arial"/>
                <a:cs typeface="Arial"/>
              </a:rPr>
              <a:t>and</a:t>
            </a:r>
            <a:endParaRPr sz="1400">
              <a:solidFill>
                <a:prstClr val="black"/>
              </a:solidFill>
              <a:latin typeface="Arial"/>
              <a:cs typeface="Arial"/>
            </a:endParaRPr>
          </a:p>
          <a:p>
            <a:pPr marL="12700">
              <a:lnSpc>
                <a:spcPts val="1664"/>
              </a:lnSpc>
            </a:pPr>
            <a:r>
              <a:rPr sz="1400" spc="-5" dirty="0">
                <a:solidFill>
                  <a:prstClr val="black"/>
                </a:solidFill>
                <a:latin typeface="Arial"/>
                <a:cs typeface="Arial"/>
              </a:rPr>
              <a:t>is the (integer)</a:t>
            </a:r>
            <a:r>
              <a:rPr sz="1400" spc="-15" dirty="0">
                <a:solidFill>
                  <a:prstClr val="black"/>
                </a:solidFill>
                <a:latin typeface="Arial"/>
                <a:cs typeface="Arial"/>
              </a:rPr>
              <a:t> </a:t>
            </a:r>
            <a:r>
              <a:rPr sz="1400" spc="-5" dirty="0">
                <a:solidFill>
                  <a:prstClr val="black"/>
                </a:solidFill>
                <a:latin typeface="Arial"/>
                <a:cs typeface="Arial"/>
              </a:rPr>
              <a:t>label,</a:t>
            </a:r>
            <a:endParaRPr sz="1400">
              <a:solidFill>
                <a:prstClr val="black"/>
              </a:solidFill>
              <a:latin typeface="Arial"/>
              <a:cs typeface="Arial"/>
            </a:endParaRPr>
          </a:p>
        </p:txBody>
      </p:sp>
      <p:sp>
        <p:nvSpPr>
          <p:cNvPr id="17" name="object 18"/>
          <p:cNvSpPr txBox="1"/>
          <p:nvPr/>
        </p:nvSpPr>
        <p:spPr>
          <a:xfrm>
            <a:off x="5994438" y="2424371"/>
            <a:ext cx="2485390" cy="436017"/>
          </a:xfrm>
          <a:prstGeom prst="rect">
            <a:avLst/>
          </a:prstGeom>
        </p:spPr>
        <p:txBody>
          <a:bodyPr vert="horz" wrap="square" lIns="0" tIns="0" rIns="0" bIns="0" rtlCol="0">
            <a:spAutoFit/>
          </a:bodyPr>
          <a:lstStyle/>
          <a:p>
            <a:pPr marL="12700" marR="5080">
              <a:lnSpc>
                <a:spcPts val="1650"/>
              </a:lnSpc>
            </a:pPr>
            <a:r>
              <a:rPr sz="1400" spc="-5" dirty="0">
                <a:solidFill>
                  <a:prstClr val="black"/>
                </a:solidFill>
                <a:latin typeface="Arial"/>
                <a:cs typeface="Arial"/>
              </a:rPr>
              <a:t>and using the shorthand for the  </a:t>
            </a:r>
            <a:r>
              <a:rPr sz="1400" dirty="0">
                <a:solidFill>
                  <a:prstClr val="black"/>
                </a:solidFill>
                <a:latin typeface="Arial"/>
                <a:cs typeface="Arial"/>
              </a:rPr>
              <a:t>scores</a:t>
            </a:r>
            <a:r>
              <a:rPr sz="1400" spc="-75" dirty="0">
                <a:solidFill>
                  <a:prstClr val="black"/>
                </a:solidFill>
                <a:latin typeface="Arial"/>
                <a:cs typeface="Arial"/>
              </a:rPr>
              <a:t> </a:t>
            </a:r>
            <a:r>
              <a:rPr sz="1400" spc="-5" dirty="0">
                <a:solidFill>
                  <a:prstClr val="black"/>
                </a:solidFill>
                <a:latin typeface="Arial"/>
                <a:cs typeface="Arial"/>
              </a:rPr>
              <a:t>vector:</a:t>
            </a:r>
            <a:endParaRPr sz="1400">
              <a:solidFill>
                <a:prstClr val="black"/>
              </a:solidFill>
              <a:latin typeface="Arial"/>
              <a:cs typeface="Arial"/>
            </a:endParaRPr>
          </a:p>
        </p:txBody>
      </p:sp>
      <p:sp>
        <p:nvSpPr>
          <p:cNvPr id="18" name="object 19"/>
          <p:cNvSpPr txBox="1"/>
          <p:nvPr/>
        </p:nvSpPr>
        <p:spPr>
          <a:xfrm>
            <a:off x="5994439" y="3252408"/>
            <a:ext cx="2158365" cy="215444"/>
          </a:xfrm>
          <a:prstGeom prst="rect">
            <a:avLst/>
          </a:prstGeom>
        </p:spPr>
        <p:txBody>
          <a:bodyPr vert="horz" wrap="square" lIns="0" tIns="0" rIns="0" bIns="0" rtlCol="0">
            <a:spAutoFit/>
          </a:bodyPr>
          <a:lstStyle/>
          <a:p>
            <a:pPr marL="12700"/>
            <a:r>
              <a:rPr sz="1400" spc="-5" dirty="0">
                <a:solidFill>
                  <a:prstClr val="black"/>
                </a:solidFill>
                <a:latin typeface="Arial"/>
                <a:cs typeface="Arial"/>
              </a:rPr>
              <a:t>the </a:t>
            </a:r>
            <a:r>
              <a:rPr lang="en-US" sz="1400" spc="-5" dirty="0">
                <a:solidFill>
                  <a:prstClr val="black"/>
                </a:solidFill>
                <a:latin typeface="Arial"/>
                <a:cs typeface="Arial"/>
              </a:rPr>
              <a:t>loss </a:t>
            </a:r>
            <a:r>
              <a:rPr sz="1400" spc="-5" dirty="0">
                <a:solidFill>
                  <a:prstClr val="black"/>
                </a:solidFill>
                <a:latin typeface="Arial"/>
                <a:cs typeface="Arial"/>
              </a:rPr>
              <a:t>has the</a:t>
            </a:r>
            <a:r>
              <a:rPr sz="1400" spc="-10" dirty="0">
                <a:solidFill>
                  <a:prstClr val="black"/>
                </a:solidFill>
                <a:latin typeface="Arial"/>
                <a:cs typeface="Arial"/>
              </a:rPr>
              <a:t> </a:t>
            </a:r>
            <a:r>
              <a:rPr sz="1400" spc="-5" dirty="0">
                <a:solidFill>
                  <a:prstClr val="black"/>
                </a:solidFill>
                <a:latin typeface="Arial"/>
                <a:cs typeface="Arial"/>
              </a:rPr>
              <a:t>form:</a:t>
            </a:r>
            <a:endParaRPr sz="1400" dirty="0">
              <a:solidFill>
                <a:prstClr val="black"/>
              </a:solidFill>
              <a:latin typeface="Arial"/>
              <a:cs typeface="Arial"/>
            </a:endParaRPr>
          </a:p>
        </p:txBody>
      </p:sp>
      <p:sp>
        <p:nvSpPr>
          <p:cNvPr id="19" name="object 20"/>
          <p:cNvSpPr/>
          <p:nvPr/>
        </p:nvSpPr>
        <p:spPr>
          <a:xfrm>
            <a:off x="7555385" y="1513452"/>
            <a:ext cx="723573" cy="306799"/>
          </a:xfrm>
          <a:prstGeom prst="rect">
            <a:avLst/>
          </a:prstGeom>
          <a:blipFill>
            <a:blip r:embed="rId6" cstate="print"/>
            <a:stretch>
              <a:fillRect/>
            </a:stretch>
          </a:blipFill>
        </p:spPr>
        <p:txBody>
          <a:bodyPr wrap="square" lIns="0" tIns="0" rIns="0" bIns="0" rtlCol="0"/>
          <a:lstStyle/>
          <a:p>
            <a:endParaRPr>
              <a:solidFill>
                <a:prstClr val="black"/>
              </a:solidFill>
            </a:endParaRPr>
          </a:p>
        </p:txBody>
      </p:sp>
      <p:sp>
        <p:nvSpPr>
          <p:cNvPr id="20" name="object 21"/>
          <p:cNvSpPr/>
          <p:nvPr/>
        </p:nvSpPr>
        <p:spPr>
          <a:xfrm>
            <a:off x="6547013" y="2000373"/>
            <a:ext cx="240049" cy="306799"/>
          </a:xfrm>
          <a:prstGeom prst="rect">
            <a:avLst/>
          </a:prstGeom>
          <a:blipFill>
            <a:blip r:embed="rId7" cstate="print"/>
            <a:stretch>
              <a:fillRect/>
            </a:stretch>
          </a:blipFill>
        </p:spPr>
        <p:txBody>
          <a:bodyPr wrap="square" lIns="0" tIns="0" rIns="0" bIns="0" rtlCol="0"/>
          <a:lstStyle/>
          <a:p>
            <a:endParaRPr>
              <a:solidFill>
                <a:prstClr val="black"/>
              </a:solidFill>
            </a:endParaRPr>
          </a:p>
        </p:txBody>
      </p:sp>
      <p:sp>
        <p:nvSpPr>
          <p:cNvPr id="21" name="object 22"/>
          <p:cNvSpPr/>
          <p:nvPr/>
        </p:nvSpPr>
        <p:spPr>
          <a:xfrm>
            <a:off x="6583387" y="1789424"/>
            <a:ext cx="240049" cy="306799"/>
          </a:xfrm>
          <a:prstGeom prst="rect">
            <a:avLst/>
          </a:prstGeom>
          <a:blipFill>
            <a:blip r:embed="rId8" cstate="print"/>
            <a:stretch>
              <a:fillRect/>
            </a:stretch>
          </a:blipFill>
        </p:spPr>
        <p:txBody>
          <a:bodyPr wrap="square" lIns="0" tIns="0" rIns="0" bIns="0" rtlCol="0"/>
          <a:lstStyle/>
          <a:p>
            <a:endParaRPr>
              <a:solidFill>
                <a:prstClr val="black"/>
              </a:solidFill>
            </a:endParaRPr>
          </a:p>
        </p:txBody>
      </p:sp>
      <p:sp>
        <p:nvSpPr>
          <p:cNvPr id="22" name="object 23"/>
          <p:cNvSpPr/>
          <p:nvPr/>
        </p:nvSpPr>
        <p:spPr>
          <a:xfrm>
            <a:off x="7179785" y="2639546"/>
            <a:ext cx="1099172" cy="229392"/>
          </a:xfrm>
          <a:prstGeom prst="rect">
            <a:avLst/>
          </a:prstGeom>
          <a:blipFill>
            <a:blip r:embed="rId9" cstate="print"/>
            <a:stretch>
              <a:fillRect/>
            </a:stretch>
          </a:blipFill>
        </p:spPr>
        <p:txBody>
          <a:bodyPr wrap="square" lIns="0" tIns="0" rIns="0" bIns="0" rtlCol="0"/>
          <a:lstStyle/>
          <a:p>
            <a:endParaRPr>
              <a:solidFill>
                <a:prstClr val="black"/>
              </a:solidFill>
            </a:endParaRPr>
          </a:p>
        </p:txBody>
      </p:sp>
      <p:sp>
        <p:nvSpPr>
          <p:cNvPr id="23" name="object 24"/>
          <p:cNvSpPr/>
          <p:nvPr/>
        </p:nvSpPr>
        <p:spPr>
          <a:xfrm>
            <a:off x="5748014" y="3603820"/>
            <a:ext cx="3316043" cy="355499"/>
          </a:xfrm>
          <a:prstGeom prst="rect">
            <a:avLst/>
          </a:prstGeom>
          <a:blipFill>
            <a:blip r:embed="rId10" cstate="print"/>
            <a:stretch>
              <a:fillRect/>
            </a:stretch>
          </a:blipFill>
        </p:spPr>
        <p:txBody>
          <a:bodyPr wrap="square" lIns="0" tIns="0" rIns="0" bIns="0" rtlCol="0"/>
          <a:lstStyle/>
          <a:p>
            <a:endParaRPr>
              <a:solidFill>
                <a:prstClr val="black"/>
              </a:solidFill>
            </a:endParaRPr>
          </a:p>
        </p:txBody>
      </p:sp>
      <p:sp>
        <p:nvSpPr>
          <p:cNvPr id="24" name="object 25"/>
          <p:cNvSpPr/>
          <p:nvPr/>
        </p:nvSpPr>
        <p:spPr>
          <a:xfrm>
            <a:off x="5738488" y="3594294"/>
            <a:ext cx="3335654" cy="374650"/>
          </a:xfrm>
          <a:custGeom>
            <a:avLst/>
            <a:gdLst/>
            <a:ahLst/>
            <a:cxnLst/>
            <a:rect l="l" t="t" r="r" b="b"/>
            <a:pathLst>
              <a:path w="3335654" h="374650">
                <a:moveTo>
                  <a:pt x="0" y="0"/>
                </a:moveTo>
                <a:lnTo>
                  <a:pt x="3335093" y="0"/>
                </a:lnTo>
                <a:lnTo>
                  <a:pt x="3335093" y="374549"/>
                </a:lnTo>
                <a:lnTo>
                  <a:pt x="0" y="374549"/>
                </a:lnTo>
                <a:lnTo>
                  <a:pt x="0" y="0"/>
                </a:lnTo>
                <a:close/>
              </a:path>
            </a:pathLst>
          </a:custGeom>
          <a:ln w="19049">
            <a:solidFill>
              <a:srgbClr val="0000FF"/>
            </a:solidFill>
          </a:ln>
        </p:spPr>
        <p:txBody>
          <a:bodyPr wrap="square" lIns="0" tIns="0" rIns="0" bIns="0" rtlCol="0"/>
          <a:lstStyle/>
          <a:p>
            <a:endParaRPr>
              <a:solidFill>
                <a:prstClr val="black"/>
              </a:solidFill>
            </a:endParaRPr>
          </a:p>
        </p:txBody>
      </p:sp>
      <p:sp>
        <p:nvSpPr>
          <p:cNvPr id="25" name="TextBox 24"/>
          <p:cNvSpPr txBox="1"/>
          <p:nvPr/>
        </p:nvSpPr>
        <p:spPr>
          <a:xfrm>
            <a:off x="0" y="6604084"/>
            <a:ext cx="1999265" cy="253916"/>
          </a:xfrm>
          <a:prstGeom prst="rect">
            <a:avLst/>
          </a:prstGeom>
          <a:noFill/>
        </p:spPr>
        <p:txBody>
          <a:bodyPr wrap="none" rtlCol="0">
            <a:spAutoFit/>
          </a:bodyPr>
          <a:lstStyle/>
          <a:p>
            <a:r>
              <a:rPr lang="en-US" sz="1050" dirty="0"/>
              <a:t>Adapted from Andrej </a:t>
            </a:r>
            <a:r>
              <a:rPr lang="en-US" sz="1050" dirty="0" err="1"/>
              <a:t>Karpathy</a:t>
            </a:r>
            <a:endParaRPr lang="en-US" sz="1050" dirty="0"/>
          </a:p>
        </p:txBody>
      </p:sp>
      <p:sp>
        <p:nvSpPr>
          <p:cNvPr id="26" name="TextBox 25"/>
          <p:cNvSpPr txBox="1"/>
          <p:nvPr/>
        </p:nvSpPr>
        <p:spPr>
          <a:xfrm>
            <a:off x="5829094" y="4185623"/>
            <a:ext cx="3271345" cy="1169551"/>
          </a:xfrm>
          <a:prstGeom prst="rect">
            <a:avLst/>
          </a:prstGeom>
          <a:noFill/>
        </p:spPr>
        <p:txBody>
          <a:bodyPr wrap="square" rtlCol="0">
            <a:spAutoFit/>
          </a:bodyPr>
          <a:lstStyle/>
          <a:p>
            <a:r>
              <a:rPr lang="en-US" sz="1400" dirty="0"/>
              <a:t>Want: </a:t>
            </a:r>
            <a:r>
              <a:rPr lang="en-US" sz="1400" dirty="0" err="1"/>
              <a:t>s</a:t>
            </a:r>
            <a:r>
              <a:rPr lang="en-US" sz="1400" baseline="-25000" dirty="0" err="1"/>
              <a:t>y</a:t>
            </a:r>
            <a:r>
              <a:rPr lang="en-US" sz="1400" baseline="-40000" dirty="0" err="1"/>
              <a:t>i</a:t>
            </a:r>
            <a:r>
              <a:rPr lang="en-US" sz="1400" dirty="0"/>
              <a:t> &gt;= </a:t>
            </a:r>
            <a:r>
              <a:rPr lang="en-US" sz="1400" dirty="0" err="1"/>
              <a:t>s</a:t>
            </a:r>
            <a:r>
              <a:rPr lang="en-US" sz="1400" baseline="-25000" dirty="0" err="1"/>
              <a:t>j</a:t>
            </a:r>
            <a:r>
              <a:rPr lang="en-US" sz="1400" dirty="0"/>
              <a:t> + 1</a:t>
            </a:r>
          </a:p>
          <a:p>
            <a:r>
              <a:rPr lang="en-US" sz="1400" dirty="0"/>
              <a:t>i.e. </a:t>
            </a:r>
            <a:r>
              <a:rPr lang="en-US" sz="1400" dirty="0" err="1"/>
              <a:t>s</a:t>
            </a:r>
            <a:r>
              <a:rPr lang="en-US" sz="1400" baseline="-25000" dirty="0" err="1"/>
              <a:t>j</a:t>
            </a:r>
            <a:r>
              <a:rPr lang="en-US" sz="1400" dirty="0"/>
              <a:t> – </a:t>
            </a:r>
            <a:r>
              <a:rPr lang="en-US" sz="1400" dirty="0" err="1"/>
              <a:t>s</a:t>
            </a:r>
            <a:r>
              <a:rPr lang="en-US" sz="1400" baseline="-25000" dirty="0" err="1"/>
              <a:t>y</a:t>
            </a:r>
            <a:r>
              <a:rPr lang="en-US" sz="1400" baseline="-40000" dirty="0" err="1"/>
              <a:t>i</a:t>
            </a:r>
            <a:r>
              <a:rPr lang="en-US" sz="1400" dirty="0"/>
              <a:t> + 1 &lt;= 0</a:t>
            </a:r>
          </a:p>
          <a:p>
            <a:endParaRPr lang="en-US" sz="1400" dirty="0"/>
          </a:p>
          <a:p>
            <a:r>
              <a:rPr lang="en-US" sz="1400" dirty="0"/>
              <a:t>If true, loss is 0</a:t>
            </a:r>
          </a:p>
          <a:p>
            <a:r>
              <a:rPr lang="en-US" sz="1400" dirty="0"/>
              <a:t>If false, loss is magnitude of violation</a:t>
            </a:r>
          </a:p>
        </p:txBody>
      </p:sp>
    </p:spTree>
    <p:extLst>
      <p:ext uri="{BB962C8B-B14F-4D97-AF65-F5344CB8AC3E}">
        <p14:creationId xmlns:p14="http://schemas.microsoft.com/office/powerpoint/2010/main" val="32228630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classifier: Hinge loss </a:t>
            </a:r>
          </a:p>
        </p:txBody>
      </p:sp>
      <p:sp>
        <p:nvSpPr>
          <p:cNvPr id="3" name="object 4"/>
          <p:cNvSpPr txBox="1">
            <a:spLocks/>
          </p:cNvSpPr>
          <p:nvPr/>
        </p:nvSpPr>
        <p:spPr bwMode="auto">
          <a:xfrm>
            <a:off x="345848" y="1055935"/>
            <a:ext cx="4178300" cy="563245"/>
          </a:xfrm>
          <a:prstGeom prst="rect">
            <a:avLst/>
          </a:prstGeom>
          <a:noFill/>
          <a:ln w="9525">
            <a:noFill/>
            <a:miter lim="800000"/>
            <a:headEnd/>
            <a:tailEnd/>
          </a:ln>
        </p:spPr>
        <p:txBody>
          <a:bodyPr vert="horz" wrap="square" lIns="0" tIns="0" rIns="0" bIns="0" numCol="1" rtlCol="0" anchor="ctr" anchorCtr="0" compatLnSpc="1">
            <a:prstTxWarp prst="textNoShape">
              <a:avLst/>
            </a:prstTxWarp>
            <a:spAutoFit/>
          </a:bodyPr>
          <a:lstStyle>
            <a:lvl1pPr algn="l" rtl="0" eaLnBrk="0" fontAlgn="base" hangingPunct="0">
              <a:spcBef>
                <a:spcPct val="0"/>
              </a:spcBef>
              <a:spcAft>
                <a:spcPct val="0"/>
              </a:spcAft>
              <a:defRPr sz="3400">
                <a:solidFill>
                  <a:schemeClr val="tx2"/>
                </a:solidFill>
                <a:latin typeface="+mj-lt"/>
                <a:ea typeface="+mj-ea"/>
                <a:cs typeface="+mj-cs"/>
              </a:defRPr>
            </a:lvl1pPr>
            <a:lvl2pPr algn="l" rtl="0" eaLnBrk="0" fontAlgn="base" hangingPunct="0">
              <a:spcBef>
                <a:spcPct val="0"/>
              </a:spcBef>
              <a:spcAft>
                <a:spcPct val="0"/>
              </a:spcAft>
              <a:defRPr sz="3400">
                <a:solidFill>
                  <a:schemeClr val="tx2"/>
                </a:solidFill>
                <a:latin typeface="Arial" charset="0"/>
              </a:defRPr>
            </a:lvl2pPr>
            <a:lvl3pPr algn="l" rtl="0" eaLnBrk="0" fontAlgn="base" hangingPunct="0">
              <a:spcBef>
                <a:spcPct val="0"/>
              </a:spcBef>
              <a:spcAft>
                <a:spcPct val="0"/>
              </a:spcAft>
              <a:defRPr sz="3400">
                <a:solidFill>
                  <a:schemeClr val="tx2"/>
                </a:solidFill>
                <a:latin typeface="Arial" charset="0"/>
              </a:defRPr>
            </a:lvl3pPr>
            <a:lvl4pPr algn="l" rtl="0" eaLnBrk="0" fontAlgn="base" hangingPunct="0">
              <a:spcBef>
                <a:spcPct val="0"/>
              </a:spcBef>
              <a:spcAft>
                <a:spcPct val="0"/>
              </a:spcAft>
              <a:defRPr sz="3400">
                <a:solidFill>
                  <a:schemeClr val="tx2"/>
                </a:solidFill>
                <a:latin typeface="Arial" charset="0"/>
              </a:defRPr>
            </a:lvl4pPr>
            <a:lvl5pPr algn="l" rtl="0" eaLnBrk="0" fontAlgn="base" hangingPunct="0">
              <a:spcBef>
                <a:spcPct val="0"/>
              </a:spcBef>
              <a:spcAft>
                <a:spcPct val="0"/>
              </a:spcAft>
              <a:defRPr sz="3400">
                <a:solidFill>
                  <a:schemeClr val="tx2"/>
                </a:solidFill>
                <a:latin typeface="Arial" charset="0"/>
              </a:defRPr>
            </a:lvl5pPr>
            <a:lvl6pPr marL="457200" algn="l" rtl="0" eaLnBrk="0" fontAlgn="base" hangingPunct="0">
              <a:spcBef>
                <a:spcPct val="0"/>
              </a:spcBef>
              <a:spcAft>
                <a:spcPct val="0"/>
              </a:spcAft>
              <a:defRPr sz="3400">
                <a:solidFill>
                  <a:schemeClr val="tx2"/>
                </a:solidFill>
                <a:latin typeface="Arial" charset="0"/>
              </a:defRPr>
            </a:lvl6pPr>
            <a:lvl7pPr marL="914400" algn="l" rtl="0" eaLnBrk="0" fontAlgn="base" hangingPunct="0">
              <a:spcBef>
                <a:spcPct val="0"/>
              </a:spcBef>
              <a:spcAft>
                <a:spcPct val="0"/>
              </a:spcAft>
              <a:defRPr sz="3400">
                <a:solidFill>
                  <a:schemeClr val="tx2"/>
                </a:solidFill>
                <a:latin typeface="Arial" charset="0"/>
              </a:defRPr>
            </a:lvl7pPr>
            <a:lvl8pPr marL="1371600" algn="l" rtl="0" eaLnBrk="0" fontAlgn="base" hangingPunct="0">
              <a:spcBef>
                <a:spcPct val="0"/>
              </a:spcBef>
              <a:spcAft>
                <a:spcPct val="0"/>
              </a:spcAft>
              <a:defRPr sz="3400">
                <a:solidFill>
                  <a:schemeClr val="tx2"/>
                </a:solidFill>
                <a:latin typeface="Arial" charset="0"/>
              </a:defRPr>
            </a:lvl8pPr>
            <a:lvl9pPr marL="1828800" algn="l" rtl="0" eaLnBrk="0" fontAlgn="base" hangingPunct="0">
              <a:spcBef>
                <a:spcPct val="0"/>
              </a:spcBef>
              <a:spcAft>
                <a:spcPct val="0"/>
              </a:spcAft>
              <a:defRPr sz="3400">
                <a:solidFill>
                  <a:schemeClr val="tx2"/>
                </a:solidFill>
                <a:latin typeface="Arial" charset="0"/>
              </a:defRPr>
            </a:lvl9pPr>
          </a:lstStyle>
          <a:p>
            <a:pPr marL="12700" marR="5080">
              <a:lnSpc>
                <a:spcPct val="100699"/>
              </a:lnSpc>
            </a:pPr>
            <a:r>
              <a:rPr lang="en-US" sz="1800" kern="0" spc="-5"/>
              <a:t>Suppose: 3 training examples, 3 classes.  With some W the</a:t>
            </a:r>
            <a:r>
              <a:rPr lang="en-US" sz="1800" kern="0" spc="-55"/>
              <a:t> </a:t>
            </a:r>
            <a:r>
              <a:rPr lang="en-US" sz="1800" kern="0"/>
              <a:t>scores</a:t>
            </a:r>
          </a:p>
        </p:txBody>
      </p:sp>
      <p:sp>
        <p:nvSpPr>
          <p:cNvPr id="4" name="object 5"/>
          <p:cNvSpPr txBox="1"/>
          <p:nvPr/>
        </p:nvSpPr>
        <p:spPr>
          <a:xfrm>
            <a:off x="4530820" y="1334080"/>
            <a:ext cx="419100" cy="285115"/>
          </a:xfrm>
          <a:prstGeom prst="rect">
            <a:avLst/>
          </a:prstGeom>
        </p:spPr>
        <p:txBody>
          <a:bodyPr vert="horz" wrap="square" lIns="0" tIns="0" rIns="0" bIns="0" rtlCol="0">
            <a:spAutoFit/>
          </a:bodyPr>
          <a:lstStyle/>
          <a:p>
            <a:pPr marL="12700"/>
            <a:r>
              <a:rPr spc="-5" dirty="0">
                <a:solidFill>
                  <a:prstClr val="black"/>
                </a:solidFill>
                <a:latin typeface="Arial"/>
                <a:cs typeface="Arial"/>
              </a:rPr>
              <a:t>are:</a:t>
            </a:r>
            <a:endParaRPr>
              <a:solidFill>
                <a:prstClr val="black"/>
              </a:solidFill>
              <a:latin typeface="Arial"/>
              <a:cs typeface="Arial"/>
            </a:endParaRPr>
          </a:p>
        </p:txBody>
      </p:sp>
      <p:sp>
        <p:nvSpPr>
          <p:cNvPr id="5" name="object 6"/>
          <p:cNvSpPr txBox="1"/>
          <p:nvPr/>
        </p:nvSpPr>
        <p:spPr>
          <a:xfrm>
            <a:off x="5976065" y="1108405"/>
            <a:ext cx="2284730" cy="692150"/>
          </a:xfrm>
          <a:prstGeom prst="rect">
            <a:avLst/>
          </a:prstGeom>
        </p:spPr>
        <p:txBody>
          <a:bodyPr vert="horz" wrap="square" lIns="0" tIns="0" rIns="0" bIns="0" rtlCol="0">
            <a:spAutoFit/>
          </a:bodyPr>
          <a:lstStyle/>
          <a:p>
            <a:pPr marL="12700"/>
            <a:r>
              <a:rPr lang="en-US" b="1" spc="-5" dirty="0">
                <a:solidFill>
                  <a:prstClr val="black"/>
                </a:solidFill>
                <a:latin typeface="Arial"/>
                <a:cs typeface="Arial"/>
              </a:rPr>
              <a:t>Hinge </a:t>
            </a:r>
            <a:r>
              <a:rPr b="1" spc="-5" dirty="0">
                <a:solidFill>
                  <a:prstClr val="black"/>
                </a:solidFill>
                <a:latin typeface="Arial"/>
                <a:cs typeface="Arial"/>
              </a:rPr>
              <a:t>loss:</a:t>
            </a:r>
            <a:endParaRPr dirty="0">
              <a:solidFill>
                <a:prstClr val="black"/>
              </a:solidFill>
              <a:latin typeface="Arial"/>
              <a:cs typeface="Arial"/>
            </a:endParaRPr>
          </a:p>
          <a:p>
            <a:pPr marL="30480">
              <a:spcBef>
                <a:spcPts val="1520"/>
              </a:spcBef>
            </a:pPr>
            <a:r>
              <a:rPr sz="1400" spc="-5" dirty="0">
                <a:solidFill>
                  <a:prstClr val="black"/>
                </a:solidFill>
                <a:latin typeface="Arial"/>
                <a:cs typeface="Arial"/>
              </a:rPr>
              <a:t>Given an</a:t>
            </a:r>
            <a:r>
              <a:rPr sz="1400" spc="-40" dirty="0">
                <a:solidFill>
                  <a:prstClr val="black"/>
                </a:solidFill>
                <a:latin typeface="Arial"/>
                <a:cs typeface="Arial"/>
              </a:rPr>
              <a:t> </a:t>
            </a:r>
            <a:r>
              <a:rPr sz="1400" spc="-5" dirty="0">
                <a:solidFill>
                  <a:prstClr val="black"/>
                </a:solidFill>
                <a:latin typeface="Arial"/>
                <a:cs typeface="Arial"/>
              </a:rPr>
              <a:t>example</a:t>
            </a:r>
            <a:endParaRPr sz="1400" dirty="0">
              <a:solidFill>
                <a:prstClr val="black"/>
              </a:solidFill>
              <a:latin typeface="Arial"/>
              <a:cs typeface="Arial"/>
            </a:endParaRPr>
          </a:p>
        </p:txBody>
      </p:sp>
      <p:sp>
        <p:nvSpPr>
          <p:cNvPr id="6" name="object 7"/>
          <p:cNvSpPr txBox="1"/>
          <p:nvPr/>
        </p:nvSpPr>
        <p:spPr>
          <a:xfrm>
            <a:off x="5994439" y="1795722"/>
            <a:ext cx="509905" cy="436017"/>
          </a:xfrm>
          <a:prstGeom prst="rect">
            <a:avLst/>
          </a:prstGeom>
        </p:spPr>
        <p:txBody>
          <a:bodyPr vert="horz" wrap="square" lIns="0" tIns="0" rIns="0" bIns="0" rtlCol="0">
            <a:spAutoFit/>
          </a:bodyPr>
          <a:lstStyle/>
          <a:p>
            <a:pPr marL="12700" marR="5080">
              <a:lnSpc>
                <a:spcPts val="1650"/>
              </a:lnSpc>
            </a:pPr>
            <a:r>
              <a:rPr sz="1400" spc="-5" dirty="0">
                <a:solidFill>
                  <a:prstClr val="black"/>
                </a:solidFill>
                <a:latin typeface="Arial"/>
                <a:cs typeface="Arial"/>
              </a:rPr>
              <a:t>where  where</a:t>
            </a:r>
            <a:endParaRPr sz="1400">
              <a:solidFill>
                <a:prstClr val="black"/>
              </a:solidFill>
              <a:latin typeface="Arial"/>
              <a:cs typeface="Arial"/>
            </a:endParaRPr>
          </a:p>
        </p:txBody>
      </p:sp>
      <p:sp>
        <p:nvSpPr>
          <p:cNvPr id="7" name="object 8"/>
          <p:cNvSpPr txBox="1"/>
          <p:nvPr/>
        </p:nvSpPr>
        <p:spPr>
          <a:xfrm>
            <a:off x="6823343" y="1785561"/>
            <a:ext cx="1635125" cy="434340"/>
          </a:xfrm>
          <a:prstGeom prst="rect">
            <a:avLst/>
          </a:prstGeom>
        </p:spPr>
        <p:txBody>
          <a:bodyPr vert="horz" wrap="square" lIns="0" tIns="0" rIns="0" bIns="0" rtlCol="0">
            <a:spAutoFit/>
          </a:bodyPr>
          <a:lstStyle/>
          <a:p>
            <a:pPr marL="61594">
              <a:lnSpc>
                <a:spcPts val="1664"/>
              </a:lnSpc>
            </a:pPr>
            <a:r>
              <a:rPr sz="1400" spc="-5" dirty="0">
                <a:solidFill>
                  <a:prstClr val="black"/>
                </a:solidFill>
                <a:latin typeface="Arial"/>
                <a:cs typeface="Arial"/>
              </a:rPr>
              <a:t>is the image</a:t>
            </a:r>
            <a:r>
              <a:rPr sz="1400" spc="-45" dirty="0">
                <a:solidFill>
                  <a:prstClr val="black"/>
                </a:solidFill>
                <a:latin typeface="Arial"/>
                <a:cs typeface="Arial"/>
              </a:rPr>
              <a:t> </a:t>
            </a:r>
            <a:r>
              <a:rPr sz="1400" spc="-5" dirty="0">
                <a:solidFill>
                  <a:prstClr val="black"/>
                </a:solidFill>
                <a:latin typeface="Arial"/>
                <a:cs typeface="Arial"/>
              </a:rPr>
              <a:t>and</a:t>
            </a:r>
            <a:endParaRPr sz="1400">
              <a:solidFill>
                <a:prstClr val="black"/>
              </a:solidFill>
              <a:latin typeface="Arial"/>
              <a:cs typeface="Arial"/>
            </a:endParaRPr>
          </a:p>
          <a:p>
            <a:pPr marL="12700">
              <a:lnSpc>
                <a:spcPts val="1664"/>
              </a:lnSpc>
            </a:pPr>
            <a:r>
              <a:rPr sz="1400" spc="-5" dirty="0">
                <a:solidFill>
                  <a:prstClr val="black"/>
                </a:solidFill>
                <a:latin typeface="Arial"/>
                <a:cs typeface="Arial"/>
              </a:rPr>
              <a:t>is the (integer)</a:t>
            </a:r>
            <a:r>
              <a:rPr sz="1400" spc="-15" dirty="0">
                <a:solidFill>
                  <a:prstClr val="black"/>
                </a:solidFill>
                <a:latin typeface="Arial"/>
                <a:cs typeface="Arial"/>
              </a:rPr>
              <a:t> </a:t>
            </a:r>
            <a:r>
              <a:rPr sz="1400" spc="-5" dirty="0">
                <a:solidFill>
                  <a:prstClr val="black"/>
                </a:solidFill>
                <a:latin typeface="Arial"/>
                <a:cs typeface="Arial"/>
              </a:rPr>
              <a:t>label,</a:t>
            </a:r>
            <a:endParaRPr sz="1400">
              <a:solidFill>
                <a:prstClr val="black"/>
              </a:solidFill>
              <a:latin typeface="Arial"/>
              <a:cs typeface="Arial"/>
            </a:endParaRPr>
          </a:p>
        </p:txBody>
      </p:sp>
      <p:sp>
        <p:nvSpPr>
          <p:cNvPr id="8" name="object 9"/>
          <p:cNvSpPr txBox="1"/>
          <p:nvPr/>
        </p:nvSpPr>
        <p:spPr>
          <a:xfrm>
            <a:off x="5994438" y="2424370"/>
            <a:ext cx="2485390" cy="1082348"/>
          </a:xfrm>
          <a:prstGeom prst="rect">
            <a:avLst/>
          </a:prstGeom>
        </p:spPr>
        <p:txBody>
          <a:bodyPr vert="horz" wrap="square" lIns="0" tIns="0" rIns="0" bIns="0" rtlCol="0">
            <a:spAutoFit/>
          </a:bodyPr>
          <a:lstStyle/>
          <a:p>
            <a:pPr marL="12700" marR="5080">
              <a:lnSpc>
                <a:spcPts val="1650"/>
              </a:lnSpc>
            </a:pPr>
            <a:r>
              <a:rPr sz="1400" spc="-5" dirty="0">
                <a:solidFill>
                  <a:prstClr val="black"/>
                </a:solidFill>
                <a:latin typeface="Arial"/>
                <a:cs typeface="Arial"/>
              </a:rPr>
              <a:t>and using the shorthand for the  </a:t>
            </a:r>
            <a:r>
              <a:rPr sz="1400" dirty="0">
                <a:solidFill>
                  <a:prstClr val="black"/>
                </a:solidFill>
                <a:latin typeface="Arial"/>
                <a:cs typeface="Arial"/>
              </a:rPr>
              <a:t>scores</a:t>
            </a:r>
            <a:r>
              <a:rPr sz="1400" spc="-75" dirty="0">
                <a:solidFill>
                  <a:prstClr val="black"/>
                </a:solidFill>
                <a:latin typeface="Arial"/>
                <a:cs typeface="Arial"/>
              </a:rPr>
              <a:t> </a:t>
            </a:r>
            <a:r>
              <a:rPr sz="1400" spc="-5" dirty="0">
                <a:solidFill>
                  <a:prstClr val="black"/>
                </a:solidFill>
                <a:latin typeface="Arial"/>
                <a:cs typeface="Arial"/>
              </a:rPr>
              <a:t>vector:</a:t>
            </a:r>
            <a:endParaRPr sz="1400" dirty="0">
              <a:solidFill>
                <a:prstClr val="black"/>
              </a:solidFill>
              <a:latin typeface="Arial"/>
              <a:cs typeface="Arial"/>
            </a:endParaRPr>
          </a:p>
          <a:p>
            <a:endParaRPr sz="1400" dirty="0">
              <a:solidFill>
                <a:prstClr val="black"/>
              </a:solidFill>
              <a:latin typeface="Times New Roman"/>
              <a:cs typeface="Times New Roman"/>
            </a:endParaRPr>
          </a:p>
          <a:p>
            <a:endParaRPr sz="1400" dirty="0">
              <a:solidFill>
                <a:prstClr val="black"/>
              </a:solidFill>
              <a:latin typeface="Times New Roman"/>
              <a:cs typeface="Times New Roman"/>
            </a:endParaRPr>
          </a:p>
          <a:p>
            <a:pPr marL="12700"/>
            <a:r>
              <a:rPr sz="1400" spc="-5" dirty="0">
                <a:solidFill>
                  <a:prstClr val="black"/>
                </a:solidFill>
                <a:latin typeface="Arial"/>
                <a:cs typeface="Arial"/>
              </a:rPr>
              <a:t>the loss has the</a:t>
            </a:r>
            <a:r>
              <a:rPr sz="1400" spc="-10" dirty="0">
                <a:solidFill>
                  <a:prstClr val="black"/>
                </a:solidFill>
                <a:latin typeface="Arial"/>
                <a:cs typeface="Arial"/>
              </a:rPr>
              <a:t> </a:t>
            </a:r>
            <a:r>
              <a:rPr sz="1400" spc="-5" dirty="0">
                <a:solidFill>
                  <a:prstClr val="black"/>
                </a:solidFill>
                <a:latin typeface="Arial"/>
                <a:cs typeface="Arial"/>
              </a:rPr>
              <a:t>form:</a:t>
            </a:r>
            <a:endParaRPr sz="1400" dirty="0">
              <a:solidFill>
                <a:prstClr val="black"/>
              </a:solidFill>
              <a:latin typeface="Arial"/>
              <a:cs typeface="Arial"/>
            </a:endParaRPr>
          </a:p>
        </p:txBody>
      </p:sp>
      <p:sp>
        <p:nvSpPr>
          <p:cNvPr id="9" name="object 10"/>
          <p:cNvSpPr txBox="1"/>
          <p:nvPr/>
        </p:nvSpPr>
        <p:spPr>
          <a:xfrm>
            <a:off x="5885310" y="4033098"/>
            <a:ext cx="2868930" cy="1390015"/>
          </a:xfrm>
          <a:prstGeom prst="rect">
            <a:avLst/>
          </a:prstGeom>
        </p:spPr>
        <p:txBody>
          <a:bodyPr vert="horz" wrap="square" lIns="0" tIns="0" rIns="0" bIns="0" rtlCol="0">
            <a:spAutoFit/>
          </a:bodyPr>
          <a:lstStyle/>
          <a:p>
            <a:pPr marL="12700"/>
            <a:r>
              <a:rPr spc="-5" dirty="0">
                <a:solidFill>
                  <a:srgbClr val="0000FF"/>
                </a:solidFill>
                <a:latin typeface="Arial"/>
                <a:cs typeface="Arial"/>
              </a:rPr>
              <a:t>= max(0, 5.1 </a:t>
            </a:r>
            <a:r>
              <a:rPr dirty="0">
                <a:solidFill>
                  <a:srgbClr val="0000FF"/>
                </a:solidFill>
                <a:latin typeface="Arial"/>
                <a:cs typeface="Arial"/>
              </a:rPr>
              <a:t>- </a:t>
            </a:r>
            <a:r>
              <a:rPr spc="-5" dirty="0">
                <a:solidFill>
                  <a:srgbClr val="0000FF"/>
                </a:solidFill>
                <a:latin typeface="Arial"/>
                <a:cs typeface="Arial"/>
              </a:rPr>
              <a:t>3.2 +</a:t>
            </a:r>
            <a:r>
              <a:rPr spc="-40" dirty="0">
                <a:solidFill>
                  <a:srgbClr val="0000FF"/>
                </a:solidFill>
                <a:latin typeface="Arial"/>
                <a:cs typeface="Arial"/>
              </a:rPr>
              <a:t> </a:t>
            </a:r>
            <a:r>
              <a:rPr spc="-5" dirty="0">
                <a:solidFill>
                  <a:srgbClr val="0000FF"/>
                </a:solidFill>
                <a:latin typeface="Arial"/>
                <a:cs typeface="Arial"/>
              </a:rPr>
              <a:t>1)</a:t>
            </a:r>
            <a:endParaRPr>
              <a:solidFill>
                <a:prstClr val="black"/>
              </a:solidFill>
              <a:latin typeface="Arial"/>
              <a:cs typeface="Arial"/>
            </a:endParaRPr>
          </a:p>
          <a:p>
            <a:pPr marL="202565">
              <a:spcBef>
                <a:spcPts val="15"/>
              </a:spcBef>
            </a:pPr>
            <a:r>
              <a:rPr spc="-5" dirty="0">
                <a:solidFill>
                  <a:srgbClr val="0000FF"/>
                </a:solidFill>
                <a:latin typeface="Arial"/>
                <a:cs typeface="Arial"/>
              </a:rPr>
              <a:t>+max(0, -1.7 </a:t>
            </a:r>
            <a:r>
              <a:rPr dirty="0">
                <a:solidFill>
                  <a:srgbClr val="0000FF"/>
                </a:solidFill>
                <a:latin typeface="Arial"/>
                <a:cs typeface="Arial"/>
              </a:rPr>
              <a:t>- </a:t>
            </a:r>
            <a:r>
              <a:rPr spc="-5" dirty="0">
                <a:solidFill>
                  <a:srgbClr val="0000FF"/>
                </a:solidFill>
                <a:latin typeface="Arial"/>
                <a:cs typeface="Arial"/>
              </a:rPr>
              <a:t>3.2 +</a:t>
            </a:r>
            <a:r>
              <a:rPr spc="-35" dirty="0">
                <a:solidFill>
                  <a:srgbClr val="0000FF"/>
                </a:solidFill>
                <a:latin typeface="Arial"/>
                <a:cs typeface="Arial"/>
              </a:rPr>
              <a:t> </a:t>
            </a:r>
            <a:r>
              <a:rPr spc="-5" dirty="0">
                <a:solidFill>
                  <a:srgbClr val="0000FF"/>
                </a:solidFill>
                <a:latin typeface="Arial"/>
                <a:cs typeface="Arial"/>
              </a:rPr>
              <a:t>1)</a:t>
            </a:r>
            <a:endParaRPr>
              <a:solidFill>
                <a:prstClr val="black"/>
              </a:solidFill>
              <a:latin typeface="Arial"/>
              <a:cs typeface="Arial"/>
            </a:endParaRPr>
          </a:p>
          <a:p>
            <a:pPr marL="12700">
              <a:spcBef>
                <a:spcPts val="15"/>
              </a:spcBef>
            </a:pPr>
            <a:r>
              <a:rPr spc="-5" dirty="0">
                <a:solidFill>
                  <a:srgbClr val="0000FF"/>
                </a:solidFill>
                <a:latin typeface="Arial"/>
                <a:cs typeface="Arial"/>
              </a:rPr>
              <a:t>= max(0, 2.9) + max(0, -3.9)</a:t>
            </a:r>
            <a:endParaRPr>
              <a:solidFill>
                <a:prstClr val="black"/>
              </a:solidFill>
              <a:latin typeface="Arial"/>
              <a:cs typeface="Arial"/>
            </a:endParaRPr>
          </a:p>
          <a:p>
            <a:pPr marL="12700">
              <a:spcBef>
                <a:spcPts val="15"/>
              </a:spcBef>
            </a:pPr>
            <a:r>
              <a:rPr spc="-5" dirty="0">
                <a:solidFill>
                  <a:srgbClr val="0000FF"/>
                </a:solidFill>
                <a:latin typeface="Arial"/>
                <a:cs typeface="Arial"/>
              </a:rPr>
              <a:t>= 2.9 +</a:t>
            </a:r>
            <a:r>
              <a:rPr spc="-85" dirty="0">
                <a:solidFill>
                  <a:srgbClr val="0000FF"/>
                </a:solidFill>
                <a:latin typeface="Arial"/>
                <a:cs typeface="Arial"/>
              </a:rPr>
              <a:t> </a:t>
            </a:r>
            <a:r>
              <a:rPr spc="-5" dirty="0">
                <a:solidFill>
                  <a:srgbClr val="0000FF"/>
                </a:solidFill>
                <a:latin typeface="Arial"/>
                <a:cs typeface="Arial"/>
              </a:rPr>
              <a:t>0</a:t>
            </a:r>
            <a:endParaRPr>
              <a:solidFill>
                <a:prstClr val="black"/>
              </a:solidFill>
              <a:latin typeface="Arial"/>
              <a:cs typeface="Arial"/>
            </a:endParaRPr>
          </a:p>
          <a:p>
            <a:pPr marL="12700">
              <a:spcBef>
                <a:spcPts val="15"/>
              </a:spcBef>
            </a:pPr>
            <a:r>
              <a:rPr spc="-5" dirty="0">
                <a:solidFill>
                  <a:srgbClr val="0000FF"/>
                </a:solidFill>
                <a:latin typeface="Arial"/>
                <a:cs typeface="Arial"/>
              </a:rPr>
              <a:t>=</a:t>
            </a:r>
            <a:r>
              <a:rPr spc="-90" dirty="0">
                <a:solidFill>
                  <a:srgbClr val="0000FF"/>
                </a:solidFill>
                <a:latin typeface="Arial"/>
                <a:cs typeface="Arial"/>
              </a:rPr>
              <a:t> </a:t>
            </a:r>
            <a:r>
              <a:rPr spc="-5" dirty="0">
                <a:solidFill>
                  <a:srgbClr val="0000FF"/>
                </a:solidFill>
                <a:latin typeface="Arial"/>
                <a:cs typeface="Arial"/>
              </a:rPr>
              <a:t>2.9</a:t>
            </a:r>
            <a:endParaRPr>
              <a:solidFill>
                <a:prstClr val="black"/>
              </a:solidFill>
              <a:latin typeface="Arial"/>
              <a:cs typeface="Arial"/>
            </a:endParaRPr>
          </a:p>
        </p:txBody>
      </p:sp>
      <p:graphicFrame>
        <p:nvGraphicFramePr>
          <p:cNvPr id="10" name="object 11"/>
          <p:cNvGraphicFramePr>
            <a:graphicFrameLocks noGrp="1"/>
          </p:cNvGraphicFramePr>
          <p:nvPr>
            <p:extLst>
              <p:ext uri="{D42A27DB-BD31-4B8C-83A1-F6EECF244321}">
                <p14:modId xmlns:p14="http://schemas.microsoft.com/office/powerpoint/2010/main" val="3140671238"/>
              </p:ext>
            </p:extLst>
          </p:nvPr>
        </p:nvGraphicFramePr>
        <p:xfrm>
          <a:off x="98375" y="3248295"/>
          <a:ext cx="5393988" cy="2130396"/>
        </p:xfrm>
        <a:graphic>
          <a:graphicData uri="http://schemas.openxmlformats.org/drawingml/2006/table">
            <a:tbl>
              <a:tblPr firstRow="1" bandRow="1">
                <a:tableStyleId>{2D5ABB26-0587-4C30-8999-92F81FD0307C}</a:tableStyleId>
              </a:tblPr>
              <a:tblGrid>
                <a:gridCol w="1367247">
                  <a:extLst>
                    <a:ext uri="{9D8B030D-6E8A-4147-A177-3AD203B41FA5}">
                      <a16:colId xmlns:a16="http://schemas.microsoft.com/office/drawing/2014/main" xmlns="" val="20000"/>
                    </a:ext>
                  </a:extLst>
                </a:gridCol>
                <a:gridCol w="1155897">
                  <a:extLst>
                    <a:ext uri="{9D8B030D-6E8A-4147-A177-3AD203B41FA5}">
                      <a16:colId xmlns:a16="http://schemas.microsoft.com/office/drawing/2014/main" xmlns="" val="20001"/>
                    </a:ext>
                  </a:extLst>
                </a:gridCol>
                <a:gridCol w="2870844">
                  <a:extLst>
                    <a:ext uri="{9D8B030D-6E8A-4147-A177-3AD203B41FA5}">
                      <a16:colId xmlns:a16="http://schemas.microsoft.com/office/drawing/2014/main" xmlns="" val="20002"/>
                    </a:ext>
                  </a:extLst>
                </a:gridCol>
              </a:tblGrid>
              <a:tr h="1673196">
                <a:tc>
                  <a:txBody>
                    <a:bodyPr/>
                    <a:lstStyle/>
                    <a:p>
                      <a:pPr marL="112395">
                        <a:lnSpc>
                          <a:spcPct val="100000"/>
                        </a:lnSpc>
                        <a:spcBef>
                          <a:spcPts val="725"/>
                        </a:spcBef>
                      </a:pPr>
                      <a:r>
                        <a:rPr sz="2400" spc="-5" dirty="0">
                          <a:latin typeface="Arial"/>
                          <a:cs typeface="Arial"/>
                        </a:rPr>
                        <a:t>cat</a:t>
                      </a:r>
                      <a:endParaRPr sz="2400" dirty="0">
                        <a:latin typeface="Arial"/>
                        <a:cs typeface="Arial"/>
                      </a:endParaRPr>
                    </a:p>
                    <a:p>
                      <a:pPr marL="112395" marR="712470">
                        <a:lnSpc>
                          <a:spcPct val="157900"/>
                        </a:lnSpc>
                        <a:spcBef>
                          <a:spcPts val="15"/>
                        </a:spcBef>
                      </a:pPr>
                      <a:r>
                        <a:rPr sz="2400" spc="-5" dirty="0">
                          <a:latin typeface="Arial"/>
                          <a:cs typeface="Arial"/>
                        </a:rPr>
                        <a:t>car  </a:t>
                      </a:r>
                      <a:r>
                        <a:rPr sz="2400" dirty="0">
                          <a:latin typeface="Arial"/>
                          <a:cs typeface="Arial"/>
                        </a:rPr>
                        <a:t>frog</a:t>
                      </a:r>
                    </a:p>
                  </a:txBody>
                  <a:tcPr marL="0" marR="0" marT="0" marB="0">
                    <a:lnR w="19049">
                      <a:solidFill>
                        <a:srgbClr val="0000FF"/>
                      </a:solidFill>
                      <a:prstDash val="solid"/>
                    </a:lnR>
                    <a:lnB w="9524">
                      <a:solidFill>
                        <a:srgbClr val="000000"/>
                      </a:solidFill>
                      <a:prstDash val="solid"/>
                    </a:lnB>
                  </a:tcPr>
                </a:tc>
                <a:tc>
                  <a:txBody>
                    <a:bodyPr/>
                    <a:lstStyle/>
                    <a:p>
                      <a:pPr marR="74930" algn="ctr">
                        <a:lnSpc>
                          <a:spcPct val="100000"/>
                        </a:lnSpc>
                        <a:spcBef>
                          <a:spcPts val="405"/>
                        </a:spcBef>
                      </a:pPr>
                      <a:r>
                        <a:rPr sz="3000" b="1" spc="-5" dirty="0">
                          <a:latin typeface="Arial"/>
                          <a:cs typeface="Arial"/>
                        </a:rPr>
                        <a:t>3.2</a:t>
                      </a:r>
                      <a:endParaRPr sz="3000">
                        <a:latin typeface="Arial"/>
                        <a:cs typeface="Arial"/>
                      </a:endParaRPr>
                    </a:p>
                    <a:p>
                      <a:pPr marR="74930" algn="ctr">
                        <a:lnSpc>
                          <a:spcPct val="100000"/>
                        </a:lnSpc>
                        <a:spcBef>
                          <a:spcPts val="600"/>
                        </a:spcBef>
                      </a:pPr>
                      <a:r>
                        <a:rPr sz="3000" spc="-5" dirty="0">
                          <a:latin typeface="Arial"/>
                          <a:cs typeface="Arial"/>
                        </a:rPr>
                        <a:t>5.1</a:t>
                      </a:r>
                      <a:endParaRPr sz="3000">
                        <a:latin typeface="Arial"/>
                        <a:cs typeface="Arial"/>
                      </a:endParaRPr>
                    </a:p>
                    <a:p>
                      <a:pPr marR="101600" algn="ctr">
                        <a:lnSpc>
                          <a:spcPct val="100000"/>
                        </a:lnSpc>
                        <a:spcBef>
                          <a:spcPts val="600"/>
                        </a:spcBef>
                      </a:pPr>
                      <a:r>
                        <a:rPr sz="3000" spc="-5" dirty="0">
                          <a:latin typeface="Arial"/>
                          <a:cs typeface="Arial"/>
                        </a:rPr>
                        <a:t>-1.7</a:t>
                      </a:r>
                      <a:endParaRPr sz="3000">
                        <a:latin typeface="Arial"/>
                        <a:cs typeface="Arial"/>
                      </a:endParaRPr>
                    </a:p>
                  </a:txBody>
                  <a:tcPr marL="0" marR="0" marT="0" marB="0">
                    <a:lnL w="19049">
                      <a:solidFill>
                        <a:srgbClr val="0000FF"/>
                      </a:solidFill>
                      <a:prstDash val="solid"/>
                    </a:lnL>
                    <a:lnR w="19049">
                      <a:solidFill>
                        <a:srgbClr val="0000FF"/>
                      </a:solidFill>
                      <a:prstDash val="solid"/>
                    </a:lnR>
                    <a:lnT w="19049">
                      <a:solidFill>
                        <a:srgbClr val="0000FF"/>
                      </a:solidFill>
                      <a:prstDash val="solid"/>
                    </a:lnT>
                    <a:lnB w="9524">
                      <a:solidFill>
                        <a:srgbClr val="000000"/>
                      </a:solidFill>
                      <a:prstDash val="solid"/>
                    </a:lnB>
                  </a:tcPr>
                </a:tc>
                <a:tc>
                  <a:txBody>
                    <a:bodyPr/>
                    <a:lstStyle/>
                    <a:p>
                      <a:pPr marL="553720">
                        <a:lnSpc>
                          <a:spcPct val="100000"/>
                        </a:lnSpc>
                        <a:spcBef>
                          <a:spcPts val="480"/>
                        </a:spcBef>
                        <a:tabLst>
                          <a:tab pos="1925320" algn="l"/>
                        </a:tabLst>
                      </a:pPr>
                      <a:r>
                        <a:rPr sz="3000" spc="-5" dirty="0">
                          <a:latin typeface="Arial"/>
                          <a:cs typeface="Arial"/>
                        </a:rPr>
                        <a:t>1.3	2.2</a:t>
                      </a:r>
                      <a:endParaRPr sz="3000">
                        <a:latin typeface="Arial"/>
                        <a:cs typeface="Arial"/>
                      </a:endParaRPr>
                    </a:p>
                    <a:p>
                      <a:pPr marL="553720">
                        <a:lnSpc>
                          <a:spcPct val="100000"/>
                        </a:lnSpc>
                        <a:spcBef>
                          <a:spcPts val="600"/>
                        </a:spcBef>
                        <a:tabLst>
                          <a:tab pos="1925320" algn="l"/>
                        </a:tabLst>
                      </a:pPr>
                      <a:r>
                        <a:rPr sz="3000" b="1" spc="-5" dirty="0">
                          <a:latin typeface="Arial"/>
                          <a:cs typeface="Arial"/>
                        </a:rPr>
                        <a:t>4.9	</a:t>
                      </a:r>
                      <a:r>
                        <a:rPr sz="3000" spc="-5" dirty="0">
                          <a:latin typeface="Arial"/>
                          <a:cs typeface="Arial"/>
                        </a:rPr>
                        <a:t>2.5</a:t>
                      </a:r>
                      <a:endParaRPr sz="3000">
                        <a:latin typeface="Arial"/>
                        <a:cs typeface="Arial"/>
                      </a:endParaRPr>
                    </a:p>
                    <a:p>
                      <a:pPr marL="553720">
                        <a:lnSpc>
                          <a:spcPct val="100000"/>
                        </a:lnSpc>
                        <a:spcBef>
                          <a:spcPts val="600"/>
                        </a:spcBef>
                        <a:tabLst>
                          <a:tab pos="1772920" algn="l"/>
                        </a:tabLst>
                      </a:pPr>
                      <a:r>
                        <a:rPr sz="3000" spc="-5" dirty="0">
                          <a:latin typeface="Arial"/>
                          <a:cs typeface="Arial"/>
                        </a:rPr>
                        <a:t>2.0	</a:t>
                      </a:r>
                      <a:r>
                        <a:rPr sz="3000" b="1" spc="-5" dirty="0">
                          <a:latin typeface="Arial"/>
                          <a:cs typeface="Arial"/>
                        </a:rPr>
                        <a:t>-3.1</a:t>
                      </a:r>
                      <a:endParaRPr sz="3000">
                        <a:latin typeface="Arial"/>
                        <a:cs typeface="Arial"/>
                      </a:endParaRPr>
                    </a:p>
                  </a:txBody>
                  <a:tcPr marL="0" marR="0" marT="0" marB="0">
                    <a:lnL w="19049">
                      <a:solidFill>
                        <a:srgbClr val="0000FF"/>
                      </a:solidFill>
                      <a:prstDash val="solid"/>
                    </a:lnL>
                    <a:lnB w="9524">
                      <a:solidFill>
                        <a:srgbClr val="000000"/>
                      </a:solidFill>
                      <a:prstDash val="solid"/>
                    </a:lnB>
                  </a:tcPr>
                </a:tc>
                <a:extLst>
                  <a:ext uri="{0D108BD9-81ED-4DB2-BD59-A6C34878D82A}">
                    <a16:rowId xmlns:a16="http://schemas.microsoft.com/office/drawing/2014/main" xmlns="" val="10000"/>
                  </a:ext>
                </a:extLst>
              </a:tr>
              <a:tr h="443599">
                <a:tc>
                  <a:txBody>
                    <a:bodyPr/>
                    <a:lstStyle/>
                    <a:p>
                      <a:pPr marL="85090">
                        <a:lnSpc>
                          <a:spcPct val="100000"/>
                        </a:lnSpc>
                        <a:spcBef>
                          <a:spcPts val="340"/>
                        </a:spcBef>
                      </a:pPr>
                      <a:r>
                        <a:rPr sz="2400" spc="-5" dirty="0" smtClean="0">
                          <a:solidFill>
                            <a:srgbClr val="0000FF"/>
                          </a:solidFill>
                          <a:latin typeface="Arial"/>
                          <a:cs typeface="Arial"/>
                        </a:rPr>
                        <a:t>Loss:</a:t>
                      </a:r>
                      <a:endParaRPr sz="2400" dirty="0">
                        <a:latin typeface="Arial"/>
                        <a:cs typeface="Arial"/>
                      </a:endParaRPr>
                    </a:p>
                  </a:txBody>
                  <a:tcPr marL="0" marR="0" marT="0" marB="0">
                    <a:lnR w="19049">
                      <a:solidFill>
                        <a:srgbClr val="0000FF"/>
                      </a:solidFill>
                      <a:prstDash val="solid"/>
                    </a:lnR>
                    <a:lnT w="9524">
                      <a:solidFill>
                        <a:srgbClr val="000000"/>
                      </a:solidFill>
                      <a:prstDash val="solid"/>
                    </a:lnT>
                  </a:tcPr>
                </a:tc>
                <a:tc>
                  <a:txBody>
                    <a:bodyPr/>
                    <a:lstStyle/>
                    <a:p>
                      <a:pPr marL="316230">
                        <a:lnSpc>
                          <a:spcPts val="3260"/>
                        </a:lnSpc>
                      </a:pPr>
                      <a:r>
                        <a:rPr sz="3000" spc="-5" dirty="0">
                          <a:solidFill>
                            <a:srgbClr val="0000FF"/>
                          </a:solidFill>
                          <a:latin typeface="Arial"/>
                          <a:cs typeface="Arial"/>
                        </a:rPr>
                        <a:t>2.9</a:t>
                      </a:r>
                      <a:endParaRPr sz="3000">
                        <a:latin typeface="Arial"/>
                        <a:cs typeface="Arial"/>
                      </a:endParaRPr>
                    </a:p>
                  </a:txBody>
                  <a:tcPr marL="0" marR="0" marT="0" marB="0">
                    <a:lnL w="19049">
                      <a:solidFill>
                        <a:srgbClr val="0000FF"/>
                      </a:solidFill>
                      <a:prstDash val="solid"/>
                    </a:lnL>
                    <a:lnR w="19049">
                      <a:solidFill>
                        <a:srgbClr val="0000FF"/>
                      </a:solidFill>
                      <a:prstDash val="solid"/>
                    </a:lnR>
                    <a:lnT w="9524">
                      <a:solidFill>
                        <a:srgbClr val="000000"/>
                      </a:solidFill>
                      <a:prstDash val="solid"/>
                    </a:lnT>
                    <a:lnB w="19049">
                      <a:solidFill>
                        <a:srgbClr val="0000FF"/>
                      </a:solidFill>
                      <a:prstDash val="solid"/>
                    </a:lnB>
                  </a:tcPr>
                </a:tc>
                <a:tc>
                  <a:txBody>
                    <a:bodyPr/>
                    <a:lstStyle/>
                    <a:p>
                      <a:endParaRPr sz="3000">
                        <a:latin typeface="Arial"/>
                        <a:cs typeface="Arial"/>
                      </a:endParaRPr>
                    </a:p>
                  </a:txBody>
                  <a:tcPr marL="0" marR="0" marT="0" marB="0">
                    <a:lnL w="19049">
                      <a:solidFill>
                        <a:srgbClr val="0000FF"/>
                      </a:solidFill>
                      <a:prstDash val="solid"/>
                    </a:lnL>
                    <a:lnT w="9524">
                      <a:solidFill>
                        <a:srgbClr val="000000"/>
                      </a:solidFill>
                      <a:prstDash val="solid"/>
                    </a:lnT>
                  </a:tcPr>
                </a:tc>
                <a:extLst>
                  <a:ext uri="{0D108BD9-81ED-4DB2-BD59-A6C34878D82A}">
                    <a16:rowId xmlns:a16="http://schemas.microsoft.com/office/drawing/2014/main" xmlns="" val="10001"/>
                  </a:ext>
                </a:extLst>
              </a:tr>
            </a:tbl>
          </a:graphicData>
        </a:graphic>
      </p:graphicFrame>
      <p:sp>
        <p:nvSpPr>
          <p:cNvPr id="11" name="object 12"/>
          <p:cNvSpPr/>
          <p:nvPr/>
        </p:nvSpPr>
        <p:spPr>
          <a:xfrm>
            <a:off x="1404999" y="1863785"/>
            <a:ext cx="1140220" cy="1258554"/>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12" name="object 13"/>
          <p:cNvSpPr/>
          <p:nvPr/>
        </p:nvSpPr>
        <p:spPr>
          <a:xfrm>
            <a:off x="2670995" y="1863788"/>
            <a:ext cx="1258539" cy="1258539"/>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13" name="object 14"/>
          <p:cNvSpPr/>
          <p:nvPr/>
        </p:nvSpPr>
        <p:spPr>
          <a:xfrm>
            <a:off x="4049442" y="1863808"/>
            <a:ext cx="1211047" cy="1211047"/>
          </a:xfrm>
          <a:prstGeom prst="rect">
            <a:avLst/>
          </a:prstGeom>
          <a:blipFill>
            <a:blip r:embed="rId4" cstate="print"/>
            <a:stretch>
              <a:fillRect/>
            </a:stretch>
          </a:blipFill>
        </p:spPr>
        <p:txBody>
          <a:bodyPr wrap="square" lIns="0" tIns="0" rIns="0" bIns="0" rtlCol="0"/>
          <a:lstStyle/>
          <a:p>
            <a:endParaRPr>
              <a:solidFill>
                <a:prstClr val="black"/>
              </a:solidFill>
            </a:endParaRPr>
          </a:p>
        </p:txBody>
      </p:sp>
      <p:sp>
        <p:nvSpPr>
          <p:cNvPr id="14" name="object 15"/>
          <p:cNvSpPr/>
          <p:nvPr/>
        </p:nvSpPr>
        <p:spPr>
          <a:xfrm>
            <a:off x="2975794" y="1336775"/>
            <a:ext cx="1449172" cy="306799"/>
          </a:xfrm>
          <a:prstGeom prst="rect">
            <a:avLst/>
          </a:prstGeom>
          <a:blipFill>
            <a:blip r:embed="rId5" cstate="print"/>
            <a:stretch>
              <a:fillRect/>
            </a:stretch>
          </a:blipFill>
        </p:spPr>
        <p:txBody>
          <a:bodyPr wrap="square" lIns="0" tIns="0" rIns="0" bIns="0" rtlCol="0"/>
          <a:lstStyle/>
          <a:p>
            <a:endParaRPr>
              <a:solidFill>
                <a:prstClr val="black"/>
              </a:solidFill>
            </a:endParaRPr>
          </a:p>
        </p:txBody>
      </p:sp>
      <p:sp>
        <p:nvSpPr>
          <p:cNvPr id="15" name="object 16"/>
          <p:cNvSpPr/>
          <p:nvPr/>
        </p:nvSpPr>
        <p:spPr>
          <a:xfrm>
            <a:off x="5679888" y="981274"/>
            <a:ext cx="0" cy="4439920"/>
          </a:xfrm>
          <a:custGeom>
            <a:avLst/>
            <a:gdLst/>
            <a:ahLst/>
            <a:cxnLst/>
            <a:rect l="l" t="t" r="r" b="b"/>
            <a:pathLst>
              <a:path h="4439920">
                <a:moveTo>
                  <a:pt x="0" y="0"/>
                </a:moveTo>
                <a:lnTo>
                  <a:pt x="0" y="4439691"/>
                </a:lnTo>
              </a:path>
            </a:pathLst>
          </a:custGeom>
          <a:ln w="19049">
            <a:solidFill>
              <a:srgbClr val="000000"/>
            </a:solidFill>
          </a:ln>
        </p:spPr>
        <p:txBody>
          <a:bodyPr wrap="square" lIns="0" tIns="0" rIns="0" bIns="0" rtlCol="0"/>
          <a:lstStyle/>
          <a:p>
            <a:endParaRPr>
              <a:solidFill>
                <a:prstClr val="black"/>
              </a:solidFill>
            </a:endParaRPr>
          </a:p>
        </p:txBody>
      </p:sp>
      <p:sp>
        <p:nvSpPr>
          <p:cNvPr id="16" name="object 17"/>
          <p:cNvSpPr/>
          <p:nvPr/>
        </p:nvSpPr>
        <p:spPr>
          <a:xfrm>
            <a:off x="7555385" y="1513452"/>
            <a:ext cx="723573" cy="306799"/>
          </a:xfrm>
          <a:prstGeom prst="rect">
            <a:avLst/>
          </a:prstGeom>
          <a:blipFill>
            <a:blip r:embed="rId6" cstate="print"/>
            <a:stretch>
              <a:fillRect/>
            </a:stretch>
          </a:blipFill>
        </p:spPr>
        <p:txBody>
          <a:bodyPr wrap="square" lIns="0" tIns="0" rIns="0" bIns="0" rtlCol="0"/>
          <a:lstStyle/>
          <a:p>
            <a:endParaRPr>
              <a:solidFill>
                <a:prstClr val="black"/>
              </a:solidFill>
            </a:endParaRPr>
          </a:p>
        </p:txBody>
      </p:sp>
      <p:sp>
        <p:nvSpPr>
          <p:cNvPr id="17" name="object 18"/>
          <p:cNvSpPr/>
          <p:nvPr/>
        </p:nvSpPr>
        <p:spPr>
          <a:xfrm>
            <a:off x="6547013" y="2000373"/>
            <a:ext cx="240049" cy="306799"/>
          </a:xfrm>
          <a:prstGeom prst="rect">
            <a:avLst/>
          </a:prstGeom>
          <a:blipFill>
            <a:blip r:embed="rId7" cstate="print"/>
            <a:stretch>
              <a:fillRect/>
            </a:stretch>
          </a:blipFill>
        </p:spPr>
        <p:txBody>
          <a:bodyPr wrap="square" lIns="0" tIns="0" rIns="0" bIns="0" rtlCol="0"/>
          <a:lstStyle/>
          <a:p>
            <a:endParaRPr>
              <a:solidFill>
                <a:prstClr val="black"/>
              </a:solidFill>
            </a:endParaRPr>
          </a:p>
        </p:txBody>
      </p:sp>
      <p:sp>
        <p:nvSpPr>
          <p:cNvPr id="18" name="object 19"/>
          <p:cNvSpPr/>
          <p:nvPr/>
        </p:nvSpPr>
        <p:spPr>
          <a:xfrm>
            <a:off x="6583387" y="1789424"/>
            <a:ext cx="240049" cy="306799"/>
          </a:xfrm>
          <a:prstGeom prst="rect">
            <a:avLst/>
          </a:prstGeom>
          <a:blipFill>
            <a:blip r:embed="rId8" cstate="print"/>
            <a:stretch>
              <a:fillRect/>
            </a:stretch>
          </a:blipFill>
        </p:spPr>
        <p:txBody>
          <a:bodyPr wrap="square" lIns="0" tIns="0" rIns="0" bIns="0" rtlCol="0"/>
          <a:lstStyle/>
          <a:p>
            <a:endParaRPr>
              <a:solidFill>
                <a:prstClr val="black"/>
              </a:solidFill>
            </a:endParaRPr>
          </a:p>
        </p:txBody>
      </p:sp>
      <p:sp>
        <p:nvSpPr>
          <p:cNvPr id="19" name="object 20"/>
          <p:cNvSpPr/>
          <p:nvPr/>
        </p:nvSpPr>
        <p:spPr>
          <a:xfrm>
            <a:off x="7179785" y="2639546"/>
            <a:ext cx="1099172" cy="229392"/>
          </a:xfrm>
          <a:prstGeom prst="rect">
            <a:avLst/>
          </a:prstGeom>
          <a:blipFill>
            <a:blip r:embed="rId9" cstate="print"/>
            <a:stretch>
              <a:fillRect/>
            </a:stretch>
          </a:blipFill>
        </p:spPr>
        <p:txBody>
          <a:bodyPr wrap="square" lIns="0" tIns="0" rIns="0" bIns="0" rtlCol="0"/>
          <a:lstStyle/>
          <a:p>
            <a:endParaRPr>
              <a:solidFill>
                <a:prstClr val="black"/>
              </a:solidFill>
            </a:endParaRPr>
          </a:p>
        </p:txBody>
      </p:sp>
      <p:sp>
        <p:nvSpPr>
          <p:cNvPr id="20" name="object 21"/>
          <p:cNvSpPr/>
          <p:nvPr/>
        </p:nvSpPr>
        <p:spPr>
          <a:xfrm>
            <a:off x="5748014" y="3603820"/>
            <a:ext cx="3316043" cy="355499"/>
          </a:xfrm>
          <a:prstGeom prst="rect">
            <a:avLst/>
          </a:prstGeom>
          <a:blipFill>
            <a:blip r:embed="rId10" cstate="print"/>
            <a:stretch>
              <a:fillRect/>
            </a:stretch>
          </a:blipFill>
        </p:spPr>
        <p:txBody>
          <a:bodyPr wrap="square" lIns="0" tIns="0" rIns="0" bIns="0" rtlCol="0"/>
          <a:lstStyle/>
          <a:p>
            <a:endParaRPr>
              <a:solidFill>
                <a:prstClr val="black"/>
              </a:solidFill>
            </a:endParaRPr>
          </a:p>
        </p:txBody>
      </p:sp>
      <p:sp>
        <p:nvSpPr>
          <p:cNvPr id="21" name="object 22"/>
          <p:cNvSpPr/>
          <p:nvPr/>
        </p:nvSpPr>
        <p:spPr>
          <a:xfrm>
            <a:off x="5738488" y="3594294"/>
            <a:ext cx="3335654" cy="374650"/>
          </a:xfrm>
          <a:custGeom>
            <a:avLst/>
            <a:gdLst/>
            <a:ahLst/>
            <a:cxnLst/>
            <a:rect l="l" t="t" r="r" b="b"/>
            <a:pathLst>
              <a:path w="3335654" h="374650">
                <a:moveTo>
                  <a:pt x="0" y="0"/>
                </a:moveTo>
                <a:lnTo>
                  <a:pt x="3335093" y="0"/>
                </a:lnTo>
                <a:lnTo>
                  <a:pt x="3335093" y="374549"/>
                </a:lnTo>
                <a:lnTo>
                  <a:pt x="0" y="374549"/>
                </a:lnTo>
                <a:lnTo>
                  <a:pt x="0" y="0"/>
                </a:lnTo>
                <a:close/>
              </a:path>
            </a:pathLst>
          </a:custGeom>
          <a:ln w="19049">
            <a:solidFill>
              <a:srgbClr val="0000FF"/>
            </a:solidFill>
          </a:ln>
        </p:spPr>
        <p:txBody>
          <a:bodyPr wrap="square" lIns="0" tIns="0" rIns="0" bIns="0" rtlCol="0"/>
          <a:lstStyle/>
          <a:p>
            <a:endParaRPr>
              <a:solidFill>
                <a:prstClr val="black"/>
              </a:solidFill>
            </a:endParaRPr>
          </a:p>
        </p:txBody>
      </p:sp>
      <p:sp>
        <p:nvSpPr>
          <p:cNvPr id="22" name="TextBox 21"/>
          <p:cNvSpPr txBox="1"/>
          <p:nvPr/>
        </p:nvSpPr>
        <p:spPr>
          <a:xfrm>
            <a:off x="0" y="6604084"/>
            <a:ext cx="1999265" cy="253916"/>
          </a:xfrm>
          <a:prstGeom prst="rect">
            <a:avLst/>
          </a:prstGeom>
          <a:noFill/>
        </p:spPr>
        <p:txBody>
          <a:bodyPr wrap="none" rtlCol="0">
            <a:spAutoFit/>
          </a:bodyPr>
          <a:lstStyle/>
          <a:p>
            <a:r>
              <a:rPr lang="en-US" sz="1050" dirty="0"/>
              <a:t>Adapted from Andrej </a:t>
            </a:r>
            <a:r>
              <a:rPr lang="en-US" sz="1050" dirty="0" err="1"/>
              <a:t>Karpathy</a:t>
            </a:r>
            <a:endParaRPr lang="en-US" sz="1050" dirty="0"/>
          </a:p>
        </p:txBody>
      </p:sp>
    </p:spTree>
    <p:extLst>
      <p:ext uri="{BB962C8B-B14F-4D97-AF65-F5344CB8AC3E}">
        <p14:creationId xmlns:p14="http://schemas.microsoft.com/office/powerpoint/2010/main" val="17141663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classifier: Hinge loss </a:t>
            </a:r>
          </a:p>
        </p:txBody>
      </p:sp>
      <p:sp>
        <p:nvSpPr>
          <p:cNvPr id="3" name="object 4"/>
          <p:cNvSpPr txBox="1">
            <a:spLocks/>
          </p:cNvSpPr>
          <p:nvPr/>
        </p:nvSpPr>
        <p:spPr bwMode="auto">
          <a:xfrm>
            <a:off x="345848" y="1055935"/>
            <a:ext cx="4178300" cy="563245"/>
          </a:xfrm>
          <a:prstGeom prst="rect">
            <a:avLst/>
          </a:prstGeom>
          <a:noFill/>
          <a:ln w="9525">
            <a:noFill/>
            <a:miter lim="800000"/>
            <a:headEnd/>
            <a:tailEnd/>
          </a:ln>
        </p:spPr>
        <p:txBody>
          <a:bodyPr vert="horz" wrap="square" lIns="0" tIns="0" rIns="0" bIns="0" numCol="1" rtlCol="0" anchor="ctr" anchorCtr="0" compatLnSpc="1">
            <a:prstTxWarp prst="textNoShape">
              <a:avLst/>
            </a:prstTxWarp>
            <a:spAutoFit/>
          </a:bodyPr>
          <a:lstStyle>
            <a:lvl1pPr algn="l" rtl="0" eaLnBrk="0" fontAlgn="base" hangingPunct="0">
              <a:spcBef>
                <a:spcPct val="0"/>
              </a:spcBef>
              <a:spcAft>
                <a:spcPct val="0"/>
              </a:spcAft>
              <a:defRPr sz="3400">
                <a:solidFill>
                  <a:schemeClr val="tx2"/>
                </a:solidFill>
                <a:latin typeface="+mj-lt"/>
                <a:ea typeface="+mj-ea"/>
                <a:cs typeface="+mj-cs"/>
              </a:defRPr>
            </a:lvl1pPr>
            <a:lvl2pPr algn="l" rtl="0" eaLnBrk="0" fontAlgn="base" hangingPunct="0">
              <a:spcBef>
                <a:spcPct val="0"/>
              </a:spcBef>
              <a:spcAft>
                <a:spcPct val="0"/>
              </a:spcAft>
              <a:defRPr sz="3400">
                <a:solidFill>
                  <a:schemeClr val="tx2"/>
                </a:solidFill>
                <a:latin typeface="Arial" charset="0"/>
              </a:defRPr>
            </a:lvl2pPr>
            <a:lvl3pPr algn="l" rtl="0" eaLnBrk="0" fontAlgn="base" hangingPunct="0">
              <a:spcBef>
                <a:spcPct val="0"/>
              </a:spcBef>
              <a:spcAft>
                <a:spcPct val="0"/>
              </a:spcAft>
              <a:defRPr sz="3400">
                <a:solidFill>
                  <a:schemeClr val="tx2"/>
                </a:solidFill>
                <a:latin typeface="Arial" charset="0"/>
              </a:defRPr>
            </a:lvl3pPr>
            <a:lvl4pPr algn="l" rtl="0" eaLnBrk="0" fontAlgn="base" hangingPunct="0">
              <a:spcBef>
                <a:spcPct val="0"/>
              </a:spcBef>
              <a:spcAft>
                <a:spcPct val="0"/>
              </a:spcAft>
              <a:defRPr sz="3400">
                <a:solidFill>
                  <a:schemeClr val="tx2"/>
                </a:solidFill>
                <a:latin typeface="Arial" charset="0"/>
              </a:defRPr>
            </a:lvl4pPr>
            <a:lvl5pPr algn="l" rtl="0" eaLnBrk="0" fontAlgn="base" hangingPunct="0">
              <a:spcBef>
                <a:spcPct val="0"/>
              </a:spcBef>
              <a:spcAft>
                <a:spcPct val="0"/>
              </a:spcAft>
              <a:defRPr sz="3400">
                <a:solidFill>
                  <a:schemeClr val="tx2"/>
                </a:solidFill>
                <a:latin typeface="Arial" charset="0"/>
              </a:defRPr>
            </a:lvl5pPr>
            <a:lvl6pPr marL="457200" algn="l" rtl="0" eaLnBrk="0" fontAlgn="base" hangingPunct="0">
              <a:spcBef>
                <a:spcPct val="0"/>
              </a:spcBef>
              <a:spcAft>
                <a:spcPct val="0"/>
              </a:spcAft>
              <a:defRPr sz="3400">
                <a:solidFill>
                  <a:schemeClr val="tx2"/>
                </a:solidFill>
                <a:latin typeface="Arial" charset="0"/>
              </a:defRPr>
            </a:lvl6pPr>
            <a:lvl7pPr marL="914400" algn="l" rtl="0" eaLnBrk="0" fontAlgn="base" hangingPunct="0">
              <a:spcBef>
                <a:spcPct val="0"/>
              </a:spcBef>
              <a:spcAft>
                <a:spcPct val="0"/>
              </a:spcAft>
              <a:defRPr sz="3400">
                <a:solidFill>
                  <a:schemeClr val="tx2"/>
                </a:solidFill>
                <a:latin typeface="Arial" charset="0"/>
              </a:defRPr>
            </a:lvl7pPr>
            <a:lvl8pPr marL="1371600" algn="l" rtl="0" eaLnBrk="0" fontAlgn="base" hangingPunct="0">
              <a:spcBef>
                <a:spcPct val="0"/>
              </a:spcBef>
              <a:spcAft>
                <a:spcPct val="0"/>
              </a:spcAft>
              <a:defRPr sz="3400">
                <a:solidFill>
                  <a:schemeClr val="tx2"/>
                </a:solidFill>
                <a:latin typeface="Arial" charset="0"/>
              </a:defRPr>
            </a:lvl8pPr>
            <a:lvl9pPr marL="1828800" algn="l" rtl="0" eaLnBrk="0" fontAlgn="base" hangingPunct="0">
              <a:spcBef>
                <a:spcPct val="0"/>
              </a:spcBef>
              <a:spcAft>
                <a:spcPct val="0"/>
              </a:spcAft>
              <a:defRPr sz="3400">
                <a:solidFill>
                  <a:schemeClr val="tx2"/>
                </a:solidFill>
                <a:latin typeface="Arial" charset="0"/>
              </a:defRPr>
            </a:lvl9pPr>
          </a:lstStyle>
          <a:p>
            <a:pPr marL="12700" marR="5080">
              <a:lnSpc>
                <a:spcPct val="100699"/>
              </a:lnSpc>
            </a:pPr>
            <a:r>
              <a:rPr lang="en-US" sz="1800" kern="0" spc="-5"/>
              <a:t>Suppose: 3 training examples, 3 classes.  With some W the</a:t>
            </a:r>
            <a:r>
              <a:rPr lang="en-US" sz="1800" kern="0" spc="-55"/>
              <a:t> </a:t>
            </a:r>
            <a:r>
              <a:rPr lang="en-US" sz="1800" kern="0"/>
              <a:t>scores</a:t>
            </a:r>
          </a:p>
        </p:txBody>
      </p:sp>
      <p:sp>
        <p:nvSpPr>
          <p:cNvPr id="4" name="object 5"/>
          <p:cNvSpPr txBox="1"/>
          <p:nvPr/>
        </p:nvSpPr>
        <p:spPr>
          <a:xfrm>
            <a:off x="4530820" y="1334080"/>
            <a:ext cx="419100" cy="285115"/>
          </a:xfrm>
          <a:prstGeom prst="rect">
            <a:avLst/>
          </a:prstGeom>
        </p:spPr>
        <p:txBody>
          <a:bodyPr vert="horz" wrap="square" lIns="0" tIns="0" rIns="0" bIns="0" rtlCol="0">
            <a:spAutoFit/>
          </a:bodyPr>
          <a:lstStyle/>
          <a:p>
            <a:pPr marL="12700"/>
            <a:r>
              <a:rPr spc="-5" dirty="0">
                <a:solidFill>
                  <a:prstClr val="black"/>
                </a:solidFill>
                <a:latin typeface="Arial"/>
                <a:cs typeface="Arial"/>
              </a:rPr>
              <a:t>are:</a:t>
            </a:r>
            <a:endParaRPr>
              <a:solidFill>
                <a:prstClr val="black"/>
              </a:solidFill>
              <a:latin typeface="Arial"/>
              <a:cs typeface="Arial"/>
            </a:endParaRPr>
          </a:p>
        </p:txBody>
      </p:sp>
      <p:sp>
        <p:nvSpPr>
          <p:cNvPr id="5" name="object 6"/>
          <p:cNvSpPr txBox="1"/>
          <p:nvPr/>
        </p:nvSpPr>
        <p:spPr>
          <a:xfrm>
            <a:off x="5976065" y="1108405"/>
            <a:ext cx="2284730" cy="692150"/>
          </a:xfrm>
          <a:prstGeom prst="rect">
            <a:avLst/>
          </a:prstGeom>
        </p:spPr>
        <p:txBody>
          <a:bodyPr vert="horz" wrap="square" lIns="0" tIns="0" rIns="0" bIns="0" rtlCol="0">
            <a:spAutoFit/>
          </a:bodyPr>
          <a:lstStyle/>
          <a:p>
            <a:pPr marL="12700"/>
            <a:r>
              <a:rPr lang="en-US" b="1" spc="-5" dirty="0">
                <a:solidFill>
                  <a:prstClr val="black"/>
                </a:solidFill>
                <a:latin typeface="Arial"/>
                <a:cs typeface="Arial"/>
              </a:rPr>
              <a:t>Hinge </a:t>
            </a:r>
            <a:r>
              <a:rPr b="1" spc="-5" dirty="0">
                <a:solidFill>
                  <a:prstClr val="black"/>
                </a:solidFill>
                <a:latin typeface="Arial"/>
                <a:cs typeface="Arial"/>
              </a:rPr>
              <a:t>loss:</a:t>
            </a:r>
            <a:endParaRPr dirty="0">
              <a:solidFill>
                <a:prstClr val="black"/>
              </a:solidFill>
              <a:latin typeface="Arial"/>
              <a:cs typeface="Arial"/>
            </a:endParaRPr>
          </a:p>
          <a:p>
            <a:pPr marL="30480">
              <a:spcBef>
                <a:spcPts val="1520"/>
              </a:spcBef>
            </a:pPr>
            <a:r>
              <a:rPr sz="1400" spc="-5" dirty="0">
                <a:solidFill>
                  <a:prstClr val="black"/>
                </a:solidFill>
                <a:latin typeface="Arial"/>
                <a:cs typeface="Arial"/>
              </a:rPr>
              <a:t>Given an</a:t>
            </a:r>
            <a:r>
              <a:rPr sz="1400" spc="-40" dirty="0">
                <a:solidFill>
                  <a:prstClr val="black"/>
                </a:solidFill>
                <a:latin typeface="Arial"/>
                <a:cs typeface="Arial"/>
              </a:rPr>
              <a:t> </a:t>
            </a:r>
            <a:r>
              <a:rPr sz="1400" spc="-5" dirty="0">
                <a:solidFill>
                  <a:prstClr val="black"/>
                </a:solidFill>
                <a:latin typeface="Arial"/>
                <a:cs typeface="Arial"/>
              </a:rPr>
              <a:t>example</a:t>
            </a:r>
            <a:endParaRPr sz="1400" dirty="0">
              <a:solidFill>
                <a:prstClr val="black"/>
              </a:solidFill>
              <a:latin typeface="Arial"/>
              <a:cs typeface="Arial"/>
            </a:endParaRPr>
          </a:p>
        </p:txBody>
      </p:sp>
      <p:sp>
        <p:nvSpPr>
          <p:cNvPr id="6" name="object 7"/>
          <p:cNvSpPr txBox="1"/>
          <p:nvPr/>
        </p:nvSpPr>
        <p:spPr>
          <a:xfrm>
            <a:off x="5994439" y="1795722"/>
            <a:ext cx="509905" cy="436017"/>
          </a:xfrm>
          <a:prstGeom prst="rect">
            <a:avLst/>
          </a:prstGeom>
        </p:spPr>
        <p:txBody>
          <a:bodyPr vert="horz" wrap="square" lIns="0" tIns="0" rIns="0" bIns="0" rtlCol="0">
            <a:spAutoFit/>
          </a:bodyPr>
          <a:lstStyle/>
          <a:p>
            <a:pPr marL="12700" marR="5080">
              <a:lnSpc>
                <a:spcPts val="1650"/>
              </a:lnSpc>
            </a:pPr>
            <a:r>
              <a:rPr sz="1400" spc="-5" dirty="0">
                <a:solidFill>
                  <a:prstClr val="black"/>
                </a:solidFill>
                <a:latin typeface="Arial"/>
                <a:cs typeface="Arial"/>
              </a:rPr>
              <a:t>where  where</a:t>
            </a:r>
            <a:endParaRPr sz="1400">
              <a:solidFill>
                <a:prstClr val="black"/>
              </a:solidFill>
              <a:latin typeface="Arial"/>
              <a:cs typeface="Arial"/>
            </a:endParaRPr>
          </a:p>
        </p:txBody>
      </p:sp>
      <p:sp>
        <p:nvSpPr>
          <p:cNvPr id="7" name="object 8"/>
          <p:cNvSpPr txBox="1"/>
          <p:nvPr/>
        </p:nvSpPr>
        <p:spPr>
          <a:xfrm>
            <a:off x="6823343" y="1785561"/>
            <a:ext cx="1635125" cy="434340"/>
          </a:xfrm>
          <a:prstGeom prst="rect">
            <a:avLst/>
          </a:prstGeom>
        </p:spPr>
        <p:txBody>
          <a:bodyPr vert="horz" wrap="square" lIns="0" tIns="0" rIns="0" bIns="0" rtlCol="0">
            <a:spAutoFit/>
          </a:bodyPr>
          <a:lstStyle/>
          <a:p>
            <a:pPr marL="61594">
              <a:lnSpc>
                <a:spcPts val="1664"/>
              </a:lnSpc>
            </a:pPr>
            <a:r>
              <a:rPr sz="1400" spc="-5" dirty="0">
                <a:solidFill>
                  <a:prstClr val="black"/>
                </a:solidFill>
                <a:latin typeface="Arial"/>
                <a:cs typeface="Arial"/>
              </a:rPr>
              <a:t>is the image</a:t>
            </a:r>
            <a:r>
              <a:rPr sz="1400" spc="-45" dirty="0">
                <a:solidFill>
                  <a:prstClr val="black"/>
                </a:solidFill>
                <a:latin typeface="Arial"/>
                <a:cs typeface="Arial"/>
              </a:rPr>
              <a:t> </a:t>
            </a:r>
            <a:r>
              <a:rPr sz="1400" spc="-5" dirty="0">
                <a:solidFill>
                  <a:prstClr val="black"/>
                </a:solidFill>
                <a:latin typeface="Arial"/>
                <a:cs typeface="Arial"/>
              </a:rPr>
              <a:t>and</a:t>
            </a:r>
            <a:endParaRPr sz="1400">
              <a:solidFill>
                <a:prstClr val="black"/>
              </a:solidFill>
              <a:latin typeface="Arial"/>
              <a:cs typeface="Arial"/>
            </a:endParaRPr>
          </a:p>
          <a:p>
            <a:pPr marL="12700">
              <a:lnSpc>
                <a:spcPts val="1664"/>
              </a:lnSpc>
            </a:pPr>
            <a:r>
              <a:rPr sz="1400" spc="-5" dirty="0">
                <a:solidFill>
                  <a:prstClr val="black"/>
                </a:solidFill>
                <a:latin typeface="Arial"/>
                <a:cs typeface="Arial"/>
              </a:rPr>
              <a:t>is the (integer)</a:t>
            </a:r>
            <a:r>
              <a:rPr sz="1400" spc="-15" dirty="0">
                <a:solidFill>
                  <a:prstClr val="black"/>
                </a:solidFill>
                <a:latin typeface="Arial"/>
                <a:cs typeface="Arial"/>
              </a:rPr>
              <a:t> </a:t>
            </a:r>
            <a:r>
              <a:rPr sz="1400" spc="-5" dirty="0">
                <a:solidFill>
                  <a:prstClr val="black"/>
                </a:solidFill>
                <a:latin typeface="Arial"/>
                <a:cs typeface="Arial"/>
              </a:rPr>
              <a:t>label,</a:t>
            </a:r>
            <a:endParaRPr sz="1400">
              <a:solidFill>
                <a:prstClr val="black"/>
              </a:solidFill>
              <a:latin typeface="Arial"/>
              <a:cs typeface="Arial"/>
            </a:endParaRPr>
          </a:p>
        </p:txBody>
      </p:sp>
      <p:sp>
        <p:nvSpPr>
          <p:cNvPr id="8" name="object 9"/>
          <p:cNvSpPr txBox="1"/>
          <p:nvPr/>
        </p:nvSpPr>
        <p:spPr>
          <a:xfrm>
            <a:off x="5994438" y="2424370"/>
            <a:ext cx="2485390" cy="1082348"/>
          </a:xfrm>
          <a:prstGeom prst="rect">
            <a:avLst/>
          </a:prstGeom>
        </p:spPr>
        <p:txBody>
          <a:bodyPr vert="horz" wrap="square" lIns="0" tIns="0" rIns="0" bIns="0" rtlCol="0">
            <a:spAutoFit/>
          </a:bodyPr>
          <a:lstStyle/>
          <a:p>
            <a:pPr marL="12700" marR="5080">
              <a:lnSpc>
                <a:spcPts val="1650"/>
              </a:lnSpc>
            </a:pPr>
            <a:r>
              <a:rPr sz="1400" spc="-5" dirty="0">
                <a:solidFill>
                  <a:prstClr val="black"/>
                </a:solidFill>
                <a:latin typeface="Arial"/>
                <a:cs typeface="Arial"/>
              </a:rPr>
              <a:t>and using the shorthand for the  </a:t>
            </a:r>
            <a:r>
              <a:rPr sz="1400" dirty="0">
                <a:solidFill>
                  <a:prstClr val="black"/>
                </a:solidFill>
                <a:latin typeface="Arial"/>
                <a:cs typeface="Arial"/>
              </a:rPr>
              <a:t>scores</a:t>
            </a:r>
            <a:r>
              <a:rPr sz="1400" spc="-75" dirty="0">
                <a:solidFill>
                  <a:prstClr val="black"/>
                </a:solidFill>
                <a:latin typeface="Arial"/>
                <a:cs typeface="Arial"/>
              </a:rPr>
              <a:t> </a:t>
            </a:r>
            <a:r>
              <a:rPr sz="1400" spc="-5" dirty="0">
                <a:solidFill>
                  <a:prstClr val="black"/>
                </a:solidFill>
                <a:latin typeface="Arial"/>
                <a:cs typeface="Arial"/>
              </a:rPr>
              <a:t>vector:</a:t>
            </a:r>
            <a:endParaRPr sz="1400" dirty="0">
              <a:solidFill>
                <a:prstClr val="black"/>
              </a:solidFill>
              <a:latin typeface="Arial"/>
              <a:cs typeface="Arial"/>
            </a:endParaRPr>
          </a:p>
          <a:p>
            <a:endParaRPr sz="1400" dirty="0">
              <a:solidFill>
                <a:prstClr val="black"/>
              </a:solidFill>
              <a:latin typeface="Times New Roman"/>
              <a:cs typeface="Times New Roman"/>
            </a:endParaRPr>
          </a:p>
          <a:p>
            <a:endParaRPr sz="1400" dirty="0">
              <a:solidFill>
                <a:prstClr val="black"/>
              </a:solidFill>
              <a:latin typeface="Times New Roman"/>
              <a:cs typeface="Times New Roman"/>
            </a:endParaRPr>
          </a:p>
          <a:p>
            <a:pPr marL="12700"/>
            <a:r>
              <a:rPr sz="1400" spc="-5" dirty="0">
                <a:solidFill>
                  <a:prstClr val="black"/>
                </a:solidFill>
                <a:latin typeface="Arial"/>
                <a:cs typeface="Arial"/>
              </a:rPr>
              <a:t>the loss has the</a:t>
            </a:r>
            <a:r>
              <a:rPr sz="1400" spc="-10" dirty="0">
                <a:solidFill>
                  <a:prstClr val="black"/>
                </a:solidFill>
                <a:latin typeface="Arial"/>
                <a:cs typeface="Arial"/>
              </a:rPr>
              <a:t> </a:t>
            </a:r>
            <a:r>
              <a:rPr sz="1400" spc="-5" dirty="0">
                <a:solidFill>
                  <a:prstClr val="black"/>
                </a:solidFill>
                <a:latin typeface="Arial"/>
                <a:cs typeface="Arial"/>
              </a:rPr>
              <a:t>form:</a:t>
            </a:r>
            <a:endParaRPr sz="1400" dirty="0">
              <a:solidFill>
                <a:prstClr val="black"/>
              </a:solidFill>
              <a:latin typeface="Arial"/>
              <a:cs typeface="Arial"/>
            </a:endParaRPr>
          </a:p>
        </p:txBody>
      </p:sp>
      <p:sp>
        <p:nvSpPr>
          <p:cNvPr id="9" name="object 10"/>
          <p:cNvSpPr txBox="1"/>
          <p:nvPr/>
        </p:nvSpPr>
        <p:spPr>
          <a:xfrm>
            <a:off x="5885310" y="4033098"/>
            <a:ext cx="2945130" cy="1390015"/>
          </a:xfrm>
          <a:prstGeom prst="rect">
            <a:avLst/>
          </a:prstGeom>
        </p:spPr>
        <p:txBody>
          <a:bodyPr vert="horz" wrap="square" lIns="0" tIns="0" rIns="0" bIns="0" rtlCol="0">
            <a:spAutoFit/>
          </a:bodyPr>
          <a:lstStyle/>
          <a:p>
            <a:pPr marL="12700"/>
            <a:r>
              <a:rPr spc="-5" dirty="0">
                <a:solidFill>
                  <a:srgbClr val="0000FF"/>
                </a:solidFill>
                <a:latin typeface="Arial"/>
                <a:cs typeface="Arial"/>
              </a:rPr>
              <a:t>= max(0, 1.3 </a:t>
            </a:r>
            <a:r>
              <a:rPr dirty="0">
                <a:solidFill>
                  <a:srgbClr val="0000FF"/>
                </a:solidFill>
                <a:latin typeface="Arial"/>
                <a:cs typeface="Arial"/>
              </a:rPr>
              <a:t>- </a:t>
            </a:r>
            <a:r>
              <a:rPr spc="-5" dirty="0">
                <a:solidFill>
                  <a:srgbClr val="0000FF"/>
                </a:solidFill>
                <a:latin typeface="Arial"/>
                <a:cs typeface="Arial"/>
              </a:rPr>
              <a:t>4.9 +</a:t>
            </a:r>
            <a:r>
              <a:rPr spc="-40" dirty="0">
                <a:solidFill>
                  <a:srgbClr val="0000FF"/>
                </a:solidFill>
                <a:latin typeface="Arial"/>
                <a:cs typeface="Arial"/>
              </a:rPr>
              <a:t> </a:t>
            </a:r>
            <a:r>
              <a:rPr spc="-5" dirty="0">
                <a:solidFill>
                  <a:srgbClr val="0000FF"/>
                </a:solidFill>
                <a:latin typeface="Arial"/>
                <a:cs typeface="Arial"/>
              </a:rPr>
              <a:t>1)</a:t>
            </a:r>
            <a:endParaRPr>
              <a:solidFill>
                <a:prstClr val="black"/>
              </a:solidFill>
              <a:latin typeface="Arial"/>
              <a:cs typeface="Arial"/>
            </a:endParaRPr>
          </a:p>
          <a:p>
            <a:pPr marL="202565">
              <a:spcBef>
                <a:spcPts val="15"/>
              </a:spcBef>
            </a:pPr>
            <a:r>
              <a:rPr spc="-5" dirty="0">
                <a:solidFill>
                  <a:srgbClr val="0000FF"/>
                </a:solidFill>
                <a:latin typeface="Arial"/>
                <a:cs typeface="Arial"/>
              </a:rPr>
              <a:t>+max(0, 2.0 </a:t>
            </a:r>
            <a:r>
              <a:rPr dirty="0">
                <a:solidFill>
                  <a:srgbClr val="0000FF"/>
                </a:solidFill>
                <a:latin typeface="Arial"/>
                <a:cs typeface="Arial"/>
              </a:rPr>
              <a:t>- </a:t>
            </a:r>
            <a:r>
              <a:rPr spc="-5" dirty="0">
                <a:solidFill>
                  <a:srgbClr val="0000FF"/>
                </a:solidFill>
                <a:latin typeface="Arial"/>
                <a:cs typeface="Arial"/>
              </a:rPr>
              <a:t>4.9 +</a:t>
            </a:r>
            <a:r>
              <a:rPr spc="-40" dirty="0">
                <a:solidFill>
                  <a:srgbClr val="0000FF"/>
                </a:solidFill>
                <a:latin typeface="Arial"/>
                <a:cs typeface="Arial"/>
              </a:rPr>
              <a:t> </a:t>
            </a:r>
            <a:r>
              <a:rPr spc="-5" dirty="0">
                <a:solidFill>
                  <a:srgbClr val="0000FF"/>
                </a:solidFill>
                <a:latin typeface="Arial"/>
                <a:cs typeface="Arial"/>
              </a:rPr>
              <a:t>1)</a:t>
            </a:r>
            <a:endParaRPr>
              <a:solidFill>
                <a:prstClr val="black"/>
              </a:solidFill>
              <a:latin typeface="Arial"/>
              <a:cs typeface="Arial"/>
            </a:endParaRPr>
          </a:p>
          <a:p>
            <a:pPr marL="12700">
              <a:spcBef>
                <a:spcPts val="15"/>
              </a:spcBef>
            </a:pPr>
            <a:r>
              <a:rPr spc="-5" dirty="0">
                <a:solidFill>
                  <a:srgbClr val="0000FF"/>
                </a:solidFill>
                <a:latin typeface="Arial"/>
                <a:cs typeface="Arial"/>
              </a:rPr>
              <a:t>= max(0, -2.6) + max(0,</a:t>
            </a:r>
            <a:r>
              <a:rPr dirty="0">
                <a:solidFill>
                  <a:srgbClr val="0000FF"/>
                </a:solidFill>
                <a:latin typeface="Arial"/>
                <a:cs typeface="Arial"/>
              </a:rPr>
              <a:t> </a:t>
            </a:r>
            <a:r>
              <a:rPr spc="-5" dirty="0">
                <a:solidFill>
                  <a:srgbClr val="0000FF"/>
                </a:solidFill>
                <a:latin typeface="Arial"/>
                <a:cs typeface="Arial"/>
              </a:rPr>
              <a:t>-1.9)</a:t>
            </a:r>
            <a:endParaRPr>
              <a:solidFill>
                <a:prstClr val="black"/>
              </a:solidFill>
              <a:latin typeface="Arial"/>
              <a:cs typeface="Arial"/>
            </a:endParaRPr>
          </a:p>
          <a:p>
            <a:pPr marL="12700">
              <a:spcBef>
                <a:spcPts val="15"/>
              </a:spcBef>
            </a:pPr>
            <a:r>
              <a:rPr spc="-5" dirty="0">
                <a:solidFill>
                  <a:srgbClr val="0000FF"/>
                </a:solidFill>
                <a:latin typeface="Arial"/>
                <a:cs typeface="Arial"/>
              </a:rPr>
              <a:t>= 0 +</a:t>
            </a:r>
            <a:r>
              <a:rPr spc="-90" dirty="0">
                <a:solidFill>
                  <a:srgbClr val="0000FF"/>
                </a:solidFill>
                <a:latin typeface="Arial"/>
                <a:cs typeface="Arial"/>
              </a:rPr>
              <a:t> </a:t>
            </a:r>
            <a:r>
              <a:rPr spc="-5" dirty="0">
                <a:solidFill>
                  <a:srgbClr val="0000FF"/>
                </a:solidFill>
                <a:latin typeface="Arial"/>
                <a:cs typeface="Arial"/>
              </a:rPr>
              <a:t>0</a:t>
            </a:r>
            <a:endParaRPr>
              <a:solidFill>
                <a:prstClr val="black"/>
              </a:solidFill>
              <a:latin typeface="Arial"/>
              <a:cs typeface="Arial"/>
            </a:endParaRPr>
          </a:p>
          <a:p>
            <a:pPr marL="12700">
              <a:spcBef>
                <a:spcPts val="15"/>
              </a:spcBef>
            </a:pPr>
            <a:r>
              <a:rPr spc="-5" dirty="0">
                <a:solidFill>
                  <a:srgbClr val="0000FF"/>
                </a:solidFill>
                <a:latin typeface="Arial"/>
                <a:cs typeface="Arial"/>
              </a:rPr>
              <a:t>=</a:t>
            </a:r>
            <a:r>
              <a:rPr spc="-100" dirty="0">
                <a:solidFill>
                  <a:srgbClr val="0000FF"/>
                </a:solidFill>
                <a:latin typeface="Arial"/>
                <a:cs typeface="Arial"/>
              </a:rPr>
              <a:t> </a:t>
            </a:r>
            <a:r>
              <a:rPr spc="-5" dirty="0">
                <a:solidFill>
                  <a:srgbClr val="0000FF"/>
                </a:solidFill>
                <a:latin typeface="Arial"/>
                <a:cs typeface="Arial"/>
              </a:rPr>
              <a:t>0</a:t>
            </a:r>
            <a:endParaRPr>
              <a:solidFill>
                <a:prstClr val="black"/>
              </a:solidFill>
              <a:latin typeface="Arial"/>
              <a:cs typeface="Arial"/>
            </a:endParaRPr>
          </a:p>
        </p:txBody>
      </p:sp>
      <p:graphicFrame>
        <p:nvGraphicFramePr>
          <p:cNvPr id="10" name="object 11"/>
          <p:cNvGraphicFramePr>
            <a:graphicFrameLocks noGrp="1"/>
          </p:cNvGraphicFramePr>
          <p:nvPr>
            <p:extLst>
              <p:ext uri="{D42A27DB-BD31-4B8C-83A1-F6EECF244321}">
                <p14:modId xmlns:p14="http://schemas.microsoft.com/office/powerpoint/2010/main" val="103254028"/>
              </p:ext>
            </p:extLst>
          </p:nvPr>
        </p:nvGraphicFramePr>
        <p:xfrm>
          <a:off x="98375" y="3248295"/>
          <a:ext cx="5393987" cy="2130396"/>
        </p:xfrm>
        <a:graphic>
          <a:graphicData uri="http://schemas.openxmlformats.org/drawingml/2006/table">
            <a:tbl>
              <a:tblPr firstRow="1" bandRow="1">
                <a:tableStyleId>{2D5ABB26-0587-4C30-8999-92F81FD0307C}</a:tableStyleId>
              </a:tblPr>
              <a:tblGrid>
                <a:gridCol w="2738844">
                  <a:extLst>
                    <a:ext uri="{9D8B030D-6E8A-4147-A177-3AD203B41FA5}">
                      <a16:colId xmlns:a16="http://schemas.microsoft.com/office/drawing/2014/main" xmlns="" val="20000"/>
                    </a:ext>
                  </a:extLst>
                </a:gridCol>
                <a:gridCol w="1155897">
                  <a:extLst>
                    <a:ext uri="{9D8B030D-6E8A-4147-A177-3AD203B41FA5}">
                      <a16:colId xmlns:a16="http://schemas.microsoft.com/office/drawing/2014/main" xmlns="" val="20001"/>
                    </a:ext>
                  </a:extLst>
                </a:gridCol>
                <a:gridCol w="1499246">
                  <a:extLst>
                    <a:ext uri="{9D8B030D-6E8A-4147-A177-3AD203B41FA5}">
                      <a16:colId xmlns:a16="http://schemas.microsoft.com/office/drawing/2014/main" xmlns="" val="20002"/>
                    </a:ext>
                  </a:extLst>
                </a:gridCol>
              </a:tblGrid>
              <a:tr h="1673196">
                <a:tc>
                  <a:txBody>
                    <a:bodyPr/>
                    <a:lstStyle/>
                    <a:p>
                      <a:pPr marL="112395">
                        <a:lnSpc>
                          <a:spcPct val="100000"/>
                        </a:lnSpc>
                        <a:spcBef>
                          <a:spcPts val="125"/>
                        </a:spcBef>
                        <a:tabLst>
                          <a:tab pos="2167890" algn="r"/>
                        </a:tabLst>
                      </a:pPr>
                      <a:r>
                        <a:rPr sz="3600" spc="-7" baseline="8101" dirty="0">
                          <a:latin typeface="Arial"/>
                          <a:cs typeface="Arial"/>
                        </a:rPr>
                        <a:t>cat</a:t>
                      </a:r>
                      <a:r>
                        <a:rPr sz="3000" spc="-5" dirty="0">
                          <a:latin typeface="Times New Roman"/>
                          <a:cs typeface="Times New Roman"/>
                        </a:rPr>
                        <a:t>	</a:t>
                      </a:r>
                      <a:r>
                        <a:rPr sz="3000" b="1" spc="-5" dirty="0">
                          <a:latin typeface="Arial"/>
                          <a:cs typeface="Arial"/>
                        </a:rPr>
                        <a:t>3.2</a:t>
                      </a:r>
                      <a:endParaRPr sz="3000" dirty="0">
                        <a:latin typeface="Arial"/>
                        <a:cs typeface="Arial"/>
                      </a:endParaRPr>
                    </a:p>
                    <a:p>
                      <a:pPr marL="112395">
                        <a:lnSpc>
                          <a:spcPct val="100000"/>
                        </a:lnSpc>
                        <a:spcBef>
                          <a:spcPts val="960"/>
                        </a:spcBef>
                        <a:tabLst>
                          <a:tab pos="2167890" algn="r"/>
                        </a:tabLst>
                      </a:pPr>
                      <a:r>
                        <a:rPr sz="2400" spc="-5" dirty="0">
                          <a:latin typeface="Arial"/>
                          <a:cs typeface="Arial"/>
                        </a:rPr>
                        <a:t>car</a:t>
                      </a:r>
                      <a:r>
                        <a:rPr sz="3000" spc="-5" dirty="0">
                          <a:latin typeface="Times New Roman"/>
                          <a:cs typeface="Times New Roman"/>
                        </a:rPr>
                        <a:t>	</a:t>
                      </a:r>
                      <a:r>
                        <a:rPr sz="3000" spc="-5" dirty="0">
                          <a:latin typeface="Arial"/>
                          <a:cs typeface="Arial"/>
                        </a:rPr>
                        <a:t>5.1</a:t>
                      </a:r>
                      <a:endParaRPr sz="3000" dirty="0">
                        <a:latin typeface="Arial"/>
                        <a:cs typeface="Arial"/>
                      </a:endParaRPr>
                    </a:p>
                    <a:p>
                      <a:pPr marL="112395">
                        <a:lnSpc>
                          <a:spcPct val="100000"/>
                        </a:lnSpc>
                        <a:spcBef>
                          <a:spcPts val="590"/>
                        </a:spcBef>
                        <a:tabLst>
                          <a:tab pos="1562735" algn="l"/>
                        </a:tabLst>
                      </a:pPr>
                      <a:r>
                        <a:rPr sz="3600" spc="-7" baseline="-8101" dirty="0">
                          <a:latin typeface="Arial"/>
                          <a:cs typeface="Arial"/>
                        </a:rPr>
                        <a:t>frog	</a:t>
                      </a:r>
                      <a:r>
                        <a:rPr sz="3000" spc="-5" dirty="0">
                          <a:latin typeface="Arial"/>
                          <a:cs typeface="Arial"/>
                        </a:rPr>
                        <a:t>-1.7</a:t>
                      </a:r>
                      <a:endParaRPr sz="3000" dirty="0">
                        <a:latin typeface="Arial"/>
                        <a:cs typeface="Arial"/>
                      </a:endParaRPr>
                    </a:p>
                  </a:txBody>
                  <a:tcPr marL="0" marR="0" marT="0" marB="0">
                    <a:lnR w="19049">
                      <a:solidFill>
                        <a:srgbClr val="0000FF"/>
                      </a:solidFill>
                      <a:prstDash val="solid"/>
                    </a:lnR>
                    <a:lnB w="9524">
                      <a:solidFill>
                        <a:srgbClr val="000000"/>
                      </a:solidFill>
                      <a:prstDash val="solid"/>
                    </a:lnB>
                  </a:tcPr>
                </a:tc>
                <a:tc>
                  <a:txBody>
                    <a:bodyPr/>
                    <a:lstStyle/>
                    <a:p>
                      <a:pPr marL="338455">
                        <a:lnSpc>
                          <a:spcPct val="100000"/>
                        </a:lnSpc>
                        <a:spcBef>
                          <a:spcPts val="405"/>
                        </a:spcBef>
                      </a:pPr>
                      <a:r>
                        <a:rPr sz="3000" spc="-5" dirty="0">
                          <a:latin typeface="Arial"/>
                          <a:cs typeface="Arial"/>
                        </a:rPr>
                        <a:t>1.3</a:t>
                      </a:r>
                      <a:endParaRPr sz="3000">
                        <a:latin typeface="Arial"/>
                        <a:cs typeface="Arial"/>
                      </a:endParaRPr>
                    </a:p>
                    <a:p>
                      <a:pPr marL="338455">
                        <a:lnSpc>
                          <a:spcPct val="100000"/>
                        </a:lnSpc>
                        <a:spcBef>
                          <a:spcPts val="600"/>
                        </a:spcBef>
                      </a:pPr>
                      <a:r>
                        <a:rPr sz="3000" b="1" spc="-5" dirty="0">
                          <a:latin typeface="Arial"/>
                          <a:cs typeface="Arial"/>
                        </a:rPr>
                        <a:t>4.9</a:t>
                      </a:r>
                      <a:endParaRPr sz="3000">
                        <a:latin typeface="Arial"/>
                        <a:cs typeface="Arial"/>
                      </a:endParaRPr>
                    </a:p>
                    <a:p>
                      <a:pPr marL="338455">
                        <a:lnSpc>
                          <a:spcPct val="100000"/>
                        </a:lnSpc>
                        <a:spcBef>
                          <a:spcPts val="600"/>
                        </a:spcBef>
                      </a:pPr>
                      <a:r>
                        <a:rPr sz="3000" spc="-5" dirty="0">
                          <a:latin typeface="Arial"/>
                          <a:cs typeface="Arial"/>
                        </a:rPr>
                        <a:t>2.0</a:t>
                      </a:r>
                      <a:endParaRPr sz="3000">
                        <a:latin typeface="Arial"/>
                        <a:cs typeface="Arial"/>
                      </a:endParaRPr>
                    </a:p>
                  </a:txBody>
                  <a:tcPr marL="0" marR="0" marT="0" marB="0">
                    <a:lnL w="19049">
                      <a:solidFill>
                        <a:srgbClr val="0000FF"/>
                      </a:solidFill>
                      <a:prstDash val="solid"/>
                    </a:lnL>
                    <a:lnR w="19049">
                      <a:solidFill>
                        <a:srgbClr val="0000FF"/>
                      </a:solidFill>
                      <a:prstDash val="solid"/>
                    </a:lnR>
                    <a:lnT w="19049">
                      <a:solidFill>
                        <a:srgbClr val="0000FF"/>
                      </a:solidFill>
                      <a:prstDash val="solid"/>
                    </a:lnT>
                    <a:lnB w="9524">
                      <a:solidFill>
                        <a:srgbClr val="000000"/>
                      </a:solidFill>
                      <a:prstDash val="solid"/>
                    </a:lnB>
                  </a:tcPr>
                </a:tc>
                <a:tc>
                  <a:txBody>
                    <a:bodyPr/>
                    <a:lstStyle/>
                    <a:p>
                      <a:pPr marL="553720">
                        <a:lnSpc>
                          <a:spcPct val="100000"/>
                        </a:lnSpc>
                        <a:spcBef>
                          <a:spcPts val="480"/>
                        </a:spcBef>
                      </a:pPr>
                      <a:r>
                        <a:rPr sz="3000" spc="-5" dirty="0">
                          <a:latin typeface="Arial"/>
                          <a:cs typeface="Arial"/>
                        </a:rPr>
                        <a:t>2.2</a:t>
                      </a:r>
                      <a:endParaRPr sz="3000">
                        <a:latin typeface="Arial"/>
                        <a:cs typeface="Arial"/>
                      </a:endParaRPr>
                    </a:p>
                    <a:p>
                      <a:pPr marL="553720">
                        <a:lnSpc>
                          <a:spcPct val="100000"/>
                        </a:lnSpc>
                        <a:spcBef>
                          <a:spcPts val="600"/>
                        </a:spcBef>
                      </a:pPr>
                      <a:r>
                        <a:rPr sz="3000" spc="-5" dirty="0">
                          <a:latin typeface="Arial"/>
                          <a:cs typeface="Arial"/>
                        </a:rPr>
                        <a:t>2.5</a:t>
                      </a:r>
                      <a:endParaRPr sz="3000">
                        <a:latin typeface="Arial"/>
                        <a:cs typeface="Arial"/>
                      </a:endParaRPr>
                    </a:p>
                    <a:p>
                      <a:pPr marL="401320">
                        <a:lnSpc>
                          <a:spcPct val="100000"/>
                        </a:lnSpc>
                        <a:spcBef>
                          <a:spcPts val="600"/>
                        </a:spcBef>
                      </a:pPr>
                      <a:r>
                        <a:rPr sz="3000" b="1" spc="-5" dirty="0">
                          <a:latin typeface="Arial"/>
                          <a:cs typeface="Arial"/>
                        </a:rPr>
                        <a:t>-3.1</a:t>
                      </a:r>
                      <a:endParaRPr sz="3000">
                        <a:latin typeface="Arial"/>
                        <a:cs typeface="Arial"/>
                      </a:endParaRPr>
                    </a:p>
                  </a:txBody>
                  <a:tcPr marL="0" marR="0" marT="0" marB="0">
                    <a:lnL w="19049">
                      <a:solidFill>
                        <a:srgbClr val="0000FF"/>
                      </a:solidFill>
                      <a:prstDash val="solid"/>
                    </a:lnL>
                    <a:lnB w="9524">
                      <a:solidFill>
                        <a:srgbClr val="000000"/>
                      </a:solidFill>
                      <a:prstDash val="solid"/>
                    </a:lnB>
                  </a:tcPr>
                </a:tc>
                <a:extLst>
                  <a:ext uri="{0D108BD9-81ED-4DB2-BD59-A6C34878D82A}">
                    <a16:rowId xmlns:a16="http://schemas.microsoft.com/office/drawing/2014/main" xmlns="" val="10000"/>
                  </a:ext>
                </a:extLst>
              </a:tr>
              <a:tr h="443599">
                <a:tc>
                  <a:txBody>
                    <a:bodyPr/>
                    <a:lstStyle/>
                    <a:p>
                      <a:pPr marL="85090">
                        <a:lnSpc>
                          <a:spcPts val="3340"/>
                        </a:lnSpc>
                        <a:tabLst>
                          <a:tab pos="1692910" algn="l"/>
                        </a:tabLst>
                      </a:pPr>
                      <a:r>
                        <a:rPr sz="2400" spc="-5" dirty="0" smtClean="0">
                          <a:latin typeface="Arial"/>
                          <a:cs typeface="Arial"/>
                        </a:rPr>
                        <a:t>Loss:</a:t>
                      </a:r>
                      <a:r>
                        <a:rPr sz="2400" spc="-5" dirty="0">
                          <a:latin typeface="Arial"/>
                          <a:cs typeface="Arial"/>
                        </a:rPr>
                        <a:t>	</a:t>
                      </a:r>
                      <a:r>
                        <a:rPr sz="4500" spc="-7" baseline="1851" dirty="0">
                          <a:latin typeface="Arial"/>
                          <a:cs typeface="Arial"/>
                        </a:rPr>
                        <a:t>2.9</a:t>
                      </a:r>
                      <a:endParaRPr sz="4500" baseline="1851" dirty="0">
                        <a:latin typeface="Arial"/>
                        <a:cs typeface="Arial"/>
                      </a:endParaRPr>
                    </a:p>
                  </a:txBody>
                  <a:tcPr marL="0" marR="0" marT="0" marB="0">
                    <a:lnR w="19049">
                      <a:solidFill>
                        <a:srgbClr val="0000FF"/>
                      </a:solidFill>
                      <a:prstDash val="solid"/>
                    </a:lnR>
                    <a:lnT w="9524">
                      <a:solidFill>
                        <a:srgbClr val="000000"/>
                      </a:solidFill>
                      <a:prstDash val="solid"/>
                    </a:lnT>
                  </a:tcPr>
                </a:tc>
                <a:tc>
                  <a:txBody>
                    <a:bodyPr/>
                    <a:lstStyle/>
                    <a:p>
                      <a:pPr marL="12065" algn="ctr">
                        <a:lnSpc>
                          <a:spcPts val="3260"/>
                        </a:lnSpc>
                      </a:pPr>
                      <a:r>
                        <a:rPr sz="3000" dirty="0">
                          <a:solidFill>
                            <a:srgbClr val="0000FF"/>
                          </a:solidFill>
                          <a:latin typeface="Arial"/>
                          <a:cs typeface="Arial"/>
                        </a:rPr>
                        <a:t>0</a:t>
                      </a:r>
                      <a:endParaRPr sz="3000">
                        <a:latin typeface="Arial"/>
                        <a:cs typeface="Arial"/>
                      </a:endParaRPr>
                    </a:p>
                  </a:txBody>
                  <a:tcPr marL="0" marR="0" marT="0" marB="0">
                    <a:lnL w="19049">
                      <a:solidFill>
                        <a:srgbClr val="0000FF"/>
                      </a:solidFill>
                      <a:prstDash val="solid"/>
                    </a:lnL>
                    <a:lnR w="19049">
                      <a:solidFill>
                        <a:srgbClr val="0000FF"/>
                      </a:solidFill>
                      <a:prstDash val="solid"/>
                    </a:lnR>
                    <a:lnT w="9524">
                      <a:solidFill>
                        <a:srgbClr val="000000"/>
                      </a:solidFill>
                      <a:prstDash val="solid"/>
                    </a:lnT>
                    <a:lnB w="19049">
                      <a:solidFill>
                        <a:srgbClr val="0000FF"/>
                      </a:solidFill>
                      <a:prstDash val="solid"/>
                    </a:lnB>
                  </a:tcPr>
                </a:tc>
                <a:tc>
                  <a:txBody>
                    <a:bodyPr/>
                    <a:lstStyle/>
                    <a:p>
                      <a:endParaRPr sz="3000">
                        <a:latin typeface="Arial"/>
                        <a:cs typeface="Arial"/>
                      </a:endParaRPr>
                    </a:p>
                  </a:txBody>
                  <a:tcPr marL="0" marR="0" marT="0" marB="0">
                    <a:lnL w="19049">
                      <a:solidFill>
                        <a:srgbClr val="0000FF"/>
                      </a:solidFill>
                      <a:prstDash val="solid"/>
                    </a:lnL>
                    <a:lnT w="9524">
                      <a:solidFill>
                        <a:srgbClr val="000000"/>
                      </a:solidFill>
                      <a:prstDash val="solid"/>
                    </a:lnT>
                  </a:tcPr>
                </a:tc>
                <a:extLst>
                  <a:ext uri="{0D108BD9-81ED-4DB2-BD59-A6C34878D82A}">
                    <a16:rowId xmlns:a16="http://schemas.microsoft.com/office/drawing/2014/main" xmlns="" val="10001"/>
                  </a:ext>
                </a:extLst>
              </a:tr>
            </a:tbl>
          </a:graphicData>
        </a:graphic>
      </p:graphicFrame>
      <p:sp>
        <p:nvSpPr>
          <p:cNvPr id="11" name="object 12"/>
          <p:cNvSpPr/>
          <p:nvPr/>
        </p:nvSpPr>
        <p:spPr>
          <a:xfrm>
            <a:off x="1404999" y="1863785"/>
            <a:ext cx="1140220" cy="1258554"/>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12" name="object 13"/>
          <p:cNvSpPr/>
          <p:nvPr/>
        </p:nvSpPr>
        <p:spPr>
          <a:xfrm>
            <a:off x="2670995" y="1863788"/>
            <a:ext cx="1258539" cy="1258539"/>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13" name="object 14"/>
          <p:cNvSpPr/>
          <p:nvPr/>
        </p:nvSpPr>
        <p:spPr>
          <a:xfrm>
            <a:off x="4049442" y="1863808"/>
            <a:ext cx="1211047" cy="1211047"/>
          </a:xfrm>
          <a:prstGeom prst="rect">
            <a:avLst/>
          </a:prstGeom>
          <a:blipFill>
            <a:blip r:embed="rId4" cstate="print"/>
            <a:stretch>
              <a:fillRect/>
            </a:stretch>
          </a:blipFill>
        </p:spPr>
        <p:txBody>
          <a:bodyPr wrap="square" lIns="0" tIns="0" rIns="0" bIns="0" rtlCol="0"/>
          <a:lstStyle/>
          <a:p>
            <a:endParaRPr>
              <a:solidFill>
                <a:prstClr val="black"/>
              </a:solidFill>
            </a:endParaRPr>
          </a:p>
        </p:txBody>
      </p:sp>
      <p:sp>
        <p:nvSpPr>
          <p:cNvPr id="14" name="object 15"/>
          <p:cNvSpPr/>
          <p:nvPr/>
        </p:nvSpPr>
        <p:spPr>
          <a:xfrm>
            <a:off x="2975794" y="1336775"/>
            <a:ext cx="1449172" cy="306799"/>
          </a:xfrm>
          <a:prstGeom prst="rect">
            <a:avLst/>
          </a:prstGeom>
          <a:blipFill>
            <a:blip r:embed="rId5" cstate="print"/>
            <a:stretch>
              <a:fillRect/>
            </a:stretch>
          </a:blipFill>
        </p:spPr>
        <p:txBody>
          <a:bodyPr wrap="square" lIns="0" tIns="0" rIns="0" bIns="0" rtlCol="0"/>
          <a:lstStyle/>
          <a:p>
            <a:endParaRPr>
              <a:solidFill>
                <a:prstClr val="black"/>
              </a:solidFill>
            </a:endParaRPr>
          </a:p>
        </p:txBody>
      </p:sp>
      <p:sp>
        <p:nvSpPr>
          <p:cNvPr id="15" name="object 16"/>
          <p:cNvSpPr/>
          <p:nvPr/>
        </p:nvSpPr>
        <p:spPr>
          <a:xfrm>
            <a:off x="5679888" y="981274"/>
            <a:ext cx="0" cy="4439920"/>
          </a:xfrm>
          <a:custGeom>
            <a:avLst/>
            <a:gdLst/>
            <a:ahLst/>
            <a:cxnLst/>
            <a:rect l="l" t="t" r="r" b="b"/>
            <a:pathLst>
              <a:path h="4439920">
                <a:moveTo>
                  <a:pt x="0" y="0"/>
                </a:moveTo>
                <a:lnTo>
                  <a:pt x="0" y="4439691"/>
                </a:lnTo>
              </a:path>
            </a:pathLst>
          </a:custGeom>
          <a:ln w="19049">
            <a:solidFill>
              <a:srgbClr val="000000"/>
            </a:solidFill>
          </a:ln>
        </p:spPr>
        <p:txBody>
          <a:bodyPr wrap="square" lIns="0" tIns="0" rIns="0" bIns="0" rtlCol="0"/>
          <a:lstStyle/>
          <a:p>
            <a:endParaRPr>
              <a:solidFill>
                <a:prstClr val="black"/>
              </a:solidFill>
            </a:endParaRPr>
          </a:p>
        </p:txBody>
      </p:sp>
      <p:sp>
        <p:nvSpPr>
          <p:cNvPr id="16" name="object 17"/>
          <p:cNvSpPr/>
          <p:nvPr/>
        </p:nvSpPr>
        <p:spPr>
          <a:xfrm>
            <a:off x="7555385" y="1513452"/>
            <a:ext cx="723573" cy="306799"/>
          </a:xfrm>
          <a:prstGeom prst="rect">
            <a:avLst/>
          </a:prstGeom>
          <a:blipFill>
            <a:blip r:embed="rId6" cstate="print"/>
            <a:stretch>
              <a:fillRect/>
            </a:stretch>
          </a:blipFill>
        </p:spPr>
        <p:txBody>
          <a:bodyPr wrap="square" lIns="0" tIns="0" rIns="0" bIns="0" rtlCol="0"/>
          <a:lstStyle/>
          <a:p>
            <a:endParaRPr>
              <a:solidFill>
                <a:prstClr val="black"/>
              </a:solidFill>
            </a:endParaRPr>
          </a:p>
        </p:txBody>
      </p:sp>
      <p:sp>
        <p:nvSpPr>
          <p:cNvPr id="17" name="object 18"/>
          <p:cNvSpPr/>
          <p:nvPr/>
        </p:nvSpPr>
        <p:spPr>
          <a:xfrm>
            <a:off x="6547013" y="2000373"/>
            <a:ext cx="240049" cy="306799"/>
          </a:xfrm>
          <a:prstGeom prst="rect">
            <a:avLst/>
          </a:prstGeom>
          <a:blipFill>
            <a:blip r:embed="rId7" cstate="print"/>
            <a:stretch>
              <a:fillRect/>
            </a:stretch>
          </a:blipFill>
        </p:spPr>
        <p:txBody>
          <a:bodyPr wrap="square" lIns="0" tIns="0" rIns="0" bIns="0" rtlCol="0"/>
          <a:lstStyle/>
          <a:p>
            <a:endParaRPr>
              <a:solidFill>
                <a:prstClr val="black"/>
              </a:solidFill>
            </a:endParaRPr>
          </a:p>
        </p:txBody>
      </p:sp>
      <p:sp>
        <p:nvSpPr>
          <p:cNvPr id="18" name="object 19"/>
          <p:cNvSpPr/>
          <p:nvPr/>
        </p:nvSpPr>
        <p:spPr>
          <a:xfrm>
            <a:off x="6583387" y="1789424"/>
            <a:ext cx="240049" cy="306799"/>
          </a:xfrm>
          <a:prstGeom prst="rect">
            <a:avLst/>
          </a:prstGeom>
          <a:blipFill>
            <a:blip r:embed="rId8" cstate="print"/>
            <a:stretch>
              <a:fillRect/>
            </a:stretch>
          </a:blipFill>
        </p:spPr>
        <p:txBody>
          <a:bodyPr wrap="square" lIns="0" tIns="0" rIns="0" bIns="0" rtlCol="0"/>
          <a:lstStyle/>
          <a:p>
            <a:endParaRPr>
              <a:solidFill>
                <a:prstClr val="black"/>
              </a:solidFill>
            </a:endParaRPr>
          </a:p>
        </p:txBody>
      </p:sp>
      <p:sp>
        <p:nvSpPr>
          <p:cNvPr id="19" name="object 20"/>
          <p:cNvSpPr/>
          <p:nvPr/>
        </p:nvSpPr>
        <p:spPr>
          <a:xfrm>
            <a:off x="7179785" y="2639546"/>
            <a:ext cx="1099172" cy="229392"/>
          </a:xfrm>
          <a:prstGeom prst="rect">
            <a:avLst/>
          </a:prstGeom>
          <a:blipFill>
            <a:blip r:embed="rId9" cstate="print"/>
            <a:stretch>
              <a:fillRect/>
            </a:stretch>
          </a:blipFill>
        </p:spPr>
        <p:txBody>
          <a:bodyPr wrap="square" lIns="0" tIns="0" rIns="0" bIns="0" rtlCol="0"/>
          <a:lstStyle/>
          <a:p>
            <a:endParaRPr>
              <a:solidFill>
                <a:prstClr val="black"/>
              </a:solidFill>
            </a:endParaRPr>
          </a:p>
        </p:txBody>
      </p:sp>
      <p:sp>
        <p:nvSpPr>
          <p:cNvPr id="20" name="object 21"/>
          <p:cNvSpPr/>
          <p:nvPr/>
        </p:nvSpPr>
        <p:spPr>
          <a:xfrm>
            <a:off x="5748014" y="3603820"/>
            <a:ext cx="3316043" cy="355499"/>
          </a:xfrm>
          <a:prstGeom prst="rect">
            <a:avLst/>
          </a:prstGeom>
          <a:blipFill>
            <a:blip r:embed="rId10" cstate="print"/>
            <a:stretch>
              <a:fillRect/>
            </a:stretch>
          </a:blipFill>
        </p:spPr>
        <p:txBody>
          <a:bodyPr wrap="square" lIns="0" tIns="0" rIns="0" bIns="0" rtlCol="0"/>
          <a:lstStyle/>
          <a:p>
            <a:endParaRPr>
              <a:solidFill>
                <a:prstClr val="black"/>
              </a:solidFill>
            </a:endParaRPr>
          </a:p>
        </p:txBody>
      </p:sp>
      <p:sp>
        <p:nvSpPr>
          <p:cNvPr id="21" name="object 22"/>
          <p:cNvSpPr/>
          <p:nvPr/>
        </p:nvSpPr>
        <p:spPr>
          <a:xfrm>
            <a:off x="5738488" y="3594294"/>
            <a:ext cx="3335654" cy="374650"/>
          </a:xfrm>
          <a:custGeom>
            <a:avLst/>
            <a:gdLst/>
            <a:ahLst/>
            <a:cxnLst/>
            <a:rect l="l" t="t" r="r" b="b"/>
            <a:pathLst>
              <a:path w="3335654" h="374650">
                <a:moveTo>
                  <a:pt x="0" y="0"/>
                </a:moveTo>
                <a:lnTo>
                  <a:pt x="3335093" y="0"/>
                </a:lnTo>
                <a:lnTo>
                  <a:pt x="3335093" y="374549"/>
                </a:lnTo>
                <a:lnTo>
                  <a:pt x="0" y="374549"/>
                </a:lnTo>
                <a:lnTo>
                  <a:pt x="0" y="0"/>
                </a:lnTo>
                <a:close/>
              </a:path>
            </a:pathLst>
          </a:custGeom>
          <a:ln w="19049">
            <a:solidFill>
              <a:srgbClr val="0000FF"/>
            </a:solidFill>
          </a:ln>
        </p:spPr>
        <p:txBody>
          <a:bodyPr wrap="square" lIns="0" tIns="0" rIns="0" bIns="0" rtlCol="0"/>
          <a:lstStyle/>
          <a:p>
            <a:endParaRPr>
              <a:solidFill>
                <a:prstClr val="black"/>
              </a:solidFill>
            </a:endParaRPr>
          </a:p>
        </p:txBody>
      </p:sp>
      <p:sp>
        <p:nvSpPr>
          <p:cNvPr id="22" name="TextBox 21"/>
          <p:cNvSpPr txBox="1"/>
          <p:nvPr/>
        </p:nvSpPr>
        <p:spPr>
          <a:xfrm>
            <a:off x="0" y="6604084"/>
            <a:ext cx="1999265" cy="253916"/>
          </a:xfrm>
          <a:prstGeom prst="rect">
            <a:avLst/>
          </a:prstGeom>
          <a:noFill/>
        </p:spPr>
        <p:txBody>
          <a:bodyPr wrap="none" rtlCol="0">
            <a:spAutoFit/>
          </a:bodyPr>
          <a:lstStyle/>
          <a:p>
            <a:r>
              <a:rPr lang="en-US" sz="1050" dirty="0"/>
              <a:t>Adapted from Andrej </a:t>
            </a:r>
            <a:r>
              <a:rPr lang="en-US" sz="1050" dirty="0" err="1"/>
              <a:t>Karpathy</a:t>
            </a:r>
            <a:endParaRPr lang="en-US" sz="1050" dirty="0"/>
          </a:p>
        </p:txBody>
      </p:sp>
    </p:spTree>
    <p:extLst>
      <p:ext uri="{BB962C8B-B14F-4D97-AF65-F5344CB8AC3E}">
        <p14:creationId xmlns:p14="http://schemas.microsoft.com/office/powerpoint/2010/main" val="41026268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classifier: Hinge loss </a:t>
            </a:r>
          </a:p>
        </p:txBody>
      </p:sp>
      <p:sp>
        <p:nvSpPr>
          <p:cNvPr id="3" name="object 4"/>
          <p:cNvSpPr txBox="1">
            <a:spLocks/>
          </p:cNvSpPr>
          <p:nvPr/>
        </p:nvSpPr>
        <p:spPr bwMode="auto">
          <a:xfrm>
            <a:off x="345848" y="1055935"/>
            <a:ext cx="4178300" cy="563245"/>
          </a:xfrm>
          <a:prstGeom prst="rect">
            <a:avLst/>
          </a:prstGeom>
          <a:noFill/>
          <a:ln w="9525">
            <a:noFill/>
            <a:miter lim="800000"/>
            <a:headEnd/>
            <a:tailEnd/>
          </a:ln>
        </p:spPr>
        <p:txBody>
          <a:bodyPr vert="horz" wrap="square" lIns="0" tIns="0" rIns="0" bIns="0" numCol="1" rtlCol="0" anchor="ctr" anchorCtr="0" compatLnSpc="1">
            <a:prstTxWarp prst="textNoShape">
              <a:avLst/>
            </a:prstTxWarp>
            <a:spAutoFit/>
          </a:bodyPr>
          <a:lstStyle>
            <a:lvl1pPr algn="l" rtl="0" eaLnBrk="0" fontAlgn="base" hangingPunct="0">
              <a:spcBef>
                <a:spcPct val="0"/>
              </a:spcBef>
              <a:spcAft>
                <a:spcPct val="0"/>
              </a:spcAft>
              <a:defRPr sz="3400">
                <a:solidFill>
                  <a:schemeClr val="tx2"/>
                </a:solidFill>
                <a:latin typeface="+mj-lt"/>
                <a:ea typeface="+mj-ea"/>
                <a:cs typeface="+mj-cs"/>
              </a:defRPr>
            </a:lvl1pPr>
            <a:lvl2pPr algn="l" rtl="0" eaLnBrk="0" fontAlgn="base" hangingPunct="0">
              <a:spcBef>
                <a:spcPct val="0"/>
              </a:spcBef>
              <a:spcAft>
                <a:spcPct val="0"/>
              </a:spcAft>
              <a:defRPr sz="3400">
                <a:solidFill>
                  <a:schemeClr val="tx2"/>
                </a:solidFill>
                <a:latin typeface="Arial" charset="0"/>
              </a:defRPr>
            </a:lvl2pPr>
            <a:lvl3pPr algn="l" rtl="0" eaLnBrk="0" fontAlgn="base" hangingPunct="0">
              <a:spcBef>
                <a:spcPct val="0"/>
              </a:spcBef>
              <a:spcAft>
                <a:spcPct val="0"/>
              </a:spcAft>
              <a:defRPr sz="3400">
                <a:solidFill>
                  <a:schemeClr val="tx2"/>
                </a:solidFill>
                <a:latin typeface="Arial" charset="0"/>
              </a:defRPr>
            </a:lvl3pPr>
            <a:lvl4pPr algn="l" rtl="0" eaLnBrk="0" fontAlgn="base" hangingPunct="0">
              <a:spcBef>
                <a:spcPct val="0"/>
              </a:spcBef>
              <a:spcAft>
                <a:spcPct val="0"/>
              </a:spcAft>
              <a:defRPr sz="3400">
                <a:solidFill>
                  <a:schemeClr val="tx2"/>
                </a:solidFill>
                <a:latin typeface="Arial" charset="0"/>
              </a:defRPr>
            </a:lvl4pPr>
            <a:lvl5pPr algn="l" rtl="0" eaLnBrk="0" fontAlgn="base" hangingPunct="0">
              <a:spcBef>
                <a:spcPct val="0"/>
              </a:spcBef>
              <a:spcAft>
                <a:spcPct val="0"/>
              </a:spcAft>
              <a:defRPr sz="3400">
                <a:solidFill>
                  <a:schemeClr val="tx2"/>
                </a:solidFill>
                <a:latin typeface="Arial" charset="0"/>
              </a:defRPr>
            </a:lvl5pPr>
            <a:lvl6pPr marL="457200" algn="l" rtl="0" eaLnBrk="0" fontAlgn="base" hangingPunct="0">
              <a:spcBef>
                <a:spcPct val="0"/>
              </a:spcBef>
              <a:spcAft>
                <a:spcPct val="0"/>
              </a:spcAft>
              <a:defRPr sz="3400">
                <a:solidFill>
                  <a:schemeClr val="tx2"/>
                </a:solidFill>
                <a:latin typeface="Arial" charset="0"/>
              </a:defRPr>
            </a:lvl6pPr>
            <a:lvl7pPr marL="914400" algn="l" rtl="0" eaLnBrk="0" fontAlgn="base" hangingPunct="0">
              <a:spcBef>
                <a:spcPct val="0"/>
              </a:spcBef>
              <a:spcAft>
                <a:spcPct val="0"/>
              </a:spcAft>
              <a:defRPr sz="3400">
                <a:solidFill>
                  <a:schemeClr val="tx2"/>
                </a:solidFill>
                <a:latin typeface="Arial" charset="0"/>
              </a:defRPr>
            </a:lvl7pPr>
            <a:lvl8pPr marL="1371600" algn="l" rtl="0" eaLnBrk="0" fontAlgn="base" hangingPunct="0">
              <a:spcBef>
                <a:spcPct val="0"/>
              </a:spcBef>
              <a:spcAft>
                <a:spcPct val="0"/>
              </a:spcAft>
              <a:defRPr sz="3400">
                <a:solidFill>
                  <a:schemeClr val="tx2"/>
                </a:solidFill>
                <a:latin typeface="Arial" charset="0"/>
              </a:defRPr>
            </a:lvl8pPr>
            <a:lvl9pPr marL="1828800" algn="l" rtl="0" eaLnBrk="0" fontAlgn="base" hangingPunct="0">
              <a:spcBef>
                <a:spcPct val="0"/>
              </a:spcBef>
              <a:spcAft>
                <a:spcPct val="0"/>
              </a:spcAft>
              <a:defRPr sz="3400">
                <a:solidFill>
                  <a:schemeClr val="tx2"/>
                </a:solidFill>
                <a:latin typeface="Arial" charset="0"/>
              </a:defRPr>
            </a:lvl9pPr>
          </a:lstStyle>
          <a:p>
            <a:pPr marL="12700" marR="5080">
              <a:lnSpc>
                <a:spcPct val="100699"/>
              </a:lnSpc>
            </a:pPr>
            <a:r>
              <a:rPr lang="en-US" sz="1800" kern="0" spc="-5"/>
              <a:t>Suppose: 3 training examples, 3 classes.  With some W the</a:t>
            </a:r>
            <a:r>
              <a:rPr lang="en-US" sz="1800" kern="0" spc="-55"/>
              <a:t> </a:t>
            </a:r>
            <a:r>
              <a:rPr lang="en-US" sz="1800" kern="0"/>
              <a:t>scores</a:t>
            </a:r>
          </a:p>
        </p:txBody>
      </p:sp>
      <p:sp>
        <p:nvSpPr>
          <p:cNvPr id="4" name="object 5"/>
          <p:cNvSpPr txBox="1"/>
          <p:nvPr/>
        </p:nvSpPr>
        <p:spPr>
          <a:xfrm>
            <a:off x="4530820" y="1334080"/>
            <a:ext cx="419100" cy="285115"/>
          </a:xfrm>
          <a:prstGeom prst="rect">
            <a:avLst/>
          </a:prstGeom>
        </p:spPr>
        <p:txBody>
          <a:bodyPr vert="horz" wrap="square" lIns="0" tIns="0" rIns="0" bIns="0" rtlCol="0">
            <a:spAutoFit/>
          </a:bodyPr>
          <a:lstStyle/>
          <a:p>
            <a:pPr marL="12700"/>
            <a:r>
              <a:rPr spc="-5" dirty="0">
                <a:solidFill>
                  <a:prstClr val="black"/>
                </a:solidFill>
                <a:latin typeface="Arial"/>
                <a:cs typeface="Arial"/>
              </a:rPr>
              <a:t>are:</a:t>
            </a:r>
            <a:endParaRPr>
              <a:solidFill>
                <a:prstClr val="black"/>
              </a:solidFill>
              <a:latin typeface="Arial"/>
              <a:cs typeface="Arial"/>
            </a:endParaRPr>
          </a:p>
        </p:txBody>
      </p:sp>
      <p:sp>
        <p:nvSpPr>
          <p:cNvPr id="5" name="object 6"/>
          <p:cNvSpPr txBox="1"/>
          <p:nvPr/>
        </p:nvSpPr>
        <p:spPr>
          <a:xfrm>
            <a:off x="5976065" y="1108405"/>
            <a:ext cx="2284730" cy="692150"/>
          </a:xfrm>
          <a:prstGeom prst="rect">
            <a:avLst/>
          </a:prstGeom>
        </p:spPr>
        <p:txBody>
          <a:bodyPr vert="horz" wrap="square" lIns="0" tIns="0" rIns="0" bIns="0" rtlCol="0">
            <a:spAutoFit/>
          </a:bodyPr>
          <a:lstStyle/>
          <a:p>
            <a:pPr marL="12700"/>
            <a:r>
              <a:rPr lang="en-US" b="1" spc="-5" dirty="0">
                <a:solidFill>
                  <a:prstClr val="black"/>
                </a:solidFill>
                <a:latin typeface="Arial"/>
                <a:cs typeface="Arial"/>
              </a:rPr>
              <a:t>Hinge</a:t>
            </a:r>
            <a:r>
              <a:rPr b="1" spc="-30" dirty="0">
                <a:solidFill>
                  <a:prstClr val="black"/>
                </a:solidFill>
                <a:latin typeface="Arial"/>
                <a:cs typeface="Arial"/>
              </a:rPr>
              <a:t> </a:t>
            </a:r>
            <a:r>
              <a:rPr b="1" spc="-5" dirty="0">
                <a:solidFill>
                  <a:prstClr val="black"/>
                </a:solidFill>
                <a:latin typeface="Arial"/>
                <a:cs typeface="Arial"/>
              </a:rPr>
              <a:t>loss:</a:t>
            </a:r>
            <a:endParaRPr dirty="0">
              <a:solidFill>
                <a:prstClr val="black"/>
              </a:solidFill>
              <a:latin typeface="Arial"/>
              <a:cs typeface="Arial"/>
            </a:endParaRPr>
          </a:p>
          <a:p>
            <a:pPr marL="30480">
              <a:spcBef>
                <a:spcPts val="1520"/>
              </a:spcBef>
            </a:pPr>
            <a:r>
              <a:rPr sz="1400" spc="-5" dirty="0">
                <a:solidFill>
                  <a:prstClr val="black"/>
                </a:solidFill>
                <a:latin typeface="Arial"/>
                <a:cs typeface="Arial"/>
              </a:rPr>
              <a:t>Given an</a:t>
            </a:r>
            <a:r>
              <a:rPr sz="1400" spc="-40" dirty="0">
                <a:solidFill>
                  <a:prstClr val="black"/>
                </a:solidFill>
                <a:latin typeface="Arial"/>
                <a:cs typeface="Arial"/>
              </a:rPr>
              <a:t> </a:t>
            </a:r>
            <a:r>
              <a:rPr sz="1400" spc="-5" dirty="0">
                <a:solidFill>
                  <a:prstClr val="black"/>
                </a:solidFill>
                <a:latin typeface="Arial"/>
                <a:cs typeface="Arial"/>
              </a:rPr>
              <a:t>example</a:t>
            </a:r>
            <a:endParaRPr sz="1400" dirty="0">
              <a:solidFill>
                <a:prstClr val="black"/>
              </a:solidFill>
              <a:latin typeface="Arial"/>
              <a:cs typeface="Arial"/>
            </a:endParaRPr>
          </a:p>
        </p:txBody>
      </p:sp>
      <p:sp>
        <p:nvSpPr>
          <p:cNvPr id="6" name="object 7"/>
          <p:cNvSpPr txBox="1"/>
          <p:nvPr/>
        </p:nvSpPr>
        <p:spPr>
          <a:xfrm>
            <a:off x="5994439" y="1795722"/>
            <a:ext cx="509905" cy="436017"/>
          </a:xfrm>
          <a:prstGeom prst="rect">
            <a:avLst/>
          </a:prstGeom>
        </p:spPr>
        <p:txBody>
          <a:bodyPr vert="horz" wrap="square" lIns="0" tIns="0" rIns="0" bIns="0" rtlCol="0">
            <a:spAutoFit/>
          </a:bodyPr>
          <a:lstStyle/>
          <a:p>
            <a:pPr marL="12700" marR="5080">
              <a:lnSpc>
                <a:spcPts val="1650"/>
              </a:lnSpc>
            </a:pPr>
            <a:r>
              <a:rPr sz="1400" spc="-5" dirty="0">
                <a:solidFill>
                  <a:prstClr val="black"/>
                </a:solidFill>
                <a:latin typeface="Arial"/>
                <a:cs typeface="Arial"/>
              </a:rPr>
              <a:t>where  where</a:t>
            </a:r>
            <a:endParaRPr sz="1400">
              <a:solidFill>
                <a:prstClr val="black"/>
              </a:solidFill>
              <a:latin typeface="Arial"/>
              <a:cs typeface="Arial"/>
            </a:endParaRPr>
          </a:p>
        </p:txBody>
      </p:sp>
      <p:sp>
        <p:nvSpPr>
          <p:cNvPr id="7" name="object 8"/>
          <p:cNvSpPr txBox="1"/>
          <p:nvPr/>
        </p:nvSpPr>
        <p:spPr>
          <a:xfrm>
            <a:off x="6823343" y="1785561"/>
            <a:ext cx="1635125" cy="434340"/>
          </a:xfrm>
          <a:prstGeom prst="rect">
            <a:avLst/>
          </a:prstGeom>
        </p:spPr>
        <p:txBody>
          <a:bodyPr vert="horz" wrap="square" lIns="0" tIns="0" rIns="0" bIns="0" rtlCol="0">
            <a:spAutoFit/>
          </a:bodyPr>
          <a:lstStyle/>
          <a:p>
            <a:pPr marL="61594">
              <a:lnSpc>
                <a:spcPts val="1664"/>
              </a:lnSpc>
            </a:pPr>
            <a:r>
              <a:rPr sz="1400" spc="-5" dirty="0">
                <a:solidFill>
                  <a:prstClr val="black"/>
                </a:solidFill>
                <a:latin typeface="Arial"/>
                <a:cs typeface="Arial"/>
              </a:rPr>
              <a:t>is the image</a:t>
            </a:r>
            <a:r>
              <a:rPr sz="1400" spc="-45" dirty="0">
                <a:solidFill>
                  <a:prstClr val="black"/>
                </a:solidFill>
                <a:latin typeface="Arial"/>
                <a:cs typeface="Arial"/>
              </a:rPr>
              <a:t> </a:t>
            </a:r>
            <a:r>
              <a:rPr sz="1400" spc="-5" dirty="0">
                <a:solidFill>
                  <a:prstClr val="black"/>
                </a:solidFill>
                <a:latin typeface="Arial"/>
                <a:cs typeface="Arial"/>
              </a:rPr>
              <a:t>and</a:t>
            </a:r>
            <a:endParaRPr sz="1400">
              <a:solidFill>
                <a:prstClr val="black"/>
              </a:solidFill>
              <a:latin typeface="Arial"/>
              <a:cs typeface="Arial"/>
            </a:endParaRPr>
          </a:p>
          <a:p>
            <a:pPr marL="12700">
              <a:lnSpc>
                <a:spcPts val="1664"/>
              </a:lnSpc>
            </a:pPr>
            <a:r>
              <a:rPr sz="1400" spc="-5" dirty="0">
                <a:solidFill>
                  <a:prstClr val="black"/>
                </a:solidFill>
                <a:latin typeface="Arial"/>
                <a:cs typeface="Arial"/>
              </a:rPr>
              <a:t>is the (integer)</a:t>
            </a:r>
            <a:r>
              <a:rPr sz="1400" spc="-15" dirty="0">
                <a:solidFill>
                  <a:prstClr val="black"/>
                </a:solidFill>
                <a:latin typeface="Arial"/>
                <a:cs typeface="Arial"/>
              </a:rPr>
              <a:t> </a:t>
            </a:r>
            <a:r>
              <a:rPr sz="1400" spc="-5" dirty="0">
                <a:solidFill>
                  <a:prstClr val="black"/>
                </a:solidFill>
                <a:latin typeface="Arial"/>
                <a:cs typeface="Arial"/>
              </a:rPr>
              <a:t>label,</a:t>
            </a:r>
            <a:endParaRPr sz="1400">
              <a:solidFill>
                <a:prstClr val="black"/>
              </a:solidFill>
              <a:latin typeface="Arial"/>
              <a:cs typeface="Arial"/>
            </a:endParaRPr>
          </a:p>
        </p:txBody>
      </p:sp>
      <p:sp>
        <p:nvSpPr>
          <p:cNvPr id="8" name="object 9"/>
          <p:cNvSpPr txBox="1"/>
          <p:nvPr/>
        </p:nvSpPr>
        <p:spPr>
          <a:xfrm>
            <a:off x="5994438" y="2424370"/>
            <a:ext cx="2485390" cy="1082348"/>
          </a:xfrm>
          <a:prstGeom prst="rect">
            <a:avLst/>
          </a:prstGeom>
        </p:spPr>
        <p:txBody>
          <a:bodyPr vert="horz" wrap="square" lIns="0" tIns="0" rIns="0" bIns="0" rtlCol="0">
            <a:spAutoFit/>
          </a:bodyPr>
          <a:lstStyle/>
          <a:p>
            <a:pPr marL="12700" marR="5080">
              <a:lnSpc>
                <a:spcPts val="1650"/>
              </a:lnSpc>
            </a:pPr>
            <a:r>
              <a:rPr sz="1400" spc="-5" dirty="0">
                <a:solidFill>
                  <a:prstClr val="black"/>
                </a:solidFill>
                <a:latin typeface="Arial"/>
                <a:cs typeface="Arial"/>
              </a:rPr>
              <a:t>and using the shorthand for the  </a:t>
            </a:r>
            <a:r>
              <a:rPr sz="1400" dirty="0">
                <a:solidFill>
                  <a:prstClr val="black"/>
                </a:solidFill>
                <a:latin typeface="Arial"/>
                <a:cs typeface="Arial"/>
              </a:rPr>
              <a:t>scores</a:t>
            </a:r>
            <a:r>
              <a:rPr sz="1400" spc="-75" dirty="0">
                <a:solidFill>
                  <a:prstClr val="black"/>
                </a:solidFill>
                <a:latin typeface="Arial"/>
                <a:cs typeface="Arial"/>
              </a:rPr>
              <a:t> </a:t>
            </a:r>
            <a:r>
              <a:rPr sz="1400" spc="-5" dirty="0">
                <a:solidFill>
                  <a:prstClr val="black"/>
                </a:solidFill>
                <a:latin typeface="Arial"/>
                <a:cs typeface="Arial"/>
              </a:rPr>
              <a:t>vector:</a:t>
            </a:r>
            <a:endParaRPr sz="1400" dirty="0">
              <a:solidFill>
                <a:prstClr val="black"/>
              </a:solidFill>
              <a:latin typeface="Arial"/>
              <a:cs typeface="Arial"/>
            </a:endParaRPr>
          </a:p>
          <a:p>
            <a:endParaRPr sz="1400" dirty="0">
              <a:solidFill>
                <a:prstClr val="black"/>
              </a:solidFill>
              <a:latin typeface="Times New Roman"/>
              <a:cs typeface="Times New Roman"/>
            </a:endParaRPr>
          </a:p>
          <a:p>
            <a:endParaRPr sz="1400" dirty="0">
              <a:solidFill>
                <a:prstClr val="black"/>
              </a:solidFill>
              <a:latin typeface="Times New Roman"/>
              <a:cs typeface="Times New Roman"/>
            </a:endParaRPr>
          </a:p>
          <a:p>
            <a:pPr marL="12700"/>
            <a:r>
              <a:rPr sz="1400" spc="-5" dirty="0">
                <a:solidFill>
                  <a:prstClr val="black"/>
                </a:solidFill>
                <a:latin typeface="Arial"/>
                <a:cs typeface="Arial"/>
              </a:rPr>
              <a:t>the loss has the</a:t>
            </a:r>
            <a:r>
              <a:rPr sz="1400" spc="-10" dirty="0">
                <a:solidFill>
                  <a:prstClr val="black"/>
                </a:solidFill>
                <a:latin typeface="Arial"/>
                <a:cs typeface="Arial"/>
              </a:rPr>
              <a:t> </a:t>
            </a:r>
            <a:r>
              <a:rPr sz="1400" spc="-5" dirty="0">
                <a:solidFill>
                  <a:prstClr val="black"/>
                </a:solidFill>
                <a:latin typeface="Arial"/>
                <a:cs typeface="Arial"/>
              </a:rPr>
              <a:t>form:</a:t>
            </a:r>
            <a:endParaRPr sz="1400" dirty="0">
              <a:solidFill>
                <a:prstClr val="black"/>
              </a:solidFill>
              <a:latin typeface="Arial"/>
              <a:cs typeface="Arial"/>
            </a:endParaRPr>
          </a:p>
        </p:txBody>
      </p:sp>
      <p:sp>
        <p:nvSpPr>
          <p:cNvPr id="9" name="object 10"/>
          <p:cNvSpPr txBox="1"/>
          <p:nvPr/>
        </p:nvSpPr>
        <p:spPr>
          <a:xfrm>
            <a:off x="5885310" y="4033098"/>
            <a:ext cx="2792730" cy="1661993"/>
          </a:xfrm>
          <a:prstGeom prst="rect">
            <a:avLst/>
          </a:prstGeom>
        </p:spPr>
        <p:txBody>
          <a:bodyPr vert="horz" wrap="square" lIns="0" tIns="0" rIns="0" bIns="0" rtlCol="0">
            <a:spAutoFit/>
          </a:bodyPr>
          <a:lstStyle/>
          <a:p>
            <a:pPr marL="12700"/>
            <a:r>
              <a:rPr spc="-5" dirty="0">
                <a:solidFill>
                  <a:srgbClr val="0000FF"/>
                </a:solidFill>
                <a:latin typeface="Arial"/>
                <a:cs typeface="Arial"/>
              </a:rPr>
              <a:t>= max(0, 2.2 </a:t>
            </a:r>
            <a:r>
              <a:rPr dirty="0">
                <a:solidFill>
                  <a:srgbClr val="0000FF"/>
                </a:solidFill>
                <a:latin typeface="Arial"/>
                <a:cs typeface="Arial"/>
              </a:rPr>
              <a:t>- </a:t>
            </a:r>
            <a:r>
              <a:rPr spc="-5" dirty="0">
                <a:solidFill>
                  <a:srgbClr val="0000FF"/>
                </a:solidFill>
                <a:latin typeface="Arial"/>
                <a:cs typeface="Arial"/>
              </a:rPr>
              <a:t>(-3.1) +</a:t>
            </a:r>
            <a:r>
              <a:rPr spc="-25" dirty="0">
                <a:solidFill>
                  <a:srgbClr val="0000FF"/>
                </a:solidFill>
                <a:latin typeface="Arial"/>
                <a:cs typeface="Arial"/>
              </a:rPr>
              <a:t> </a:t>
            </a:r>
            <a:r>
              <a:rPr spc="-5" dirty="0">
                <a:solidFill>
                  <a:srgbClr val="0000FF"/>
                </a:solidFill>
                <a:latin typeface="Arial"/>
                <a:cs typeface="Arial"/>
              </a:rPr>
              <a:t>1)</a:t>
            </a:r>
            <a:endParaRPr dirty="0">
              <a:solidFill>
                <a:prstClr val="black"/>
              </a:solidFill>
              <a:latin typeface="Arial"/>
              <a:cs typeface="Arial"/>
            </a:endParaRPr>
          </a:p>
          <a:p>
            <a:pPr marL="36830" algn="ctr">
              <a:spcBef>
                <a:spcPts val="15"/>
              </a:spcBef>
            </a:pPr>
            <a:r>
              <a:rPr spc="-5" dirty="0">
                <a:solidFill>
                  <a:srgbClr val="0000FF"/>
                </a:solidFill>
                <a:latin typeface="Arial"/>
                <a:cs typeface="Arial"/>
              </a:rPr>
              <a:t>+max(0, 2.5 </a:t>
            </a:r>
            <a:r>
              <a:rPr dirty="0">
                <a:solidFill>
                  <a:srgbClr val="0000FF"/>
                </a:solidFill>
                <a:latin typeface="Arial"/>
                <a:cs typeface="Arial"/>
              </a:rPr>
              <a:t>- </a:t>
            </a:r>
            <a:r>
              <a:rPr spc="-5" dirty="0">
                <a:solidFill>
                  <a:srgbClr val="0000FF"/>
                </a:solidFill>
                <a:latin typeface="Arial"/>
                <a:cs typeface="Arial"/>
              </a:rPr>
              <a:t>(-3.1) +</a:t>
            </a:r>
            <a:r>
              <a:rPr spc="-25" dirty="0">
                <a:solidFill>
                  <a:srgbClr val="0000FF"/>
                </a:solidFill>
                <a:latin typeface="Arial"/>
                <a:cs typeface="Arial"/>
              </a:rPr>
              <a:t> </a:t>
            </a:r>
            <a:r>
              <a:rPr spc="-5" dirty="0">
                <a:solidFill>
                  <a:srgbClr val="0000FF"/>
                </a:solidFill>
                <a:latin typeface="Arial"/>
                <a:cs typeface="Arial"/>
              </a:rPr>
              <a:t>1)</a:t>
            </a:r>
            <a:endParaRPr dirty="0">
              <a:solidFill>
                <a:prstClr val="black"/>
              </a:solidFill>
              <a:latin typeface="Arial"/>
              <a:cs typeface="Arial"/>
            </a:endParaRPr>
          </a:p>
          <a:p>
            <a:pPr marL="12700">
              <a:spcBef>
                <a:spcPts val="15"/>
              </a:spcBef>
            </a:pPr>
            <a:r>
              <a:rPr spc="-5" dirty="0">
                <a:solidFill>
                  <a:srgbClr val="0000FF"/>
                </a:solidFill>
                <a:latin typeface="Arial"/>
                <a:cs typeface="Arial"/>
              </a:rPr>
              <a:t>= max(0, 5.3</a:t>
            </a:r>
            <a:r>
              <a:rPr lang="en-US" spc="-5" dirty="0">
                <a:solidFill>
                  <a:srgbClr val="0000FF"/>
                </a:solidFill>
                <a:latin typeface="Arial"/>
                <a:cs typeface="Arial"/>
              </a:rPr>
              <a:t> + 1</a:t>
            </a:r>
            <a:r>
              <a:rPr spc="-5" dirty="0">
                <a:solidFill>
                  <a:srgbClr val="0000FF"/>
                </a:solidFill>
                <a:latin typeface="Arial"/>
                <a:cs typeface="Arial"/>
              </a:rPr>
              <a:t>) </a:t>
            </a:r>
            <a:endParaRPr lang="en-US" spc="-5" dirty="0">
              <a:solidFill>
                <a:srgbClr val="0000FF"/>
              </a:solidFill>
              <a:latin typeface="Arial"/>
              <a:cs typeface="Arial"/>
            </a:endParaRPr>
          </a:p>
          <a:p>
            <a:pPr marL="12700">
              <a:spcBef>
                <a:spcPts val="15"/>
              </a:spcBef>
            </a:pPr>
            <a:r>
              <a:rPr lang="en-US" spc="-5" dirty="0">
                <a:solidFill>
                  <a:srgbClr val="0000FF"/>
                </a:solidFill>
                <a:latin typeface="Arial"/>
                <a:cs typeface="Arial"/>
              </a:rPr>
              <a:t>   </a:t>
            </a:r>
            <a:r>
              <a:rPr spc="-5" dirty="0">
                <a:solidFill>
                  <a:srgbClr val="0000FF"/>
                </a:solidFill>
                <a:latin typeface="Arial"/>
                <a:cs typeface="Arial"/>
              </a:rPr>
              <a:t>+ max(0,</a:t>
            </a:r>
            <a:r>
              <a:rPr spc="-10" dirty="0">
                <a:solidFill>
                  <a:srgbClr val="0000FF"/>
                </a:solidFill>
                <a:latin typeface="Arial"/>
                <a:cs typeface="Arial"/>
              </a:rPr>
              <a:t> </a:t>
            </a:r>
            <a:r>
              <a:rPr spc="-5" dirty="0">
                <a:solidFill>
                  <a:srgbClr val="0000FF"/>
                </a:solidFill>
                <a:latin typeface="Arial"/>
                <a:cs typeface="Arial"/>
              </a:rPr>
              <a:t>5.6</a:t>
            </a:r>
            <a:r>
              <a:rPr lang="en-US" spc="-5" dirty="0">
                <a:solidFill>
                  <a:srgbClr val="0000FF"/>
                </a:solidFill>
                <a:latin typeface="Arial"/>
                <a:cs typeface="Arial"/>
              </a:rPr>
              <a:t> + 1</a:t>
            </a:r>
            <a:r>
              <a:rPr spc="-5" dirty="0">
                <a:solidFill>
                  <a:srgbClr val="0000FF"/>
                </a:solidFill>
                <a:latin typeface="Arial"/>
                <a:cs typeface="Arial"/>
              </a:rPr>
              <a:t>)</a:t>
            </a:r>
            <a:endParaRPr dirty="0">
              <a:solidFill>
                <a:prstClr val="black"/>
              </a:solidFill>
              <a:latin typeface="Arial"/>
              <a:cs typeface="Arial"/>
            </a:endParaRPr>
          </a:p>
          <a:p>
            <a:pPr marL="12700">
              <a:spcBef>
                <a:spcPts val="15"/>
              </a:spcBef>
            </a:pPr>
            <a:r>
              <a:rPr spc="-5" dirty="0">
                <a:solidFill>
                  <a:srgbClr val="0000FF"/>
                </a:solidFill>
                <a:latin typeface="Arial"/>
                <a:cs typeface="Arial"/>
              </a:rPr>
              <a:t>= </a:t>
            </a:r>
            <a:r>
              <a:rPr lang="en-US" spc="-5" dirty="0">
                <a:solidFill>
                  <a:srgbClr val="0000FF"/>
                </a:solidFill>
                <a:latin typeface="Arial"/>
                <a:cs typeface="Arial"/>
              </a:rPr>
              <a:t>6</a:t>
            </a:r>
            <a:r>
              <a:rPr spc="-5" dirty="0">
                <a:solidFill>
                  <a:srgbClr val="0000FF"/>
                </a:solidFill>
                <a:latin typeface="Arial"/>
                <a:cs typeface="Arial"/>
              </a:rPr>
              <a:t>.3 +</a:t>
            </a:r>
            <a:r>
              <a:rPr spc="-75" dirty="0">
                <a:solidFill>
                  <a:srgbClr val="0000FF"/>
                </a:solidFill>
                <a:latin typeface="Arial"/>
                <a:cs typeface="Arial"/>
              </a:rPr>
              <a:t> </a:t>
            </a:r>
            <a:r>
              <a:rPr lang="en-US" spc="-5" dirty="0">
                <a:solidFill>
                  <a:srgbClr val="0000FF"/>
                </a:solidFill>
                <a:latin typeface="Arial"/>
                <a:cs typeface="Arial"/>
              </a:rPr>
              <a:t>6</a:t>
            </a:r>
            <a:r>
              <a:rPr spc="-5" dirty="0">
                <a:solidFill>
                  <a:srgbClr val="0000FF"/>
                </a:solidFill>
                <a:latin typeface="Arial"/>
                <a:cs typeface="Arial"/>
              </a:rPr>
              <a:t>.6</a:t>
            </a:r>
            <a:endParaRPr dirty="0">
              <a:solidFill>
                <a:prstClr val="black"/>
              </a:solidFill>
              <a:latin typeface="Arial"/>
              <a:cs typeface="Arial"/>
            </a:endParaRPr>
          </a:p>
          <a:p>
            <a:pPr marL="12700">
              <a:spcBef>
                <a:spcPts val="15"/>
              </a:spcBef>
            </a:pPr>
            <a:r>
              <a:rPr spc="-5" dirty="0">
                <a:solidFill>
                  <a:srgbClr val="0000FF"/>
                </a:solidFill>
                <a:latin typeface="Arial"/>
                <a:cs typeface="Arial"/>
              </a:rPr>
              <a:t>=</a:t>
            </a:r>
            <a:r>
              <a:rPr spc="-85" dirty="0">
                <a:solidFill>
                  <a:srgbClr val="0000FF"/>
                </a:solidFill>
                <a:latin typeface="Arial"/>
                <a:cs typeface="Arial"/>
              </a:rPr>
              <a:t> </a:t>
            </a:r>
            <a:r>
              <a:rPr spc="-5" dirty="0">
                <a:solidFill>
                  <a:srgbClr val="0000FF"/>
                </a:solidFill>
                <a:latin typeface="Arial"/>
                <a:cs typeface="Arial"/>
              </a:rPr>
              <a:t>1</a:t>
            </a:r>
            <a:r>
              <a:rPr lang="en-US" spc="-5" dirty="0">
                <a:solidFill>
                  <a:srgbClr val="0000FF"/>
                </a:solidFill>
                <a:latin typeface="Arial"/>
                <a:cs typeface="Arial"/>
              </a:rPr>
              <a:t>2</a:t>
            </a:r>
            <a:r>
              <a:rPr spc="-5" dirty="0">
                <a:solidFill>
                  <a:srgbClr val="0000FF"/>
                </a:solidFill>
                <a:latin typeface="Arial"/>
                <a:cs typeface="Arial"/>
              </a:rPr>
              <a:t>.9</a:t>
            </a:r>
            <a:endParaRPr dirty="0">
              <a:solidFill>
                <a:prstClr val="black"/>
              </a:solidFill>
              <a:latin typeface="Arial"/>
              <a:cs typeface="Arial"/>
            </a:endParaRPr>
          </a:p>
        </p:txBody>
      </p:sp>
      <p:graphicFrame>
        <p:nvGraphicFramePr>
          <p:cNvPr id="10" name="object 11"/>
          <p:cNvGraphicFramePr>
            <a:graphicFrameLocks noGrp="1"/>
          </p:cNvGraphicFramePr>
          <p:nvPr>
            <p:extLst>
              <p:ext uri="{D42A27DB-BD31-4B8C-83A1-F6EECF244321}">
                <p14:modId xmlns:p14="http://schemas.microsoft.com/office/powerpoint/2010/main" val="1550404424"/>
              </p:ext>
            </p:extLst>
          </p:nvPr>
        </p:nvGraphicFramePr>
        <p:xfrm>
          <a:off x="98375" y="3248295"/>
          <a:ext cx="5393987" cy="2130396"/>
        </p:xfrm>
        <a:graphic>
          <a:graphicData uri="http://schemas.openxmlformats.org/drawingml/2006/table">
            <a:tbl>
              <a:tblPr firstRow="1" bandRow="1">
                <a:tableStyleId>{2D5ABB26-0587-4C30-8999-92F81FD0307C}</a:tableStyleId>
              </a:tblPr>
              <a:tblGrid>
                <a:gridCol w="1349313">
                  <a:extLst>
                    <a:ext uri="{9D8B030D-6E8A-4147-A177-3AD203B41FA5}">
                      <a16:colId xmlns:a16="http://schemas.microsoft.com/office/drawing/2014/main" xmlns="" val="20000"/>
                    </a:ext>
                  </a:extLst>
                </a:gridCol>
                <a:gridCol w="1305231">
                  <a:extLst>
                    <a:ext uri="{9D8B030D-6E8A-4147-A177-3AD203B41FA5}">
                      <a16:colId xmlns:a16="http://schemas.microsoft.com/office/drawing/2014/main" xmlns="" val="20001"/>
                    </a:ext>
                  </a:extLst>
                </a:gridCol>
                <a:gridCol w="1379697">
                  <a:extLst>
                    <a:ext uri="{9D8B030D-6E8A-4147-A177-3AD203B41FA5}">
                      <a16:colId xmlns:a16="http://schemas.microsoft.com/office/drawing/2014/main" xmlns="" val="20002"/>
                    </a:ext>
                  </a:extLst>
                </a:gridCol>
                <a:gridCol w="1155897">
                  <a:extLst>
                    <a:ext uri="{9D8B030D-6E8A-4147-A177-3AD203B41FA5}">
                      <a16:colId xmlns:a16="http://schemas.microsoft.com/office/drawing/2014/main" xmlns="" val="20003"/>
                    </a:ext>
                  </a:extLst>
                </a:gridCol>
                <a:gridCol w="203849">
                  <a:extLst>
                    <a:ext uri="{9D8B030D-6E8A-4147-A177-3AD203B41FA5}">
                      <a16:colId xmlns:a16="http://schemas.microsoft.com/office/drawing/2014/main" xmlns="" val="20004"/>
                    </a:ext>
                  </a:extLst>
                </a:gridCol>
              </a:tblGrid>
              <a:tr h="1673196">
                <a:tc>
                  <a:txBody>
                    <a:bodyPr/>
                    <a:lstStyle/>
                    <a:p>
                      <a:pPr marL="112395">
                        <a:lnSpc>
                          <a:spcPct val="100000"/>
                        </a:lnSpc>
                        <a:spcBef>
                          <a:spcPts val="725"/>
                        </a:spcBef>
                      </a:pPr>
                      <a:r>
                        <a:rPr sz="2400" spc="-5" dirty="0">
                          <a:latin typeface="Arial"/>
                          <a:cs typeface="Arial"/>
                        </a:rPr>
                        <a:t>cat</a:t>
                      </a:r>
                      <a:endParaRPr sz="2400" dirty="0">
                        <a:latin typeface="Arial"/>
                        <a:cs typeface="Arial"/>
                      </a:endParaRPr>
                    </a:p>
                    <a:p>
                      <a:pPr marL="112395" marR="704215">
                        <a:lnSpc>
                          <a:spcPct val="157900"/>
                        </a:lnSpc>
                        <a:spcBef>
                          <a:spcPts val="15"/>
                        </a:spcBef>
                      </a:pPr>
                      <a:r>
                        <a:rPr sz="2400" spc="-5" dirty="0">
                          <a:latin typeface="Arial"/>
                          <a:cs typeface="Arial"/>
                        </a:rPr>
                        <a:t>car  </a:t>
                      </a:r>
                      <a:r>
                        <a:rPr sz="2400" dirty="0">
                          <a:latin typeface="Arial"/>
                          <a:cs typeface="Arial"/>
                        </a:rPr>
                        <a:t>frog</a:t>
                      </a:r>
                    </a:p>
                  </a:txBody>
                  <a:tcPr marL="0" marR="0" marT="0" marB="0">
                    <a:lnB w="9524">
                      <a:solidFill>
                        <a:srgbClr val="000000"/>
                      </a:solidFill>
                      <a:prstDash val="solid"/>
                    </a:lnB>
                  </a:tcPr>
                </a:tc>
                <a:tc>
                  <a:txBody>
                    <a:bodyPr/>
                    <a:lstStyle/>
                    <a:p>
                      <a:pPr marR="188595" algn="ctr">
                        <a:lnSpc>
                          <a:spcPct val="100000"/>
                        </a:lnSpc>
                        <a:spcBef>
                          <a:spcPts val="480"/>
                        </a:spcBef>
                      </a:pPr>
                      <a:r>
                        <a:rPr sz="3000" b="1" spc="-5" dirty="0">
                          <a:latin typeface="Arial"/>
                          <a:cs typeface="Arial"/>
                        </a:rPr>
                        <a:t>3.2</a:t>
                      </a:r>
                      <a:endParaRPr sz="3000">
                        <a:latin typeface="Arial"/>
                        <a:cs typeface="Arial"/>
                      </a:endParaRPr>
                    </a:p>
                    <a:p>
                      <a:pPr marR="188595" algn="ctr">
                        <a:lnSpc>
                          <a:spcPct val="100000"/>
                        </a:lnSpc>
                        <a:spcBef>
                          <a:spcPts val="600"/>
                        </a:spcBef>
                      </a:pPr>
                      <a:r>
                        <a:rPr sz="3000" spc="-5" dirty="0">
                          <a:latin typeface="Arial"/>
                          <a:cs typeface="Arial"/>
                        </a:rPr>
                        <a:t>5.1</a:t>
                      </a:r>
                      <a:endParaRPr sz="3000">
                        <a:latin typeface="Arial"/>
                        <a:cs typeface="Arial"/>
                      </a:endParaRPr>
                    </a:p>
                    <a:p>
                      <a:pPr marR="213995" algn="ctr">
                        <a:lnSpc>
                          <a:spcPct val="100000"/>
                        </a:lnSpc>
                        <a:spcBef>
                          <a:spcPts val="600"/>
                        </a:spcBef>
                      </a:pPr>
                      <a:r>
                        <a:rPr sz="3000" spc="-5" dirty="0">
                          <a:latin typeface="Arial"/>
                          <a:cs typeface="Arial"/>
                        </a:rPr>
                        <a:t>-1.7</a:t>
                      </a:r>
                      <a:endParaRPr sz="3000">
                        <a:latin typeface="Arial"/>
                        <a:cs typeface="Arial"/>
                      </a:endParaRPr>
                    </a:p>
                  </a:txBody>
                  <a:tcPr marL="0" marR="0" marT="0" marB="0">
                    <a:lnB w="9524">
                      <a:solidFill>
                        <a:srgbClr val="000000"/>
                      </a:solidFill>
                      <a:prstDash val="solid"/>
                    </a:lnB>
                  </a:tcPr>
                </a:tc>
                <a:tc>
                  <a:txBody>
                    <a:bodyPr/>
                    <a:lstStyle/>
                    <a:p>
                      <a:pPr marL="431800">
                        <a:lnSpc>
                          <a:spcPct val="100000"/>
                        </a:lnSpc>
                        <a:spcBef>
                          <a:spcPts val="480"/>
                        </a:spcBef>
                      </a:pPr>
                      <a:r>
                        <a:rPr sz="3000" spc="-5" dirty="0">
                          <a:latin typeface="Arial"/>
                          <a:cs typeface="Arial"/>
                        </a:rPr>
                        <a:t>1.3</a:t>
                      </a:r>
                      <a:endParaRPr sz="3000">
                        <a:latin typeface="Arial"/>
                        <a:cs typeface="Arial"/>
                      </a:endParaRPr>
                    </a:p>
                    <a:p>
                      <a:pPr marL="431800">
                        <a:lnSpc>
                          <a:spcPct val="100000"/>
                        </a:lnSpc>
                        <a:spcBef>
                          <a:spcPts val="600"/>
                        </a:spcBef>
                      </a:pPr>
                      <a:r>
                        <a:rPr sz="3000" b="1" spc="-5" dirty="0">
                          <a:latin typeface="Arial"/>
                          <a:cs typeface="Arial"/>
                        </a:rPr>
                        <a:t>4.9</a:t>
                      </a:r>
                      <a:endParaRPr sz="3000">
                        <a:latin typeface="Arial"/>
                        <a:cs typeface="Arial"/>
                      </a:endParaRPr>
                    </a:p>
                    <a:p>
                      <a:pPr marL="431800">
                        <a:lnSpc>
                          <a:spcPct val="100000"/>
                        </a:lnSpc>
                        <a:spcBef>
                          <a:spcPts val="600"/>
                        </a:spcBef>
                      </a:pPr>
                      <a:r>
                        <a:rPr sz="3000" spc="-5" dirty="0">
                          <a:latin typeface="Arial"/>
                          <a:cs typeface="Arial"/>
                        </a:rPr>
                        <a:t>2.0</a:t>
                      </a:r>
                      <a:endParaRPr sz="3000">
                        <a:latin typeface="Arial"/>
                        <a:cs typeface="Arial"/>
                      </a:endParaRPr>
                    </a:p>
                  </a:txBody>
                  <a:tcPr marL="0" marR="0" marT="0" marB="0">
                    <a:lnR w="19049">
                      <a:solidFill>
                        <a:srgbClr val="0000FF"/>
                      </a:solidFill>
                      <a:prstDash val="solid"/>
                    </a:lnR>
                    <a:lnB w="9524">
                      <a:solidFill>
                        <a:srgbClr val="000000"/>
                      </a:solidFill>
                      <a:prstDash val="solid"/>
                    </a:lnB>
                  </a:tcPr>
                </a:tc>
                <a:tc>
                  <a:txBody>
                    <a:bodyPr/>
                    <a:lstStyle/>
                    <a:p>
                      <a:pPr marL="414655">
                        <a:lnSpc>
                          <a:spcPct val="100000"/>
                        </a:lnSpc>
                        <a:spcBef>
                          <a:spcPts val="405"/>
                        </a:spcBef>
                      </a:pPr>
                      <a:r>
                        <a:rPr sz="3000" spc="-5" dirty="0">
                          <a:latin typeface="Arial"/>
                          <a:cs typeface="Arial"/>
                        </a:rPr>
                        <a:t>2.2</a:t>
                      </a:r>
                      <a:endParaRPr sz="3000">
                        <a:latin typeface="Arial"/>
                        <a:cs typeface="Arial"/>
                      </a:endParaRPr>
                    </a:p>
                    <a:p>
                      <a:pPr marL="414655">
                        <a:lnSpc>
                          <a:spcPct val="100000"/>
                        </a:lnSpc>
                        <a:spcBef>
                          <a:spcPts val="600"/>
                        </a:spcBef>
                      </a:pPr>
                      <a:r>
                        <a:rPr sz="3000" spc="-5" dirty="0">
                          <a:latin typeface="Arial"/>
                          <a:cs typeface="Arial"/>
                        </a:rPr>
                        <a:t>2.5</a:t>
                      </a:r>
                      <a:endParaRPr sz="3000">
                        <a:latin typeface="Arial"/>
                        <a:cs typeface="Arial"/>
                      </a:endParaRPr>
                    </a:p>
                    <a:p>
                      <a:pPr marL="262255">
                        <a:lnSpc>
                          <a:spcPct val="100000"/>
                        </a:lnSpc>
                        <a:spcBef>
                          <a:spcPts val="600"/>
                        </a:spcBef>
                      </a:pPr>
                      <a:r>
                        <a:rPr sz="3000" b="1" spc="-5" dirty="0">
                          <a:latin typeface="Arial"/>
                          <a:cs typeface="Arial"/>
                        </a:rPr>
                        <a:t>-3.1</a:t>
                      </a:r>
                      <a:endParaRPr sz="3000">
                        <a:latin typeface="Arial"/>
                        <a:cs typeface="Arial"/>
                      </a:endParaRPr>
                    </a:p>
                  </a:txBody>
                  <a:tcPr marL="0" marR="0" marT="0" marB="0">
                    <a:lnL w="19049">
                      <a:solidFill>
                        <a:srgbClr val="0000FF"/>
                      </a:solidFill>
                      <a:prstDash val="solid"/>
                    </a:lnL>
                    <a:lnR w="19049">
                      <a:solidFill>
                        <a:srgbClr val="0000FF"/>
                      </a:solidFill>
                      <a:prstDash val="solid"/>
                    </a:lnR>
                    <a:lnT w="19049">
                      <a:solidFill>
                        <a:srgbClr val="0000FF"/>
                      </a:solidFill>
                      <a:prstDash val="solid"/>
                    </a:lnT>
                    <a:lnB w="9524">
                      <a:solidFill>
                        <a:srgbClr val="000000"/>
                      </a:solidFill>
                      <a:prstDash val="solid"/>
                    </a:lnB>
                  </a:tcPr>
                </a:tc>
                <a:tc>
                  <a:txBody>
                    <a:bodyPr/>
                    <a:lstStyle/>
                    <a:p>
                      <a:endParaRPr sz="3000">
                        <a:latin typeface="Arial"/>
                        <a:cs typeface="Arial"/>
                      </a:endParaRPr>
                    </a:p>
                  </a:txBody>
                  <a:tcPr marL="0" marR="0" marT="0" marB="0">
                    <a:lnL w="19049">
                      <a:solidFill>
                        <a:srgbClr val="0000FF"/>
                      </a:solidFill>
                      <a:prstDash val="solid"/>
                    </a:lnL>
                    <a:lnB w="9524">
                      <a:solidFill>
                        <a:srgbClr val="000000"/>
                      </a:solidFill>
                      <a:prstDash val="solid"/>
                    </a:lnB>
                  </a:tcPr>
                </a:tc>
                <a:extLst>
                  <a:ext uri="{0D108BD9-81ED-4DB2-BD59-A6C34878D82A}">
                    <a16:rowId xmlns:a16="http://schemas.microsoft.com/office/drawing/2014/main" xmlns="" val="10000"/>
                  </a:ext>
                </a:extLst>
              </a:tr>
              <a:tr h="443599">
                <a:tc>
                  <a:txBody>
                    <a:bodyPr/>
                    <a:lstStyle/>
                    <a:p>
                      <a:pPr marL="85090">
                        <a:lnSpc>
                          <a:spcPct val="100000"/>
                        </a:lnSpc>
                        <a:spcBef>
                          <a:spcPts val="340"/>
                        </a:spcBef>
                      </a:pPr>
                      <a:r>
                        <a:rPr sz="2400" spc="-5" dirty="0" smtClean="0">
                          <a:latin typeface="Arial"/>
                          <a:cs typeface="Arial"/>
                        </a:rPr>
                        <a:t>Loss:</a:t>
                      </a:r>
                      <a:endParaRPr sz="2400" dirty="0">
                        <a:latin typeface="Arial"/>
                        <a:cs typeface="Arial"/>
                      </a:endParaRPr>
                    </a:p>
                  </a:txBody>
                  <a:tcPr marL="0" marR="0" marT="0" marB="0">
                    <a:lnT w="9524">
                      <a:solidFill>
                        <a:srgbClr val="000000"/>
                      </a:solidFill>
                      <a:prstDash val="solid"/>
                    </a:lnT>
                  </a:tcPr>
                </a:tc>
                <a:tc>
                  <a:txBody>
                    <a:bodyPr/>
                    <a:lstStyle/>
                    <a:p>
                      <a:pPr marL="343535">
                        <a:lnSpc>
                          <a:spcPts val="3260"/>
                        </a:lnSpc>
                      </a:pPr>
                      <a:r>
                        <a:rPr sz="3000" spc="-5" dirty="0">
                          <a:latin typeface="Arial"/>
                          <a:cs typeface="Arial"/>
                        </a:rPr>
                        <a:t>2.9</a:t>
                      </a:r>
                      <a:endParaRPr sz="3000">
                        <a:latin typeface="Arial"/>
                        <a:cs typeface="Arial"/>
                      </a:endParaRPr>
                    </a:p>
                  </a:txBody>
                  <a:tcPr marL="0" marR="0" marT="0" marB="0">
                    <a:lnT w="9524">
                      <a:solidFill>
                        <a:srgbClr val="000000"/>
                      </a:solidFill>
                      <a:prstDash val="solid"/>
                    </a:lnT>
                  </a:tcPr>
                </a:tc>
                <a:tc>
                  <a:txBody>
                    <a:bodyPr/>
                    <a:lstStyle/>
                    <a:p>
                      <a:pPr marR="25400" algn="ctr">
                        <a:lnSpc>
                          <a:spcPts val="3260"/>
                        </a:lnSpc>
                      </a:pPr>
                      <a:r>
                        <a:rPr sz="3000" dirty="0">
                          <a:latin typeface="Arial"/>
                          <a:cs typeface="Arial"/>
                        </a:rPr>
                        <a:t>0</a:t>
                      </a:r>
                      <a:endParaRPr sz="3000">
                        <a:latin typeface="Arial"/>
                        <a:cs typeface="Arial"/>
                      </a:endParaRPr>
                    </a:p>
                  </a:txBody>
                  <a:tcPr marL="0" marR="0" marT="0" marB="0">
                    <a:lnR w="19049">
                      <a:solidFill>
                        <a:srgbClr val="0000FF"/>
                      </a:solidFill>
                      <a:prstDash val="solid"/>
                    </a:lnR>
                    <a:lnT w="9524">
                      <a:solidFill>
                        <a:srgbClr val="000000"/>
                      </a:solidFill>
                      <a:prstDash val="solid"/>
                    </a:lnT>
                  </a:tcPr>
                </a:tc>
                <a:tc>
                  <a:txBody>
                    <a:bodyPr/>
                    <a:lstStyle/>
                    <a:p>
                      <a:pPr marL="252729">
                        <a:lnSpc>
                          <a:spcPts val="3260"/>
                        </a:lnSpc>
                      </a:pPr>
                      <a:r>
                        <a:rPr sz="3000" spc="-5" dirty="0">
                          <a:solidFill>
                            <a:srgbClr val="0000FF"/>
                          </a:solidFill>
                          <a:latin typeface="Arial"/>
                          <a:cs typeface="Arial"/>
                        </a:rPr>
                        <a:t>1</a:t>
                      </a:r>
                      <a:r>
                        <a:rPr lang="en-US" sz="3000" spc="-5" dirty="0">
                          <a:solidFill>
                            <a:srgbClr val="0000FF"/>
                          </a:solidFill>
                          <a:latin typeface="Arial"/>
                          <a:cs typeface="Arial"/>
                        </a:rPr>
                        <a:t>2</a:t>
                      </a:r>
                      <a:r>
                        <a:rPr sz="3000" spc="-5" dirty="0">
                          <a:solidFill>
                            <a:srgbClr val="0000FF"/>
                          </a:solidFill>
                          <a:latin typeface="Arial"/>
                          <a:cs typeface="Arial"/>
                        </a:rPr>
                        <a:t>.9</a:t>
                      </a:r>
                      <a:endParaRPr sz="3000" dirty="0">
                        <a:latin typeface="Arial"/>
                        <a:cs typeface="Arial"/>
                      </a:endParaRPr>
                    </a:p>
                  </a:txBody>
                  <a:tcPr marL="0" marR="0" marT="0" marB="0">
                    <a:lnL w="19049">
                      <a:solidFill>
                        <a:srgbClr val="0000FF"/>
                      </a:solidFill>
                      <a:prstDash val="solid"/>
                    </a:lnL>
                    <a:lnR w="19049">
                      <a:solidFill>
                        <a:srgbClr val="0000FF"/>
                      </a:solidFill>
                      <a:prstDash val="solid"/>
                    </a:lnR>
                    <a:lnT w="9524">
                      <a:solidFill>
                        <a:srgbClr val="000000"/>
                      </a:solidFill>
                      <a:prstDash val="solid"/>
                    </a:lnT>
                    <a:lnB w="19049">
                      <a:solidFill>
                        <a:srgbClr val="0000FF"/>
                      </a:solidFill>
                      <a:prstDash val="solid"/>
                    </a:lnB>
                  </a:tcPr>
                </a:tc>
                <a:tc>
                  <a:txBody>
                    <a:bodyPr/>
                    <a:lstStyle/>
                    <a:p>
                      <a:endParaRPr sz="3000">
                        <a:latin typeface="Arial"/>
                        <a:cs typeface="Arial"/>
                      </a:endParaRPr>
                    </a:p>
                  </a:txBody>
                  <a:tcPr marL="0" marR="0" marT="0" marB="0">
                    <a:lnL w="19049">
                      <a:solidFill>
                        <a:srgbClr val="0000FF"/>
                      </a:solidFill>
                      <a:prstDash val="solid"/>
                    </a:lnL>
                    <a:lnT w="9524">
                      <a:solidFill>
                        <a:srgbClr val="000000"/>
                      </a:solidFill>
                      <a:prstDash val="solid"/>
                    </a:lnT>
                  </a:tcPr>
                </a:tc>
                <a:extLst>
                  <a:ext uri="{0D108BD9-81ED-4DB2-BD59-A6C34878D82A}">
                    <a16:rowId xmlns:a16="http://schemas.microsoft.com/office/drawing/2014/main" xmlns="" val="10001"/>
                  </a:ext>
                </a:extLst>
              </a:tr>
            </a:tbl>
          </a:graphicData>
        </a:graphic>
      </p:graphicFrame>
      <p:sp>
        <p:nvSpPr>
          <p:cNvPr id="11" name="object 12"/>
          <p:cNvSpPr/>
          <p:nvPr/>
        </p:nvSpPr>
        <p:spPr>
          <a:xfrm>
            <a:off x="1404999" y="1863785"/>
            <a:ext cx="1140220" cy="1258554"/>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12" name="object 13"/>
          <p:cNvSpPr/>
          <p:nvPr/>
        </p:nvSpPr>
        <p:spPr>
          <a:xfrm>
            <a:off x="2670995" y="1863788"/>
            <a:ext cx="1258539" cy="1258539"/>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13" name="object 14"/>
          <p:cNvSpPr/>
          <p:nvPr/>
        </p:nvSpPr>
        <p:spPr>
          <a:xfrm>
            <a:off x="4049442" y="1863808"/>
            <a:ext cx="1211047" cy="1211047"/>
          </a:xfrm>
          <a:prstGeom prst="rect">
            <a:avLst/>
          </a:prstGeom>
          <a:blipFill>
            <a:blip r:embed="rId4" cstate="print"/>
            <a:stretch>
              <a:fillRect/>
            </a:stretch>
          </a:blipFill>
        </p:spPr>
        <p:txBody>
          <a:bodyPr wrap="square" lIns="0" tIns="0" rIns="0" bIns="0" rtlCol="0"/>
          <a:lstStyle/>
          <a:p>
            <a:endParaRPr>
              <a:solidFill>
                <a:prstClr val="black"/>
              </a:solidFill>
            </a:endParaRPr>
          </a:p>
        </p:txBody>
      </p:sp>
      <p:sp>
        <p:nvSpPr>
          <p:cNvPr id="14" name="object 15"/>
          <p:cNvSpPr/>
          <p:nvPr/>
        </p:nvSpPr>
        <p:spPr>
          <a:xfrm>
            <a:off x="2975794" y="1336775"/>
            <a:ext cx="1449172" cy="306799"/>
          </a:xfrm>
          <a:prstGeom prst="rect">
            <a:avLst/>
          </a:prstGeom>
          <a:blipFill>
            <a:blip r:embed="rId5" cstate="print"/>
            <a:stretch>
              <a:fillRect/>
            </a:stretch>
          </a:blipFill>
        </p:spPr>
        <p:txBody>
          <a:bodyPr wrap="square" lIns="0" tIns="0" rIns="0" bIns="0" rtlCol="0"/>
          <a:lstStyle/>
          <a:p>
            <a:endParaRPr>
              <a:solidFill>
                <a:prstClr val="black"/>
              </a:solidFill>
            </a:endParaRPr>
          </a:p>
        </p:txBody>
      </p:sp>
      <p:sp>
        <p:nvSpPr>
          <p:cNvPr id="15" name="object 16"/>
          <p:cNvSpPr/>
          <p:nvPr/>
        </p:nvSpPr>
        <p:spPr>
          <a:xfrm>
            <a:off x="5679888" y="981274"/>
            <a:ext cx="0" cy="4439920"/>
          </a:xfrm>
          <a:custGeom>
            <a:avLst/>
            <a:gdLst/>
            <a:ahLst/>
            <a:cxnLst/>
            <a:rect l="l" t="t" r="r" b="b"/>
            <a:pathLst>
              <a:path h="4439920">
                <a:moveTo>
                  <a:pt x="0" y="0"/>
                </a:moveTo>
                <a:lnTo>
                  <a:pt x="0" y="4439691"/>
                </a:lnTo>
              </a:path>
            </a:pathLst>
          </a:custGeom>
          <a:ln w="19049">
            <a:solidFill>
              <a:srgbClr val="000000"/>
            </a:solidFill>
          </a:ln>
        </p:spPr>
        <p:txBody>
          <a:bodyPr wrap="square" lIns="0" tIns="0" rIns="0" bIns="0" rtlCol="0"/>
          <a:lstStyle/>
          <a:p>
            <a:endParaRPr>
              <a:solidFill>
                <a:prstClr val="black"/>
              </a:solidFill>
            </a:endParaRPr>
          </a:p>
        </p:txBody>
      </p:sp>
      <p:sp>
        <p:nvSpPr>
          <p:cNvPr id="16" name="object 17"/>
          <p:cNvSpPr/>
          <p:nvPr/>
        </p:nvSpPr>
        <p:spPr>
          <a:xfrm>
            <a:off x="7555385" y="1513452"/>
            <a:ext cx="723573" cy="306799"/>
          </a:xfrm>
          <a:prstGeom prst="rect">
            <a:avLst/>
          </a:prstGeom>
          <a:blipFill>
            <a:blip r:embed="rId6" cstate="print"/>
            <a:stretch>
              <a:fillRect/>
            </a:stretch>
          </a:blipFill>
        </p:spPr>
        <p:txBody>
          <a:bodyPr wrap="square" lIns="0" tIns="0" rIns="0" bIns="0" rtlCol="0"/>
          <a:lstStyle/>
          <a:p>
            <a:endParaRPr>
              <a:solidFill>
                <a:prstClr val="black"/>
              </a:solidFill>
            </a:endParaRPr>
          </a:p>
        </p:txBody>
      </p:sp>
      <p:sp>
        <p:nvSpPr>
          <p:cNvPr id="17" name="object 18"/>
          <p:cNvSpPr/>
          <p:nvPr/>
        </p:nvSpPr>
        <p:spPr>
          <a:xfrm>
            <a:off x="6547013" y="2000373"/>
            <a:ext cx="240049" cy="306799"/>
          </a:xfrm>
          <a:prstGeom prst="rect">
            <a:avLst/>
          </a:prstGeom>
          <a:blipFill>
            <a:blip r:embed="rId7" cstate="print"/>
            <a:stretch>
              <a:fillRect/>
            </a:stretch>
          </a:blipFill>
        </p:spPr>
        <p:txBody>
          <a:bodyPr wrap="square" lIns="0" tIns="0" rIns="0" bIns="0" rtlCol="0"/>
          <a:lstStyle/>
          <a:p>
            <a:endParaRPr>
              <a:solidFill>
                <a:prstClr val="black"/>
              </a:solidFill>
            </a:endParaRPr>
          </a:p>
        </p:txBody>
      </p:sp>
      <p:sp>
        <p:nvSpPr>
          <p:cNvPr id="18" name="object 19"/>
          <p:cNvSpPr/>
          <p:nvPr/>
        </p:nvSpPr>
        <p:spPr>
          <a:xfrm>
            <a:off x="6583387" y="1789424"/>
            <a:ext cx="240049" cy="306799"/>
          </a:xfrm>
          <a:prstGeom prst="rect">
            <a:avLst/>
          </a:prstGeom>
          <a:blipFill>
            <a:blip r:embed="rId8" cstate="print"/>
            <a:stretch>
              <a:fillRect/>
            </a:stretch>
          </a:blipFill>
        </p:spPr>
        <p:txBody>
          <a:bodyPr wrap="square" lIns="0" tIns="0" rIns="0" bIns="0" rtlCol="0"/>
          <a:lstStyle/>
          <a:p>
            <a:endParaRPr>
              <a:solidFill>
                <a:prstClr val="black"/>
              </a:solidFill>
            </a:endParaRPr>
          </a:p>
        </p:txBody>
      </p:sp>
      <p:sp>
        <p:nvSpPr>
          <p:cNvPr id="19" name="object 20"/>
          <p:cNvSpPr/>
          <p:nvPr/>
        </p:nvSpPr>
        <p:spPr>
          <a:xfrm>
            <a:off x="7179785" y="2639546"/>
            <a:ext cx="1099172" cy="229392"/>
          </a:xfrm>
          <a:prstGeom prst="rect">
            <a:avLst/>
          </a:prstGeom>
          <a:blipFill>
            <a:blip r:embed="rId9" cstate="print"/>
            <a:stretch>
              <a:fillRect/>
            </a:stretch>
          </a:blipFill>
        </p:spPr>
        <p:txBody>
          <a:bodyPr wrap="square" lIns="0" tIns="0" rIns="0" bIns="0" rtlCol="0"/>
          <a:lstStyle/>
          <a:p>
            <a:endParaRPr>
              <a:solidFill>
                <a:prstClr val="black"/>
              </a:solidFill>
            </a:endParaRPr>
          </a:p>
        </p:txBody>
      </p:sp>
      <p:sp>
        <p:nvSpPr>
          <p:cNvPr id="20" name="object 21"/>
          <p:cNvSpPr/>
          <p:nvPr/>
        </p:nvSpPr>
        <p:spPr>
          <a:xfrm>
            <a:off x="5748014" y="3603820"/>
            <a:ext cx="3316043" cy="355499"/>
          </a:xfrm>
          <a:prstGeom prst="rect">
            <a:avLst/>
          </a:prstGeom>
          <a:blipFill>
            <a:blip r:embed="rId10" cstate="print"/>
            <a:stretch>
              <a:fillRect/>
            </a:stretch>
          </a:blipFill>
        </p:spPr>
        <p:txBody>
          <a:bodyPr wrap="square" lIns="0" tIns="0" rIns="0" bIns="0" rtlCol="0"/>
          <a:lstStyle/>
          <a:p>
            <a:endParaRPr>
              <a:solidFill>
                <a:prstClr val="black"/>
              </a:solidFill>
            </a:endParaRPr>
          </a:p>
        </p:txBody>
      </p:sp>
      <p:sp>
        <p:nvSpPr>
          <p:cNvPr id="21" name="object 22"/>
          <p:cNvSpPr/>
          <p:nvPr/>
        </p:nvSpPr>
        <p:spPr>
          <a:xfrm>
            <a:off x="5738488" y="3594294"/>
            <a:ext cx="3335654" cy="374650"/>
          </a:xfrm>
          <a:custGeom>
            <a:avLst/>
            <a:gdLst/>
            <a:ahLst/>
            <a:cxnLst/>
            <a:rect l="l" t="t" r="r" b="b"/>
            <a:pathLst>
              <a:path w="3335654" h="374650">
                <a:moveTo>
                  <a:pt x="0" y="0"/>
                </a:moveTo>
                <a:lnTo>
                  <a:pt x="3335093" y="0"/>
                </a:lnTo>
                <a:lnTo>
                  <a:pt x="3335093" y="374549"/>
                </a:lnTo>
                <a:lnTo>
                  <a:pt x="0" y="374549"/>
                </a:lnTo>
                <a:lnTo>
                  <a:pt x="0" y="0"/>
                </a:lnTo>
                <a:close/>
              </a:path>
            </a:pathLst>
          </a:custGeom>
          <a:ln w="19049">
            <a:solidFill>
              <a:srgbClr val="0000FF"/>
            </a:solidFill>
          </a:ln>
        </p:spPr>
        <p:txBody>
          <a:bodyPr wrap="square" lIns="0" tIns="0" rIns="0" bIns="0" rtlCol="0"/>
          <a:lstStyle/>
          <a:p>
            <a:endParaRPr>
              <a:solidFill>
                <a:prstClr val="black"/>
              </a:solidFill>
            </a:endParaRPr>
          </a:p>
        </p:txBody>
      </p:sp>
      <p:sp>
        <p:nvSpPr>
          <p:cNvPr id="22" name="TextBox 21"/>
          <p:cNvSpPr txBox="1"/>
          <p:nvPr/>
        </p:nvSpPr>
        <p:spPr>
          <a:xfrm>
            <a:off x="-1" y="6604084"/>
            <a:ext cx="2002971" cy="253916"/>
          </a:xfrm>
          <a:prstGeom prst="rect">
            <a:avLst/>
          </a:prstGeom>
          <a:noFill/>
        </p:spPr>
        <p:txBody>
          <a:bodyPr wrap="square" rtlCol="0">
            <a:spAutoFit/>
          </a:bodyPr>
          <a:lstStyle/>
          <a:p>
            <a:r>
              <a:rPr lang="en-US" sz="1050" dirty="0"/>
              <a:t>Adapted from Andrej </a:t>
            </a:r>
            <a:r>
              <a:rPr lang="en-US" sz="1050" dirty="0" err="1"/>
              <a:t>Karpathy</a:t>
            </a:r>
            <a:endParaRPr lang="en-US" sz="1050" dirty="0"/>
          </a:p>
        </p:txBody>
      </p:sp>
    </p:spTree>
    <p:extLst>
      <p:ext uri="{BB962C8B-B14F-4D97-AF65-F5344CB8AC3E}">
        <p14:creationId xmlns:p14="http://schemas.microsoft.com/office/powerpoint/2010/main" val="322830172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classifier: Hinge loss </a:t>
            </a:r>
          </a:p>
        </p:txBody>
      </p:sp>
      <p:sp>
        <p:nvSpPr>
          <p:cNvPr id="3" name="object 4"/>
          <p:cNvSpPr/>
          <p:nvPr/>
        </p:nvSpPr>
        <p:spPr>
          <a:xfrm>
            <a:off x="98375" y="4931016"/>
            <a:ext cx="5394325" cy="0"/>
          </a:xfrm>
          <a:custGeom>
            <a:avLst/>
            <a:gdLst/>
            <a:ahLst/>
            <a:cxnLst/>
            <a:rect l="l" t="t" r="r" b="b"/>
            <a:pathLst>
              <a:path w="5394325">
                <a:moveTo>
                  <a:pt x="0" y="0"/>
                </a:moveTo>
                <a:lnTo>
                  <a:pt x="5393989" y="0"/>
                </a:lnTo>
              </a:path>
            </a:pathLst>
          </a:custGeom>
          <a:ln w="9524">
            <a:solidFill>
              <a:srgbClr val="000000"/>
            </a:solidFill>
          </a:ln>
        </p:spPr>
        <p:txBody>
          <a:bodyPr wrap="square" lIns="0" tIns="0" rIns="0" bIns="0" rtlCol="0"/>
          <a:lstStyle/>
          <a:p>
            <a:endParaRPr>
              <a:solidFill>
                <a:prstClr val="black"/>
              </a:solidFill>
            </a:endParaRPr>
          </a:p>
        </p:txBody>
      </p:sp>
      <p:sp>
        <p:nvSpPr>
          <p:cNvPr id="4" name="object 5"/>
          <p:cNvSpPr/>
          <p:nvPr/>
        </p:nvSpPr>
        <p:spPr>
          <a:xfrm>
            <a:off x="1404999" y="1863785"/>
            <a:ext cx="1140220" cy="1258554"/>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5" name="object 6"/>
          <p:cNvSpPr/>
          <p:nvPr/>
        </p:nvSpPr>
        <p:spPr>
          <a:xfrm>
            <a:off x="2670995" y="1863788"/>
            <a:ext cx="1258539" cy="1258539"/>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6" name="object 7"/>
          <p:cNvSpPr/>
          <p:nvPr/>
        </p:nvSpPr>
        <p:spPr>
          <a:xfrm>
            <a:off x="4049442" y="1863808"/>
            <a:ext cx="1211047" cy="1211047"/>
          </a:xfrm>
          <a:prstGeom prst="rect">
            <a:avLst/>
          </a:prstGeom>
          <a:blipFill>
            <a:blip r:embed="rId4" cstate="print"/>
            <a:stretch>
              <a:fillRect/>
            </a:stretch>
          </a:blipFill>
        </p:spPr>
        <p:txBody>
          <a:bodyPr wrap="square" lIns="0" tIns="0" rIns="0" bIns="0" rtlCol="0"/>
          <a:lstStyle/>
          <a:p>
            <a:endParaRPr>
              <a:solidFill>
                <a:prstClr val="black"/>
              </a:solidFill>
            </a:endParaRPr>
          </a:p>
        </p:txBody>
      </p:sp>
      <p:sp>
        <p:nvSpPr>
          <p:cNvPr id="7" name="object 8"/>
          <p:cNvSpPr txBox="1"/>
          <p:nvPr/>
        </p:nvSpPr>
        <p:spPr>
          <a:xfrm>
            <a:off x="198150" y="3137426"/>
            <a:ext cx="550545" cy="1745614"/>
          </a:xfrm>
          <a:prstGeom prst="rect">
            <a:avLst/>
          </a:prstGeom>
        </p:spPr>
        <p:txBody>
          <a:bodyPr vert="horz" wrap="square" lIns="0" tIns="0" rIns="0" bIns="0" rtlCol="0">
            <a:spAutoFit/>
          </a:bodyPr>
          <a:lstStyle/>
          <a:p>
            <a:pPr marL="12700" marR="5080" algn="just">
              <a:lnSpc>
                <a:spcPct val="158200"/>
              </a:lnSpc>
            </a:pPr>
            <a:r>
              <a:rPr sz="2400" spc="-5" dirty="0">
                <a:solidFill>
                  <a:prstClr val="black"/>
                </a:solidFill>
                <a:latin typeface="Arial"/>
                <a:cs typeface="Arial"/>
              </a:rPr>
              <a:t>cat  car  frog</a:t>
            </a:r>
            <a:endParaRPr sz="2400">
              <a:solidFill>
                <a:prstClr val="black"/>
              </a:solidFill>
              <a:latin typeface="Arial"/>
              <a:cs typeface="Arial"/>
            </a:endParaRPr>
          </a:p>
        </p:txBody>
      </p:sp>
      <p:sp>
        <p:nvSpPr>
          <p:cNvPr id="8" name="object 9"/>
          <p:cNvSpPr txBox="1"/>
          <p:nvPr/>
        </p:nvSpPr>
        <p:spPr>
          <a:xfrm>
            <a:off x="1648542" y="3318856"/>
            <a:ext cx="681990" cy="1532890"/>
          </a:xfrm>
          <a:prstGeom prst="rect">
            <a:avLst/>
          </a:prstGeom>
        </p:spPr>
        <p:txBody>
          <a:bodyPr vert="horz" wrap="square" lIns="0" tIns="0" rIns="0" bIns="0" rtlCol="0">
            <a:spAutoFit/>
          </a:bodyPr>
          <a:lstStyle/>
          <a:p>
            <a:pPr marL="25400" algn="ctr"/>
            <a:r>
              <a:rPr sz="3000" b="1" spc="-5" dirty="0">
                <a:solidFill>
                  <a:prstClr val="black"/>
                </a:solidFill>
                <a:latin typeface="Arial"/>
                <a:cs typeface="Arial"/>
              </a:rPr>
              <a:t>3.2</a:t>
            </a:r>
            <a:endParaRPr sz="3000">
              <a:solidFill>
                <a:prstClr val="black"/>
              </a:solidFill>
              <a:latin typeface="Arial"/>
              <a:cs typeface="Arial"/>
            </a:endParaRPr>
          </a:p>
          <a:p>
            <a:pPr marL="25400" algn="ctr">
              <a:spcBef>
                <a:spcPts val="600"/>
              </a:spcBef>
            </a:pPr>
            <a:r>
              <a:rPr sz="3000" spc="-5" dirty="0">
                <a:solidFill>
                  <a:prstClr val="black"/>
                </a:solidFill>
                <a:latin typeface="Arial"/>
                <a:cs typeface="Arial"/>
              </a:rPr>
              <a:t>5.1</a:t>
            </a:r>
            <a:endParaRPr sz="3000">
              <a:solidFill>
                <a:prstClr val="black"/>
              </a:solidFill>
              <a:latin typeface="Arial"/>
              <a:cs typeface="Arial"/>
            </a:endParaRPr>
          </a:p>
          <a:p>
            <a:pPr algn="ctr">
              <a:spcBef>
                <a:spcPts val="600"/>
              </a:spcBef>
            </a:pPr>
            <a:r>
              <a:rPr sz="3000" spc="-5" dirty="0">
                <a:solidFill>
                  <a:prstClr val="black"/>
                </a:solidFill>
                <a:latin typeface="Arial"/>
                <a:cs typeface="Arial"/>
              </a:rPr>
              <a:t>-1.7</a:t>
            </a:r>
            <a:endParaRPr sz="3000">
              <a:solidFill>
                <a:prstClr val="black"/>
              </a:solidFill>
              <a:latin typeface="Arial"/>
              <a:cs typeface="Arial"/>
            </a:endParaRPr>
          </a:p>
        </p:txBody>
      </p:sp>
      <p:sp>
        <p:nvSpPr>
          <p:cNvPr id="9" name="object 10"/>
          <p:cNvSpPr txBox="1"/>
          <p:nvPr/>
        </p:nvSpPr>
        <p:spPr>
          <a:xfrm>
            <a:off x="3172539" y="3318856"/>
            <a:ext cx="554990" cy="1532890"/>
          </a:xfrm>
          <a:prstGeom prst="rect">
            <a:avLst/>
          </a:prstGeom>
        </p:spPr>
        <p:txBody>
          <a:bodyPr vert="horz" wrap="square" lIns="0" tIns="0" rIns="0" bIns="0" rtlCol="0">
            <a:spAutoFit/>
          </a:bodyPr>
          <a:lstStyle/>
          <a:p>
            <a:pPr marL="12700"/>
            <a:r>
              <a:rPr sz="3000" spc="-5" dirty="0">
                <a:solidFill>
                  <a:prstClr val="black"/>
                </a:solidFill>
                <a:latin typeface="Arial"/>
                <a:cs typeface="Arial"/>
              </a:rPr>
              <a:t>1.3</a:t>
            </a:r>
            <a:endParaRPr sz="3000">
              <a:solidFill>
                <a:prstClr val="black"/>
              </a:solidFill>
              <a:latin typeface="Arial"/>
              <a:cs typeface="Arial"/>
            </a:endParaRPr>
          </a:p>
          <a:p>
            <a:pPr marL="12700">
              <a:spcBef>
                <a:spcPts val="600"/>
              </a:spcBef>
            </a:pPr>
            <a:r>
              <a:rPr sz="3000" b="1" spc="-5" dirty="0">
                <a:solidFill>
                  <a:prstClr val="black"/>
                </a:solidFill>
                <a:latin typeface="Arial"/>
                <a:cs typeface="Arial"/>
              </a:rPr>
              <a:t>4.9</a:t>
            </a:r>
            <a:endParaRPr sz="3000">
              <a:solidFill>
                <a:prstClr val="black"/>
              </a:solidFill>
              <a:latin typeface="Arial"/>
              <a:cs typeface="Arial"/>
            </a:endParaRPr>
          </a:p>
          <a:p>
            <a:pPr marL="12700">
              <a:spcBef>
                <a:spcPts val="600"/>
              </a:spcBef>
            </a:pPr>
            <a:r>
              <a:rPr sz="3000" spc="-5" dirty="0">
                <a:solidFill>
                  <a:prstClr val="black"/>
                </a:solidFill>
                <a:latin typeface="Arial"/>
                <a:cs typeface="Arial"/>
              </a:rPr>
              <a:t>2.0</a:t>
            </a:r>
            <a:endParaRPr sz="3000">
              <a:solidFill>
                <a:prstClr val="black"/>
              </a:solidFill>
              <a:latin typeface="Arial"/>
              <a:cs typeface="Arial"/>
            </a:endParaRPr>
          </a:p>
        </p:txBody>
      </p:sp>
      <p:sp>
        <p:nvSpPr>
          <p:cNvPr id="10" name="object 11"/>
          <p:cNvSpPr txBox="1"/>
          <p:nvPr/>
        </p:nvSpPr>
        <p:spPr>
          <a:xfrm>
            <a:off x="4391736" y="3318856"/>
            <a:ext cx="707390" cy="1532890"/>
          </a:xfrm>
          <a:prstGeom prst="rect">
            <a:avLst/>
          </a:prstGeom>
        </p:spPr>
        <p:txBody>
          <a:bodyPr vert="horz" wrap="square" lIns="0" tIns="0" rIns="0" bIns="0" rtlCol="0">
            <a:spAutoFit/>
          </a:bodyPr>
          <a:lstStyle/>
          <a:p>
            <a:pPr marL="164465"/>
            <a:r>
              <a:rPr sz="3000" spc="-5" dirty="0">
                <a:solidFill>
                  <a:prstClr val="black"/>
                </a:solidFill>
                <a:latin typeface="Arial"/>
                <a:cs typeface="Arial"/>
              </a:rPr>
              <a:t>2.2</a:t>
            </a:r>
            <a:endParaRPr sz="3000">
              <a:solidFill>
                <a:prstClr val="black"/>
              </a:solidFill>
              <a:latin typeface="Arial"/>
              <a:cs typeface="Arial"/>
            </a:endParaRPr>
          </a:p>
          <a:p>
            <a:pPr marL="164465">
              <a:spcBef>
                <a:spcPts val="600"/>
              </a:spcBef>
            </a:pPr>
            <a:r>
              <a:rPr sz="3000" spc="-5" dirty="0">
                <a:solidFill>
                  <a:prstClr val="black"/>
                </a:solidFill>
                <a:latin typeface="Arial"/>
                <a:cs typeface="Arial"/>
              </a:rPr>
              <a:t>2.5</a:t>
            </a:r>
            <a:endParaRPr sz="3000">
              <a:solidFill>
                <a:prstClr val="black"/>
              </a:solidFill>
              <a:latin typeface="Arial"/>
              <a:cs typeface="Arial"/>
            </a:endParaRPr>
          </a:p>
          <a:p>
            <a:pPr marL="12700">
              <a:spcBef>
                <a:spcPts val="600"/>
              </a:spcBef>
            </a:pPr>
            <a:r>
              <a:rPr sz="3000" b="1" spc="-5" dirty="0">
                <a:solidFill>
                  <a:prstClr val="black"/>
                </a:solidFill>
                <a:latin typeface="Arial"/>
                <a:cs typeface="Arial"/>
              </a:rPr>
              <a:t>-3.1</a:t>
            </a:r>
            <a:endParaRPr sz="3000">
              <a:solidFill>
                <a:prstClr val="black"/>
              </a:solidFill>
              <a:latin typeface="Arial"/>
              <a:cs typeface="Arial"/>
            </a:endParaRPr>
          </a:p>
        </p:txBody>
      </p:sp>
      <p:sp>
        <p:nvSpPr>
          <p:cNvPr id="11" name="object 12"/>
          <p:cNvSpPr/>
          <p:nvPr/>
        </p:nvSpPr>
        <p:spPr>
          <a:xfrm>
            <a:off x="2975794" y="1336775"/>
            <a:ext cx="1449172" cy="306799"/>
          </a:xfrm>
          <a:prstGeom prst="rect">
            <a:avLst/>
          </a:prstGeom>
          <a:blipFill>
            <a:blip r:embed="rId5" cstate="print"/>
            <a:stretch>
              <a:fillRect/>
            </a:stretch>
          </a:blipFill>
        </p:spPr>
        <p:txBody>
          <a:bodyPr wrap="square" lIns="0" tIns="0" rIns="0" bIns="0" rtlCol="0"/>
          <a:lstStyle/>
          <a:p>
            <a:endParaRPr>
              <a:solidFill>
                <a:prstClr val="black"/>
              </a:solidFill>
            </a:endParaRPr>
          </a:p>
        </p:txBody>
      </p:sp>
      <p:sp>
        <p:nvSpPr>
          <p:cNvPr id="12" name="object 13"/>
          <p:cNvSpPr/>
          <p:nvPr/>
        </p:nvSpPr>
        <p:spPr>
          <a:xfrm>
            <a:off x="5679888" y="981274"/>
            <a:ext cx="0" cy="4439920"/>
          </a:xfrm>
          <a:custGeom>
            <a:avLst/>
            <a:gdLst/>
            <a:ahLst/>
            <a:cxnLst/>
            <a:rect l="l" t="t" r="r" b="b"/>
            <a:pathLst>
              <a:path h="4439920">
                <a:moveTo>
                  <a:pt x="0" y="0"/>
                </a:moveTo>
                <a:lnTo>
                  <a:pt x="0" y="4439691"/>
                </a:lnTo>
              </a:path>
            </a:pathLst>
          </a:custGeom>
          <a:ln w="19049">
            <a:solidFill>
              <a:srgbClr val="000000"/>
            </a:solidFill>
          </a:ln>
        </p:spPr>
        <p:txBody>
          <a:bodyPr wrap="square" lIns="0" tIns="0" rIns="0" bIns="0" rtlCol="0"/>
          <a:lstStyle/>
          <a:p>
            <a:endParaRPr>
              <a:solidFill>
                <a:prstClr val="black"/>
              </a:solidFill>
            </a:endParaRPr>
          </a:p>
        </p:txBody>
      </p:sp>
      <p:sp>
        <p:nvSpPr>
          <p:cNvPr id="13" name="object 14"/>
          <p:cNvSpPr txBox="1"/>
          <p:nvPr/>
        </p:nvSpPr>
        <p:spPr>
          <a:xfrm>
            <a:off x="345848" y="1055935"/>
            <a:ext cx="4178300" cy="563245"/>
          </a:xfrm>
          <a:prstGeom prst="rect">
            <a:avLst/>
          </a:prstGeom>
        </p:spPr>
        <p:txBody>
          <a:bodyPr vert="horz" wrap="square" lIns="0" tIns="0" rIns="0" bIns="0" rtlCol="0">
            <a:spAutoFit/>
          </a:bodyPr>
          <a:lstStyle/>
          <a:p>
            <a:pPr marL="12700" marR="5080">
              <a:lnSpc>
                <a:spcPct val="100699"/>
              </a:lnSpc>
            </a:pPr>
            <a:r>
              <a:rPr spc="-5" dirty="0">
                <a:solidFill>
                  <a:prstClr val="black"/>
                </a:solidFill>
                <a:latin typeface="Arial"/>
                <a:cs typeface="Arial"/>
              </a:rPr>
              <a:t>Suppose: 3 training examples, 3 classes.  With some W the</a:t>
            </a:r>
            <a:r>
              <a:rPr spc="-55" dirty="0">
                <a:solidFill>
                  <a:prstClr val="black"/>
                </a:solidFill>
                <a:latin typeface="Arial"/>
                <a:cs typeface="Arial"/>
              </a:rPr>
              <a:t> </a:t>
            </a:r>
            <a:r>
              <a:rPr dirty="0">
                <a:solidFill>
                  <a:prstClr val="black"/>
                </a:solidFill>
                <a:latin typeface="Arial"/>
                <a:cs typeface="Arial"/>
              </a:rPr>
              <a:t>scores</a:t>
            </a:r>
            <a:endParaRPr>
              <a:solidFill>
                <a:prstClr val="black"/>
              </a:solidFill>
              <a:latin typeface="Arial"/>
              <a:cs typeface="Arial"/>
            </a:endParaRPr>
          </a:p>
        </p:txBody>
      </p:sp>
      <p:sp>
        <p:nvSpPr>
          <p:cNvPr id="14" name="object 15"/>
          <p:cNvSpPr txBox="1"/>
          <p:nvPr/>
        </p:nvSpPr>
        <p:spPr>
          <a:xfrm>
            <a:off x="4530820" y="1334080"/>
            <a:ext cx="419100" cy="285115"/>
          </a:xfrm>
          <a:prstGeom prst="rect">
            <a:avLst/>
          </a:prstGeom>
        </p:spPr>
        <p:txBody>
          <a:bodyPr vert="horz" wrap="square" lIns="0" tIns="0" rIns="0" bIns="0" rtlCol="0">
            <a:spAutoFit/>
          </a:bodyPr>
          <a:lstStyle/>
          <a:p>
            <a:pPr marL="12700"/>
            <a:r>
              <a:rPr spc="-5" dirty="0">
                <a:solidFill>
                  <a:prstClr val="black"/>
                </a:solidFill>
                <a:latin typeface="Arial"/>
                <a:cs typeface="Arial"/>
              </a:rPr>
              <a:t>are:</a:t>
            </a:r>
            <a:endParaRPr>
              <a:solidFill>
                <a:prstClr val="black"/>
              </a:solidFill>
              <a:latin typeface="Arial"/>
              <a:cs typeface="Arial"/>
            </a:endParaRPr>
          </a:p>
        </p:txBody>
      </p:sp>
      <p:sp>
        <p:nvSpPr>
          <p:cNvPr id="15" name="object 16"/>
          <p:cNvSpPr txBox="1"/>
          <p:nvPr/>
        </p:nvSpPr>
        <p:spPr>
          <a:xfrm>
            <a:off x="5976065" y="1108405"/>
            <a:ext cx="2284730" cy="692150"/>
          </a:xfrm>
          <a:prstGeom prst="rect">
            <a:avLst/>
          </a:prstGeom>
        </p:spPr>
        <p:txBody>
          <a:bodyPr vert="horz" wrap="square" lIns="0" tIns="0" rIns="0" bIns="0" rtlCol="0">
            <a:spAutoFit/>
          </a:bodyPr>
          <a:lstStyle/>
          <a:p>
            <a:pPr marL="12700"/>
            <a:r>
              <a:rPr lang="en-US" b="1" spc="-30" dirty="0">
                <a:solidFill>
                  <a:prstClr val="black"/>
                </a:solidFill>
                <a:latin typeface="Arial"/>
                <a:cs typeface="Arial"/>
              </a:rPr>
              <a:t>Hinge</a:t>
            </a:r>
            <a:r>
              <a:rPr b="1" spc="-30" dirty="0">
                <a:solidFill>
                  <a:prstClr val="black"/>
                </a:solidFill>
                <a:latin typeface="Arial"/>
                <a:cs typeface="Arial"/>
              </a:rPr>
              <a:t> </a:t>
            </a:r>
            <a:r>
              <a:rPr b="1" spc="-5" dirty="0">
                <a:solidFill>
                  <a:prstClr val="black"/>
                </a:solidFill>
                <a:latin typeface="Arial"/>
                <a:cs typeface="Arial"/>
              </a:rPr>
              <a:t>loss:</a:t>
            </a:r>
            <a:endParaRPr dirty="0">
              <a:solidFill>
                <a:prstClr val="black"/>
              </a:solidFill>
              <a:latin typeface="Arial"/>
              <a:cs typeface="Arial"/>
            </a:endParaRPr>
          </a:p>
          <a:p>
            <a:pPr marL="30480">
              <a:spcBef>
                <a:spcPts val="1520"/>
              </a:spcBef>
            </a:pPr>
            <a:r>
              <a:rPr sz="1400" spc="-5" dirty="0">
                <a:solidFill>
                  <a:prstClr val="black"/>
                </a:solidFill>
                <a:latin typeface="Arial"/>
                <a:cs typeface="Arial"/>
              </a:rPr>
              <a:t>Given an</a:t>
            </a:r>
            <a:r>
              <a:rPr sz="1400" spc="-40" dirty="0">
                <a:solidFill>
                  <a:prstClr val="black"/>
                </a:solidFill>
                <a:latin typeface="Arial"/>
                <a:cs typeface="Arial"/>
              </a:rPr>
              <a:t> </a:t>
            </a:r>
            <a:r>
              <a:rPr sz="1400" spc="-5" dirty="0">
                <a:solidFill>
                  <a:prstClr val="black"/>
                </a:solidFill>
                <a:latin typeface="Arial"/>
                <a:cs typeface="Arial"/>
              </a:rPr>
              <a:t>example</a:t>
            </a:r>
            <a:endParaRPr sz="1400" dirty="0">
              <a:solidFill>
                <a:prstClr val="black"/>
              </a:solidFill>
              <a:latin typeface="Arial"/>
              <a:cs typeface="Arial"/>
            </a:endParaRPr>
          </a:p>
        </p:txBody>
      </p:sp>
      <p:sp>
        <p:nvSpPr>
          <p:cNvPr id="16" name="object 17"/>
          <p:cNvSpPr txBox="1"/>
          <p:nvPr/>
        </p:nvSpPr>
        <p:spPr>
          <a:xfrm>
            <a:off x="5994439" y="1795722"/>
            <a:ext cx="509905" cy="436017"/>
          </a:xfrm>
          <a:prstGeom prst="rect">
            <a:avLst/>
          </a:prstGeom>
        </p:spPr>
        <p:txBody>
          <a:bodyPr vert="horz" wrap="square" lIns="0" tIns="0" rIns="0" bIns="0" rtlCol="0">
            <a:spAutoFit/>
          </a:bodyPr>
          <a:lstStyle/>
          <a:p>
            <a:pPr marL="12700" marR="5080">
              <a:lnSpc>
                <a:spcPts val="1650"/>
              </a:lnSpc>
            </a:pPr>
            <a:r>
              <a:rPr sz="1400" spc="-5" dirty="0">
                <a:solidFill>
                  <a:prstClr val="black"/>
                </a:solidFill>
                <a:latin typeface="Arial"/>
                <a:cs typeface="Arial"/>
              </a:rPr>
              <a:t>where  where</a:t>
            </a:r>
            <a:endParaRPr sz="1400">
              <a:solidFill>
                <a:prstClr val="black"/>
              </a:solidFill>
              <a:latin typeface="Arial"/>
              <a:cs typeface="Arial"/>
            </a:endParaRPr>
          </a:p>
        </p:txBody>
      </p:sp>
      <p:sp>
        <p:nvSpPr>
          <p:cNvPr id="17" name="object 18"/>
          <p:cNvSpPr txBox="1"/>
          <p:nvPr/>
        </p:nvSpPr>
        <p:spPr>
          <a:xfrm>
            <a:off x="6823343" y="1785561"/>
            <a:ext cx="1635125" cy="434340"/>
          </a:xfrm>
          <a:prstGeom prst="rect">
            <a:avLst/>
          </a:prstGeom>
        </p:spPr>
        <p:txBody>
          <a:bodyPr vert="horz" wrap="square" lIns="0" tIns="0" rIns="0" bIns="0" rtlCol="0">
            <a:spAutoFit/>
          </a:bodyPr>
          <a:lstStyle/>
          <a:p>
            <a:pPr marL="61594">
              <a:lnSpc>
                <a:spcPts val="1664"/>
              </a:lnSpc>
            </a:pPr>
            <a:r>
              <a:rPr sz="1400" spc="-5" dirty="0">
                <a:solidFill>
                  <a:prstClr val="black"/>
                </a:solidFill>
                <a:latin typeface="Arial"/>
                <a:cs typeface="Arial"/>
              </a:rPr>
              <a:t>is the image</a:t>
            </a:r>
            <a:r>
              <a:rPr sz="1400" spc="-45" dirty="0">
                <a:solidFill>
                  <a:prstClr val="black"/>
                </a:solidFill>
                <a:latin typeface="Arial"/>
                <a:cs typeface="Arial"/>
              </a:rPr>
              <a:t> </a:t>
            </a:r>
            <a:r>
              <a:rPr sz="1400" spc="-5" dirty="0">
                <a:solidFill>
                  <a:prstClr val="black"/>
                </a:solidFill>
                <a:latin typeface="Arial"/>
                <a:cs typeface="Arial"/>
              </a:rPr>
              <a:t>and</a:t>
            </a:r>
            <a:endParaRPr sz="1400">
              <a:solidFill>
                <a:prstClr val="black"/>
              </a:solidFill>
              <a:latin typeface="Arial"/>
              <a:cs typeface="Arial"/>
            </a:endParaRPr>
          </a:p>
          <a:p>
            <a:pPr marL="12700">
              <a:lnSpc>
                <a:spcPts val="1664"/>
              </a:lnSpc>
            </a:pPr>
            <a:r>
              <a:rPr sz="1400" spc="-5" dirty="0">
                <a:solidFill>
                  <a:prstClr val="black"/>
                </a:solidFill>
                <a:latin typeface="Arial"/>
                <a:cs typeface="Arial"/>
              </a:rPr>
              <a:t>is the (integer)</a:t>
            </a:r>
            <a:r>
              <a:rPr sz="1400" spc="-15" dirty="0">
                <a:solidFill>
                  <a:prstClr val="black"/>
                </a:solidFill>
                <a:latin typeface="Arial"/>
                <a:cs typeface="Arial"/>
              </a:rPr>
              <a:t> </a:t>
            </a:r>
            <a:r>
              <a:rPr sz="1400" spc="-5" dirty="0">
                <a:solidFill>
                  <a:prstClr val="black"/>
                </a:solidFill>
                <a:latin typeface="Arial"/>
                <a:cs typeface="Arial"/>
              </a:rPr>
              <a:t>label,</a:t>
            </a:r>
            <a:endParaRPr sz="1400">
              <a:solidFill>
                <a:prstClr val="black"/>
              </a:solidFill>
              <a:latin typeface="Arial"/>
              <a:cs typeface="Arial"/>
            </a:endParaRPr>
          </a:p>
        </p:txBody>
      </p:sp>
      <p:sp>
        <p:nvSpPr>
          <p:cNvPr id="18" name="object 19"/>
          <p:cNvSpPr txBox="1"/>
          <p:nvPr/>
        </p:nvSpPr>
        <p:spPr>
          <a:xfrm>
            <a:off x="5994438" y="2424371"/>
            <a:ext cx="2485390" cy="436017"/>
          </a:xfrm>
          <a:prstGeom prst="rect">
            <a:avLst/>
          </a:prstGeom>
        </p:spPr>
        <p:txBody>
          <a:bodyPr vert="horz" wrap="square" lIns="0" tIns="0" rIns="0" bIns="0" rtlCol="0">
            <a:spAutoFit/>
          </a:bodyPr>
          <a:lstStyle/>
          <a:p>
            <a:pPr marL="12700" marR="5080">
              <a:lnSpc>
                <a:spcPts val="1650"/>
              </a:lnSpc>
            </a:pPr>
            <a:r>
              <a:rPr sz="1400" spc="-5" dirty="0">
                <a:solidFill>
                  <a:prstClr val="black"/>
                </a:solidFill>
                <a:latin typeface="Arial"/>
                <a:cs typeface="Arial"/>
              </a:rPr>
              <a:t>and using the shorthand for the  </a:t>
            </a:r>
            <a:r>
              <a:rPr sz="1400" dirty="0">
                <a:solidFill>
                  <a:prstClr val="black"/>
                </a:solidFill>
                <a:latin typeface="Arial"/>
                <a:cs typeface="Arial"/>
              </a:rPr>
              <a:t>scores</a:t>
            </a:r>
            <a:r>
              <a:rPr sz="1400" spc="-75" dirty="0">
                <a:solidFill>
                  <a:prstClr val="black"/>
                </a:solidFill>
                <a:latin typeface="Arial"/>
                <a:cs typeface="Arial"/>
              </a:rPr>
              <a:t> </a:t>
            </a:r>
            <a:r>
              <a:rPr sz="1400" spc="-5" dirty="0">
                <a:solidFill>
                  <a:prstClr val="black"/>
                </a:solidFill>
                <a:latin typeface="Arial"/>
                <a:cs typeface="Arial"/>
              </a:rPr>
              <a:t>vector:</a:t>
            </a:r>
            <a:endParaRPr sz="1400">
              <a:solidFill>
                <a:prstClr val="black"/>
              </a:solidFill>
              <a:latin typeface="Arial"/>
              <a:cs typeface="Arial"/>
            </a:endParaRPr>
          </a:p>
        </p:txBody>
      </p:sp>
      <p:sp>
        <p:nvSpPr>
          <p:cNvPr id="19" name="object 20"/>
          <p:cNvSpPr txBox="1"/>
          <p:nvPr/>
        </p:nvSpPr>
        <p:spPr>
          <a:xfrm>
            <a:off x="5994439" y="3042858"/>
            <a:ext cx="2158365" cy="215444"/>
          </a:xfrm>
          <a:prstGeom prst="rect">
            <a:avLst/>
          </a:prstGeom>
        </p:spPr>
        <p:txBody>
          <a:bodyPr vert="horz" wrap="square" lIns="0" tIns="0" rIns="0" bIns="0" rtlCol="0">
            <a:spAutoFit/>
          </a:bodyPr>
          <a:lstStyle/>
          <a:p>
            <a:pPr marL="12700"/>
            <a:r>
              <a:rPr sz="1400" spc="-5" dirty="0">
                <a:solidFill>
                  <a:prstClr val="black"/>
                </a:solidFill>
                <a:latin typeface="Arial"/>
                <a:cs typeface="Arial"/>
              </a:rPr>
              <a:t>the loss has the</a:t>
            </a:r>
            <a:r>
              <a:rPr sz="1400" spc="-10" dirty="0">
                <a:solidFill>
                  <a:prstClr val="black"/>
                </a:solidFill>
                <a:latin typeface="Arial"/>
                <a:cs typeface="Arial"/>
              </a:rPr>
              <a:t> </a:t>
            </a:r>
            <a:r>
              <a:rPr sz="1400" spc="-5" dirty="0">
                <a:solidFill>
                  <a:prstClr val="black"/>
                </a:solidFill>
                <a:latin typeface="Arial"/>
                <a:cs typeface="Arial"/>
              </a:rPr>
              <a:t>form:</a:t>
            </a:r>
            <a:endParaRPr sz="1400" dirty="0">
              <a:solidFill>
                <a:prstClr val="black"/>
              </a:solidFill>
              <a:latin typeface="Arial"/>
              <a:cs typeface="Arial"/>
            </a:endParaRPr>
          </a:p>
        </p:txBody>
      </p:sp>
      <p:sp>
        <p:nvSpPr>
          <p:cNvPr id="20" name="object 21"/>
          <p:cNvSpPr txBox="1"/>
          <p:nvPr/>
        </p:nvSpPr>
        <p:spPr>
          <a:xfrm>
            <a:off x="5994439" y="3681668"/>
            <a:ext cx="2968625" cy="436017"/>
          </a:xfrm>
          <a:prstGeom prst="rect">
            <a:avLst/>
          </a:prstGeom>
        </p:spPr>
        <p:txBody>
          <a:bodyPr vert="horz" wrap="square" lIns="0" tIns="0" rIns="0" bIns="0" rtlCol="0">
            <a:spAutoFit/>
          </a:bodyPr>
          <a:lstStyle/>
          <a:p>
            <a:pPr marL="12700" marR="5080">
              <a:lnSpc>
                <a:spcPts val="1650"/>
              </a:lnSpc>
            </a:pPr>
            <a:r>
              <a:rPr sz="1400" spc="-5" dirty="0">
                <a:solidFill>
                  <a:prstClr val="black"/>
                </a:solidFill>
                <a:latin typeface="Arial"/>
                <a:cs typeface="Arial"/>
              </a:rPr>
              <a:t>and the full training loss is the mean  over all examples in the training</a:t>
            </a:r>
            <a:r>
              <a:rPr sz="1400" spc="50" dirty="0">
                <a:solidFill>
                  <a:prstClr val="black"/>
                </a:solidFill>
                <a:latin typeface="Arial"/>
                <a:cs typeface="Arial"/>
              </a:rPr>
              <a:t> </a:t>
            </a:r>
            <a:r>
              <a:rPr sz="1400" spc="-5" dirty="0">
                <a:solidFill>
                  <a:prstClr val="black"/>
                </a:solidFill>
                <a:latin typeface="Arial"/>
                <a:cs typeface="Arial"/>
              </a:rPr>
              <a:t>data:</a:t>
            </a:r>
            <a:endParaRPr sz="1400">
              <a:solidFill>
                <a:prstClr val="black"/>
              </a:solidFill>
              <a:latin typeface="Arial"/>
              <a:cs typeface="Arial"/>
            </a:endParaRPr>
          </a:p>
        </p:txBody>
      </p:sp>
      <p:sp>
        <p:nvSpPr>
          <p:cNvPr id="21" name="object 22"/>
          <p:cNvSpPr/>
          <p:nvPr/>
        </p:nvSpPr>
        <p:spPr>
          <a:xfrm>
            <a:off x="7555385" y="1513452"/>
            <a:ext cx="723573" cy="306799"/>
          </a:xfrm>
          <a:prstGeom prst="rect">
            <a:avLst/>
          </a:prstGeom>
          <a:blipFill>
            <a:blip r:embed="rId6" cstate="print"/>
            <a:stretch>
              <a:fillRect/>
            </a:stretch>
          </a:blipFill>
        </p:spPr>
        <p:txBody>
          <a:bodyPr wrap="square" lIns="0" tIns="0" rIns="0" bIns="0" rtlCol="0"/>
          <a:lstStyle/>
          <a:p>
            <a:endParaRPr>
              <a:solidFill>
                <a:prstClr val="black"/>
              </a:solidFill>
            </a:endParaRPr>
          </a:p>
        </p:txBody>
      </p:sp>
      <p:sp>
        <p:nvSpPr>
          <p:cNvPr id="22" name="object 23"/>
          <p:cNvSpPr/>
          <p:nvPr/>
        </p:nvSpPr>
        <p:spPr>
          <a:xfrm>
            <a:off x="6547013" y="2000373"/>
            <a:ext cx="240049" cy="306799"/>
          </a:xfrm>
          <a:prstGeom prst="rect">
            <a:avLst/>
          </a:prstGeom>
          <a:blipFill>
            <a:blip r:embed="rId7" cstate="print"/>
            <a:stretch>
              <a:fillRect/>
            </a:stretch>
          </a:blipFill>
        </p:spPr>
        <p:txBody>
          <a:bodyPr wrap="square" lIns="0" tIns="0" rIns="0" bIns="0" rtlCol="0"/>
          <a:lstStyle/>
          <a:p>
            <a:endParaRPr>
              <a:solidFill>
                <a:prstClr val="black"/>
              </a:solidFill>
            </a:endParaRPr>
          </a:p>
        </p:txBody>
      </p:sp>
      <p:sp>
        <p:nvSpPr>
          <p:cNvPr id="23" name="object 24"/>
          <p:cNvSpPr/>
          <p:nvPr/>
        </p:nvSpPr>
        <p:spPr>
          <a:xfrm>
            <a:off x="6583387" y="1789424"/>
            <a:ext cx="240049" cy="306799"/>
          </a:xfrm>
          <a:prstGeom prst="rect">
            <a:avLst/>
          </a:prstGeom>
          <a:blipFill>
            <a:blip r:embed="rId8" cstate="print"/>
            <a:stretch>
              <a:fillRect/>
            </a:stretch>
          </a:blipFill>
        </p:spPr>
        <p:txBody>
          <a:bodyPr wrap="square" lIns="0" tIns="0" rIns="0" bIns="0" rtlCol="0"/>
          <a:lstStyle/>
          <a:p>
            <a:endParaRPr>
              <a:solidFill>
                <a:prstClr val="black"/>
              </a:solidFill>
            </a:endParaRPr>
          </a:p>
        </p:txBody>
      </p:sp>
      <p:sp>
        <p:nvSpPr>
          <p:cNvPr id="24" name="object 25"/>
          <p:cNvSpPr/>
          <p:nvPr/>
        </p:nvSpPr>
        <p:spPr>
          <a:xfrm>
            <a:off x="7179785" y="2639546"/>
            <a:ext cx="1099172" cy="229392"/>
          </a:xfrm>
          <a:prstGeom prst="rect">
            <a:avLst/>
          </a:prstGeom>
          <a:blipFill>
            <a:blip r:embed="rId9" cstate="print"/>
            <a:stretch>
              <a:fillRect/>
            </a:stretch>
          </a:blipFill>
        </p:spPr>
        <p:txBody>
          <a:bodyPr wrap="square" lIns="0" tIns="0" rIns="0" bIns="0" rtlCol="0"/>
          <a:lstStyle/>
          <a:p>
            <a:endParaRPr>
              <a:solidFill>
                <a:prstClr val="black"/>
              </a:solidFill>
            </a:endParaRPr>
          </a:p>
        </p:txBody>
      </p:sp>
      <p:sp>
        <p:nvSpPr>
          <p:cNvPr id="25" name="object 26"/>
          <p:cNvSpPr/>
          <p:nvPr/>
        </p:nvSpPr>
        <p:spPr>
          <a:xfrm>
            <a:off x="5970413" y="3299072"/>
            <a:ext cx="2861794" cy="306796"/>
          </a:xfrm>
          <a:prstGeom prst="rect">
            <a:avLst/>
          </a:prstGeom>
          <a:blipFill>
            <a:blip r:embed="rId10" cstate="print"/>
            <a:stretch>
              <a:fillRect/>
            </a:stretch>
          </a:blipFill>
        </p:spPr>
        <p:txBody>
          <a:bodyPr wrap="square" lIns="0" tIns="0" rIns="0" bIns="0" rtlCol="0"/>
          <a:lstStyle/>
          <a:p>
            <a:endParaRPr>
              <a:solidFill>
                <a:prstClr val="black"/>
              </a:solidFill>
            </a:endParaRPr>
          </a:p>
        </p:txBody>
      </p:sp>
      <p:sp>
        <p:nvSpPr>
          <p:cNvPr id="26" name="object 27"/>
          <p:cNvSpPr txBox="1"/>
          <p:nvPr/>
        </p:nvSpPr>
        <p:spPr>
          <a:xfrm>
            <a:off x="5823666" y="4722512"/>
            <a:ext cx="2639695" cy="345440"/>
          </a:xfrm>
          <a:prstGeom prst="rect">
            <a:avLst/>
          </a:prstGeom>
        </p:spPr>
        <p:txBody>
          <a:bodyPr vert="horz" wrap="square" lIns="0" tIns="0" rIns="0" bIns="0" rtlCol="0">
            <a:spAutoFit/>
          </a:bodyPr>
          <a:lstStyle/>
          <a:p>
            <a:pPr marL="12700"/>
            <a:r>
              <a:rPr sz="2200" spc="-5" dirty="0">
                <a:solidFill>
                  <a:srgbClr val="0000FF"/>
                </a:solidFill>
                <a:latin typeface="Arial"/>
                <a:cs typeface="Arial"/>
              </a:rPr>
              <a:t>L = (2.9 + 0 +</a:t>
            </a:r>
            <a:r>
              <a:rPr sz="2200" spc="-40" dirty="0">
                <a:solidFill>
                  <a:srgbClr val="0000FF"/>
                </a:solidFill>
                <a:latin typeface="Arial"/>
                <a:cs typeface="Arial"/>
              </a:rPr>
              <a:t> </a:t>
            </a:r>
            <a:r>
              <a:rPr sz="2200" spc="-5" dirty="0">
                <a:solidFill>
                  <a:srgbClr val="0000FF"/>
                </a:solidFill>
                <a:latin typeface="Arial"/>
                <a:cs typeface="Arial"/>
              </a:rPr>
              <a:t>1</a:t>
            </a:r>
            <a:r>
              <a:rPr lang="en-US" sz="2200" spc="-5" dirty="0">
                <a:solidFill>
                  <a:srgbClr val="0000FF"/>
                </a:solidFill>
                <a:latin typeface="Arial"/>
                <a:cs typeface="Arial"/>
              </a:rPr>
              <a:t>2</a:t>
            </a:r>
            <a:r>
              <a:rPr sz="2200" spc="-5" dirty="0">
                <a:solidFill>
                  <a:srgbClr val="0000FF"/>
                </a:solidFill>
                <a:latin typeface="Arial"/>
                <a:cs typeface="Arial"/>
              </a:rPr>
              <a:t>.9)/3</a:t>
            </a:r>
            <a:endParaRPr sz="2200" dirty="0">
              <a:solidFill>
                <a:prstClr val="black"/>
              </a:solidFill>
              <a:latin typeface="Arial"/>
              <a:cs typeface="Arial"/>
            </a:endParaRPr>
          </a:p>
        </p:txBody>
      </p:sp>
      <p:sp>
        <p:nvSpPr>
          <p:cNvPr id="27" name="object 28"/>
          <p:cNvSpPr/>
          <p:nvPr/>
        </p:nvSpPr>
        <p:spPr>
          <a:xfrm>
            <a:off x="6695411" y="4225169"/>
            <a:ext cx="1580096" cy="393599"/>
          </a:xfrm>
          <a:prstGeom prst="rect">
            <a:avLst/>
          </a:prstGeom>
          <a:blipFill>
            <a:blip r:embed="rId11" cstate="print"/>
            <a:stretch>
              <a:fillRect/>
            </a:stretch>
          </a:blipFill>
        </p:spPr>
        <p:txBody>
          <a:bodyPr wrap="square" lIns="0" tIns="0" rIns="0" bIns="0" rtlCol="0"/>
          <a:lstStyle/>
          <a:p>
            <a:endParaRPr>
              <a:solidFill>
                <a:prstClr val="black"/>
              </a:solidFill>
            </a:endParaRPr>
          </a:p>
        </p:txBody>
      </p:sp>
      <p:sp>
        <p:nvSpPr>
          <p:cNvPr id="28" name="object 29"/>
          <p:cNvSpPr txBox="1"/>
          <p:nvPr/>
        </p:nvSpPr>
        <p:spPr>
          <a:xfrm>
            <a:off x="1778691" y="4951877"/>
            <a:ext cx="554990" cy="406400"/>
          </a:xfrm>
          <a:prstGeom prst="rect">
            <a:avLst/>
          </a:prstGeom>
        </p:spPr>
        <p:txBody>
          <a:bodyPr vert="horz" wrap="square" lIns="0" tIns="0" rIns="0" bIns="0" rtlCol="0">
            <a:spAutoFit/>
          </a:bodyPr>
          <a:lstStyle/>
          <a:p>
            <a:pPr marL="12700">
              <a:lnSpc>
                <a:spcPts val="3130"/>
              </a:lnSpc>
            </a:pPr>
            <a:r>
              <a:rPr sz="3000" spc="-5" dirty="0">
                <a:solidFill>
                  <a:srgbClr val="0000FF"/>
                </a:solidFill>
                <a:latin typeface="Arial"/>
                <a:cs typeface="Arial"/>
              </a:rPr>
              <a:t>2.9</a:t>
            </a:r>
            <a:endParaRPr sz="3000">
              <a:solidFill>
                <a:prstClr val="black"/>
              </a:solidFill>
              <a:latin typeface="Arial"/>
              <a:cs typeface="Arial"/>
            </a:endParaRPr>
          </a:p>
        </p:txBody>
      </p:sp>
      <p:sp>
        <p:nvSpPr>
          <p:cNvPr id="29" name="object 30"/>
          <p:cNvSpPr txBox="1"/>
          <p:nvPr/>
        </p:nvSpPr>
        <p:spPr>
          <a:xfrm>
            <a:off x="3302688" y="4951877"/>
            <a:ext cx="237490" cy="406400"/>
          </a:xfrm>
          <a:prstGeom prst="rect">
            <a:avLst/>
          </a:prstGeom>
        </p:spPr>
        <p:txBody>
          <a:bodyPr vert="horz" wrap="square" lIns="0" tIns="0" rIns="0" bIns="0" rtlCol="0">
            <a:spAutoFit/>
          </a:bodyPr>
          <a:lstStyle/>
          <a:p>
            <a:pPr marL="12700">
              <a:lnSpc>
                <a:spcPts val="3130"/>
              </a:lnSpc>
            </a:pPr>
            <a:r>
              <a:rPr sz="3000" spc="-5" dirty="0">
                <a:solidFill>
                  <a:srgbClr val="0000FF"/>
                </a:solidFill>
                <a:latin typeface="Arial"/>
                <a:cs typeface="Arial"/>
              </a:rPr>
              <a:t>0</a:t>
            </a:r>
            <a:endParaRPr sz="3000">
              <a:solidFill>
                <a:prstClr val="black"/>
              </a:solidFill>
              <a:latin typeface="Arial"/>
              <a:cs typeface="Arial"/>
            </a:endParaRPr>
          </a:p>
        </p:txBody>
      </p:sp>
      <p:sp>
        <p:nvSpPr>
          <p:cNvPr id="30" name="object 31"/>
          <p:cNvSpPr txBox="1"/>
          <p:nvPr/>
        </p:nvSpPr>
        <p:spPr>
          <a:xfrm>
            <a:off x="4382317" y="4951868"/>
            <a:ext cx="766445" cy="406400"/>
          </a:xfrm>
          <a:prstGeom prst="rect">
            <a:avLst/>
          </a:prstGeom>
        </p:spPr>
        <p:txBody>
          <a:bodyPr vert="horz" wrap="square" lIns="0" tIns="0" rIns="0" bIns="0" rtlCol="0">
            <a:spAutoFit/>
          </a:bodyPr>
          <a:lstStyle/>
          <a:p>
            <a:pPr marL="12700">
              <a:lnSpc>
                <a:spcPts val="3130"/>
              </a:lnSpc>
            </a:pPr>
            <a:r>
              <a:rPr sz="3000" spc="-5" dirty="0">
                <a:solidFill>
                  <a:srgbClr val="0000FF"/>
                </a:solidFill>
                <a:latin typeface="Arial"/>
                <a:cs typeface="Arial"/>
              </a:rPr>
              <a:t>1</a:t>
            </a:r>
            <a:r>
              <a:rPr lang="en-US" sz="3000" spc="-5" dirty="0">
                <a:solidFill>
                  <a:srgbClr val="0000FF"/>
                </a:solidFill>
                <a:latin typeface="Arial"/>
                <a:cs typeface="Arial"/>
              </a:rPr>
              <a:t>2</a:t>
            </a:r>
            <a:r>
              <a:rPr sz="3000" spc="-5" dirty="0">
                <a:solidFill>
                  <a:srgbClr val="0000FF"/>
                </a:solidFill>
                <a:latin typeface="Arial"/>
                <a:cs typeface="Arial"/>
              </a:rPr>
              <a:t>.9</a:t>
            </a:r>
            <a:endParaRPr sz="3000" dirty="0">
              <a:solidFill>
                <a:prstClr val="black"/>
              </a:solidFill>
              <a:latin typeface="Arial"/>
              <a:cs typeface="Arial"/>
            </a:endParaRPr>
          </a:p>
        </p:txBody>
      </p:sp>
      <p:sp>
        <p:nvSpPr>
          <p:cNvPr id="31" name="object 32"/>
          <p:cNvSpPr txBox="1"/>
          <p:nvPr/>
        </p:nvSpPr>
        <p:spPr>
          <a:xfrm>
            <a:off x="171399" y="5024311"/>
            <a:ext cx="1075690" cy="330200"/>
          </a:xfrm>
          <a:prstGeom prst="rect">
            <a:avLst/>
          </a:prstGeom>
        </p:spPr>
        <p:txBody>
          <a:bodyPr vert="horz" wrap="square" lIns="0" tIns="0" rIns="0" bIns="0" rtlCol="0">
            <a:spAutoFit/>
          </a:bodyPr>
          <a:lstStyle/>
          <a:p>
            <a:pPr marL="12700">
              <a:lnSpc>
                <a:spcPts val="2525"/>
              </a:lnSpc>
            </a:pPr>
            <a:r>
              <a:rPr sz="2400" spc="-5" dirty="0" smtClean="0">
                <a:solidFill>
                  <a:prstClr val="black"/>
                </a:solidFill>
                <a:latin typeface="Arial"/>
                <a:cs typeface="Arial"/>
              </a:rPr>
              <a:t>Loss:</a:t>
            </a:r>
            <a:endParaRPr sz="2400" dirty="0">
              <a:solidFill>
                <a:prstClr val="black"/>
              </a:solidFill>
              <a:latin typeface="Arial"/>
              <a:cs typeface="Arial"/>
            </a:endParaRPr>
          </a:p>
        </p:txBody>
      </p:sp>
      <p:sp>
        <p:nvSpPr>
          <p:cNvPr id="32" name="object 33"/>
          <p:cNvSpPr txBox="1"/>
          <p:nvPr/>
        </p:nvSpPr>
        <p:spPr>
          <a:xfrm>
            <a:off x="5399117" y="5096185"/>
            <a:ext cx="2876389" cy="769441"/>
          </a:xfrm>
          <a:prstGeom prst="rect">
            <a:avLst/>
          </a:prstGeom>
        </p:spPr>
        <p:txBody>
          <a:bodyPr vert="horz" wrap="square" lIns="0" tIns="0" rIns="0" bIns="0" rtlCol="0">
            <a:spAutoFit/>
          </a:bodyPr>
          <a:lstStyle/>
          <a:p>
            <a:pPr marL="669290">
              <a:lnSpc>
                <a:spcPts val="2325"/>
              </a:lnSpc>
            </a:pPr>
            <a:r>
              <a:rPr sz="2200" spc="-5" dirty="0">
                <a:solidFill>
                  <a:srgbClr val="0000FF"/>
                </a:solidFill>
                <a:latin typeface="Arial"/>
                <a:cs typeface="Arial"/>
              </a:rPr>
              <a:t>=</a:t>
            </a:r>
            <a:r>
              <a:rPr sz="2200" spc="-80" dirty="0">
                <a:solidFill>
                  <a:srgbClr val="0000FF"/>
                </a:solidFill>
                <a:latin typeface="Arial"/>
                <a:cs typeface="Arial"/>
              </a:rPr>
              <a:t> </a:t>
            </a:r>
            <a:r>
              <a:rPr lang="en-US" sz="2200" spc="-80" dirty="0">
                <a:solidFill>
                  <a:srgbClr val="0000FF"/>
                </a:solidFill>
                <a:latin typeface="Arial"/>
                <a:cs typeface="Arial"/>
              </a:rPr>
              <a:t>15.8 / 3 = </a:t>
            </a:r>
            <a:r>
              <a:rPr lang="en-US" sz="2200" b="1" spc="-5" dirty="0">
                <a:solidFill>
                  <a:srgbClr val="0000FF"/>
                </a:solidFill>
                <a:latin typeface="Arial"/>
                <a:cs typeface="Arial"/>
              </a:rPr>
              <a:t>5.3</a:t>
            </a:r>
            <a:endParaRPr sz="2200" dirty="0">
              <a:solidFill>
                <a:prstClr val="black"/>
              </a:solidFill>
              <a:latin typeface="Arial"/>
              <a:cs typeface="Arial"/>
            </a:endParaRPr>
          </a:p>
          <a:p>
            <a:pPr marL="12700">
              <a:spcBef>
                <a:spcPts val="1325"/>
              </a:spcBef>
            </a:pPr>
            <a:r>
              <a:rPr sz="3000" spc="-7" baseline="1388" dirty="0">
                <a:solidFill>
                  <a:srgbClr val="FFFFFF"/>
                </a:solidFill>
                <a:latin typeface="Arial"/>
                <a:cs typeface="Arial"/>
              </a:rPr>
              <a:t>Lecture 3 </a:t>
            </a:r>
            <a:r>
              <a:rPr sz="3000" baseline="1388" dirty="0">
                <a:solidFill>
                  <a:srgbClr val="FFFFFF"/>
                </a:solidFill>
                <a:latin typeface="Arial"/>
                <a:cs typeface="Arial"/>
              </a:rPr>
              <a:t>-</a:t>
            </a:r>
            <a:r>
              <a:rPr sz="3000" spc="-225" baseline="1388" dirty="0">
                <a:solidFill>
                  <a:srgbClr val="FFFFFF"/>
                </a:solidFill>
                <a:latin typeface="Arial"/>
                <a:cs typeface="Arial"/>
              </a:rPr>
              <a:t> </a:t>
            </a:r>
            <a:r>
              <a:rPr sz="2000" spc="-5" dirty="0">
                <a:solidFill>
                  <a:srgbClr val="FFFFFF"/>
                </a:solidFill>
                <a:latin typeface="Arial"/>
                <a:cs typeface="Arial"/>
              </a:rPr>
              <a:t>12</a:t>
            </a:r>
            <a:endParaRPr sz="2000" dirty="0">
              <a:solidFill>
                <a:prstClr val="black"/>
              </a:solidFill>
              <a:latin typeface="Arial"/>
              <a:cs typeface="Arial"/>
            </a:endParaRPr>
          </a:p>
        </p:txBody>
      </p:sp>
      <p:sp>
        <p:nvSpPr>
          <p:cNvPr id="33" name="TextBox 32"/>
          <p:cNvSpPr txBox="1"/>
          <p:nvPr/>
        </p:nvSpPr>
        <p:spPr>
          <a:xfrm>
            <a:off x="-1" y="6604084"/>
            <a:ext cx="2545219" cy="253916"/>
          </a:xfrm>
          <a:prstGeom prst="rect">
            <a:avLst/>
          </a:prstGeom>
          <a:noFill/>
        </p:spPr>
        <p:txBody>
          <a:bodyPr wrap="square" rtlCol="0">
            <a:spAutoFit/>
          </a:bodyPr>
          <a:lstStyle/>
          <a:p>
            <a:r>
              <a:rPr lang="en-US" sz="1050" dirty="0"/>
              <a:t>Adapted from Andrej </a:t>
            </a:r>
            <a:r>
              <a:rPr lang="en-US" sz="1050" dirty="0" err="1"/>
              <a:t>Karpathy</a:t>
            </a:r>
            <a:endParaRPr lang="en-US" sz="1050" dirty="0"/>
          </a:p>
        </p:txBody>
      </p:sp>
    </p:spTree>
    <p:extLst>
      <p:ext uri="{BB962C8B-B14F-4D97-AF65-F5344CB8AC3E}">
        <p14:creationId xmlns:p14="http://schemas.microsoft.com/office/powerpoint/2010/main" val="16691938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classifier: Hinge loss </a:t>
            </a:r>
          </a:p>
        </p:txBody>
      </p:sp>
      <p:sp>
        <p:nvSpPr>
          <p:cNvPr id="3" name="object 4"/>
          <p:cNvSpPr/>
          <p:nvPr/>
        </p:nvSpPr>
        <p:spPr>
          <a:xfrm>
            <a:off x="425486" y="2217922"/>
            <a:ext cx="7201172" cy="509098"/>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4" name="object 5"/>
          <p:cNvSpPr/>
          <p:nvPr/>
        </p:nvSpPr>
        <p:spPr>
          <a:xfrm>
            <a:off x="425475" y="1636336"/>
            <a:ext cx="1952933" cy="413449"/>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5" name="TextBox 4"/>
          <p:cNvSpPr txBox="1"/>
          <p:nvPr/>
        </p:nvSpPr>
        <p:spPr>
          <a:xfrm>
            <a:off x="0" y="6604084"/>
            <a:ext cx="1999265" cy="253916"/>
          </a:xfrm>
          <a:prstGeom prst="rect">
            <a:avLst/>
          </a:prstGeom>
          <a:noFill/>
        </p:spPr>
        <p:txBody>
          <a:bodyPr wrap="none" rtlCol="0">
            <a:spAutoFit/>
          </a:bodyPr>
          <a:lstStyle/>
          <a:p>
            <a:r>
              <a:rPr lang="en-US" sz="1050" dirty="0"/>
              <a:t>Adapted from Andrej </a:t>
            </a:r>
            <a:r>
              <a:rPr lang="en-US" sz="1050" dirty="0" err="1"/>
              <a:t>Karpathy</a:t>
            </a:r>
            <a:endParaRPr lang="en-US" sz="1050" dirty="0"/>
          </a:p>
        </p:txBody>
      </p:sp>
    </p:spTree>
    <p:extLst>
      <p:ext uri="{BB962C8B-B14F-4D97-AF65-F5344CB8AC3E}">
        <p14:creationId xmlns:p14="http://schemas.microsoft.com/office/powerpoint/2010/main" val="24615094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classifier: Hinge loss </a:t>
            </a:r>
          </a:p>
        </p:txBody>
      </p:sp>
      <p:sp>
        <p:nvSpPr>
          <p:cNvPr id="3" name="object 4"/>
          <p:cNvSpPr txBox="1"/>
          <p:nvPr/>
        </p:nvSpPr>
        <p:spPr>
          <a:xfrm>
            <a:off x="240350" y="1051409"/>
            <a:ext cx="3750945" cy="466090"/>
          </a:xfrm>
          <a:prstGeom prst="rect">
            <a:avLst/>
          </a:prstGeom>
        </p:spPr>
        <p:txBody>
          <a:bodyPr vert="horz" wrap="square" lIns="0" tIns="0" rIns="0" bIns="0" rtlCol="0">
            <a:spAutoFit/>
          </a:bodyPr>
          <a:lstStyle/>
          <a:p>
            <a:pPr marL="12700"/>
            <a:r>
              <a:rPr sz="3000" spc="-5" dirty="0">
                <a:solidFill>
                  <a:srgbClr val="FF0000"/>
                </a:solidFill>
                <a:latin typeface="Arial"/>
                <a:cs typeface="Arial"/>
              </a:rPr>
              <a:t>Weight</a:t>
            </a:r>
            <a:r>
              <a:rPr sz="3000" spc="-20" dirty="0">
                <a:solidFill>
                  <a:srgbClr val="FF0000"/>
                </a:solidFill>
                <a:latin typeface="Arial"/>
                <a:cs typeface="Arial"/>
              </a:rPr>
              <a:t> </a:t>
            </a:r>
            <a:r>
              <a:rPr sz="3000" spc="-5" dirty="0">
                <a:solidFill>
                  <a:srgbClr val="FF0000"/>
                </a:solidFill>
                <a:latin typeface="Arial"/>
                <a:cs typeface="Arial"/>
              </a:rPr>
              <a:t>Regularization</a:t>
            </a:r>
            <a:endParaRPr sz="3000">
              <a:solidFill>
                <a:prstClr val="black"/>
              </a:solidFill>
              <a:latin typeface="Arial"/>
              <a:cs typeface="Arial"/>
            </a:endParaRPr>
          </a:p>
        </p:txBody>
      </p:sp>
      <p:sp>
        <p:nvSpPr>
          <p:cNvPr id="4" name="object 5"/>
          <p:cNvSpPr/>
          <p:nvPr/>
        </p:nvSpPr>
        <p:spPr>
          <a:xfrm>
            <a:off x="289009" y="1715798"/>
            <a:ext cx="8565972" cy="493498"/>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5" name="object 6"/>
          <p:cNvSpPr/>
          <p:nvPr/>
        </p:nvSpPr>
        <p:spPr>
          <a:xfrm>
            <a:off x="7827310" y="1664348"/>
            <a:ext cx="1069975" cy="544830"/>
          </a:xfrm>
          <a:custGeom>
            <a:avLst/>
            <a:gdLst/>
            <a:ahLst/>
            <a:cxnLst/>
            <a:rect l="l" t="t" r="r" b="b"/>
            <a:pathLst>
              <a:path w="1069975" h="544830">
                <a:moveTo>
                  <a:pt x="0" y="0"/>
                </a:moveTo>
                <a:lnTo>
                  <a:pt x="1069497" y="0"/>
                </a:lnTo>
                <a:lnTo>
                  <a:pt x="1069497" y="544798"/>
                </a:lnTo>
                <a:lnTo>
                  <a:pt x="0" y="544798"/>
                </a:lnTo>
                <a:lnTo>
                  <a:pt x="0" y="0"/>
                </a:lnTo>
                <a:close/>
              </a:path>
            </a:pathLst>
          </a:custGeom>
          <a:ln w="19049">
            <a:solidFill>
              <a:srgbClr val="FF0000"/>
            </a:solidFill>
          </a:ln>
        </p:spPr>
        <p:txBody>
          <a:bodyPr wrap="square" lIns="0" tIns="0" rIns="0" bIns="0" rtlCol="0"/>
          <a:lstStyle/>
          <a:p>
            <a:endParaRPr>
              <a:solidFill>
                <a:prstClr val="black"/>
              </a:solidFill>
            </a:endParaRPr>
          </a:p>
        </p:txBody>
      </p:sp>
      <p:sp>
        <p:nvSpPr>
          <p:cNvPr id="6" name="object 7"/>
          <p:cNvSpPr/>
          <p:nvPr/>
        </p:nvSpPr>
        <p:spPr>
          <a:xfrm>
            <a:off x="7394709" y="1471972"/>
            <a:ext cx="481330" cy="263525"/>
          </a:xfrm>
          <a:custGeom>
            <a:avLst/>
            <a:gdLst/>
            <a:ahLst/>
            <a:cxnLst/>
            <a:rect l="l" t="t" r="r" b="b"/>
            <a:pathLst>
              <a:path w="481329" h="263525">
                <a:moveTo>
                  <a:pt x="0" y="0"/>
                </a:moveTo>
                <a:lnTo>
                  <a:pt x="480874" y="263534"/>
                </a:lnTo>
              </a:path>
            </a:pathLst>
          </a:custGeom>
          <a:ln w="9524">
            <a:solidFill>
              <a:srgbClr val="666666"/>
            </a:solidFill>
          </a:ln>
        </p:spPr>
        <p:txBody>
          <a:bodyPr wrap="square" lIns="0" tIns="0" rIns="0" bIns="0" rtlCol="0"/>
          <a:lstStyle/>
          <a:p>
            <a:endParaRPr>
              <a:solidFill>
                <a:prstClr val="black"/>
              </a:solidFill>
            </a:endParaRPr>
          </a:p>
        </p:txBody>
      </p:sp>
      <p:sp>
        <p:nvSpPr>
          <p:cNvPr id="7" name="object 8"/>
          <p:cNvSpPr/>
          <p:nvPr/>
        </p:nvSpPr>
        <p:spPr>
          <a:xfrm>
            <a:off x="7868034" y="1721709"/>
            <a:ext cx="45720" cy="34925"/>
          </a:xfrm>
          <a:custGeom>
            <a:avLst/>
            <a:gdLst/>
            <a:ahLst/>
            <a:cxnLst/>
            <a:rect l="l" t="t" r="r" b="b"/>
            <a:pathLst>
              <a:path w="45720" h="34925">
                <a:moveTo>
                  <a:pt x="0" y="27594"/>
                </a:moveTo>
                <a:lnTo>
                  <a:pt x="45449" y="34572"/>
                </a:lnTo>
                <a:lnTo>
                  <a:pt x="15124" y="0"/>
                </a:lnTo>
                <a:lnTo>
                  <a:pt x="0" y="27594"/>
                </a:lnTo>
                <a:close/>
              </a:path>
            </a:pathLst>
          </a:custGeom>
          <a:ln w="9524">
            <a:solidFill>
              <a:srgbClr val="666666"/>
            </a:solidFill>
          </a:ln>
        </p:spPr>
        <p:txBody>
          <a:bodyPr wrap="square" lIns="0" tIns="0" rIns="0" bIns="0" rtlCol="0"/>
          <a:lstStyle/>
          <a:p>
            <a:endParaRPr>
              <a:solidFill>
                <a:prstClr val="black"/>
              </a:solidFill>
            </a:endParaRPr>
          </a:p>
        </p:txBody>
      </p:sp>
      <p:sp>
        <p:nvSpPr>
          <p:cNvPr id="8" name="object 9"/>
          <p:cNvSpPr txBox="1">
            <a:spLocks/>
          </p:cNvSpPr>
          <p:nvPr/>
        </p:nvSpPr>
        <p:spPr bwMode="auto">
          <a:xfrm>
            <a:off x="5305363" y="903186"/>
            <a:ext cx="3359150" cy="563245"/>
          </a:xfrm>
          <a:prstGeom prst="rect">
            <a:avLst/>
          </a:prstGeom>
          <a:noFill/>
          <a:ln w="9525">
            <a:noFill/>
            <a:miter lim="800000"/>
            <a:headEnd/>
            <a:tailEnd/>
          </a:ln>
        </p:spPr>
        <p:txBody>
          <a:bodyPr vert="horz" wrap="square" lIns="0" tIns="0" rIns="0" bIns="0" numCol="1" rtlCol="0" anchor="ctr" anchorCtr="0" compatLnSpc="1">
            <a:prstTxWarp prst="textNoShape">
              <a:avLst/>
            </a:prstTxWarp>
            <a:spAutoFit/>
          </a:bodyPr>
          <a:lstStyle>
            <a:lvl1pPr algn="l" rtl="0" eaLnBrk="0" fontAlgn="base" hangingPunct="0">
              <a:spcBef>
                <a:spcPct val="0"/>
              </a:spcBef>
              <a:spcAft>
                <a:spcPct val="0"/>
              </a:spcAft>
              <a:defRPr sz="3400">
                <a:solidFill>
                  <a:schemeClr val="tx2"/>
                </a:solidFill>
                <a:latin typeface="+mj-lt"/>
                <a:ea typeface="+mj-ea"/>
                <a:cs typeface="+mj-cs"/>
              </a:defRPr>
            </a:lvl1pPr>
            <a:lvl2pPr algn="l" rtl="0" eaLnBrk="0" fontAlgn="base" hangingPunct="0">
              <a:spcBef>
                <a:spcPct val="0"/>
              </a:spcBef>
              <a:spcAft>
                <a:spcPct val="0"/>
              </a:spcAft>
              <a:defRPr sz="3400">
                <a:solidFill>
                  <a:schemeClr val="tx2"/>
                </a:solidFill>
                <a:latin typeface="Arial" charset="0"/>
              </a:defRPr>
            </a:lvl2pPr>
            <a:lvl3pPr algn="l" rtl="0" eaLnBrk="0" fontAlgn="base" hangingPunct="0">
              <a:spcBef>
                <a:spcPct val="0"/>
              </a:spcBef>
              <a:spcAft>
                <a:spcPct val="0"/>
              </a:spcAft>
              <a:defRPr sz="3400">
                <a:solidFill>
                  <a:schemeClr val="tx2"/>
                </a:solidFill>
                <a:latin typeface="Arial" charset="0"/>
              </a:defRPr>
            </a:lvl3pPr>
            <a:lvl4pPr algn="l" rtl="0" eaLnBrk="0" fontAlgn="base" hangingPunct="0">
              <a:spcBef>
                <a:spcPct val="0"/>
              </a:spcBef>
              <a:spcAft>
                <a:spcPct val="0"/>
              </a:spcAft>
              <a:defRPr sz="3400">
                <a:solidFill>
                  <a:schemeClr val="tx2"/>
                </a:solidFill>
                <a:latin typeface="Arial" charset="0"/>
              </a:defRPr>
            </a:lvl4pPr>
            <a:lvl5pPr algn="l" rtl="0" eaLnBrk="0" fontAlgn="base" hangingPunct="0">
              <a:spcBef>
                <a:spcPct val="0"/>
              </a:spcBef>
              <a:spcAft>
                <a:spcPct val="0"/>
              </a:spcAft>
              <a:defRPr sz="3400">
                <a:solidFill>
                  <a:schemeClr val="tx2"/>
                </a:solidFill>
                <a:latin typeface="Arial" charset="0"/>
              </a:defRPr>
            </a:lvl5pPr>
            <a:lvl6pPr marL="457200" algn="l" rtl="0" eaLnBrk="0" fontAlgn="base" hangingPunct="0">
              <a:spcBef>
                <a:spcPct val="0"/>
              </a:spcBef>
              <a:spcAft>
                <a:spcPct val="0"/>
              </a:spcAft>
              <a:defRPr sz="3400">
                <a:solidFill>
                  <a:schemeClr val="tx2"/>
                </a:solidFill>
                <a:latin typeface="Arial" charset="0"/>
              </a:defRPr>
            </a:lvl6pPr>
            <a:lvl7pPr marL="914400" algn="l" rtl="0" eaLnBrk="0" fontAlgn="base" hangingPunct="0">
              <a:spcBef>
                <a:spcPct val="0"/>
              </a:spcBef>
              <a:spcAft>
                <a:spcPct val="0"/>
              </a:spcAft>
              <a:defRPr sz="3400">
                <a:solidFill>
                  <a:schemeClr val="tx2"/>
                </a:solidFill>
                <a:latin typeface="Arial" charset="0"/>
              </a:defRPr>
            </a:lvl7pPr>
            <a:lvl8pPr marL="1371600" algn="l" rtl="0" eaLnBrk="0" fontAlgn="base" hangingPunct="0">
              <a:spcBef>
                <a:spcPct val="0"/>
              </a:spcBef>
              <a:spcAft>
                <a:spcPct val="0"/>
              </a:spcAft>
              <a:defRPr sz="3400">
                <a:solidFill>
                  <a:schemeClr val="tx2"/>
                </a:solidFill>
                <a:latin typeface="Arial" charset="0"/>
              </a:defRPr>
            </a:lvl8pPr>
            <a:lvl9pPr marL="1828800" algn="l" rtl="0" eaLnBrk="0" fontAlgn="base" hangingPunct="0">
              <a:spcBef>
                <a:spcPct val="0"/>
              </a:spcBef>
              <a:spcAft>
                <a:spcPct val="0"/>
              </a:spcAft>
              <a:defRPr sz="3400">
                <a:solidFill>
                  <a:schemeClr val="tx2"/>
                </a:solidFill>
                <a:latin typeface="Arial" charset="0"/>
              </a:defRPr>
            </a:lvl9pPr>
          </a:lstStyle>
          <a:p>
            <a:pPr marL="12700" marR="5080">
              <a:lnSpc>
                <a:spcPct val="100699"/>
              </a:lnSpc>
            </a:pPr>
            <a:r>
              <a:rPr lang="el-GR" sz="1800" kern="0" spc="-5" dirty="0"/>
              <a:t>λ</a:t>
            </a:r>
            <a:r>
              <a:rPr lang="en-US" sz="1800" kern="0" spc="-5" dirty="0"/>
              <a:t> = regularization strength  (</a:t>
            </a:r>
            <a:r>
              <a:rPr lang="en-US" sz="1800" kern="0" spc="-5" dirty="0" err="1"/>
              <a:t>hyperparameter</a:t>
            </a:r>
            <a:r>
              <a:rPr lang="en-US" sz="1800" kern="0" spc="-5" dirty="0"/>
              <a:t>)</a:t>
            </a:r>
            <a:endParaRPr lang="en-US" sz="1800" kern="0" dirty="0"/>
          </a:p>
        </p:txBody>
      </p:sp>
      <p:sp>
        <p:nvSpPr>
          <p:cNvPr id="9" name="object 10"/>
          <p:cNvSpPr txBox="1"/>
          <p:nvPr/>
        </p:nvSpPr>
        <p:spPr>
          <a:xfrm>
            <a:off x="362025" y="2469904"/>
            <a:ext cx="6969125" cy="1846659"/>
          </a:xfrm>
          <a:prstGeom prst="rect">
            <a:avLst/>
          </a:prstGeom>
        </p:spPr>
        <p:txBody>
          <a:bodyPr vert="horz" wrap="square" lIns="0" tIns="0" rIns="0" bIns="0" rtlCol="0">
            <a:spAutoFit/>
          </a:bodyPr>
          <a:lstStyle/>
          <a:p>
            <a:pPr marL="12700" marR="3902710"/>
            <a:r>
              <a:rPr sz="3000" spc="-5" dirty="0">
                <a:solidFill>
                  <a:srgbClr val="38751C"/>
                </a:solidFill>
                <a:latin typeface="Arial"/>
                <a:cs typeface="Arial"/>
              </a:rPr>
              <a:t>In common use:  </a:t>
            </a:r>
            <a:r>
              <a:rPr sz="3000" b="1" spc="-5" dirty="0">
                <a:solidFill>
                  <a:prstClr val="black"/>
                </a:solidFill>
                <a:latin typeface="Arial"/>
                <a:cs typeface="Arial"/>
              </a:rPr>
              <a:t>L2</a:t>
            </a:r>
            <a:r>
              <a:rPr sz="3000" b="1" spc="-50" dirty="0">
                <a:solidFill>
                  <a:prstClr val="black"/>
                </a:solidFill>
                <a:latin typeface="Arial"/>
                <a:cs typeface="Arial"/>
              </a:rPr>
              <a:t> </a:t>
            </a:r>
            <a:r>
              <a:rPr sz="3000" b="1" spc="-5" dirty="0">
                <a:solidFill>
                  <a:prstClr val="black"/>
                </a:solidFill>
                <a:latin typeface="Arial"/>
                <a:cs typeface="Arial"/>
              </a:rPr>
              <a:t>regularization  </a:t>
            </a:r>
            <a:r>
              <a:rPr sz="3000" spc="-5" dirty="0">
                <a:solidFill>
                  <a:prstClr val="black"/>
                </a:solidFill>
                <a:latin typeface="Arial"/>
                <a:cs typeface="Arial"/>
              </a:rPr>
              <a:t>L1</a:t>
            </a:r>
            <a:r>
              <a:rPr sz="3000" spc="-35" dirty="0">
                <a:solidFill>
                  <a:prstClr val="black"/>
                </a:solidFill>
                <a:latin typeface="Arial"/>
                <a:cs typeface="Arial"/>
              </a:rPr>
              <a:t> </a:t>
            </a:r>
            <a:r>
              <a:rPr sz="3000" spc="-5" dirty="0">
                <a:solidFill>
                  <a:prstClr val="black"/>
                </a:solidFill>
                <a:latin typeface="Arial"/>
                <a:cs typeface="Arial"/>
              </a:rPr>
              <a:t>regularization</a:t>
            </a:r>
            <a:endParaRPr sz="3000" dirty="0">
              <a:solidFill>
                <a:prstClr val="black"/>
              </a:solidFill>
              <a:latin typeface="Arial"/>
              <a:cs typeface="Arial"/>
            </a:endParaRPr>
          </a:p>
          <a:p>
            <a:pPr marL="12700" marR="5080"/>
            <a:r>
              <a:rPr sz="3000" spc="-5" dirty="0">
                <a:solidFill>
                  <a:prstClr val="black"/>
                </a:solidFill>
                <a:latin typeface="Arial"/>
                <a:cs typeface="Arial"/>
              </a:rPr>
              <a:t>Dropout </a:t>
            </a:r>
            <a:r>
              <a:rPr sz="3000" spc="-5" dirty="0">
                <a:solidFill>
                  <a:srgbClr val="999999"/>
                </a:solidFill>
                <a:latin typeface="Arial"/>
                <a:cs typeface="Arial"/>
              </a:rPr>
              <a:t>(will see</a:t>
            </a:r>
            <a:r>
              <a:rPr sz="3000" spc="-10" dirty="0">
                <a:solidFill>
                  <a:srgbClr val="999999"/>
                </a:solidFill>
                <a:latin typeface="Arial"/>
                <a:cs typeface="Arial"/>
              </a:rPr>
              <a:t> </a:t>
            </a:r>
            <a:r>
              <a:rPr sz="3000" spc="-5" dirty="0">
                <a:solidFill>
                  <a:srgbClr val="999999"/>
                </a:solidFill>
                <a:latin typeface="Arial"/>
                <a:cs typeface="Arial"/>
              </a:rPr>
              <a:t>later)</a:t>
            </a:r>
            <a:endParaRPr sz="3000" dirty="0">
              <a:solidFill>
                <a:prstClr val="black"/>
              </a:solidFill>
              <a:latin typeface="Arial"/>
              <a:cs typeface="Arial"/>
            </a:endParaRPr>
          </a:p>
        </p:txBody>
      </p:sp>
      <p:sp>
        <p:nvSpPr>
          <p:cNvPr id="10" name="object 11"/>
          <p:cNvSpPr/>
          <p:nvPr/>
        </p:nvSpPr>
        <p:spPr>
          <a:xfrm>
            <a:off x="4872590" y="2892920"/>
            <a:ext cx="2562044" cy="438424"/>
          </a:xfrm>
          <a:prstGeom prst="rect">
            <a:avLst/>
          </a:prstGeom>
          <a:blipFill>
            <a:blip r:embed="rId4" cstate="print"/>
            <a:stretch>
              <a:fillRect/>
            </a:stretch>
          </a:blipFill>
        </p:spPr>
        <p:txBody>
          <a:bodyPr wrap="square" lIns="0" tIns="0" rIns="0" bIns="0" rtlCol="0"/>
          <a:lstStyle/>
          <a:p>
            <a:endParaRPr>
              <a:solidFill>
                <a:prstClr val="black"/>
              </a:solidFill>
            </a:endParaRPr>
          </a:p>
        </p:txBody>
      </p:sp>
      <p:sp>
        <p:nvSpPr>
          <p:cNvPr id="11" name="object 12"/>
          <p:cNvSpPr/>
          <p:nvPr/>
        </p:nvSpPr>
        <p:spPr>
          <a:xfrm>
            <a:off x="4879265" y="3406945"/>
            <a:ext cx="2548694" cy="393599"/>
          </a:xfrm>
          <a:prstGeom prst="rect">
            <a:avLst/>
          </a:prstGeom>
          <a:blipFill>
            <a:blip r:embed="rId5" cstate="print"/>
            <a:stretch>
              <a:fillRect/>
            </a:stretch>
          </a:blipFill>
        </p:spPr>
        <p:txBody>
          <a:bodyPr wrap="square" lIns="0" tIns="0" rIns="0" bIns="0" rtlCol="0"/>
          <a:lstStyle/>
          <a:p>
            <a:endParaRPr>
              <a:solidFill>
                <a:prstClr val="black"/>
              </a:solidFill>
            </a:endParaRPr>
          </a:p>
        </p:txBody>
      </p:sp>
      <p:sp>
        <p:nvSpPr>
          <p:cNvPr id="13" name="TextBox 12"/>
          <p:cNvSpPr txBox="1"/>
          <p:nvPr/>
        </p:nvSpPr>
        <p:spPr>
          <a:xfrm>
            <a:off x="0" y="6604084"/>
            <a:ext cx="1999265" cy="253916"/>
          </a:xfrm>
          <a:prstGeom prst="rect">
            <a:avLst/>
          </a:prstGeom>
          <a:noFill/>
        </p:spPr>
        <p:txBody>
          <a:bodyPr wrap="none" rtlCol="0">
            <a:spAutoFit/>
          </a:bodyPr>
          <a:lstStyle/>
          <a:p>
            <a:r>
              <a:rPr lang="en-US" sz="1050" dirty="0"/>
              <a:t>Adapted from Andrej </a:t>
            </a:r>
            <a:r>
              <a:rPr lang="en-US" sz="1050" dirty="0" err="1"/>
              <a:t>Karpathy</a:t>
            </a:r>
            <a:endParaRPr lang="en-US" sz="1050" dirty="0"/>
          </a:p>
        </p:txBody>
      </p:sp>
    </p:spTree>
    <p:extLst>
      <p:ext uri="{BB962C8B-B14F-4D97-AF65-F5344CB8AC3E}">
        <p14:creationId xmlns:p14="http://schemas.microsoft.com/office/powerpoint/2010/main" val="15432978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2726123" y="3062506"/>
            <a:ext cx="5941695" cy="563245"/>
          </a:xfrm>
          <a:prstGeom prst="rect">
            <a:avLst/>
          </a:prstGeom>
        </p:spPr>
        <p:txBody>
          <a:bodyPr vert="horz" wrap="square" lIns="0" tIns="0" rIns="0" bIns="0" rtlCol="0">
            <a:spAutoFit/>
          </a:bodyPr>
          <a:lstStyle/>
          <a:p>
            <a:pPr marL="12700" marR="5080">
              <a:lnSpc>
                <a:spcPct val="100699"/>
              </a:lnSpc>
            </a:pPr>
            <a:r>
              <a:rPr spc="-5" dirty="0">
                <a:latin typeface="Arial"/>
                <a:cs typeface="Arial"/>
              </a:rPr>
              <a:t>Want to maximize the log likelihood, or (for a loss function)  to minimize the negative log likelihood of the correct</a:t>
            </a:r>
            <a:r>
              <a:rPr spc="135" dirty="0">
                <a:latin typeface="Arial"/>
                <a:cs typeface="Arial"/>
              </a:rPr>
              <a:t> </a:t>
            </a:r>
            <a:r>
              <a:rPr spc="-5" dirty="0">
                <a:latin typeface="Arial"/>
                <a:cs typeface="Arial"/>
              </a:rPr>
              <a:t>class:</a:t>
            </a:r>
            <a:endParaRPr>
              <a:latin typeface="Arial"/>
              <a:cs typeface="Arial"/>
            </a:endParaRPr>
          </a:p>
        </p:txBody>
      </p:sp>
      <p:sp>
        <p:nvSpPr>
          <p:cNvPr id="6" name="object 6"/>
          <p:cNvSpPr/>
          <p:nvPr/>
        </p:nvSpPr>
        <p:spPr>
          <a:xfrm>
            <a:off x="1404999" y="1863785"/>
            <a:ext cx="1140220" cy="1258554"/>
          </a:xfrm>
          <a:prstGeom prst="rect">
            <a:avLst/>
          </a:prstGeom>
          <a:blipFill>
            <a:blip r:embed="rId3" cstate="print"/>
            <a:stretch>
              <a:fillRect/>
            </a:stretch>
          </a:blipFill>
        </p:spPr>
        <p:txBody>
          <a:bodyPr wrap="square" lIns="0" tIns="0" rIns="0" bIns="0" rtlCol="0"/>
          <a:lstStyle/>
          <a:p>
            <a:endParaRPr/>
          </a:p>
        </p:txBody>
      </p:sp>
      <p:sp>
        <p:nvSpPr>
          <p:cNvPr id="7" name="object 7"/>
          <p:cNvSpPr txBox="1"/>
          <p:nvPr/>
        </p:nvSpPr>
        <p:spPr>
          <a:xfrm>
            <a:off x="198150" y="3137426"/>
            <a:ext cx="550545" cy="1745614"/>
          </a:xfrm>
          <a:prstGeom prst="rect">
            <a:avLst/>
          </a:prstGeom>
        </p:spPr>
        <p:txBody>
          <a:bodyPr vert="horz" wrap="square" lIns="0" tIns="0" rIns="0" bIns="0" rtlCol="0">
            <a:spAutoFit/>
          </a:bodyPr>
          <a:lstStyle/>
          <a:p>
            <a:pPr marL="12700" marR="5080" algn="just">
              <a:lnSpc>
                <a:spcPct val="158200"/>
              </a:lnSpc>
            </a:pPr>
            <a:r>
              <a:rPr sz="2400" spc="-5" dirty="0">
                <a:latin typeface="Arial"/>
                <a:cs typeface="Arial"/>
              </a:rPr>
              <a:t>cat  car  frog</a:t>
            </a:r>
            <a:endParaRPr sz="2400">
              <a:latin typeface="Arial"/>
              <a:cs typeface="Arial"/>
            </a:endParaRPr>
          </a:p>
        </p:txBody>
      </p:sp>
      <p:sp>
        <p:nvSpPr>
          <p:cNvPr id="8" name="object 8"/>
          <p:cNvSpPr txBox="1"/>
          <p:nvPr/>
        </p:nvSpPr>
        <p:spPr>
          <a:xfrm>
            <a:off x="1648542" y="3318856"/>
            <a:ext cx="681990" cy="1532890"/>
          </a:xfrm>
          <a:prstGeom prst="rect">
            <a:avLst/>
          </a:prstGeom>
        </p:spPr>
        <p:txBody>
          <a:bodyPr vert="horz" wrap="square" lIns="0" tIns="0" rIns="0" bIns="0" rtlCol="0">
            <a:spAutoFit/>
          </a:bodyPr>
          <a:lstStyle/>
          <a:p>
            <a:pPr marL="25400" algn="ctr"/>
            <a:r>
              <a:rPr sz="3000" b="1" spc="-5" dirty="0">
                <a:latin typeface="Arial"/>
                <a:cs typeface="Arial"/>
              </a:rPr>
              <a:t>3.2</a:t>
            </a:r>
            <a:endParaRPr sz="3000">
              <a:latin typeface="Arial"/>
              <a:cs typeface="Arial"/>
            </a:endParaRPr>
          </a:p>
          <a:p>
            <a:pPr marL="25400" algn="ctr">
              <a:spcBef>
                <a:spcPts val="600"/>
              </a:spcBef>
            </a:pPr>
            <a:r>
              <a:rPr sz="3000" spc="-5" dirty="0">
                <a:latin typeface="Arial"/>
                <a:cs typeface="Arial"/>
              </a:rPr>
              <a:t>5.1</a:t>
            </a:r>
            <a:endParaRPr sz="3000">
              <a:latin typeface="Arial"/>
              <a:cs typeface="Arial"/>
            </a:endParaRPr>
          </a:p>
          <a:p>
            <a:pPr algn="ctr">
              <a:spcBef>
                <a:spcPts val="600"/>
              </a:spcBef>
            </a:pPr>
            <a:r>
              <a:rPr sz="3000" spc="-5" dirty="0">
                <a:latin typeface="Arial"/>
                <a:cs typeface="Arial"/>
              </a:rPr>
              <a:t>-1.7</a:t>
            </a:r>
            <a:endParaRPr sz="3000">
              <a:latin typeface="Arial"/>
              <a:cs typeface="Arial"/>
            </a:endParaRPr>
          </a:p>
        </p:txBody>
      </p:sp>
      <p:sp>
        <p:nvSpPr>
          <p:cNvPr id="9" name="object 9"/>
          <p:cNvSpPr/>
          <p:nvPr/>
        </p:nvSpPr>
        <p:spPr>
          <a:xfrm>
            <a:off x="3728542" y="3686845"/>
            <a:ext cx="3801042" cy="442149"/>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3723768" y="3682069"/>
            <a:ext cx="3810635" cy="452120"/>
          </a:xfrm>
          <a:custGeom>
            <a:avLst/>
            <a:gdLst/>
            <a:ahLst/>
            <a:cxnLst/>
            <a:rect l="l" t="t" r="r" b="b"/>
            <a:pathLst>
              <a:path w="3810634" h="452120">
                <a:moveTo>
                  <a:pt x="0" y="0"/>
                </a:moveTo>
                <a:lnTo>
                  <a:pt x="3810592" y="0"/>
                </a:lnTo>
                <a:lnTo>
                  <a:pt x="3810592" y="451699"/>
                </a:lnTo>
                <a:lnTo>
                  <a:pt x="0" y="451699"/>
                </a:lnTo>
                <a:lnTo>
                  <a:pt x="0" y="0"/>
                </a:lnTo>
                <a:close/>
              </a:path>
            </a:pathLst>
          </a:custGeom>
          <a:ln w="9524">
            <a:solidFill>
              <a:srgbClr val="666666"/>
            </a:solidFill>
          </a:ln>
        </p:spPr>
        <p:txBody>
          <a:bodyPr wrap="square" lIns="0" tIns="0" rIns="0" bIns="0" rtlCol="0"/>
          <a:lstStyle/>
          <a:p>
            <a:endParaRPr/>
          </a:p>
        </p:txBody>
      </p:sp>
      <p:sp>
        <p:nvSpPr>
          <p:cNvPr id="11" name="object 11"/>
          <p:cNvSpPr/>
          <p:nvPr/>
        </p:nvSpPr>
        <p:spPr>
          <a:xfrm>
            <a:off x="6825287" y="2430310"/>
            <a:ext cx="1784893" cy="355499"/>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6820536" y="2425547"/>
            <a:ext cx="1794510" cy="365125"/>
          </a:xfrm>
          <a:custGeom>
            <a:avLst/>
            <a:gdLst/>
            <a:ahLst/>
            <a:cxnLst/>
            <a:rect l="l" t="t" r="r" b="b"/>
            <a:pathLst>
              <a:path w="1794509" h="365125">
                <a:moveTo>
                  <a:pt x="0" y="0"/>
                </a:moveTo>
                <a:lnTo>
                  <a:pt x="1794396" y="0"/>
                </a:lnTo>
                <a:lnTo>
                  <a:pt x="1794396" y="365024"/>
                </a:lnTo>
                <a:lnTo>
                  <a:pt x="0" y="365024"/>
                </a:lnTo>
                <a:lnTo>
                  <a:pt x="0" y="0"/>
                </a:lnTo>
                <a:close/>
              </a:path>
            </a:pathLst>
          </a:custGeom>
          <a:ln w="9524">
            <a:solidFill>
              <a:srgbClr val="666666"/>
            </a:solidFill>
          </a:ln>
        </p:spPr>
        <p:txBody>
          <a:bodyPr wrap="square" lIns="0" tIns="0" rIns="0" bIns="0" rtlCol="0"/>
          <a:lstStyle/>
          <a:p>
            <a:endParaRPr/>
          </a:p>
        </p:txBody>
      </p:sp>
      <p:sp>
        <p:nvSpPr>
          <p:cNvPr id="13" name="object 13"/>
          <p:cNvSpPr txBox="1"/>
          <p:nvPr/>
        </p:nvSpPr>
        <p:spPr>
          <a:xfrm>
            <a:off x="2726123" y="1959528"/>
            <a:ext cx="5970905" cy="753110"/>
          </a:xfrm>
          <a:prstGeom prst="rect">
            <a:avLst/>
          </a:prstGeom>
        </p:spPr>
        <p:txBody>
          <a:bodyPr vert="horz" wrap="square" lIns="0" tIns="0" rIns="0" bIns="0" rtlCol="0">
            <a:spAutoFit/>
          </a:bodyPr>
          <a:lstStyle/>
          <a:p>
            <a:pPr marL="12700"/>
            <a:r>
              <a:rPr b="1" spc="-5" dirty="0">
                <a:latin typeface="Arial"/>
                <a:cs typeface="Arial"/>
              </a:rPr>
              <a:t>scores = unnormalized log probabilities of the</a:t>
            </a:r>
            <a:r>
              <a:rPr b="1" spc="90" dirty="0">
                <a:latin typeface="Arial"/>
                <a:cs typeface="Arial"/>
              </a:rPr>
              <a:t> </a:t>
            </a:r>
            <a:r>
              <a:rPr b="1" spc="-5" dirty="0">
                <a:latin typeface="Arial"/>
                <a:cs typeface="Arial"/>
              </a:rPr>
              <a:t>classes.</a:t>
            </a:r>
            <a:endParaRPr>
              <a:latin typeface="Arial"/>
              <a:cs typeface="Arial"/>
            </a:endParaRPr>
          </a:p>
          <a:p>
            <a:pPr>
              <a:spcBef>
                <a:spcPts val="45"/>
              </a:spcBef>
            </a:pPr>
            <a:endParaRPr sz="1700">
              <a:latin typeface="Times New Roman"/>
              <a:cs typeface="Times New Roman"/>
            </a:endParaRPr>
          </a:p>
          <a:p>
            <a:pPr marL="1070610" algn="ctr"/>
            <a:r>
              <a:rPr sz="1400" spc="-5" dirty="0">
                <a:latin typeface="Arial"/>
                <a:cs typeface="Arial"/>
              </a:rPr>
              <a:t>where</a:t>
            </a:r>
            <a:endParaRPr sz="1400">
              <a:latin typeface="Arial"/>
              <a:cs typeface="Arial"/>
            </a:endParaRPr>
          </a:p>
        </p:txBody>
      </p:sp>
      <p:sp>
        <p:nvSpPr>
          <p:cNvPr id="14" name="object 14"/>
          <p:cNvSpPr/>
          <p:nvPr/>
        </p:nvSpPr>
        <p:spPr>
          <a:xfrm>
            <a:off x="2749320" y="2361941"/>
            <a:ext cx="2886569" cy="492236"/>
          </a:xfrm>
          <a:prstGeom prst="rect">
            <a:avLst/>
          </a:prstGeom>
          <a:blipFill>
            <a:blip r:embed="rId6" cstate="print"/>
            <a:stretch>
              <a:fillRect/>
            </a:stretch>
          </a:blipFill>
        </p:spPr>
        <p:txBody>
          <a:bodyPr wrap="square" lIns="0" tIns="0" rIns="0" bIns="0" rtlCol="0"/>
          <a:lstStyle/>
          <a:p>
            <a:endParaRPr/>
          </a:p>
        </p:txBody>
      </p:sp>
      <p:sp>
        <p:nvSpPr>
          <p:cNvPr id="15" name="object 15"/>
          <p:cNvSpPr/>
          <p:nvPr/>
        </p:nvSpPr>
        <p:spPr>
          <a:xfrm>
            <a:off x="2744545" y="2357179"/>
            <a:ext cx="2896235" cy="502284"/>
          </a:xfrm>
          <a:custGeom>
            <a:avLst/>
            <a:gdLst/>
            <a:ahLst/>
            <a:cxnLst/>
            <a:rect l="l" t="t" r="r" b="b"/>
            <a:pathLst>
              <a:path w="2896235" h="502285">
                <a:moveTo>
                  <a:pt x="0" y="0"/>
                </a:moveTo>
                <a:lnTo>
                  <a:pt x="2896094" y="0"/>
                </a:lnTo>
                <a:lnTo>
                  <a:pt x="2896094" y="501761"/>
                </a:lnTo>
                <a:lnTo>
                  <a:pt x="0" y="501761"/>
                </a:lnTo>
                <a:lnTo>
                  <a:pt x="0" y="0"/>
                </a:lnTo>
                <a:close/>
              </a:path>
            </a:pathLst>
          </a:custGeom>
          <a:ln w="9524">
            <a:solidFill>
              <a:srgbClr val="666666"/>
            </a:solidFill>
          </a:ln>
        </p:spPr>
        <p:txBody>
          <a:bodyPr wrap="square" lIns="0" tIns="0" rIns="0" bIns="0" rtlCol="0"/>
          <a:lstStyle/>
          <a:p>
            <a:endParaRPr/>
          </a:p>
        </p:txBody>
      </p:sp>
      <p:sp>
        <p:nvSpPr>
          <p:cNvPr id="19" name="Title 18"/>
          <p:cNvSpPr>
            <a:spLocks noGrp="1"/>
          </p:cNvSpPr>
          <p:nvPr>
            <p:ph type="title"/>
          </p:nvPr>
        </p:nvSpPr>
        <p:spPr/>
        <p:txBody>
          <a:bodyPr/>
          <a:lstStyle/>
          <a:p>
            <a:r>
              <a:rPr lang="en-US" dirty="0"/>
              <a:t>Another loss: </a:t>
            </a:r>
            <a:r>
              <a:rPr lang="en-US" dirty="0" err="1"/>
              <a:t>Softmax</a:t>
            </a:r>
            <a:r>
              <a:rPr lang="en-US" dirty="0"/>
              <a:t> (cross-entropy)</a:t>
            </a:r>
          </a:p>
        </p:txBody>
      </p:sp>
      <p:sp>
        <p:nvSpPr>
          <p:cNvPr id="20" name="TextBox 19"/>
          <p:cNvSpPr txBox="1"/>
          <p:nvPr/>
        </p:nvSpPr>
        <p:spPr>
          <a:xfrm>
            <a:off x="0" y="6604084"/>
            <a:ext cx="1072730" cy="253916"/>
          </a:xfrm>
          <a:prstGeom prst="rect">
            <a:avLst/>
          </a:prstGeom>
          <a:noFill/>
        </p:spPr>
        <p:txBody>
          <a:bodyPr wrap="none" rtlCol="0">
            <a:spAutoFit/>
          </a:bodyPr>
          <a:lstStyle/>
          <a:p>
            <a:r>
              <a:rPr lang="en-US" sz="1050" dirty="0"/>
              <a:t>Andrej </a:t>
            </a:r>
            <a:r>
              <a:rPr lang="en-US" sz="1050" dirty="0" err="1"/>
              <a:t>Karpathy</a:t>
            </a:r>
            <a:endParaRPr lang="en-US" sz="1050" dirty="0"/>
          </a:p>
        </p:txBody>
      </p:sp>
    </p:spTree>
    <p:extLst>
      <p:ext uri="{BB962C8B-B14F-4D97-AF65-F5344CB8AC3E}">
        <p14:creationId xmlns:p14="http://schemas.microsoft.com/office/powerpoint/2010/main" val="16179086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Neural network definition</a:t>
            </a:r>
          </a:p>
        </p:txBody>
      </p:sp>
      <p:sp>
        <p:nvSpPr>
          <p:cNvPr id="8" name="TextBox 7"/>
          <p:cNvSpPr txBox="1"/>
          <p:nvPr/>
        </p:nvSpPr>
        <p:spPr>
          <a:xfrm>
            <a:off x="0" y="6604084"/>
            <a:ext cx="1994457" cy="246221"/>
          </a:xfrm>
          <a:prstGeom prst="rect">
            <a:avLst/>
          </a:prstGeom>
          <a:noFill/>
        </p:spPr>
        <p:txBody>
          <a:bodyPr wrap="none" rtlCol="0">
            <a:spAutoFit/>
          </a:bodyPr>
          <a:lstStyle/>
          <a:p>
            <a:r>
              <a:rPr lang="en-US" sz="1000" dirty="0">
                <a:solidFill>
                  <a:srgbClr val="000000"/>
                </a:solidFill>
              </a:rPr>
              <a:t>Figure from Christopher Bishop </a:t>
            </a:r>
          </a:p>
        </p:txBody>
      </p:sp>
      <p:grpSp>
        <p:nvGrpSpPr>
          <p:cNvPr id="14" name="Group 13"/>
          <p:cNvGrpSpPr/>
          <p:nvPr/>
        </p:nvGrpSpPr>
        <p:grpSpPr>
          <a:xfrm>
            <a:off x="2391504" y="908720"/>
            <a:ext cx="4213771" cy="3615983"/>
            <a:chOff x="2391504" y="908720"/>
            <a:chExt cx="4213771" cy="3615983"/>
          </a:xfrm>
        </p:grpSpPr>
        <p:grpSp>
          <p:nvGrpSpPr>
            <p:cNvPr id="6" name="Group 5"/>
            <p:cNvGrpSpPr/>
            <p:nvPr/>
          </p:nvGrpSpPr>
          <p:grpSpPr>
            <a:xfrm>
              <a:off x="2391504" y="908720"/>
              <a:ext cx="4213771" cy="3615983"/>
              <a:chOff x="4200210" y="908720"/>
              <a:chExt cx="4213771" cy="3615983"/>
            </a:xfrm>
          </p:grpSpPr>
          <p:pic>
            <p:nvPicPr>
              <p:cNvPr id="87042" name="Picture 2"/>
              <p:cNvPicPr>
                <a:picLocks noChangeAspect="1" noChangeArrowheads="1"/>
              </p:cNvPicPr>
              <p:nvPr/>
            </p:nvPicPr>
            <p:blipFill rotWithShape="1">
              <a:blip r:embed="rId3" cstate="print"/>
              <a:srcRect l="45162"/>
              <a:stretch/>
            </p:blipFill>
            <p:spPr bwMode="auto">
              <a:xfrm>
                <a:off x="4200210" y="908720"/>
                <a:ext cx="4213771" cy="3615983"/>
              </a:xfrm>
              <a:prstGeom prst="rect">
                <a:avLst/>
              </a:prstGeom>
              <a:noFill/>
              <a:ln w="9525">
                <a:noFill/>
                <a:miter lim="800000"/>
                <a:headEnd/>
                <a:tailEnd/>
              </a:ln>
            </p:spPr>
          </p:pic>
          <p:sp>
            <p:nvSpPr>
              <p:cNvPr id="5" name="Oval 4"/>
              <p:cNvSpPr/>
              <p:nvPr/>
            </p:nvSpPr>
            <p:spPr bwMode="auto">
              <a:xfrm>
                <a:off x="4772967" y="3778179"/>
                <a:ext cx="231081" cy="227033"/>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Arial" charset="0"/>
                  <a:cs typeface="Arial" charset="0"/>
                </a:endParaRPr>
              </a:p>
            </p:txBody>
          </p:sp>
          <p:sp>
            <p:nvSpPr>
              <p:cNvPr id="11" name="Oval 10"/>
              <p:cNvSpPr/>
              <p:nvPr/>
            </p:nvSpPr>
            <p:spPr bwMode="auto">
              <a:xfrm>
                <a:off x="6111072" y="4053316"/>
                <a:ext cx="231081" cy="227033"/>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Arial" charset="0"/>
                  <a:cs typeface="Arial" charset="0"/>
                </a:endParaRPr>
              </a:p>
            </p:txBody>
          </p:sp>
        </p:grpSp>
        <p:cxnSp>
          <p:nvCxnSpPr>
            <p:cNvPr id="10" name="Straight Connector 9"/>
            <p:cNvCxnSpPr/>
            <p:nvPr/>
          </p:nvCxnSpPr>
          <p:spPr bwMode="auto">
            <a:xfrm>
              <a:off x="3195342" y="2009670"/>
              <a:ext cx="1107024" cy="2043646"/>
            </a:xfrm>
            <a:prstGeom prst="line">
              <a:avLst/>
            </a:prstGeom>
            <a:solidFill>
              <a:schemeClr val="accent1"/>
            </a:solidFill>
            <a:ln w="19050" cap="flat" cmpd="sng" algn="ctr">
              <a:solidFill>
                <a:schemeClr val="accent2"/>
              </a:solidFill>
              <a:prstDash val="solid"/>
              <a:round/>
              <a:headEnd type="none" w="med" len="med"/>
              <a:tailEnd type="none" w="med" len="med"/>
            </a:ln>
            <a:effectLst/>
          </p:spPr>
        </p:cxnSp>
        <p:cxnSp>
          <p:nvCxnSpPr>
            <p:cNvPr id="15" name="Straight Connector 14"/>
            <p:cNvCxnSpPr/>
            <p:nvPr/>
          </p:nvCxnSpPr>
          <p:spPr bwMode="auto">
            <a:xfrm>
              <a:off x="3227466" y="3275847"/>
              <a:ext cx="1074900" cy="816972"/>
            </a:xfrm>
            <a:prstGeom prst="line">
              <a:avLst/>
            </a:prstGeom>
            <a:solidFill>
              <a:schemeClr val="accent1"/>
            </a:solidFill>
            <a:ln w="19050" cap="flat" cmpd="sng" algn="ctr">
              <a:solidFill>
                <a:schemeClr val="accent2"/>
              </a:solidFill>
              <a:prstDash val="solid"/>
              <a:round/>
              <a:headEnd type="none" w="med" len="med"/>
              <a:tailEnd type="none" w="med" len="med"/>
            </a:ln>
            <a:effectLst/>
          </p:spPr>
        </p:cxnSp>
        <p:cxnSp>
          <p:nvCxnSpPr>
            <p:cNvPr id="17" name="Straight Connector 16"/>
            <p:cNvCxnSpPr/>
            <p:nvPr/>
          </p:nvCxnSpPr>
          <p:spPr bwMode="auto">
            <a:xfrm>
              <a:off x="3211404" y="3943425"/>
              <a:ext cx="1058838" cy="192544"/>
            </a:xfrm>
            <a:prstGeom prst="line">
              <a:avLst/>
            </a:prstGeom>
            <a:solidFill>
              <a:schemeClr val="accent1"/>
            </a:solidFill>
            <a:ln w="19050" cap="flat" cmpd="sng" algn="ctr">
              <a:solidFill>
                <a:schemeClr val="accent2"/>
              </a:solidFill>
              <a:prstDash val="solid"/>
              <a:round/>
              <a:headEnd type="none" w="med" len="med"/>
              <a:tailEnd type="none" w="med" len="med"/>
            </a:ln>
            <a:effectLst/>
          </p:spPr>
        </p:cxnSp>
      </p:grpSp>
      <p:sp>
        <p:nvSpPr>
          <p:cNvPr id="16" name="Content Placeholder 3"/>
          <p:cNvSpPr>
            <a:spLocks noGrp="1"/>
          </p:cNvSpPr>
          <p:nvPr>
            <p:ph idx="1"/>
          </p:nvPr>
        </p:nvSpPr>
        <p:spPr>
          <a:xfrm>
            <a:off x="685800" y="4509120"/>
            <a:ext cx="7772400" cy="1663080"/>
          </a:xfrm>
        </p:spPr>
        <p:txBody>
          <a:bodyPr/>
          <a:lstStyle/>
          <a:p>
            <a:pPr>
              <a:buFont typeface="Arial" panose="020B0604020202020204" pitchFamily="34" charset="0"/>
              <a:buChar char="•"/>
            </a:pPr>
            <a:r>
              <a:rPr lang="en-US" sz="2400" i="1" dirty="0"/>
              <a:t>Nonlinear</a:t>
            </a:r>
            <a:r>
              <a:rPr lang="en-US" sz="2400" dirty="0"/>
              <a:t> classifier</a:t>
            </a:r>
          </a:p>
          <a:p>
            <a:pPr>
              <a:buFont typeface="Arial" panose="020B0604020202020204" pitchFamily="34" charset="0"/>
              <a:buChar char="•"/>
            </a:pPr>
            <a:r>
              <a:rPr lang="en-US" sz="2400" dirty="0"/>
              <a:t>Can approximate any continuous function to arbitrary accuracy given sufficiently many hidden units</a:t>
            </a:r>
          </a:p>
          <a:p>
            <a:pPr>
              <a:buFont typeface="Arial" panose="020B0604020202020204" pitchFamily="34" charset="0"/>
              <a:buChar char="•"/>
            </a:pPr>
            <a:endParaRPr lang="en-US" sz="2400" dirty="0"/>
          </a:p>
          <a:p>
            <a:pPr marL="0" indent="0"/>
            <a:endParaRPr lang="en-US" sz="2400" dirty="0"/>
          </a:p>
        </p:txBody>
      </p:sp>
    </p:spTree>
    <p:extLst>
      <p:ext uri="{BB962C8B-B14F-4D97-AF65-F5344CB8AC3E}">
        <p14:creationId xmlns:p14="http://schemas.microsoft.com/office/powerpoint/2010/main" val="1252828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198150" y="3137426"/>
            <a:ext cx="550545" cy="1745614"/>
          </a:xfrm>
          <a:prstGeom prst="rect">
            <a:avLst/>
          </a:prstGeom>
        </p:spPr>
        <p:txBody>
          <a:bodyPr vert="horz" wrap="square" lIns="0" tIns="0" rIns="0" bIns="0" rtlCol="0">
            <a:spAutoFit/>
          </a:bodyPr>
          <a:lstStyle/>
          <a:p>
            <a:pPr marL="12700" marR="5080" algn="just">
              <a:lnSpc>
                <a:spcPct val="158200"/>
              </a:lnSpc>
            </a:pPr>
            <a:r>
              <a:rPr sz="2400" spc="-5" dirty="0">
                <a:latin typeface="Arial"/>
                <a:cs typeface="Arial"/>
              </a:rPr>
              <a:t>cat  car  frog</a:t>
            </a:r>
            <a:endParaRPr sz="2400">
              <a:latin typeface="Arial"/>
              <a:cs typeface="Arial"/>
            </a:endParaRPr>
          </a:p>
        </p:txBody>
      </p:sp>
      <p:sp>
        <p:nvSpPr>
          <p:cNvPr id="6" name="object 6"/>
          <p:cNvSpPr txBox="1"/>
          <p:nvPr/>
        </p:nvSpPr>
        <p:spPr>
          <a:xfrm>
            <a:off x="574799" y="5058824"/>
            <a:ext cx="3048635" cy="285115"/>
          </a:xfrm>
          <a:prstGeom prst="rect">
            <a:avLst/>
          </a:prstGeom>
        </p:spPr>
        <p:txBody>
          <a:bodyPr vert="horz" wrap="square" lIns="0" tIns="0" rIns="0" bIns="0" rtlCol="0">
            <a:spAutoFit/>
          </a:bodyPr>
          <a:lstStyle/>
          <a:p>
            <a:pPr marL="12700"/>
            <a:r>
              <a:rPr spc="-5" dirty="0">
                <a:solidFill>
                  <a:srgbClr val="0000FF"/>
                </a:solidFill>
                <a:latin typeface="Arial"/>
                <a:cs typeface="Arial"/>
              </a:rPr>
              <a:t>unnormalized log</a:t>
            </a:r>
            <a:r>
              <a:rPr spc="25" dirty="0">
                <a:solidFill>
                  <a:srgbClr val="0000FF"/>
                </a:solidFill>
                <a:latin typeface="Arial"/>
                <a:cs typeface="Arial"/>
              </a:rPr>
              <a:t> </a:t>
            </a:r>
            <a:r>
              <a:rPr spc="-5" dirty="0">
                <a:solidFill>
                  <a:srgbClr val="0000FF"/>
                </a:solidFill>
                <a:latin typeface="Arial"/>
                <a:cs typeface="Arial"/>
              </a:rPr>
              <a:t>probabilities</a:t>
            </a:r>
            <a:endParaRPr>
              <a:latin typeface="Arial"/>
              <a:cs typeface="Arial"/>
            </a:endParaRPr>
          </a:p>
        </p:txBody>
      </p:sp>
      <p:sp>
        <p:nvSpPr>
          <p:cNvPr id="7" name="object 7"/>
          <p:cNvSpPr txBox="1"/>
          <p:nvPr/>
        </p:nvSpPr>
        <p:spPr>
          <a:xfrm>
            <a:off x="3477338" y="3318856"/>
            <a:ext cx="995044" cy="1532890"/>
          </a:xfrm>
          <a:prstGeom prst="rect">
            <a:avLst/>
          </a:prstGeom>
        </p:spPr>
        <p:txBody>
          <a:bodyPr vert="horz" wrap="square" lIns="0" tIns="0" rIns="0" bIns="0" rtlCol="0">
            <a:spAutoFit/>
          </a:bodyPr>
          <a:lstStyle/>
          <a:p>
            <a:pPr marL="240665"/>
            <a:r>
              <a:rPr sz="3000" b="1" spc="-5" dirty="0">
                <a:latin typeface="Arial"/>
                <a:cs typeface="Arial"/>
              </a:rPr>
              <a:t>24.5</a:t>
            </a:r>
            <a:endParaRPr sz="3000">
              <a:latin typeface="Arial"/>
              <a:cs typeface="Arial"/>
            </a:endParaRPr>
          </a:p>
          <a:p>
            <a:pPr marR="8890" algn="ctr">
              <a:spcBef>
                <a:spcPts val="600"/>
              </a:spcBef>
            </a:pPr>
            <a:r>
              <a:rPr sz="3000" spc="-5" dirty="0">
                <a:latin typeface="Arial"/>
                <a:cs typeface="Arial"/>
              </a:rPr>
              <a:t>164.0</a:t>
            </a:r>
            <a:endParaRPr sz="3000">
              <a:latin typeface="Arial"/>
              <a:cs typeface="Arial"/>
            </a:endParaRPr>
          </a:p>
          <a:p>
            <a:pPr marL="75565" algn="ctr">
              <a:spcBef>
                <a:spcPts val="600"/>
              </a:spcBef>
            </a:pPr>
            <a:r>
              <a:rPr sz="3000" spc="-5" dirty="0">
                <a:latin typeface="Arial"/>
                <a:cs typeface="Arial"/>
              </a:rPr>
              <a:t>0.18</a:t>
            </a:r>
            <a:endParaRPr sz="3000">
              <a:latin typeface="Arial"/>
              <a:cs typeface="Arial"/>
            </a:endParaRPr>
          </a:p>
        </p:txBody>
      </p:sp>
      <p:graphicFrame>
        <p:nvGraphicFramePr>
          <p:cNvPr id="8" name="object 8"/>
          <p:cNvGraphicFramePr>
            <a:graphicFrameLocks noGrp="1"/>
          </p:cNvGraphicFramePr>
          <p:nvPr/>
        </p:nvGraphicFramePr>
        <p:xfrm>
          <a:off x="1472648" y="3263120"/>
          <a:ext cx="1689295" cy="1670396"/>
        </p:xfrm>
        <a:graphic>
          <a:graphicData uri="http://schemas.openxmlformats.org/drawingml/2006/table">
            <a:tbl>
              <a:tblPr firstRow="1" bandRow="1">
                <a:tableStyleId>{2D5ABB26-0587-4C30-8999-92F81FD0307C}</a:tableStyleId>
              </a:tblPr>
              <a:tblGrid>
                <a:gridCol w="1062897">
                  <a:extLst>
                    <a:ext uri="{9D8B030D-6E8A-4147-A177-3AD203B41FA5}">
                      <a16:colId xmlns:a16="http://schemas.microsoft.com/office/drawing/2014/main" xmlns="" val="20000"/>
                    </a:ext>
                  </a:extLst>
                </a:gridCol>
                <a:gridCol w="626398">
                  <a:extLst>
                    <a:ext uri="{9D8B030D-6E8A-4147-A177-3AD203B41FA5}">
                      <a16:colId xmlns:a16="http://schemas.microsoft.com/office/drawing/2014/main" xmlns="" val="20001"/>
                    </a:ext>
                  </a:extLst>
                </a:gridCol>
              </a:tblGrid>
              <a:tr h="835198">
                <a:tc rowSpan="2">
                  <a:txBody>
                    <a:bodyPr/>
                    <a:lstStyle/>
                    <a:p>
                      <a:pPr marR="15240" algn="ctr">
                        <a:lnSpc>
                          <a:spcPct val="100000"/>
                        </a:lnSpc>
                        <a:spcBef>
                          <a:spcPts val="285"/>
                        </a:spcBef>
                      </a:pPr>
                      <a:r>
                        <a:rPr sz="3000" b="1" spc="-5" dirty="0">
                          <a:latin typeface="Arial"/>
                          <a:cs typeface="Arial"/>
                        </a:rPr>
                        <a:t>3.2</a:t>
                      </a:r>
                      <a:endParaRPr sz="3000">
                        <a:latin typeface="Arial"/>
                        <a:cs typeface="Arial"/>
                      </a:endParaRPr>
                    </a:p>
                    <a:p>
                      <a:pPr marR="15240" algn="ctr">
                        <a:lnSpc>
                          <a:spcPct val="100000"/>
                        </a:lnSpc>
                        <a:spcBef>
                          <a:spcPts val="600"/>
                        </a:spcBef>
                      </a:pPr>
                      <a:r>
                        <a:rPr sz="3000" spc="-5" dirty="0">
                          <a:latin typeface="Arial"/>
                          <a:cs typeface="Arial"/>
                        </a:rPr>
                        <a:t>5.1</a:t>
                      </a:r>
                      <a:endParaRPr sz="3000">
                        <a:latin typeface="Arial"/>
                        <a:cs typeface="Arial"/>
                      </a:endParaRPr>
                    </a:p>
                    <a:p>
                      <a:pPr marR="40640" algn="ctr">
                        <a:lnSpc>
                          <a:spcPct val="100000"/>
                        </a:lnSpc>
                        <a:spcBef>
                          <a:spcPts val="600"/>
                        </a:spcBef>
                      </a:pPr>
                      <a:r>
                        <a:rPr sz="3000" spc="-5" dirty="0">
                          <a:latin typeface="Arial"/>
                          <a:cs typeface="Arial"/>
                        </a:rPr>
                        <a:t>-1.7</a:t>
                      </a:r>
                      <a:endParaRPr sz="3000">
                        <a:latin typeface="Arial"/>
                        <a:cs typeface="Arial"/>
                      </a:endParaRPr>
                    </a:p>
                  </a:txBody>
                  <a:tcPr marL="0" marR="0" marT="0" marB="0">
                    <a:lnL w="19049">
                      <a:solidFill>
                        <a:srgbClr val="0000FF"/>
                      </a:solidFill>
                      <a:prstDash val="solid"/>
                    </a:lnL>
                    <a:lnR w="19049">
                      <a:solidFill>
                        <a:srgbClr val="0000FF"/>
                      </a:solidFill>
                      <a:prstDash val="solid"/>
                    </a:lnR>
                    <a:lnT w="19049">
                      <a:solidFill>
                        <a:srgbClr val="0000FF"/>
                      </a:solidFill>
                      <a:prstDash val="solid"/>
                    </a:lnT>
                    <a:lnB w="19049">
                      <a:solidFill>
                        <a:srgbClr val="0000FF"/>
                      </a:solidFill>
                      <a:prstDash val="solid"/>
                    </a:lnB>
                  </a:tcPr>
                </a:tc>
                <a:tc>
                  <a:txBody>
                    <a:bodyPr/>
                    <a:lstStyle/>
                    <a:p>
                      <a:pPr>
                        <a:lnSpc>
                          <a:spcPct val="100000"/>
                        </a:lnSpc>
                      </a:pPr>
                      <a:endParaRPr sz="1800">
                        <a:latin typeface="Times New Roman"/>
                        <a:cs typeface="Times New Roman"/>
                      </a:endParaRPr>
                    </a:p>
                    <a:p>
                      <a:pPr marL="168275">
                        <a:lnSpc>
                          <a:spcPct val="100000"/>
                        </a:lnSpc>
                        <a:spcBef>
                          <a:spcPts val="1450"/>
                        </a:spcBef>
                      </a:pPr>
                      <a:r>
                        <a:rPr sz="1800" spc="-5" dirty="0">
                          <a:latin typeface="Arial"/>
                          <a:cs typeface="Arial"/>
                        </a:rPr>
                        <a:t>exp</a:t>
                      </a:r>
                      <a:endParaRPr sz="1800">
                        <a:latin typeface="Arial"/>
                        <a:cs typeface="Arial"/>
                      </a:endParaRPr>
                    </a:p>
                  </a:txBody>
                  <a:tcPr marL="0" marR="0" marT="0" marB="0">
                    <a:lnL w="19049">
                      <a:solidFill>
                        <a:srgbClr val="0000FF"/>
                      </a:solidFill>
                      <a:prstDash val="solid"/>
                    </a:lnL>
                    <a:lnB w="19049">
                      <a:solidFill>
                        <a:srgbClr val="666666"/>
                      </a:solidFill>
                      <a:prstDash val="solid"/>
                    </a:lnB>
                  </a:tcPr>
                </a:tc>
                <a:extLst>
                  <a:ext uri="{0D108BD9-81ED-4DB2-BD59-A6C34878D82A}">
                    <a16:rowId xmlns:a16="http://schemas.microsoft.com/office/drawing/2014/main" xmlns="" val="10000"/>
                  </a:ext>
                </a:extLst>
              </a:tr>
              <a:tr h="835198">
                <a:tc vMerge="1">
                  <a:txBody>
                    <a:bodyPr/>
                    <a:lstStyle/>
                    <a:p>
                      <a:endParaRPr/>
                    </a:p>
                  </a:txBody>
                  <a:tcPr marL="0" marR="0" marT="0" marB="0">
                    <a:lnL w="19049">
                      <a:solidFill>
                        <a:srgbClr val="0000FF"/>
                      </a:solidFill>
                      <a:prstDash val="solid"/>
                    </a:lnL>
                    <a:lnR w="19049">
                      <a:solidFill>
                        <a:srgbClr val="0000FF"/>
                      </a:solidFill>
                      <a:prstDash val="solid"/>
                    </a:lnR>
                    <a:lnT w="19049">
                      <a:solidFill>
                        <a:srgbClr val="0000FF"/>
                      </a:solidFill>
                      <a:prstDash val="solid"/>
                    </a:lnT>
                    <a:lnB w="19049">
                      <a:solidFill>
                        <a:srgbClr val="0000FF"/>
                      </a:solidFill>
                      <a:prstDash val="solid"/>
                    </a:lnB>
                  </a:tcPr>
                </a:tc>
                <a:tc>
                  <a:txBody>
                    <a:bodyPr/>
                    <a:lstStyle/>
                    <a:p>
                      <a:endParaRPr sz="1800">
                        <a:latin typeface="Arial"/>
                        <a:cs typeface="Arial"/>
                      </a:endParaRPr>
                    </a:p>
                  </a:txBody>
                  <a:tcPr marL="0" marR="0" marT="0" marB="0">
                    <a:lnL w="19049">
                      <a:solidFill>
                        <a:srgbClr val="0000FF"/>
                      </a:solidFill>
                      <a:prstDash val="solid"/>
                    </a:lnL>
                    <a:lnT w="19049">
                      <a:solidFill>
                        <a:srgbClr val="666666"/>
                      </a:solidFill>
                      <a:prstDash val="solid"/>
                    </a:lnT>
                  </a:tcPr>
                </a:tc>
                <a:extLst>
                  <a:ext uri="{0D108BD9-81ED-4DB2-BD59-A6C34878D82A}">
                    <a16:rowId xmlns:a16="http://schemas.microsoft.com/office/drawing/2014/main" xmlns="" val="10001"/>
                  </a:ext>
                </a:extLst>
              </a:tr>
            </a:tbl>
          </a:graphicData>
        </a:graphic>
      </p:graphicFrame>
      <p:sp>
        <p:nvSpPr>
          <p:cNvPr id="9" name="object 9"/>
          <p:cNvSpPr/>
          <p:nvPr/>
        </p:nvSpPr>
        <p:spPr>
          <a:xfrm>
            <a:off x="1404999" y="1863785"/>
            <a:ext cx="1140220" cy="1258554"/>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4437966" y="1824086"/>
            <a:ext cx="2614019" cy="657573"/>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3171469" y="4076368"/>
            <a:ext cx="86995" cy="63500"/>
          </a:xfrm>
          <a:custGeom>
            <a:avLst/>
            <a:gdLst/>
            <a:ahLst/>
            <a:cxnLst/>
            <a:rect l="l" t="t" r="r" b="b"/>
            <a:pathLst>
              <a:path w="86995" h="63500">
                <a:moveTo>
                  <a:pt x="0" y="62949"/>
                </a:moveTo>
                <a:lnTo>
                  <a:pt x="86449" y="31474"/>
                </a:lnTo>
                <a:lnTo>
                  <a:pt x="0" y="0"/>
                </a:lnTo>
                <a:lnTo>
                  <a:pt x="0" y="62949"/>
                </a:lnTo>
                <a:close/>
              </a:path>
            </a:pathLst>
          </a:custGeom>
          <a:ln w="19049">
            <a:solidFill>
              <a:srgbClr val="666666"/>
            </a:solidFill>
          </a:ln>
        </p:spPr>
        <p:txBody>
          <a:bodyPr wrap="square" lIns="0" tIns="0" rIns="0" bIns="0" rtlCol="0"/>
          <a:lstStyle/>
          <a:p>
            <a:endParaRPr/>
          </a:p>
        </p:txBody>
      </p:sp>
      <p:sp>
        <p:nvSpPr>
          <p:cNvPr id="12" name="object 12"/>
          <p:cNvSpPr/>
          <p:nvPr/>
        </p:nvSpPr>
        <p:spPr>
          <a:xfrm>
            <a:off x="3463368" y="3272646"/>
            <a:ext cx="1062990" cy="1670685"/>
          </a:xfrm>
          <a:custGeom>
            <a:avLst/>
            <a:gdLst/>
            <a:ahLst/>
            <a:cxnLst/>
            <a:rect l="l" t="t" r="r" b="b"/>
            <a:pathLst>
              <a:path w="1062989" h="1670685">
                <a:moveTo>
                  <a:pt x="0" y="0"/>
                </a:moveTo>
                <a:lnTo>
                  <a:pt x="1062897" y="0"/>
                </a:lnTo>
                <a:lnTo>
                  <a:pt x="1062897" y="1670396"/>
                </a:lnTo>
                <a:lnTo>
                  <a:pt x="0" y="1670396"/>
                </a:lnTo>
                <a:lnTo>
                  <a:pt x="0" y="0"/>
                </a:lnTo>
                <a:close/>
              </a:path>
            </a:pathLst>
          </a:custGeom>
          <a:ln w="19049">
            <a:solidFill>
              <a:srgbClr val="FF0000"/>
            </a:solidFill>
          </a:ln>
        </p:spPr>
        <p:txBody>
          <a:bodyPr wrap="square" lIns="0" tIns="0" rIns="0" bIns="0" rtlCol="0"/>
          <a:lstStyle/>
          <a:p>
            <a:endParaRPr/>
          </a:p>
        </p:txBody>
      </p:sp>
      <p:sp>
        <p:nvSpPr>
          <p:cNvPr id="13" name="object 13"/>
          <p:cNvSpPr/>
          <p:nvPr/>
        </p:nvSpPr>
        <p:spPr>
          <a:xfrm>
            <a:off x="4526266" y="4107843"/>
            <a:ext cx="967105" cy="0"/>
          </a:xfrm>
          <a:custGeom>
            <a:avLst/>
            <a:gdLst/>
            <a:ahLst/>
            <a:cxnLst/>
            <a:rect l="l" t="t" r="r" b="b"/>
            <a:pathLst>
              <a:path w="967104">
                <a:moveTo>
                  <a:pt x="0" y="0"/>
                </a:moveTo>
                <a:lnTo>
                  <a:pt x="966598" y="0"/>
                </a:lnTo>
              </a:path>
            </a:pathLst>
          </a:custGeom>
          <a:ln w="19049">
            <a:solidFill>
              <a:srgbClr val="666666"/>
            </a:solidFill>
          </a:ln>
        </p:spPr>
        <p:txBody>
          <a:bodyPr wrap="square" lIns="0" tIns="0" rIns="0" bIns="0" rtlCol="0"/>
          <a:lstStyle/>
          <a:p>
            <a:endParaRPr/>
          </a:p>
        </p:txBody>
      </p:sp>
      <p:sp>
        <p:nvSpPr>
          <p:cNvPr id="14" name="object 14"/>
          <p:cNvSpPr/>
          <p:nvPr/>
        </p:nvSpPr>
        <p:spPr>
          <a:xfrm>
            <a:off x="5492864" y="4076368"/>
            <a:ext cx="86995" cy="63500"/>
          </a:xfrm>
          <a:custGeom>
            <a:avLst/>
            <a:gdLst/>
            <a:ahLst/>
            <a:cxnLst/>
            <a:rect l="l" t="t" r="r" b="b"/>
            <a:pathLst>
              <a:path w="86995" h="63500">
                <a:moveTo>
                  <a:pt x="0" y="62949"/>
                </a:moveTo>
                <a:lnTo>
                  <a:pt x="86449" y="31474"/>
                </a:lnTo>
                <a:lnTo>
                  <a:pt x="0" y="0"/>
                </a:lnTo>
                <a:lnTo>
                  <a:pt x="0" y="62949"/>
                </a:lnTo>
                <a:close/>
              </a:path>
            </a:pathLst>
          </a:custGeom>
          <a:ln w="19049">
            <a:solidFill>
              <a:srgbClr val="666666"/>
            </a:solidFill>
          </a:ln>
        </p:spPr>
        <p:txBody>
          <a:bodyPr wrap="square" lIns="0" tIns="0" rIns="0" bIns="0" rtlCol="0"/>
          <a:lstStyle/>
          <a:p>
            <a:endParaRPr/>
          </a:p>
        </p:txBody>
      </p:sp>
      <p:sp>
        <p:nvSpPr>
          <p:cNvPr id="15" name="object 15"/>
          <p:cNvSpPr txBox="1"/>
          <p:nvPr/>
        </p:nvSpPr>
        <p:spPr>
          <a:xfrm>
            <a:off x="4674791" y="3704400"/>
            <a:ext cx="1016635" cy="285115"/>
          </a:xfrm>
          <a:prstGeom prst="rect">
            <a:avLst/>
          </a:prstGeom>
        </p:spPr>
        <p:txBody>
          <a:bodyPr vert="horz" wrap="square" lIns="0" tIns="0" rIns="0" bIns="0" rtlCol="0">
            <a:spAutoFit/>
          </a:bodyPr>
          <a:lstStyle/>
          <a:p>
            <a:pPr marL="12700"/>
            <a:r>
              <a:rPr spc="-5" dirty="0">
                <a:latin typeface="Arial"/>
                <a:cs typeface="Arial"/>
              </a:rPr>
              <a:t>normalize</a:t>
            </a:r>
            <a:endParaRPr>
              <a:latin typeface="Arial"/>
              <a:cs typeface="Arial"/>
            </a:endParaRPr>
          </a:p>
        </p:txBody>
      </p:sp>
      <p:sp>
        <p:nvSpPr>
          <p:cNvPr id="16" name="object 16"/>
          <p:cNvSpPr txBox="1"/>
          <p:nvPr/>
        </p:nvSpPr>
        <p:spPr>
          <a:xfrm>
            <a:off x="2672069" y="2825102"/>
            <a:ext cx="2680335" cy="285115"/>
          </a:xfrm>
          <a:prstGeom prst="rect">
            <a:avLst/>
          </a:prstGeom>
        </p:spPr>
        <p:txBody>
          <a:bodyPr vert="horz" wrap="square" lIns="0" tIns="0" rIns="0" bIns="0" rtlCol="0">
            <a:spAutoFit/>
          </a:bodyPr>
          <a:lstStyle/>
          <a:p>
            <a:pPr marL="12700"/>
            <a:r>
              <a:rPr spc="-5" dirty="0">
                <a:solidFill>
                  <a:srgbClr val="FF0000"/>
                </a:solidFill>
                <a:latin typeface="Arial"/>
                <a:cs typeface="Arial"/>
              </a:rPr>
              <a:t>unnormalized</a:t>
            </a:r>
            <a:r>
              <a:rPr spc="10" dirty="0">
                <a:solidFill>
                  <a:srgbClr val="FF0000"/>
                </a:solidFill>
                <a:latin typeface="Arial"/>
                <a:cs typeface="Arial"/>
              </a:rPr>
              <a:t> </a:t>
            </a:r>
            <a:r>
              <a:rPr spc="-5" dirty="0">
                <a:solidFill>
                  <a:srgbClr val="FF0000"/>
                </a:solidFill>
                <a:latin typeface="Arial"/>
                <a:cs typeface="Arial"/>
              </a:rPr>
              <a:t>probabilities</a:t>
            </a:r>
            <a:endParaRPr dirty="0">
              <a:latin typeface="Arial"/>
              <a:cs typeface="Arial"/>
            </a:endParaRPr>
          </a:p>
        </p:txBody>
      </p:sp>
      <p:sp>
        <p:nvSpPr>
          <p:cNvPr id="17" name="object 17"/>
          <p:cNvSpPr txBox="1"/>
          <p:nvPr/>
        </p:nvSpPr>
        <p:spPr>
          <a:xfrm>
            <a:off x="5825563" y="3272646"/>
            <a:ext cx="1062990" cy="1575431"/>
          </a:xfrm>
          <a:prstGeom prst="rect">
            <a:avLst/>
          </a:prstGeom>
          <a:ln w="19049">
            <a:solidFill>
              <a:srgbClr val="38751C"/>
            </a:solidFill>
          </a:ln>
        </p:spPr>
        <p:txBody>
          <a:bodyPr vert="horz" wrap="square" lIns="0" tIns="36195" rIns="0" bIns="0" rtlCol="0">
            <a:spAutoFit/>
          </a:bodyPr>
          <a:lstStyle/>
          <a:p>
            <a:pPr marL="169545">
              <a:spcBef>
                <a:spcPts val="285"/>
              </a:spcBef>
            </a:pPr>
            <a:r>
              <a:rPr sz="3000" b="1" spc="-5" dirty="0">
                <a:solidFill>
                  <a:srgbClr val="9900FF"/>
                </a:solidFill>
                <a:latin typeface="Arial"/>
                <a:cs typeface="Arial"/>
              </a:rPr>
              <a:t>0.13</a:t>
            </a:r>
            <a:endParaRPr sz="3000">
              <a:latin typeface="Arial"/>
              <a:cs typeface="Arial"/>
            </a:endParaRPr>
          </a:p>
          <a:p>
            <a:pPr marL="169545">
              <a:spcBef>
                <a:spcPts val="600"/>
              </a:spcBef>
            </a:pPr>
            <a:r>
              <a:rPr sz="3000" spc="-5" dirty="0">
                <a:latin typeface="Arial"/>
                <a:cs typeface="Arial"/>
              </a:rPr>
              <a:t>0.87</a:t>
            </a:r>
            <a:endParaRPr sz="3000">
              <a:latin typeface="Arial"/>
              <a:cs typeface="Arial"/>
            </a:endParaRPr>
          </a:p>
          <a:p>
            <a:pPr marL="169545">
              <a:spcBef>
                <a:spcPts val="600"/>
              </a:spcBef>
            </a:pPr>
            <a:r>
              <a:rPr sz="3000" spc="-5" dirty="0">
                <a:latin typeface="Arial"/>
                <a:cs typeface="Arial"/>
              </a:rPr>
              <a:t>0.00</a:t>
            </a:r>
            <a:endParaRPr sz="3000">
              <a:latin typeface="Arial"/>
              <a:cs typeface="Arial"/>
            </a:endParaRPr>
          </a:p>
        </p:txBody>
      </p:sp>
      <p:sp>
        <p:nvSpPr>
          <p:cNvPr id="18" name="object 18"/>
          <p:cNvSpPr txBox="1"/>
          <p:nvPr/>
        </p:nvSpPr>
        <p:spPr>
          <a:xfrm>
            <a:off x="5737436" y="5058824"/>
            <a:ext cx="1245235" cy="285115"/>
          </a:xfrm>
          <a:prstGeom prst="rect">
            <a:avLst/>
          </a:prstGeom>
        </p:spPr>
        <p:txBody>
          <a:bodyPr vert="horz" wrap="square" lIns="0" tIns="0" rIns="0" bIns="0" rtlCol="0">
            <a:spAutoFit/>
          </a:bodyPr>
          <a:lstStyle/>
          <a:p>
            <a:pPr marL="12700"/>
            <a:r>
              <a:rPr spc="-5" dirty="0">
                <a:solidFill>
                  <a:srgbClr val="38751C"/>
                </a:solidFill>
                <a:latin typeface="Arial"/>
                <a:cs typeface="Arial"/>
              </a:rPr>
              <a:t>probabilities</a:t>
            </a:r>
            <a:endParaRPr>
              <a:latin typeface="Arial"/>
              <a:cs typeface="Arial"/>
            </a:endParaRPr>
          </a:p>
        </p:txBody>
      </p:sp>
      <p:sp>
        <p:nvSpPr>
          <p:cNvPr id="19" name="object 19"/>
          <p:cNvSpPr/>
          <p:nvPr/>
        </p:nvSpPr>
        <p:spPr>
          <a:xfrm>
            <a:off x="6942561" y="3578494"/>
            <a:ext cx="170815" cy="0"/>
          </a:xfrm>
          <a:custGeom>
            <a:avLst/>
            <a:gdLst/>
            <a:ahLst/>
            <a:cxnLst/>
            <a:rect l="l" t="t" r="r" b="b"/>
            <a:pathLst>
              <a:path w="170815">
                <a:moveTo>
                  <a:pt x="0" y="0"/>
                </a:moveTo>
                <a:lnTo>
                  <a:pt x="170249" y="0"/>
                </a:lnTo>
              </a:path>
            </a:pathLst>
          </a:custGeom>
          <a:ln w="9524">
            <a:solidFill>
              <a:srgbClr val="666666"/>
            </a:solidFill>
          </a:ln>
        </p:spPr>
        <p:txBody>
          <a:bodyPr wrap="square" lIns="0" tIns="0" rIns="0" bIns="0" rtlCol="0"/>
          <a:lstStyle/>
          <a:p>
            <a:endParaRPr/>
          </a:p>
        </p:txBody>
      </p:sp>
      <p:sp>
        <p:nvSpPr>
          <p:cNvPr id="20" name="object 20"/>
          <p:cNvSpPr/>
          <p:nvPr/>
        </p:nvSpPr>
        <p:spPr>
          <a:xfrm>
            <a:off x="7112811" y="3562769"/>
            <a:ext cx="43815" cy="31750"/>
          </a:xfrm>
          <a:custGeom>
            <a:avLst/>
            <a:gdLst/>
            <a:ahLst/>
            <a:cxnLst/>
            <a:rect l="l" t="t" r="r" b="b"/>
            <a:pathLst>
              <a:path w="43815" h="31750">
                <a:moveTo>
                  <a:pt x="0" y="31449"/>
                </a:moveTo>
                <a:lnTo>
                  <a:pt x="43224" y="15724"/>
                </a:lnTo>
                <a:lnTo>
                  <a:pt x="0" y="0"/>
                </a:lnTo>
                <a:lnTo>
                  <a:pt x="0" y="31449"/>
                </a:lnTo>
                <a:close/>
              </a:path>
            </a:pathLst>
          </a:custGeom>
          <a:ln w="9524">
            <a:solidFill>
              <a:srgbClr val="666666"/>
            </a:solidFill>
          </a:ln>
        </p:spPr>
        <p:txBody>
          <a:bodyPr wrap="square" lIns="0" tIns="0" rIns="0" bIns="0" rtlCol="0"/>
          <a:lstStyle/>
          <a:p>
            <a:endParaRPr/>
          </a:p>
        </p:txBody>
      </p:sp>
      <p:sp>
        <p:nvSpPr>
          <p:cNvPr id="21" name="object 21"/>
          <p:cNvSpPr txBox="1"/>
          <p:nvPr/>
        </p:nvSpPr>
        <p:spPr>
          <a:xfrm>
            <a:off x="7320382" y="3356055"/>
            <a:ext cx="1739900" cy="619760"/>
          </a:xfrm>
          <a:prstGeom prst="rect">
            <a:avLst/>
          </a:prstGeom>
        </p:spPr>
        <p:txBody>
          <a:bodyPr vert="horz" wrap="square" lIns="0" tIns="0" rIns="0" bIns="0" rtlCol="0">
            <a:spAutoFit/>
          </a:bodyPr>
          <a:lstStyle/>
          <a:p>
            <a:pPr marL="12700"/>
            <a:r>
              <a:rPr sz="2000" spc="-5" dirty="0">
                <a:solidFill>
                  <a:srgbClr val="9900FF"/>
                </a:solidFill>
                <a:latin typeface="Arial"/>
                <a:cs typeface="Arial"/>
              </a:rPr>
              <a:t>L_i =</a:t>
            </a:r>
            <a:r>
              <a:rPr sz="2000" spc="-45" dirty="0">
                <a:solidFill>
                  <a:srgbClr val="9900FF"/>
                </a:solidFill>
                <a:latin typeface="Arial"/>
                <a:cs typeface="Arial"/>
              </a:rPr>
              <a:t> </a:t>
            </a:r>
            <a:r>
              <a:rPr sz="2000" spc="-5" dirty="0">
                <a:solidFill>
                  <a:srgbClr val="9900FF"/>
                </a:solidFill>
                <a:latin typeface="Arial"/>
                <a:cs typeface="Arial"/>
              </a:rPr>
              <a:t>-log(0.13)</a:t>
            </a:r>
            <a:endParaRPr sz="2000">
              <a:latin typeface="Arial"/>
              <a:cs typeface="Arial"/>
            </a:endParaRPr>
          </a:p>
          <a:p>
            <a:pPr marL="434340"/>
            <a:r>
              <a:rPr sz="2000" spc="-5" dirty="0">
                <a:solidFill>
                  <a:srgbClr val="9900FF"/>
                </a:solidFill>
                <a:latin typeface="Arial"/>
                <a:cs typeface="Arial"/>
              </a:rPr>
              <a:t>=</a:t>
            </a:r>
            <a:r>
              <a:rPr sz="2000" spc="-70" dirty="0">
                <a:solidFill>
                  <a:srgbClr val="9900FF"/>
                </a:solidFill>
                <a:latin typeface="Arial"/>
                <a:cs typeface="Arial"/>
              </a:rPr>
              <a:t> </a:t>
            </a:r>
            <a:r>
              <a:rPr sz="2000" b="1" spc="-5" dirty="0">
                <a:solidFill>
                  <a:srgbClr val="9900FF"/>
                </a:solidFill>
                <a:latin typeface="Arial"/>
                <a:cs typeface="Arial"/>
              </a:rPr>
              <a:t>0.89</a:t>
            </a:r>
            <a:endParaRPr sz="2000">
              <a:latin typeface="Arial"/>
              <a:cs typeface="Arial"/>
            </a:endParaRPr>
          </a:p>
        </p:txBody>
      </p:sp>
      <p:sp>
        <p:nvSpPr>
          <p:cNvPr id="25" name="Title 24"/>
          <p:cNvSpPr>
            <a:spLocks noGrp="1"/>
          </p:cNvSpPr>
          <p:nvPr>
            <p:ph type="title"/>
          </p:nvPr>
        </p:nvSpPr>
        <p:spPr/>
        <p:txBody>
          <a:bodyPr/>
          <a:lstStyle/>
          <a:p>
            <a:r>
              <a:rPr lang="en-US" dirty="0"/>
              <a:t>Another loss: </a:t>
            </a:r>
            <a:r>
              <a:rPr lang="en-US" dirty="0" err="1"/>
              <a:t>Softmax</a:t>
            </a:r>
            <a:r>
              <a:rPr lang="en-US" dirty="0"/>
              <a:t> (cross-entropy)</a:t>
            </a:r>
          </a:p>
        </p:txBody>
      </p:sp>
      <p:sp>
        <p:nvSpPr>
          <p:cNvPr id="26" name="TextBox 25"/>
          <p:cNvSpPr txBox="1"/>
          <p:nvPr/>
        </p:nvSpPr>
        <p:spPr>
          <a:xfrm>
            <a:off x="-1" y="6604084"/>
            <a:ext cx="2545220" cy="253916"/>
          </a:xfrm>
          <a:prstGeom prst="rect">
            <a:avLst/>
          </a:prstGeom>
          <a:noFill/>
        </p:spPr>
        <p:txBody>
          <a:bodyPr wrap="square" rtlCol="0">
            <a:spAutoFit/>
          </a:bodyPr>
          <a:lstStyle/>
          <a:p>
            <a:r>
              <a:rPr lang="en-US" sz="1050" dirty="0"/>
              <a:t>Adapted from Andrej </a:t>
            </a:r>
            <a:r>
              <a:rPr lang="en-US" sz="1050" dirty="0" err="1"/>
              <a:t>Karpathy</a:t>
            </a:r>
            <a:endParaRPr lang="en-US" sz="1050" dirty="0"/>
          </a:p>
        </p:txBody>
      </p:sp>
    </p:spTree>
    <p:extLst>
      <p:ext uri="{BB962C8B-B14F-4D97-AF65-F5344CB8AC3E}">
        <p14:creationId xmlns:p14="http://schemas.microsoft.com/office/powerpoint/2010/main" val="35066715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minimize the loss function? </a:t>
            </a:r>
          </a:p>
        </p:txBody>
      </p:sp>
      <p:sp>
        <p:nvSpPr>
          <p:cNvPr id="3" name="object 4"/>
          <p:cNvSpPr/>
          <p:nvPr/>
        </p:nvSpPr>
        <p:spPr>
          <a:xfrm>
            <a:off x="685800" y="1442755"/>
            <a:ext cx="7209285" cy="4513965"/>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4" name="object 5"/>
          <p:cNvSpPr/>
          <p:nvPr/>
        </p:nvSpPr>
        <p:spPr>
          <a:xfrm>
            <a:off x="1547922" y="4068475"/>
            <a:ext cx="548698" cy="734473"/>
          </a:xfrm>
          <a:prstGeom prst="rect">
            <a:avLst/>
          </a:prstGeom>
          <a:blipFill>
            <a:blip r:embed="rId4" cstate="print"/>
            <a:stretch>
              <a:fillRect/>
            </a:stretch>
          </a:blipFill>
        </p:spPr>
        <p:txBody>
          <a:bodyPr wrap="square" lIns="0" tIns="0" rIns="0" bIns="0" rtlCol="0"/>
          <a:lstStyle/>
          <a:p>
            <a:endParaRPr>
              <a:solidFill>
                <a:prstClr val="black"/>
              </a:solidFill>
            </a:endParaRPr>
          </a:p>
        </p:txBody>
      </p:sp>
      <p:sp>
        <p:nvSpPr>
          <p:cNvPr id="5" name="TextBox 4"/>
          <p:cNvSpPr txBox="1"/>
          <p:nvPr/>
        </p:nvSpPr>
        <p:spPr>
          <a:xfrm>
            <a:off x="0" y="6604084"/>
            <a:ext cx="1072730" cy="253916"/>
          </a:xfrm>
          <a:prstGeom prst="rect">
            <a:avLst/>
          </a:prstGeom>
          <a:noFill/>
        </p:spPr>
        <p:txBody>
          <a:bodyPr wrap="none" rtlCol="0">
            <a:spAutoFit/>
          </a:bodyPr>
          <a:lstStyle/>
          <a:p>
            <a:r>
              <a:rPr lang="en-US" sz="1050" dirty="0"/>
              <a:t>Andrej </a:t>
            </a:r>
            <a:r>
              <a:rPr lang="en-US" sz="1050" dirty="0" err="1"/>
              <a:t>Karpathy</a:t>
            </a:r>
            <a:endParaRPr lang="en-US" sz="1050" dirty="0"/>
          </a:p>
        </p:txBody>
      </p:sp>
    </p:spTree>
    <p:extLst>
      <p:ext uri="{BB962C8B-B14F-4D97-AF65-F5344CB8AC3E}">
        <p14:creationId xmlns:p14="http://schemas.microsoft.com/office/powerpoint/2010/main" val="152338580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minimize the loss function? </a:t>
            </a:r>
          </a:p>
        </p:txBody>
      </p:sp>
      <p:sp>
        <p:nvSpPr>
          <p:cNvPr id="3" name="object 5"/>
          <p:cNvSpPr txBox="1"/>
          <p:nvPr/>
        </p:nvSpPr>
        <p:spPr>
          <a:xfrm>
            <a:off x="547649" y="1783180"/>
            <a:ext cx="5832475" cy="375920"/>
          </a:xfrm>
          <a:prstGeom prst="rect">
            <a:avLst/>
          </a:prstGeom>
        </p:spPr>
        <p:txBody>
          <a:bodyPr vert="horz" wrap="square" lIns="0" tIns="0" rIns="0" bIns="0" rtlCol="0">
            <a:spAutoFit/>
          </a:bodyPr>
          <a:lstStyle/>
          <a:p>
            <a:pPr marL="12700"/>
            <a:r>
              <a:rPr sz="2400" spc="-5" dirty="0">
                <a:solidFill>
                  <a:prstClr val="black"/>
                </a:solidFill>
                <a:latin typeface="Arial"/>
                <a:cs typeface="Arial"/>
              </a:rPr>
              <a:t>In 1-dimension, the derivative of a</a:t>
            </a:r>
            <a:r>
              <a:rPr sz="2400" spc="65" dirty="0">
                <a:solidFill>
                  <a:prstClr val="black"/>
                </a:solidFill>
                <a:latin typeface="Arial"/>
                <a:cs typeface="Arial"/>
              </a:rPr>
              <a:t> </a:t>
            </a:r>
            <a:r>
              <a:rPr sz="2400" spc="-5" dirty="0">
                <a:solidFill>
                  <a:prstClr val="black"/>
                </a:solidFill>
                <a:latin typeface="Arial"/>
                <a:cs typeface="Arial"/>
              </a:rPr>
              <a:t>function:</a:t>
            </a:r>
            <a:endParaRPr sz="2400">
              <a:solidFill>
                <a:prstClr val="black"/>
              </a:solidFill>
              <a:latin typeface="Arial"/>
              <a:cs typeface="Arial"/>
            </a:endParaRPr>
          </a:p>
        </p:txBody>
      </p:sp>
      <p:sp>
        <p:nvSpPr>
          <p:cNvPr id="4" name="object 6"/>
          <p:cNvSpPr/>
          <p:nvPr/>
        </p:nvSpPr>
        <p:spPr>
          <a:xfrm>
            <a:off x="2053520" y="2850220"/>
            <a:ext cx="3638542" cy="857248"/>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5" name="object 7"/>
          <p:cNvSpPr txBox="1"/>
          <p:nvPr/>
        </p:nvSpPr>
        <p:spPr>
          <a:xfrm>
            <a:off x="382999" y="4565203"/>
            <a:ext cx="8109584" cy="314960"/>
          </a:xfrm>
          <a:prstGeom prst="rect">
            <a:avLst/>
          </a:prstGeom>
        </p:spPr>
        <p:txBody>
          <a:bodyPr vert="horz" wrap="square" lIns="0" tIns="0" rIns="0" bIns="0" rtlCol="0">
            <a:spAutoFit/>
          </a:bodyPr>
          <a:lstStyle/>
          <a:p>
            <a:pPr marL="12700"/>
            <a:r>
              <a:rPr sz="2000" spc="-5" dirty="0">
                <a:solidFill>
                  <a:prstClr val="black"/>
                </a:solidFill>
                <a:latin typeface="Arial"/>
                <a:cs typeface="Arial"/>
              </a:rPr>
              <a:t>In multiple dimensions, the </a:t>
            </a:r>
            <a:r>
              <a:rPr sz="2000" b="1" spc="-5" dirty="0">
                <a:solidFill>
                  <a:prstClr val="black"/>
                </a:solidFill>
                <a:latin typeface="Arial"/>
                <a:cs typeface="Arial"/>
              </a:rPr>
              <a:t>gradient </a:t>
            </a:r>
            <a:r>
              <a:rPr sz="2000" spc="-5" dirty="0">
                <a:solidFill>
                  <a:prstClr val="black"/>
                </a:solidFill>
                <a:latin typeface="Arial"/>
                <a:cs typeface="Arial"/>
              </a:rPr>
              <a:t>is the vector of (partial</a:t>
            </a:r>
            <a:r>
              <a:rPr sz="2000" spc="204" dirty="0">
                <a:solidFill>
                  <a:prstClr val="black"/>
                </a:solidFill>
                <a:latin typeface="Arial"/>
                <a:cs typeface="Arial"/>
              </a:rPr>
              <a:t> </a:t>
            </a:r>
            <a:r>
              <a:rPr sz="2000" spc="-5" dirty="0">
                <a:solidFill>
                  <a:prstClr val="black"/>
                </a:solidFill>
                <a:latin typeface="Arial"/>
                <a:cs typeface="Arial"/>
              </a:rPr>
              <a:t>derivatives).</a:t>
            </a:r>
            <a:endParaRPr sz="2000">
              <a:solidFill>
                <a:prstClr val="black"/>
              </a:solidFill>
              <a:latin typeface="Arial"/>
              <a:cs typeface="Arial"/>
            </a:endParaRPr>
          </a:p>
        </p:txBody>
      </p:sp>
      <p:sp>
        <p:nvSpPr>
          <p:cNvPr id="6" name="TextBox 5"/>
          <p:cNvSpPr txBox="1"/>
          <p:nvPr/>
        </p:nvSpPr>
        <p:spPr>
          <a:xfrm>
            <a:off x="0" y="6604084"/>
            <a:ext cx="1072730" cy="253916"/>
          </a:xfrm>
          <a:prstGeom prst="rect">
            <a:avLst/>
          </a:prstGeom>
          <a:noFill/>
        </p:spPr>
        <p:txBody>
          <a:bodyPr wrap="none" rtlCol="0">
            <a:spAutoFit/>
          </a:bodyPr>
          <a:lstStyle/>
          <a:p>
            <a:r>
              <a:rPr lang="en-US" sz="1050" dirty="0"/>
              <a:t>Andrej </a:t>
            </a:r>
            <a:r>
              <a:rPr lang="en-US" sz="1050" dirty="0" err="1"/>
              <a:t>Karpathy</a:t>
            </a:r>
            <a:endParaRPr lang="en-US" sz="1050" dirty="0"/>
          </a:p>
        </p:txBody>
      </p:sp>
    </p:spTree>
    <p:extLst>
      <p:ext uri="{BB962C8B-B14F-4D97-AF65-F5344CB8AC3E}">
        <p14:creationId xmlns:p14="http://schemas.microsoft.com/office/powerpoint/2010/main" val="390811690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270050" y="968081"/>
            <a:ext cx="1548765" cy="375920"/>
          </a:xfrm>
          <a:prstGeom prst="rect">
            <a:avLst/>
          </a:prstGeom>
        </p:spPr>
        <p:txBody>
          <a:bodyPr vert="horz" wrap="square" lIns="0" tIns="0" rIns="0" bIns="0" rtlCol="0">
            <a:spAutoFit/>
          </a:bodyPr>
          <a:lstStyle/>
          <a:p>
            <a:pPr marL="12700"/>
            <a:r>
              <a:rPr sz="2400" b="1" spc="-5" dirty="0">
                <a:solidFill>
                  <a:prstClr val="black"/>
                </a:solidFill>
                <a:latin typeface="Arial"/>
                <a:cs typeface="Arial"/>
              </a:rPr>
              <a:t>current</a:t>
            </a:r>
            <a:r>
              <a:rPr sz="2400" b="1" spc="-70" dirty="0">
                <a:solidFill>
                  <a:prstClr val="black"/>
                </a:solidFill>
                <a:latin typeface="Arial"/>
                <a:cs typeface="Arial"/>
              </a:rPr>
              <a:t> </a:t>
            </a:r>
            <a:r>
              <a:rPr sz="2400" b="1" spc="-5" dirty="0">
                <a:solidFill>
                  <a:prstClr val="black"/>
                </a:solidFill>
                <a:latin typeface="Arial"/>
                <a:cs typeface="Arial"/>
              </a:rPr>
              <a:t>W:</a:t>
            </a:r>
            <a:endParaRPr sz="2400">
              <a:solidFill>
                <a:prstClr val="black"/>
              </a:solidFill>
              <a:latin typeface="Arial"/>
              <a:cs typeface="Arial"/>
            </a:endParaRPr>
          </a:p>
        </p:txBody>
      </p:sp>
      <p:sp>
        <p:nvSpPr>
          <p:cNvPr id="5" name="object 5"/>
          <p:cNvSpPr txBox="1"/>
          <p:nvPr/>
        </p:nvSpPr>
        <p:spPr>
          <a:xfrm>
            <a:off x="270050" y="1691981"/>
            <a:ext cx="1820545" cy="3718967"/>
          </a:xfrm>
          <a:prstGeom prst="rect">
            <a:avLst/>
          </a:prstGeom>
        </p:spPr>
        <p:txBody>
          <a:bodyPr vert="horz" wrap="square" lIns="0" tIns="0" rIns="0" bIns="0" rtlCol="0">
            <a:spAutoFit/>
          </a:bodyPr>
          <a:lstStyle/>
          <a:p>
            <a:pPr marL="12700">
              <a:lnSpc>
                <a:spcPts val="2865"/>
              </a:lnSpc>
            </a:pPr>
            <a:r>
              <a:rPr sz="2400" spc="-5" dirty="0">
                <a:solidFill>
                  <a:prstClr val="black"/>
                </a:solidFill>
                <a:latin typeface="Arial"/>
                <a:cs typeface="Arial"/>
              </a:rPr>
              <a:t>[0.34,</a:t>
            </a:r>
            <a:endParaRPr sz="2400">
              <a:solidFill>
                <a:prstClr val="black"/>
              </a:solidFill>
              <a:latin typeface="Arial"/>
              <a:cs typeface="Arial"/>
            </a:endParaRPr>
          </a:p>
          <a:p>
            <a:pPr marL="12700">
              <a:lnSpc>
                <a:spcPts val="2850"/>
              </a:lnSpc>
            </a:pPr>
            <a:r>
              <a:rPr sz="2400" spc="-5" dirty="0">
                <a:solidFill>
                  <a:prstClr val="black"/>
                </a:solidFill>
                <a:latin typeface="Arial"/>
                <a:cs typeface="Arial"/>
              </a:rPr>
              <a:t>-1.11,</a:t>
            </a:r>
            <a:endParaRPr sz="2400">
              <a:solidFill>
                <a:prstClr val="black"/>
              </a:solidFill>
              <a:latin typeface="Arial"/>
              <a:cs typeface="Arial"/>
            </a:endParaRPr>
          </a:p>
          <a:p>
            <a:pPr marL="12700">
              <a:lnSpc>
                <a:spcPts val="2850"/>
              </a:lnSpc>
            </a:pPr>
            <a:r>
              <a:rPr sz="2400" spc="-5" dirty="0">
                <a:solidFill>
                  <a:prstClr val="black"/>
                </a:solidFill>
                <a:latin typeface="Arial"/>
                <a:cs typeface="Arial"/>
              </a:rPr>
              <a:t>0.78,</a:t>
            </a:r>
            <a:endParaRPr sz="2400">
              <a:solidFill>
                <a:prstClr val="black"/>
              </a:solidFill>
              <a:latin typeface="Arial"/>
              <a:cs typeface="Arial"/>
            </a:endParaRPr>
          </a:p>
          <a:p>
            <a:pPr marL="12700">
              <a:lnSpc>
                <a:spcPts val="2850"/>
              </a:lnSpc>
            </a:pPr>
            <a:r>
              <a:rPr sz="2400" spc="-5" dirty="0">
                <a:solidFill>
                  <a:prstClr val="black"/>
                </a:solidFill>
                <a:latin typeface="Arial"/>
                <a:cs typeface="Arial"/>
              </a:rPr>
              <a:t>0.12,</a:t>
            </a:r>
            <a:endParaRPr sz="2400">
              <a:solidFill>
                <a:prstClr val="black"/>
              </a:solidFill>
              <a:latin typeface="Arial"/>
              <a:cs typeface="Arial"/>
            </a:endParaRPr>
          </a:p>
          <a:p>
            <a:pPr marL="12700">
              <a:lnSpc>
                <a:spcPts val="2850"/>
              </a:lnSpc>
            </a:pPr>
            <a:r>
              <a:rPr sz="2400" spc="-5" dirty="0">
                <a:solidFill>
                  <a:prstClr val="black"/>
                </a:solidFill>
                <a:latin typeface="Arial"/>
                <a:cs typeface="Arial"/>
              </a:rPr>
              <a:t>0.55,</a:t>
            </a:r>
            <a:endParaRPr sz="2400">
              <a:solidFill>
                <a:prstClr val="black"/>
              </a:solidFill>
              <a:latin typeface="Arial"/>
              <a:cs typeface="Arial"/>
            </a:endParaRPr>
          </a:p>
          <a:p>
            <a:pPr marL="12700">
              <a:lnSpc>
                <a:spcPts val="2850"/>
              </a:lnSpc>
            </a:pPr>
            <a:r>
              <a:rPr sz="2400" spc="-5" dirty="0">
                <a:solidFill>
                  <a:prstClr val="black"/>
                </a:solidFill>
                <a:latin typeface="Arial"/>
                <a:cs typeface="Arial"/>
              </a:rPr>
              <a:t>2.81,</a:t>
            </a:r>
            <a:endParaRPr sz="2400">
              <a:solidFill>
                <a:prstClr val="black"/>
              </a:solidFill>
              <a:latin typeface="Arial"/>
              <a:cs typeface="Arial"/>
            </a:endParaRPr>
          </a:p>
          <a:p>
            <a:pPr marL="12700">
              <a:lnSpc>
                <a:spcPts val="2850"/>
              </a:lnSpc>
            </a:pPr>
            <a:r>
              <a:rPr sz="2400" spc="-5" dirty="0">
                <a:solidFill>
                  <a:prstClr val="black"/>
                </a:solidFill>
                <a:latin typeface="Arial"/>
                <a:cs typeface="Arial"/>
              </a:rPr>
              <a:t>-3.1,</a:t>
            </a:r>
            <a:endParaRPr sz="2400">
              <a:solidFill>
                <a:prstClr val="black"/>
              </a:solidFill>
              <a:latin typeface="Arial"/>
              <a:cs typeface="Arial"/>
            </a:endParaRPr>
          </a:p>
          <a:p>
            <a:pPr marL="12700">
              <a:lnSpc>
                <a:spcPts val="2850"/>
              </a:lnSpc>
            </a:pPr>
            <a:r>
              <a:rPr sz="2400" spc="-5" dirty="0">
                <a:solidFill>
                  <a:prstClr val="black"/>
                </a:solidFill>
                <a:latin typeface="Arial"/>
                <a:cs typeface="Arial"/>
              </a:rPr>
              <a:t>-1.5,</a:t>
            </a:r>
            <a:endParaRPr sz="2400">
              <a:solidFill>
                <a:prstClr val="black"/>
              </a:solidFill>
              <a:latin typeface="Arial"/>
              <a:cs typeface="Arial"/>
            </a:endParaRPr>
          </a:p>
          <a:p>
            <a:pPr marL="12700">
              <a:lnSpc>
                <a:spcPts val="2850"/>
              </a:lnSpc>
            </a:pPr>
            <a:r>
              <a:rPr sz="2400" spc="-5" dirty="0">
                <a:solidFill>
                  <a:prstClr val="black"/>
                </a:solidFill>
                <a:latin typeface="Arial"/>
                <a:cs typeface="Arial"/>
              </a:rPr>
              <a:t>0.33,…]</a:t>
            </a:r>
            <a:endParaRPr sz="2400">
              <a:solidFill>
                <a:prstClr val="black"/>
              </a:solidFill>
              <a:latin typeface="Arial"/>
              <a:cs typeface="Arial"/>
            </a:endParaRPr>
          </a:p>
          <a:p>
            <a:pPr marL="12700">
              <a:lnSpc>
                <a:spcPts val="2865"/>
              </a:lnSpc>
            </a:pPr>
            <a:r>
              <a:rPr sz="2400" b="1" spc="-5" dirty="0">
                <a:solidFill>
                  <a:srgbClr val="FF0000"/>
                </a:solidFill>
                <a:latin typeface="Arial"/>
                <a:cs typeface="Arial"/>
              </a:rPr>
              <a:t>loss</a:t>
            </a:r>
            <a:r>
              <a:rPr sz="2400" b="1" spc="-60" dirty="0">
                <a:solidFill>
                  <a:srgbClr val="FF0000"/>
                </a:solidFill>
                <a:latin typeface="Arial"/>
                <a:cs typeface="Arial"/>
              </a:rPr>
              <a:t> </a:t>
            </a:r>
            <a:r>
              <a:rPr sz="2400" b="1" spc="-5" dirty="0">
                <a:solidFill>
                  <a:srgbClr val="FF0000"/>
                </a:solidFill>
                <a:latin typeface="Arial"/>
                <a:cs typeface="Arial"/>
              </a:rPr>
              <a:t>1.25347</a:t>
            </a:r>
            <a:endParaRPr sz="2400">
              <a:solidFill>
                <a:prstClr val="black"/>
              </a:solidFill>
              <a:latin typeface="Arial"/>
              <a:cs typeface="Arial"/>
            </a:endParaRPr>
          </a:p>
        </p:txBody>
      </p:sp>
      <p:sp>
        <p:nvSpPr>
          <p:cNvPr id="6" name="object 6"/>
          <p:cNvSpPr/>
          <p:nvPr/>
        </p:nvSpPr>
        <p:spPr>
          <a:xfrm>
            <a:off x="2326795" y="921101"/>
            <a:ext cx="0" cy="4398645"/>
          </a:xfrm>
          <a:custGeom>
            <a:avLst/>
            <a:gdLst/>
            <a:ahLst/>
            <a:cxnLst/>
            <a:rect l="l" t="t" r="r" b="b"/>
            <a:pathLst>
              <a:path h="4398645">
                <a:moveTo>
                  <a:pt x="0" y="0"/>
                </a:moveTo>
                <a:lnTo>
                  <a:pt x="0" y="4398290"/>
                </a:lnTo>
              </a:path>
            </a:pathLst>
          </a:custGeom>
          <a:ln w="9524">
            <a:solidFill>
              <a:srgbClr val="666666"/>
            </a:solidFill>
          </a:ln>
        </p:spPr>
        <p:txBody>
          <a:bodyPr wrap="square" lIns="0" tIns="0" rIns="0" bIns="0" rtlCol="0"/>
          <a:lstStyle/>
          <a:p>
            <a:endParaRPr>
              <a:solidFill>
                <a:prstClr val="black"/>
              </a:solidFill>
            </a:endParaRPr>
          </a:p>
        </p:txBody>
      </p:sp>
      <p:sp>
        <p:nvSpPr>
          <p:cNvPr id="7" name="object 7"/>
          <p:cNvSpPr txBox="1"/>
          <p:nvPr/>
        </p:nvSpPr>
        <p:spPr>
          <a:xfrm>
            <a:off x="6576310" y="1015906"/>
            <a:ext cx="1885950" cy="375920"/>
          </a:xfrm>
          <a:prstGeom prst="rect">
            <a:avLst/>
          </a:prstGeom>
        </p:spPr>
        <p:txBody>
          <a:bodyPr vert="horz" wrap="square" lIns="0" tIns="0" rIns="0" bIns="0" rtlCol="0">
            <a:spAutoFit/>
          </a:bodyPr>
          <a:lstStyle/>
          <a:p>
            <a:pPr marL="12700"/>
            <a:r>
              <a:rPr sz="2400" b="1" spc="-5" dirty="0">
                <a:solidFill>
                  <a:srgbClr val="0000FF"/>
                </a:solidFill>
                <a:latin typeface="Arial"/>
                <a:cs typeface="Arial"/>
              </a:rPr>
              <a:t>gradient</a:t>
            </a:r>
            <a:r>
              <a:rPr sz="2400" b="1" spc="-65" dirty="0">
                <a:solidFill>
                  <a:srgbClr val="0000FF"/>
                </a:solidFill>
                <a:latin typeface="Arial"/>
                <a:cs typeface="Arial"/>
              </a:rPr>
              <a:t> </a:t>
            </a:r>
            <a:r>
              <a:rPr sz="2400" b="1" spc="-5" dirty="0">
                <a:solidFill>
                  <a:srgbClr val="0000FF"/>
                </a:solidFill>
                <a:latin typeface="Arial"/>
                <a:cs typeface="Arial"/>
              </a:rPr>
              <a:t>dW:</a:t>
            </a:r>
            <a:endParaRPr sz="2400">
              <a:solidFill>
                <a:prstClr val="black"/>
              </a:solidFill>
              <a:latin typeface="Arial"/>
              <a:cs typeface="Arial"/>
            </a:endParaRPr>
          </a:p>
        </p:txBody>
      </p:sp>
      <p:sp>
        <p:nvSpPr>
          <p:cNvPr id="8" name="object 8"/>
          <p:cNvSpPr txBox="1"/>
          <p:nvPr/>
        </p:nvSpPr>
        <p:spPr>
          <a:xfrm>
            <a:off x="6576311" y="1739805"/>
            <a:ext cx="668655" cy="3347070"/>
          </a:xfrm>
          <a:prstGeom prst="rect">
            <a:avLst/>
          </a:prstGeom>
        </p:spPr>
        <p:txBody>
          <a:bodyPr vert="horz" wrap="square" lIns="0" tIns="0" rIns="0" bIns="0" rtlCol="0">
            <a:spAutoFit/>
          </a:bodyPr>
          <a:lstStyle/>
          <a:p>
            <a:pPr marL="12700">
              <a:lnSpc>
                <a:spcPts val="2865"/>
              </a:lnSpc>
            </a:pPr>
            <a:r>
              <a:rPr sz="2400" spc="-5" dirty="0">
                <a:solidFill>
                  <a:srgbClr val="0000FF"/>
                </a:solidFill>
                <a:latin typeface="Arial"/>
                <a:cs typeface="Arial"/>
              </a:rPr>
              <a:t>[?,</a:t>
            </a:r>
            <a:endParaRPr sz="2400">
              <a:solidFill>
                <a:prstClr val="black"/>
              </a:solidFill>
              <a:latin typeface="Arial"/>
              <a:cs typeface="Arial"/>
            </a:endParaRPr>
          </a:p>
          <a:p>
            <a:pPr marL="12700">
              <a:lnSpc>
                <a:spcPts val="2850"/>
              </a:lnSpc>
            </a:pPr>
            <a:r>
              <a:rPr sz="2400" spc="-5" dirty="0">
                <a:solidFill>
                  <a:srgbClr val="0000FF"/>
                </a:solidFill>
                <a:latin typeface="Arial"/>
                <a:cs typeface="Arial"/>
              </a:rPr>
              <a:t>?,</a:t>
            </a:r>
            <a:endParaRPr sz="2400">
              <a:solidFill>
                <a:prstClr val="black"/>
              </a:solidFill>
              <a:latin typeface="Arial"/>
              <a:cs typeface="Arial"/>
            </a:endParaRPr>
          </a:p>
          <a:p>
            <a:pPr marL="12700">
              <a:lnSpc>
                <a:spcPts val="2850"/>
              </a:lnSpc>
            </a:pPr>
            <a:r>
              <a:rPr sz="2400" spc="-5" dirty="0">
                <a:solidFill>
                  <a:srgbClr val="0000FF"/>
                </a:solidFill>
                <a:latin typeface="Arial"/>
                <a:cs typeface="Arial"/>
              </a:rPr>
              <a:t>?,</a:t>
            </a:r>
            <a:endParaRPr sz="2400">
              <a:solidFill>
                <a:prstClr val="black"/>
              </a:solidFill>
              <a:latin typeface="Arial"/>
              <a:cs typeface="Arial"/>
            </a:endParaRPr>
          </a:p>
          <a:p>
            <a:pPr marL="12700">
              <a:lnSpc>
                <a:spcPts val="2850"/>
              </a:lnSpc>
            </a:pPr>
            <a:r>
              <a:rPr sz="2400" spc="-5" dirty="0">
                <a:solidFill>
                  <a:srgbClr val="0000FF"/>
                </a:solidFill>
                <a:latin typeface="Arial"/>
                <a:cs typeface="Arial"/>
              </a:rPr>
              <a:t>?,</a:t>
            </a:r>
            <a:endParaRPr sz="2400">
              <a:solidFill>
                <a:prstClr val="black"/>
              </a:solidFill>
              <a:latin typeface="Arial"/>
              <a:cs typeface="Arial"/>
            </a:endParaRPr>
          </a:p>
          <a:p>
            <a:pPr marL="12700">
              <a:lnSpc>
                <a:spcPts val="2850"/>
              </a:lnSpc>
            </a:pPr>
            <a:r>
              <a:rPr sz="2400" spc="-5" dirty="0">
                <a:solidFill>
                  <a:srgbClr val="0000FF"/>
                </a:solidFill>
                <a:latin typeface="Arial"/>
                <a:cs typeface="Arial"/>
              </a:rPr>
              <a:t>?,</a:t>
            </a:r>
            <a:endParaRPr sz="2400">
              <a:solidFill>
                <a:prstClr val="black"/>
              </a:solidFill>
              <a:latin typeface="Arial"/>
              <a:cs typeface="Arial"/>
            </a:endParaRPr>
          </a:p>
          <a:p>
            <a:pPr marL="12700">
              <a:lnSpc>
                <a:spcPts val="2850"/>
              </a:lnSpc>
            </a:pPr>
            <a:r>
              <a:rPr sz="2400" spc="-5" dirty="0">
                <a:solidFill>
                  <a:srgbClr val="0000FF"/>
                </a:solidFill>
                <a:latin typeface="Arial"/>
                <a:cs typeface="Arial"/>
              </a:rPr>
              <a:t>?,</a:t>
            </a:r>
            <a:endParaRPr sz="2400">
              <a:solidFill>
                <a:prstClr val="black"/>
              </a:solidFill>
              <a:latin typeface="Arial"/>
              <a:cs typeface="Arial"/>
            </a:endParaRPr>
          </a:p>
          <a:p>
            <a:pPr marL="12700">
              <a:lnSpc>
                <a:spcPts val="2850"/>
              </a:lnSpc>
            </a:pPr>
            <a:r>
              <a:rPr sz="2400" spc="-5" dirty="0">
                <a:solidFill>
                  <a:srgbClr val="0000FF"/>
                </a:solidFill>
                <a:latin typeface="Arial"/>
                <a:cs typeface="Arial"/>
              </a:rPr>
              <a:t>?,</a:t>
            </a:r>
            <a:endParaRPr sz="2400">
              <a:solidFill>
                <a:prstClr val="black"/>
              </a:solidFill>
              <a:latin typeface="Arial"/>
              <a:cs typeface="Arial"/>
            </a:endParaRPr>
          </a:p>
          <a:p>
            <a:pPr marL="12700">
              <a:lnSpc>
                <a:spcPts val="2850"/>
              </a:lnSpc>
            </a:pPr>
            <a:r>
              <a:rPr sz="2400" spc="-5" dirty="0">
                <a:solidFill>
                  <a:srgbClr val="0000FF"/>
                </a:solidFill>
                <a:latin typeface="Arial"/>
                <a:cs typeface="Arial"/>
              </a:rPr>
              <a:t>?,</a:t>
            </a:r>
            <a:endParaRPr sz="2400">
              <a:solidFill>
                <a:prstClr val="black"/>
              </a:solidFill>
              <a:latin typeface="Arial"/>
              <a:cs typeface="Arial"/>
            </a:endParaRPr>
          </a:p>
          <a:p>
            <a:pPr marL="12700">
              <a:lnSpc>
                <a:spcPts val="2865"/>
              </a:lnSpc>
            </a:pPr>
            <a:r>
              <a:rPr sz="2400" spc="-5" dirty="0">
                <a:solidFill>
                  <a:srgbClr val="0000FF"/>
                </a:solidFill>
                <a:latin typeface="Arial"/>
                <a:cs typeface="Arial"/>
              </a:rPr>
              <a:t>?,…]</a:t>
            </a:r>
            <a:endParaRPr sz="2400">
              <a:solidFill>
                <a:prstClr val="black"/>
              </a:solidFill>
              <a:latin typeface="Arial"/>
              <a:cs typeface="Arial"/>
            </a:endParaRPr>
          </a:p>
        </p:txBody>
      </p:sp>
      <p:sp>
        <p:nvSpPr>
          <p:cNvPr id="9" name="object 9"/>
          <p:cNvSpPr/>
          <p:nvPr/>
        </p:nvSpPr>
        <p:spPr>
          <a:xfrm>
            <a:off x="5271689" y="942375"/>
            <a:ext cx="0" cy="4426585"/>
          </a:xfrm>
          <a:custGeom>
            <a:avLst/>
            <a:gdLst/>
            <a:ahLst/>
            <a:cxnLst/>
            <a:rect l="l" t="t" r="r" b="b"/>
            <a:pathLst>
              <a:path h="4426585">
                <a:moveTo>
                  <a:pt x="0" y="0"/>
                </a:moveTo>
                <a:lnTo>
                  <a:pt x="0" y="4426491"/>
                </a:lnTo>
              </a:path>
            </a:pathLst>
          </a:custGeom>
          <a:ln w="9524">
            <a:solidFill>
              <a:srgbClr val="666666"/>
            </a:solidFill>
          </a:ln>
        </p:spPr>
        <p:txBody>
          <a:bodyPr wrap="square" lIns="0" tIns="0" rIns="0" bIns="0" rtlCol="0"/>
          <a:lstStyle/>
          <a:p>
            <a:endParaRPr>
              <a:solidFill>
                <a:prstClr val="black"/>
              </a:solidFill>
            </a:endParaRPr>
          </a:p>
        </p:txBody>
      </p:sp>
      <p:sp>
        <p:nvSpPr>
          <p:cNvPr id="10" name="TextBox 9"/>
          <p:cNvSpPr txBox="1"/>
          <p:nvPr/>
        </p:nvSpPr>
        <p:spPr>
          <a:xfrm>
            <a:off x="0" y="6604084"/>
            <a:ext cx="1072730" cy="253916"/>
          </a:xfrm>
          <a:prstGeom prst="rect">
            <a:avLst/>
          </a:prstGeom>
          <a:noFill/>
        </p:spPr>
        <p:txBody>
          <a:bodyPr wrap="none" rtlCol="0">
            <a:spAutoFit/>
          </a:bodyPr>
          <a:lstStyle/>
          <a:p>
            <a:r>
              <a:rPr lang="en-US" sz="1050" dirty="0"/>
              <a:t>Andrej </a:t>
            </a:r>
            <a:r>
              <a:rPr lang="en-US" sz="1050" dirty="0" err="1"/>
              <a:t>Karpathy</a:t>
            </a:r>
            <a:endParaRPr lang="en-US" sz="1050" dirty="0"/>
          </a:p>
        </p:txBody>
      </p:sp>
    </p:spTree>
    <p:extLst>
      <p:ext uri="{BB962C8B-B14F-4D97-AF65-F5344CB8AC3E}">
        <p14:creationId xmlns:p14="http://schemas.microsoft.com/office/powerpoint/2010/main" val="34299124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270050" y="968081"/>
            <a:ext cx="1548765" cy="375920"/>
          </a:xfrm>
          <a:prstGeom prst="rect">
            <a:avLst/>
          </a:prstGeom>
        </p:spPr>
        <p:txBody>
          <a:bodyPr vert="horz" wrap="square" lIns="0" tIns="0" rIns="0" bIns="0" rtlCol="0">
            <a:spAutoFit/>
          </a:bodyPr>
          <a:lstStyle/>
          <a:p>
            <a:pPr marL="12700"/>
            <a:r>
              <a:rPr sz="2400" b="1" spc="-5" dirty="0">
                <a:solidFill>
                  <a:prstClr val="black"/>
                </a:solidFill>
                <a:latin typeface="Arial"/>
                <a:cs typeface="Arial"/>
              </a:rPr>
              <a:t>current</a:t>
            </a:r>
            <a:r>
              <a:rPr sz="2400" b="1" spc="-70" dirty="0">
                <a:solidFill>
                  <a:prstClr val="black"/>
                </a:solidFill>
                <a:latin typeface="Arial"/>
                <a:cs typeface="Arial"/>
              </a:rPr>
              <a:t> </a:t>
            </a:r>
            <a:r>
              <a:rPr sz="2400" b="1" spc="-5" dirty="0">
                <a:solidFill>
                  <a:prstClr val="black"/>
                </a:solidFill>
                <a:latin typeface="Arial"/>
                <a:cs typeface="Arial"/>
              </a:rPr>
              <a:t>W:</a:t>
            </a:r>
            <a:endParaRPr sz="2400">
              <a:solidFill>
                <a:prstClr val="black"/>
              </a:solidFill>
              <a:latin typeface="Arial"/>
              <a:cs typeface="Arial"/>
            </a:endParaRPr>
          </a:p>
        </p:txBody>
      </p:sp>
      <p:sp>
        <p:nvSpPr>
          <p:cNvPr id="5" name="object 5"/>
          <p:cNvSpPr txBox="1"/>
          <p:nvPr/>
        </p:nvSpPr>
        <p:spPr>
          <a:xfrm>
            <a:off x="270050" y="1691981"/>
            <a:ext cx="1820545" cy="3718967"/>
          </a:xfrm>
          <a:prstGeom prst="rect">
            <a:avLst/>
          </a:prstGeom>
        </p:spPr>
        <p:txBody>
          <a:bodyPr vert="horz" wrap="square" lIns="0" tIns="0" rIns="0" bIns="0" rtlCol="0">
            <a:spAutoFit/>
          </a:bodyPr>
          <a:lstStyle/>
          <a:p>
            <a:pPr marL="12700">
              <a:lnSpc>
                <a:spcPts val="2865"/>
              </a:lnSpc>
            </a:pPr>
            <a:r>
              <a:rPr sz="2400" spc="-5" dirty="0">
                <a:solidFill>
                  <a:prstClr val="black"/>
                </a:solidFill>
                <a:latin typeface="Arial"/>
                <a:cs typeface="Arial"/>
              </a:rPr>
              <a:t>[0.34,</a:t>
            </a:r>
            <a:endParaRPr sz="2400">
              <a:solidFill>
                <a:prstClr val="black"/>
              </a:solidFill>
              <a:latin typeface="Arial"/>
              <a:cs typeface="Arial"/>
            </a:endParaRPr>
          </a:p>
          <a:p>
            <a:pPr marL="12700">
              <a:lnSpc>
                <a:spcPts val="2850"/>
              </a:lnSpc>
            </a:pPr>
            <a:r>
              <a:rPr sz="2400" spc="-5" dirty="0">
                <a:solidFill>
                  <a:prstClr val="black"/>
                </a:solidFill>
                <a:latin typeface="Arial"/>
                <a:cs typeface="Arial"/>
              </a:rPr>
              <a:t>-1.11,</a:t>
            </a:r>
            <a:endParaRPr sz="2400">
              <a:solidFill>
                <a:prstClr val="black"/>
              </a:solidFill>
              <a:latin typeface="Arial"/>
              <a:cs typeface="Arial"/>
            </a:endParaRPr>
          </a:p>
          <a:p>
            <a:pPr marL="12700">
              <a:lnSpc>
                <a:spcPts val="2850"/>
              </a:lnSpc>
            </a:pPr>
            <a:r>
              <a:rPr sz="2400" spc="-5" dirty="0">
                <a:solidFill>
                  <a:prstClr val="black"/>
                </a:solidFill>
                <a:latin typeface="Arial"/>
                <a:cs typeface="Arial"/>
              </a:rPr>
              <a:t>0.78,</a:t>
            </a:r>
            <a:endParaRPr sz="2400">
              <a:solidFill>
                <a:prstClr val="black"/>
              </a:solidFill>
              <a:latin typeface="Arial"/>
              <a:cs typeface="Arial"/>
            </a:endParaRPr>
          </a:p>
          <a:p>
            <a:pPr marL="12700">
              <a:lnSpc>
                <a:spcPts val="2850"/>
              </a:lnSpc>
            </a:pPr>
            <a:r>
              <a:rPr sz="2400" spc="-5" dirty="0">
                <a:solidFill>
                  <a:prstClr val="black"/>
                </a:solidFill>
                <a:latin typeface="Arial"/>
                <a:cs typeface="Arial"/>
              </a:rPr>
              <a:t>0.12,</a:t>
            </a:r>
            <a:endParaRPr sz="2400">
              <a:solidFill>
                <a:prstClr val="black"/>
              </a:solidFill>
              <a:latin typeface="Arial"/>
              <a:cs typeface="Arial"/>
            </a:endParaRPr>
          </a:p>
          <a:p>
            <a:pPr marL="12700">
              <a:lnSpc>
                <a:spcPts val="2850"/>
              </a:lnSpc>
            </a:pPr>
            <a:r>
              <a:rPr sz="2400" spc="-5" dirty="0">
                <a:solidFill>
                  <a:prstClr val="black"/>
                </a:solidFill>
                <a:latin typeface="Arial"/>
                <a:cs typeface="Arial"/>
              </a:rPr>
              <a:t>0.55,</a:t>
            </a:r>
            <a:endParaRPr sz="2400">
              <a:solidFill>
                <a:prstClr val="black"/>
              </a:solidFill>
              <a:latin typeface="Arial"/>
              <a:cs typeface="Arial"/>
            </a:endParaRPr>
          </a:p>
          <a:p>
            <a:pPr marL="12700">
              <a:lnSpc>
                <a:spcPts val="2850"/>
              </a:lnSpc>
            </a:pPr>
            <a:r>
              <a:rPr sz="2400" spc="-5" dirty="0">
                <a:solidFill>
                  <a:prstClr val="black"/>
                </a:solidFill>
                <a:latin typeface="Arial"/>
                <a:cs typeface="Arial"/>
              </a:rPr>
              <a:t>2.81,</a:t>
            </a:r>
            <a:endParaRPr sz="2400">
              <a:solidFill>
                <a:prstClr val="black"/>
              </a:solidFill>
              <a:latin typeface="Arial"/>
              <a:cs typeface="Arial"/>
            </a:endParaRPr>
          </a:p>
          <a:p>
            <a:pPr marL="12700">
              <a:lnSpc>
                <a:spcPts val="2850"/>
              </a:lnSpc>
            </a:pPr>
            <a:r>
              <a:rPr sz="2400" spc="-5" dirty="0">
                <a:solidFill>
                  <a:prstClr val="black"/>
                </a:solidFill>
                <a:latin typeface="Arial"/>
                <a:cs typeface="Arial"/>
              </a:rPr>
              <a:t>-3.1,</a:t>
            </a:r>
            <a:endParaRPr sz="2400">
              <a:solidFill>
                <a:prstClr val="black"/>
              </a:solidFill>
              <a:latin typeface="Arial"/>
              <a:cs typeface="Arial"/>
            </a:endParaRPr>
          </a:p>
          <a:p>
            <a:pPr marL="12700">
              <a:lnSpc>
                <a:spcPts val="2850"/>
              </a:lnSpc>
            </a:pPr>
            <a:r>
              <a:rPr sz="2400" spc="-5" dirty="0">
                <a:solidFill>
                  <a:prstClr val="black"/>
                </a:solidFill>
                <a:latin typeface="Arial"/>
                <a:cs typeface="Arial"/>
              </a:rPr>
              <a:t>-1.5,</a:t>
            </a:r>
            <a:endParaRPr sz="2400">
              <a:solidFill>
                <a:prstClr val="black"/>
              </a:solidFill>
              <a:latin typeface="Arial"/>
              <a:cs typeface="Arial"/>
            </a:endParaRPr>
          </a:p>
          <a:p>
            <a:pPr marL="12700">
              <a:lnSpc>
                <a:spcPts val="2850"/>
              </a:lnSpc>
            </a:pPr>
            <a:r>
              <a:rPr sz="2400" spc="-5" dirty="0">
                <a:solidFill>
                  <a:prstClr val="black"/>
                </a:solidFill>
                <a:latin typeface="Arial"/>
                <a:cs typeface="Arial"/>
              </a:rPr>
              <a:t>0.33,…]</a:t>
            </a:r>
            <a:endParaRPr sz="2400">
              <a:solidFill>
                <a:prstClr val="black"/>
              </a:solidFill>
              <a:latin typeface="Arial"/>
              <a:cs typeface="Arial"/>
            </a:endParaRPr>
          </a:p>
          <a:p>
            <a:pPr marL="12700">
              <a:lnSpc>
                <a:spcPts val="2865"/>
              </a:lnSpc>
            </a:pPr>
            <a:r>
              <a:rPr sz="2400" b="1" spc="-5" dirty="0">
                <a:solidFill>
                  <a:srgbClr val="FF0000"/>
                </a:solidFill>
                <a:latin typeface="Arial"/>
                <a:cs typeface="Arial"/>
              </a:rPr>
              <a:t>loss</a:t>
            </a:r>
            <a:r>
              <a:rPr sz="2400" b="1" spc="-60" dirty="0">
                <a:solidFill>
                  <a:srgbClr val="FF0000"/>
                </a:solidFill>
                <a:latin typeface="Arial"/>
                <a:cs typeface="Arial"/>
              </a:rPr>
              <a:t> </a:t>
            </a:r>
            <a:r>
              <a:rPr sz="2400" b="1" spc="-5" dirty="0">
                <a:solidFill>
                  <a:srgbClr val="FF0000"/>
                </a:solidFill>
                <a:latin typeface="Arial"/>
                <a:cs typeface="Arial"/>
              </a:rPr>
              <a:t>1.25347</a:t>
            </a:r>
            <a:endParaRPr sz="2400">
              <a:solidFill>
                <a:prstClr val="black"/>
              </a:solidFill>
              <a:latin typeface="Arial"/>
              <a:cs typeface="Arial"/>
            </a:endParaRPr>
          </a:p>
        </p:txBody>
      </p:sp>
      <p:sp>
        <p:nvSpPr>
          <p:cNvPr id="6" name="object 6"/>
          <p:cNvSpPr/>
          <p:nvPr/>
        </p:nvSpPr>
        <p:spPr>
          <a:xfrm>
            <a:off x="2326795" y="921101"/>
            <a:ext cx="0" cy="4398645"/>
          </a:xfrm>
          <a:custGeom>
            <a:avLst/>
            <a:gdLst/>
            <a:ahLst/>
            <a:cxnLst/>
            <a:rect l="l" t="t" r="r" b="b"/>
            <a:pathLst>
              <a:path h="4398645">
                <a:moveTo>
                  <a:pt x="0" y="0"/>
                </a:moveTo>
                <a:lnTo>
                  <a:pt x="0" y="4398290"/>
                </a:lnTo>
              </a:path>
            </a:pathLst>
          </a:custGeom>
          <a:ln w="9524">
            <a:solidFill>
              <a:srgbClr val="666666"/>
            </a:solidFill>
          </a:ln>
        </p:spPr>
        <p:txBody>
          <a:bodyPr wrap="square" lIns="0" tIns="0" rIns="0" bIns="0" rtlCol="0"/>
          <a:lstStyle/>
          <a:p>
            <a:endParaRPr>
              <a:solidFill>
                <a:prstClr val="black"/>
              </a:solidFill>
            </a:endParaRPr>
          </a:p>
        </p:txBody>
      </p:sp>
      <p:sp>
        <p:nvSpPr>
          <p:cNvPr id="7" name="object 7"/>
          <p:cNvSpPr txBox="1"/>
          <p:nvPr/>
        </p:nvSpPr>
        <p:spPr>
          <a:xfrm>
            <a:off x="2784644" y="968081"/>
            <a:ext cx="2303145" cy="375920"/>
          </a:xfrm>
          <a:prstGeom prst="rect">
            <a:avLst/>
          </a:prstGeom>
        </p:spPr>
        <p:txBody>
          <a:bodyPr vert="horz" wrap="square" lIns="0" tIns="0" rIns="0" bIns="0" rtlCol="0">
            <a:spAutoFit/>
          </a:bodyPr>
          <a:lstStyle/>
          <a:p>
            <a:pPr marL="12700"/>
            <a:r>
              <a:rPr sz="2400" b="1" spc="-5" dirty="0">
                <a:solidFill>
                  <a:prstClr val="black"/>
                </a:solidFill>
                <a:latin typeface="Arial"/>
                <a:cs typeface="Arial"/>
              </a:rPr>
              <a:t>W + h </a:t>
            </a:r>
            <a:r>
              <a:rPr sz="2400" spc="-5" dirty="0">
                <a:solidFill>
                  <a:prstClr val="black"/>
                </a:solidFill>
                <a:latin typeface="Arial"/>
                <a:cs typeface="Arial"/>
              </a:rPr>
              <a:t>(first</a:t>
            </a:r>
            <a:r>
              <a:rPr sz="2400" spc="-55" dirty="0">
                <a:solidFill>
                  <a:prstClr val="black"/>
                </a:solidFill>
                <a:latin typeface="Arial"/>
                <a:cs typeface="Arial"/>
              </a:rPr>
              <a:t> </a:t>
            </a:r>
            <a:r>
              <a:rPr sz="2400" dirty="0">
                <a:solidFill>
                  <a:prstClr val="black"/>
                </a:solidFill>
                <a:latin typeface="Arial"/>
                <a:cs typeface="Arial"/>
              </a:rPr>
              <a:t>dim)</a:t>
            </a:r>
            <a:r>
              <a:rPr sz="2400" b="1" dirty="0">
                <a:solidFill>
                  <a:prstClr val="black"/>
                </a:solidFill>
                <a:latin typeface="Arial"/>
                <a:cs typeface="Arial"/>
              </a:rPr>
              <a:t>:</a:t>
            </a:r>
            <a:endParaRPr sz="2400">
              <a:solidFill>
                <a:prstClr val="black"/>
              </a:solidFill>
              <a:latin typeface="Arial"/>
              <a:cs typeface="Arial"/>
            </a:endParaRPr>
          </a:p>
        </p:txBody>
      </p:sp>
      <p:sp>
        <p:nvSpPr>
          <p:cNvPr id="8" name="object 8"/>
          <p:cNvSpPr txBox="1"/>
          <p:nvPr/>
        </p:nvSpPr>
        <p:spPr>
          <a:xfrm>
            <a:off x="2784643" y="1691981"/>
            <a:ext cx="2067560" cy="3718967"/>
          </a:xfrm>
          <a:prstGeom prst="rect">
            <a:avLst/>
          </a:prstGeom>
        </p:spPr>
        <p:txBody>
          <a:bodyPr vert="horz" wrap="square" lIns="0" tIns="0" rIns="0" bIns="0" rtlCol="0">
            <a:spAutoFit/>
          </a:bodyPr>
          <a:lstStyle/>
          <a:p>
            <a:pPr marL="12700">
              <a:lnSpc>
                <a:spcPts val="2865"/>
              </a:lnSpc>
            </a:pPr>
            <a:r>
              <a:rPr sz="2400" spc="-5" dirty="0">
                <a:solidFill>
                  <a:prstClr val="black"/>
                </a:solidFill>
                <a:latin typeface="Arial"/>
                <a:cs typeface="Arial"/>
              </a:rPr>
              <a:t>[0.34 +</a:t>
            </a:r>
            <a:r>
              <a:rPr sz="2400" spc="-45" dirty="0">
                <a:solidFill>
                  <a:prstClr val="black"/>
                </a:solidFill>
                <a:latin typeface="Arial"/>
                <a:cs typeface="Arial"/>
              </a:rPr>
              <a:t> </a:t>
            </a:r>
            <a:r>
              <a:rPr sz="2400" b="1" spc="-5" dirty="0">
                <a:solidFill>
                  <a:prstClr val="black"/>
                </a:solidFill>
                <a:latin typeface="Arial"/>
                <a:cs typeface="Arial"/>
              </a:rPr>
              <a:t>0.0001</a:t>
            </a:r>
            <a:r>
              <a:rPr sz="2400" spc="-5" dirty="0">
                <a:solidFill>
                  <a:prstClr val="black"/>
                </a:solidFill>
                <a:latin typeface="Arial"/>
                <a:cs typeface="Arial"/>
              </a:rPr>
              <a:t>,</a:t>
            </a:r>
            <a:endParaRPr sz="2400">
              <a:solidFill>
                <a:prstClr val="black"/>
              </a:solidFill>
              <a:latin typeface="Arial"/>
              <a:cs typeface="Arial"/>
            </a:endParaRPr>
          </a:p>
          <a:p>
            <a:pPr marL="12700">
              <a:lnSpc>
                <a:spcPts val="2850"/>
              </a:lnSpc>
            </a:pPr>
            <a:r>
              <a:rPr sz="2400" spc="-5" dirty="0">
                <a:solidFill>
                  <a:prstClr val="black"/>
                </a:solidFill>
                <a:latin typeface="Arial"/>
                <a:cs typeface="Arial"/>
              </a:rPr>
              <a:t>-1.11,</a:t>
            </a:r>
            <a:endParaRPr sz="2400">
              <a:solidFill>
                <a:prstClr val="black"/>
              </a:solidFill>
              <a:latin typeface="Arial"/>
              <a:cs typeface="Arial"/>
            </a:endParaRPr>
          </a:p>
          <a:p>
            <a:pPr marL="12700">
              <a:lnSpc>
                <a:spcPts val="2850"/>
              </a:lnSpc>
            </a:pPr>
            <a:r>
              <a:rPr sz="2400" spc="-5" dirty="0">
                <a:solidFill>
                  <a:prstClr val="black"/>
                </a:solidFill>
                <a:latin typeface="Arial"/>
                <a:cs typeface="Arial"/>
              </a:rPr>
              <a:t>0.78,</a:t>
            </a:r>
            <a:endParaRPr sz="2400">
              <a:solidFill>
                <a:prstClr val="black"/>
              </a:solidFill>
              <a:latin typeface="Arial"/>
              <a:cs typeface="Arial"/>
            </a:endParaRPr>
          </a:p>
          <a:p>
            <a:pPr marL="12700">
              <a:lnSpc>
                <a:spcPts val="2850"/>
              </a:lnSpc>
            </a:pPr>
            <a:r>
              <a:rPr sz="2400" spc="-5" dirty="0">
                <a:solidFill>
                  <a:prstClr val="black"/>
                </a:solidFill>
                <a:latin typeface="Arial"/>
                <a:cs typeface="Arial"/>
              </a:rPr>
              <a:t>0.12,</a:t>
            </a:r>
            <a:endParaRPr sz="2400">
              <a:solidFill>
                <a:prstClr val="black"/>
              </a:solidFill>
              <a:latin typeface="Arial"/>
              <a:cs typeface="Arial"/>
            </a:endParaRPr>
          </a:p>
          <a:p>
            <a:pPr marL="12700">
              <a:lnSpc>
                <a:spcPts val="2850"/>
              </a:lnSpc>
            </a:pPr>
            <a:r>
              <a:rPr sz="2400" spc="-5" dirty="0">
                <a:solidFill>
                  <a:prstClr val="black"/>
                </a:solidFill>
                <a:latin typeface="Arial"/>
                <a:cs typeface="Arial"/>
              </a:rPr>
              <a:t>0.55,</a:t>
            </a:r>
            <a:endParaRPr sz="2400">
              <a:solidFill>
                <a:prstClr val="black"/>
              </a:solidFill>
              <a:latin typeface="Arial"/>
              <a:cs typeface="Arial"/>
            </a:endParaRPr>
          </a:p>
          <a:p>
            <a:pPr marL="12700">
              <a:lnSpc>
                <a:spcPts val="2850"/>
              </a:lnSpc>
            </a:pPr>
            <a:r>
              <a:rPr sz="2400" spc="-5" dirty="0">
                <a:solidFill>
                  <a:prstClr val="black"/>
                </a:solidFill>
                <a:latin typeface="Arial"/>
                <a:cs typeface="Arial"/>
              </a:rPr>
              <a:t>2.81,</a:t>
            </a:r>
            <a:endParaRPr sz="2400">
              <a:solidFill>
                <a:prstClr val="black"/>
              </a:solidFill>
              <a:latin typeface="Arial"/>
              <a:cs typeface="Arial"/>
            </a:endParaRPr>
          </a:p>
          <a:p>
            <a:pPr marL="12700">
              <a:lnSpc>
                <a:spcPts val="2850"/>
              </a:lnSpc>
            </a:pPr>
            <a:r>
              <a:rPr sz="2400" spc="-5" dirty="0">
                <a:solidFill>
                  <a:prstClr val="black"/>
                </a:solidFill>
                <a:latin typeface="Arial"/>
                <a:cs typeface="Arial"/>
              </a:rPr>
              <a:t>-3.1,</a:t>
            </a:r>
            <a:endParaRPr sz="2400">
              <a:solidFill>
                <a:prstClr val="black"/>
              </a:solidFill>
              <a:latin typeface="Arial"/>
              <a:cs typeface="Arial"/>
            </a:endParaRPr>
          </a:p>
          <a:p>
            <a:pPr marL="12700">
              <a:lnSpc>
                <a:spcPts val="2850"/>
              </a:lnSpc>
            </a:pPr>
            <a:r>
              <a:rPr sz="2400" spc="-5" dirty="0">
                <a:solidFill>
                  <a:prstClr val="black"/>
                </a:solidFill>
                <a:latin typeface="Arial"/>
                <a:cs typeface="Arial"/>
              </a:rPr>
              <a:t>-1.5,</a:t>
            </a:r>
            <a:endParaRPr sz="2400">
              <a:solidFill>
                <a:prstClr val="black"/>
              </a:solidFill>
              <a:latin typeface="Arial"/>
              <a:cs typeface="Arial"/>
            </a:endParaRPr>
          </a:p>
          <a:p>
            <a:pPr marL="12700">
              <a:lnSpc>
                <a:spcPts val="2850"/>
              </a:lnSpc>
            </a:pPr>
            <a:r>
              <a:rPr sz="2400" spc="-5" dirty="0">
                <a:solidFill>
                  <a:prstClr val="black"/>
                </a:solidFill>
                <a:latin typeface="Arial"/>
                <a:cs typeface="Arial"/>
              </a:rPr>
              <a:t>0.33,…]</a:t>
            </a:r>
            <a:endParaRPr sz="2400">
              <a:solidFill>
                <a:prstClr val="black"/>
              </a:solidFill>
              <a:latin typeface="Arial"/>
              <a:cs typeface="Arial"/>
            </a:endParaRPr>
          </a:p>
          <a:p>
            <a:pPr marL="12700">
              <a:lnSpc>
                <a:spcPts val="2865"/>
              </a:lnSpc>
            </a:pPr>
            <a:r>
              <a:rPr sz="2400" b="1" spc="-5" dirty="0">
                <a:solidFill>
                  <a:srgbClr val="FF0000"/>
                </a:solidFill>
                <a:latin typeface="Arial"/>
                <a:cs typeface="Arial"/>
              </a:rPr>
              <a:t>loss</a:t>
            </a:r>
            <a:r>
              <a:rPr sz="2400" b="1" spc="-60" dirty="0">
                <a:solidFill>
                  <a:srgbClr val="FF0000"/>
                </a:solidFill>
                <a:latin typeface="Arial"/>
                <a:cs typeface="Arial"/>
              </a:rPr>
              <a:t> </a:t>
            </a:r>
            <a:r>
              <a:rPr sz="2400" b="1" spc="-5" dirty="0">
                <a:solidFill>
                  <a:srgbClr val="FF0000"/>
                </a:solidFill>
                <a:latin typeface="Arial"/>
                <a:cs typeface="Arial"/>
              </a:rPr>
              <a:t>1.25322</a:t>
            </a:r>
            <a:endParaRPr sz="2400">
              <a:solidFill>
                <a:prstClr val="black"/>
              </a:solidFill>
              <a:latin typeface="Arial"/>
              <a:cs typeface="Arial"/>
            </a:endParaRPr>
          </a:p>
        </p:txBody>
      </p:sp>
      <p:sp>
        <p:nvSpPr>
          <p:cNvPr id="9" name="object 9"/>
          <p:cNvSpPr/>
          <p:nvPr/>
        </p:nvSpPr>
        <p:spPr>
          <a:xfrm>
            <a:off x="5271689" y="942375"/>
            <a:ext cx="0" cy="4426585"/>
          </a:xfrm>
          <a:custGeom>
            <a:avLst/>
            <a:gdLst/>
            <a:ahLst/>
            <a:cxnLst/>
            <a:rect l="l" t="t" r="r" b="b"/>
            <a:pathLst>
              <a:path h="4426585">
                <a:moveTo>
                  <a:pt x="0" y="0"/>
                </a:moveTo>
                <a:lnTo>
                  <a:pt x="0" y="4426491"/>
                </a:lnTo>
              </a:path>
            </a:pathLst>
          </a:custGeom>
          <a:ln w="9524">
            <a:solidFill>
              <a:srgbClr val="666666"/>
            </a:solidFill>
          </a:ln>
        </p:spPr>
        <p:txBody>
          <a:bodyPr wrap="square" lIns="0" tIns="0" rIns="0" bIns="0" rtlCol="0"/>
          <a:lstStyle/>
          <a:p>
            <a:endParaRPr>
              <a:solidFill>
                <a:prstClr val="black"/>
              </a:solidFill>
            </a:endParaRPr>
          </a:p>
        </p:txBody>
      </p:sp>
      <p:sp>
        <p:nvSpPr>
          <p:cNvPr id="10" name="object 10"/>
          <p:cNvSpPr txBox="1"/>
          <p:nvPr/>
        </p:nvSpPr>
        <p:spPr>
          <a:xfrm>
            <a:off x="6576310" y="1015906"/>
            <a:ext cx="1885950" cy="375920"/>
          </a:xfrm>
          <a:prstGeom prst="rect">
            <a:avLst/>
          </a:prstGeom>
        </p:spPr>
        <p:txBody>
          <a:bodyPr vert="horz" wrap="square" lIns="0" tIns="0" rIns="0" bIns="0" rtlCol="0">
            <a:spAutoFit/>
          </a:bodyPr>
          <a:lstStyle/>
          <a:p>
            <a:pPr marL="12700"/>
            <a:r>
              <a:rPr sz="2400" b="1" spc="-5" dirty="0">
                <a:solidFill>
                  <a:srgbClr val="0000FF"/>
                </a:solidFill>
                <a:latin typeface="Arial"/>
                <a:cs typeface="Arial"/>
              </a:rPr>
              <a:t>gradient</a:t>
            </a:r>
            <a:r>
              <a:rPr sz="2400" b="1" spc="-65" dirty="0">
                <a:solidFill>
                  <a:srgbClr val="0000FF"/>
                </a:solidFill>
                <a:latin typeface="Arial"/>
                <a:cs typeface="Arial"/>
              </a:rPr>
              <a:t> </a:t>
            </a:r>
            <a:r>
              <a:rPr sz="2400" b="1" spc="-5" dirty="0">
                <a:solidFill>
                  <a:srgbClr val="0000FF"/>
                </a:solidFill>
                <a:latin typeface="Arial"/>
                <a:cs typeface="Arial"/>
              </a:rPr>
              <a:t>dW:</a:t>
            </a:r>
            <a:endParaRPr sz="2400">
              <a:solidFill>
                <a:prstClr val="black"/>
              </a:solidFill>
              <a:latin typeface="Arial"/>
              <a:cs typeface="Arial"/>
            </a:endParaRPr>
          </a:p>
        </p:txBody>
      </p:sp>
      <p:sp>
        <p:nvSpPr>
          <p:cNvPr id="11" name="object 11"/>
          <p:cNvSpPr txBox="1"/>
          <p:nvPr/>
        </p:nvSpPr>
        <p:spPr>
          <a:xfrm>
            <a:off x="6576311" y="1739805"/>
            <a:ext cx="668655" cy="3347070"/>
          </a:xfrm>
          <a:prstGeom prst="rect">
            <a:avLst/>
          </a:prstGeom>
        </p:spPr>
        <p:txBody>
          <a:bodyPr vert="horz" wrap="square" lIns="0" tIns="0" rIns="0" bIns="0" rtlCol="0">
            <a:spAutoFit/>
          </a:bodyPr>
          <a:lstStyle/>
          <a:p>
            <a:pPr marL="12700">
              <a:lnSpc>
                <a:spcPts val="2865"/>
              </a:lnSpc>
            </a:pPr>
            <a:r>
              <a:rPr sz="2400" spc="-5" dirty="0">
                <a:solidFill>
                  <a:srgbClr val="0000FF"/>
                </a:solidFill>
                <a:latin typeface="Arial"/>
                <a:cs typeface="Arial"/>
              </a:rPr>
              <a:t>[?,</a:t>
            </a:r>
            <a:endParaRPr sz="2400">
              <a:solidFill>
                <a:prstClr val="black"/>
              </a:solidFill>
              <a:latin typeface="Arial"/>
              <a:cs typeface="Arial"/>
            </a:endParaRPr>
          </a:p>
          <a:p>
            <a:pPr marL="12700">
              <a:lnSpc>
                <a:spcPts val="2850"/>
              </a:lnSpc>
            </a:pPr>
            <a:r>
              <a:rPr sz="2400" spc="-5" dirty="0">
                <a:solidFill>
                  <a:srgbClr val="0000FF"/>
                </a:solidFill>
                <a:latin typeface="Arial"/>
                <a:cs typeface="Arial"/>
              </a:rPr>
              <a:t>?,</a:t>
            </a:r>
            <a:endParaRPr sz="2400">
              <a:solidFill>
                <a:prstClr val="black"/>
              </a:solidFill>
              <a:latin typeface="Arial"/>
              <a:cs typeface="Arial"/>
            </a:endParaRPr>
          </a:p>
          <a:p>
            <a:pPr marL="12700">
              <a:lnSpc>
                <a:spcPts val="2850"/>
              </a:lnSpc>
            </a:pPr>
            <a:r>
              <a:rPr sz="2400" spc="-5" dirty="0">
                <a:solidFill>
                  <a:srgbClr val="0000FF"/>
                </a:solidFill>
                <a:latin typeface="Arial"/>
                <a:cs typeface="Arial"/>
              </a:rPr>
              <a:t>?,</a:t>
            </a:r>
            <a:endParaRPr sz="2400">
              <a:solidFill>
                <a:prstClr val="black"/>
              </a:solidFill>
              <a:latin typeface="Arial"/>
              <a:cs typeface="Arial"/>
            </a:endParaRPr>
          </a:p>
          <a:p>
            <a:pPr marL="12700">
              <a:lnSpc>
                <a:spcPts val="2850"/>
              </a:lnSpc>
            </a:pPr>
            <a:r>
              <a:rPr sz="2400" spc="-5" dirty="0">
                <a:solidFill>
                  <a:srgbClr val="0000FF"/>
                </a:solidFill>
                <a:latin typeface="Arial"/>
                <a:cs typeface="Arial"/>
              </a:rPr>
              <a:t>?,</a:t>
            </a:r>
            <a:endParaRPr sz="2400">
              <a:solidFill>
                <a:prstClr val="black"/>
              </a:solidFill>
              <a:latin typeface="Arial"/>
              <a:cs typeface="Arial"/>
            </a:endParaRPr>
          </a:p>
          <a:p>
            <a:pPr marL="12700">
              <a:lnSpc>
                <a:spcPts val="2850"/>
              </a:lnSpc>
            </a:pPr>
            <a:r>
              <a:rPr sz="2400" spc="-5" dirty="0">
                <a:solidFill>
                  <a:srgbClr val="0000FF"/>
                </a:solidFill>
                <a:latin typeface="Arial"/>
                <a:cs typeface="Arial"/>
              </a:rPr>
              <a:t>?,</a:t>
            </a:r>
            <a:endParaRPr sz="2400">
              <a:solidFill>
                <a:prstClr val="black"/>
              </a:solidFill>
              <a:latin typeface="Arial"/>
              <a:cs typeface="Arial"/>
            </a:endParaRPr>
          </a:p>
          <a:p>
            <a:pPr marL="12700">
              <a:lnSpc>
                <a:spcPts val="2850"/>
              </a:lnSpc>
            </a:pPr>
            <a:r>
              <a:rPr sz="2400" spc="-5" dirty="0">
                <a:solidFill>
                  <a:srgbClr val="0000FF"/>
                </a:solidFill>
                <a:latin typeface="Arial"/>
                <a:cs typeface="Arial"/>
              </a:rPr>
              <a:t>?,</a:t>
            </a:r>
            <a:endParaRPr sz="2400">
              <a:solidFill>
                <a:prstClr val="black"/>
              </a:solidFill>
              <a:latin typeface="Arial"/>
              <a:cs typeface="Arial"/>
            </a:endParaRPr>
          </a:p>
          <a:p>
            <a:pPr marL="12700">
              <a:lnSpc>
                <a:spcPts val="2850"/>
              </a:lnSpc>
            </a:pPr>
            <a:r>
              <a:rPr sz="2400" spc="-5" dirty="0">
                <a:solidFill>
                  <a:srgbClr val="0000FF"/>
                </a:solidFill>
                <a:latin typeface="Arial"/>
                <a:cs typeface="Arial"/>
              </a:rPr>
              <a:t>?,</a:t>
            </a:r>
            <a:endParaRPr sz="2400">
              <a:solidFill>
                <a:prstClr val="black"/>
              </a:solidFill>
              <a:latin typeface="Arial"/>
              <a:cs typeface="Arial"/>
            </a:endParaRPr>
          </a:p>
          <a:p>
            <a:pPr marL="12700">
              <a:lnSpc>
                <a:spcPts val="2850"/>
              </a:lnSpc>
            </a:pPr>
            <a:r>
              <a:rPr sz="2400" spc="-5" dirty="0">
                <a:solidFill>
                  <a:srgbClr val="0000FF"/>
                </a:solidFill>
                <a:latin typeface="Arial"/>
                <a:cs typeface="Arial"/>
              </a:rPr>
              <a:t>?,</a:t>
            </a:r>
            <a:endParaRPr sz="2400">
              <a:solidFill>
                <a:prstClr val="black"/>
              </a:solidFill>
              <a:latin typeface="Arial"/>
              <a:cs typeface="Arial"/>
            </a:endParaRPr>
          </a:p>
          <a:p>
            <a:pPr marL="12700">
              <a:lnSpc>
                <a:spcPts val="2865"/>
              </a:lnSpc>
            </a:pPr>
            <a:r>
              <a:rPr sz="2400" spc="-5" dirty="0">
                <a:solidFill>
                  <a:srgbClr val="0000FF"/>
                </a:solidFill>
                <a:latin typeface="Arial"/>
                <a:cs typeface="Arial"/>
              </a:rPr>
              <a:t>?,…]</a:t>
            </a:r>
            <a:endParaRPr sz="2400">
              <a:solidFill>
                <a:prstClr val="black"/>
              </a:solidFill>
              <a:latin typeface="Arial"/>
              <a:cs typeface="Arial"/>
            </a:endParaRPr>
          </a:p>
        </p:txBody>
      </p:sp>
      <p:sp>
        <p:nvSpPr>
          <p:cNvPr id="12" name="TextBox 11"/>
          <p:cNvSpPr txBox="1"/>
          <p:nvPr/>
        </p:nvSpPr>
        <p:spPr>
          <a:xfrm>
            <a:off x="0" y="6604084"/>
            <a:ext cx="1072730" cy="253916"/>
          </a:xfrm>
          <a:prstGeom prst="rect">
            <a:avLst/>
          </a:prstGeom>
          <a:noFill/>
        </p:spPr>
        <p:txBody>
          <a:bodyPr wrap="none" rtlCol="0">
            <a:spAutoFit/>
          </a:bodyPr>
          <a:lstStyle/>
          <a:p>
            <a:r>
              <a:rPr lang="en-US" sz="1050" dirty="0"/>
              <a:t>Andrej </a:t>
            </a:r>
            <a:r>
              <a:rPr lang="en-US" sz="1050" dirty="0" err="1"/>
              <a:t>Karpathy</a:t>
            </a:r>
            <a:endParaRPr lang="en-US" sz="1050" dirty="0"/>
          </a:p>
        </p:txBody>
      </p:sp>
    </p:spTree>
    <p:extLst>
      <p:ext uri="{BB962C8B-B14F-4D97-AF65-F5344CB8AC3E}">
        <p14:creationId xmlns:p14="http://schemas.microsoft.com/office/powerpoint/2010/main" val="93842560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6576310" y="1015906"/>
            <a:ext cx="1885950" cy="375920"/>
          </a:xfrm>
          <a:prstGeom prst="rect">
            <a:avLst/>
          </a:prstGeom>
        </p:spPr>
        <p:txBody>
          <a:bodyPr vert="horz" wrap="square" lIns="0" tIns="0" rIns="0" bIns="0" rtlCol="0">
            <a:spAutoFit/>
          </a:bodyPr>
          <a:lstStyle/>
          <a:p>
            <a:pPr marL="12700"/>
            <a:r>
              <a:rPr sz="2400" b="1" spc="-5" dirty="0">
                <a:solidFill>
                  <a:srgbClr val="0000FF"/>
                </a:solidFill>
                <a:latin typeface="Arial"/>
                <a:cs typeface="Arial"/>
              </a:rPr>
              <a:t>gradient</a:t>
            </a:r>
            <a:r>
              <a:rPr sz="2400" b="1" spc="-65" dirty="0">
                <a:solidFill>
                  <a:srgbClr val="0000FF"/>
                </a:solidFill>
                <a:latin typeface="Arial"/>
                <a:cs typeface="Arial"/>
              </a:rPr>
              <a:t> </a:t>
            </a:r>
            <a:r>
              <a:rPr sz="2400" b="1" spc="-5" dirty="0">
                <a:solidFill>
                  <a:srgbClr val="0000FF"/>
                </a:solidFill>
                <a:latin typeface="Arial"/>
                <a:cs typeface="Arial"/>
              </a:rPr>
              <a:t>dW:</a:t>
            </a:r>
            <a:endParaRPr sz="2400">
              <a:solidFill>
                <a:prstClr val="black"/>
              </a:solidFill>
              <a:latin typeface="Arial"/>
              <a:cs typeface="Arial"/>
            </a:endParaRPr>
          </a:p>
        </p:txBody>
      </p:sp>
      <p:sp>
        <p:nvSpPr>
          <p:cNvPr id="5" name="object 5"/>
          <p:cNvSpPr txBox="1"/>
          <p:nvPr/>
        </p:nvSpPr>
        <p:spPr>
          <a:xfrm>
            <a:off x="6576310" y="1739805"/>
            <a:ext cx="720090" cy="1115690"/>
          </a:xfrm>
          <a:prstGeom prst="rect">
            <a:avLst/>
          </a:prstGeom>
        </p:spPr>
        <p:txBody>
          <a:bodyPr vert="horz" wrap="square" lIns="0" tIns="0" rIns="0" bIns="0" rtlCol="0">
            <a:spAutoFit/>
          </a:bodyPr>
          <a:lstStyle/>
          <a:p>
            <a:pPr marL="12700">
              <a:lnSpc>
                <a:spcPts val="2865"/>
              </a:lnSpc>
            </a:pPr>
            <a:r>
              <a:rPr sz="2400" spc="-5" dirty="0">
                <a:solidFill>
                  <a:srgbClr val="0000FF"/>
                </a:solidFill>
                <a:latin typeface="Arial"/>
                <a:cs typeface="Arial"/>
              </a:rPr>
              <a:t>[</a:t>
            </a:r>
            <a:r>
              <a:rPr sz="2400" b="1" spc="-5" dirty="0">
                <a:solidFill>
                  <a:srgbClr val="38751C"/>
                </a:solidFill>
                <a:latin typeface="Arial"/>
                <a:cs typeface="Arial"/>
              </a:rPr>
              <a:t>-2.5</a:t>
            </a:r>
            <a:r>
              <a:rPr sz="2400" spc="-5" dirty="0">
                <a:solidFill>
                  <a:srgbClr val="0000FF"/>
                </a:solidFill>
                <a:latin typeface="Arial"/>
                <a:cs typeface="Arial"/>
              </a:rPr>
              <a:t>,</a:t>
            </a:r>
            <a:endParaRPr sz="2400">
              <a:solidFill>
                <a:prstClr val="black"/>
              </a:solidFill>
              <a:latin typeface="Arial"/>
              <a:cs typeface="Arial"/>
            </a:endParaRPr>
          </a:p>
          <a:p>
            <a:pPr marL="12700">
              <a:lnSpc>
                <a:spcPts val="2850"/>
              </a:lnSpc>
            </a:pPr>
            <a:r>
              <a:rPr sz="2400" spc="-5" dirty="0">
                <a:solidFill>
                  <a:srgbClr val="0000FF"/>
                </a:solidFill>
                <a:latin typeface="Arial"/>
                <a:cs typeface="Arial"/>
              </a:rPr>
              <a:t>?,</a:t>
            </a:r>
            <a:endParaRPr sz="2400">
              <a:solidFill>
                <a:prstClr val="black"/>
              </a:solidFill>
              <a:latin typeface="Arial"/>
              <a:cs typeface="Arial"/>
            </a:endParaRPr>
          </a:p>
          <a:p>
            <a:pPr marL="12700">
              <a:lnSpc>
                <a:spcPts val="2865"/>
              </a:lnSpc>
            </a:pPr>
            <a:r>
              <a:rPr sz="2400" spc="-5" dirty="0">
                <a:solidFill>
                  <a:srgbClr val="0000FF"/>
                </a:solidFill>
                <a:latin typeface="Arial"/>
                <a:cs typeface="Arial"/>
              </a:rPr>
              <a:t>?,</a:t>
            </a:r>
            <a:endParaRPr sz="2400">
              <a:solidFill>
                <a:prstClr val="black"/>
              </a:solidFill>
              <a:latin typeface="Arial"/>
              <a:cs typeface="Arial"/>
            </a:endParaRPr>
          </a:p>
        </p:txBody>
      </p:sp>
      <p:sp>
        <p:nvSpPr>
          <p:cNvPr id="6" name="object 6"/>
          <p:cNvSpPr txBox="1"/>
          <p:nvPr/>
        </p:nvSpPr>
        <p:spPr>
          <a:xfrm>
            <a:off x="5678638" y="2871897"/>
            <a:ext cx="3394710" cy="1490345"/>
          </a:xfrm>
          <a:prstGeom prst="rect">
            <a:avLst/>
          </a:prstGeom>
        </p:spPr>
        <p:txBody>
          <a:bodyPr vert="horz" wrap="square" lIns="0" tIns="0" rIns="0" bIns="0" rtlCol="0">
            <a:spAutoFit/>
          </a:bodyPr>
          <a:lstStyle/>
          <a:p>
            <a:pPr marL="909955">
              <a:lnSpc>
                <a:spcPts val="2500"/>
              </a:lnSpc>
            </a:pPr>
            <a:r>
              <a:rPr sz="2400" spc="-5" dirty="0">
                <a:solidFill>
                  <a:srgbClr val="0000FF"/>
                </a:solidFill>
                <a:latin typeface="Arial"/>
                <a:cs typeface="Arial"/>
              </a:rPr>
              <a:t>?,</a:t>
            </a:r>
            <a:endParaRPr sz="2400">
              <a:solidFill>
                <a:prstClr val="black"/>
              </a:solidFill>
              <a:latin typeface="Arial"/>
              <a:cs typeface="Arial"/>
            </a:endParaRPr>
          </a:p>
          <a:p>
            <a:pPr marL="909955">
              <a:lnSpc>
                <a:spcPts val="2850"/>
              </a:lnSpc>
            </a:pPr>
            <a:r>
              <a:rPr sz="2400" spc="-5" dirty="0">
                <a:solidFill>
                  <a:srgbClr val="0000FF"/>
                </a:solidFill>
                <a:latin typeface="Arial"/>
                <a:cs typeface="Arial"/>
              </a:rPr>
              <a:t>?,</a:t>
            </a:r>
            <a:endParaRPr sz="2400">
              <a:solidFill>
                <a:prstClr val="black"/>
              </a:solidFill>
              <a:latin typeface="Arial"/>
              <a:cs typeface="Arial"/>
            </a:endParaRPr>
          </a:p>
          <a:p>
            <a:pPr marL="909955">
              <a:lnSpc>
                <a:spcPts val="2850"/>
              </a:lnSpc>
            </a:pPr>
            <a:r>
              <a:rPr sz="2400" spc="-5" dirty="0">
                <a:solidFill>
                  <a:srgbClr val="0000FF"/>
                </a:solidFill>
                <a:latin typeface="Arial"/>
                <a:cs typeface="Arial"/>
              </a:rPr>
              <a:t>?,</a:t>
            </a:r>
            <a:endParaRPr sz="2400">
              <a:solidFill>
                <a:prstClr val="black"/>
              </a:solidFill>
              <a:latin typeface="Arial"/>
              <a:cs typeface="Arial"/>
            </a:endParaRPr>
          </a:p>
          <a:p>
            <a:pPr marL="909955">
              <a:lnSpc>
                <a:spcPts val="2865"/>
              </a:lnSpc>
            </a:pPr>
            <a:r>
              <a:rPr sz="2400" spc="-5" dirty="0">
                <a:solidFill>
                  <a:srgbClr val="0000FF"/>
                </a:solidFill>
                <a:latin typeface="Arial"/>
                <a:cs typeface="Arial"/>
              </a:rPr>
              <a:t>?,</a:t>
            </a:r>
            <a:endParaRPr sz="2400">
              <a:solidFill>
                <a:prstClr val="black"/>
              </a:solidFill>
              <a:latin typeface="Arial"/>
              <a:cs typeface="Arial"/>
            </a:endParaRPr>
          </a:p>
        </p:txBody>
      </p:sp>
      <p:sp>
        <p:nvSpPr>
          <p:cNvPr id="7" name="object 7"/>
          <p:cNvSpPr txBox="1"/>
          <p:nvPr/>
        </p:nvSpPr>
        <p:spPr>
          <a:xfrm>
            <a:off x="6576311" y="4273450"/>
            <a:ext cx="668655" cy="737870"/>
          </a:xfrm>
          <a:prstGeom prst="rect">
            <a:avLst/>
          </a:prstGeom>
        </p:spPr>
        <p:txBody>
          <a:bodyPr vert="horz" wrap="square" lIns="0" tIns="0" rIns="0" bIns="0" rtlCol="0">
            <a:spAutoFit/>
          </a:bodyPr>
          <a:lstStyle/>
          <a:p>
            <a:pPr marL="12700">
              <a:lnSpc>
                <a:spcPts val="2865"/>
              </a:lnSpc>
            </a:pPr>
            <a:r>
              <a:rPr sz="2400" spc="-5" dirty="0">
                <a:solidFill>
                  <a:srgbClr val="0000FF"/>
                </a:solidFill>
                <a:latin typeface="Arial"/>
                <a:cs typeface="Arial"/>
              </a:rPr>
              <a:t>?,</a:t>
            </a:r>
            <a:endParaRPr sz="2400">
              <a:solidFill>
                <a:prstClr val="black"/>
              </a:solidFill>
              <a:latin typeface="Arial"/>
              <a:cs typeface="Arial"/>
            </a:endParaRPr>
          </a:p>
          <a:p>
            <a:pPr marL="12700">
              <a:lnSpc>
                <a:spcPts val="2865"/>
              </a:lnSpc>
            </a:pPr>
            <a:r>
              <a:rPr sz="2400" spc="-5" dirty="0">
                <a:solidFill>
                  <a:srgbClr val="0000FF"/>
                </a:solidFill>
                <a:latin typeface="Arial"/>
                <a:cs typeface="Arial"/>
              </a:rPr>
              <a:t>?,…]</a:t>
            </a:r>
            <a:endParaRPr sz="2400">
              <a:solidFill>
                <a:prstClr val="black"/>
              </a:solidFill>
              <a:latin typeface="Arial"/>
              <a:cs typeface="Arial"/>
            </a:endParaRPr>
          </a:p>
        </p:txBody>
      </p:sp>
      <p:sp>
        <p:nvSpPr>
          <p:cNvPr id="8" name="object 8"/>
          <p:cNvSpPr/>
          <p:nvPr/>
        </p:nvSpPr>
        <p:spPr>
          <a:xfrm>
            <a:off x="5678638" y="2871897"/>
            <a:ext cx="3394710" cy="1490345"/>
          </a:xfrm>
          <a:custGeom>
            <a:avLst/>
            <a:gdLst/>
            <a:ahLst/>
            <a:cxnLst/>
            <a:rect l="l" t="t" r="r" b="b"/>
            <a:pathLst>
              <a:path w="3394709" h="1490345">
                <a:moveTo>
                  <a:pt x="0" y="0"/>
                </a:moveTo>
                <a:lnTo>
                  <a:pt x="3394493" y="0"/>
                </a:lnTo>
                <a:lnTo>
                  <a:pt x="3394493" y="1489796"/>
                </a:lnTo>
                <a:lnTo>
                  <a:pt x="0" y="1489796"/>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9" name="object 9"/>
          <p:cNvSpPr/>
          <p:nvPr/>
        </p:nvSpPr>
        <p:spPr>
          <a:xfrm>
            <a:off x="6281387" y="3633895"/>
            <a:ext cx="2289970" cy="539523"/>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10" name="object 10"/>
          <p:cNvSpPr/>
          <p:nvPr/>
        </p:nvSpPr>
        <p:spPr>
          <a:xfrm>
            <a:off x="6271863" y="3624369"/>
            <a:ext cx="2309495" cy="558800"/>
          </a:xfrm>
          <a:custGeom>
            <a:avLst/>
            <a:gdLst/>
            <a:ahLst/>
            <a:cxnLst/>
            <a:rect l="l" t="t" r="r" b="b"/>
            <a:pathLst>
              <a:path w="2309495" h="558800">
                <a:moveTo>
                  <a:pt x="0" y="0"/>
                </a:moveTo>
                <a:lnTo>
                  <a:pt x="2309020" y="0"/>
                </a:lnTo>
                <a:lnTo>
                  <a:pt x="2309020" y="558573"/>
                </a:lnTo>
                <a:lnTo>
                  <a:pt x="0" y="558573"/>
                </a:lnTo>
                <a:lnTo>
                  <a:pt x="0" y="0"/>
                </a:lnTo>
                <a:close/>
              </a:path>
            </a:pathLst>
          </a:custGeom>
          <a:ln w="19049">
            <a:solidFill>
              <a:srgbClr val="38751C"/>
            </a:solidFill>
          </a:ln>
        </p:spPr>
        <p:txBody>
          <a:bodyPr wrap="square" lIns="0" tIns="0" rIns="0" bIns="0" rtlCol="0"/>
          <a:lstStyle/>
          <a:p>
            <a:endParaRPr>
              <a:solidFill>
                <a:prstClr val="black"/>
              </a:solidFill>
            </a:endParaRPr>
          </a:p>
        </p:txBody>
      </p:sp>
      <p:sp>
        <p:nvSpPr>
          <p:cNvPr id="11" name="object 11"/>
          <p:cNvSpPr txBox="1"/>
          <p:nvPr/>
        </p:nvSpPr>
        <p:spPr>
          <a:xfrm>
            <a:off x="5678638" y="2871897"/>
            <a:ext cx="3394710" cy="675185"/>
          </a:xfrm>
          <a:prstGeom prst="rect">
            <a:avLst/>
          </a:prstGeom>
          <a:ln w="9524">
            <a:solidFill>
              <a:srgbClr val="000000"/>
            </a:solidFill>
          </a:ln>
        </p:spPr>
        <p:txBody>
          <a:bodyPr vert="horz" wrap="square" lIns="0" tIns="59055" rIns="0" bIns="0" rtlCol="0">
            <a:spAutoFit/>
          </a:bodyPr>
          <a:lstStyle/>
          <a:p>
            <a:pPr marL="80645">
              <a:spcBef>
                <a:spcPts val="465"/>
              </a:spcBef>
            </a:pPr>
            <a:r>
              <a:rPr sz="2000" spc="-5" dirty="0">
                <a:solidFill>
                  <a:srgbClr val="38751C"/>
                </a:solidFill>
                <a:latin typeface="Arial"/>
                <a:cs typeface="Arial"/>
              </a:rPr>
              <a:t>(</a:t>
            </a:r>
            <a:r>
              <a:rPr sz="2000" spc="-5" dirty="0">
                <a:solidFill>
                  <a:srgbClr val="FF0000"/>
                </a:solidFill>
                <a:latin typeface="Arial"/>
                <a:cs typeface="Arial"/>
              </a:rPr>
              <a:t>1.25322 </a:t>
            </a:r>
            <a:r>
              <a:rPr sz="2000" dirty="0">
                <a:solidFill>
                  <a:srgbClr val="38751C"/>
                </a:solidFill>
                <a:latin typeface="Arial"/>
                <a:cs typeface="Arial"/>
              </a:rPr>
              <a:t>-</a:t>
            </a:r>
            <a:r>
              <a:rPr sz="2000" spc="-5" dirty="0">
                <a:solidFill>
                  <a:srgbClr val="38751C"/>
                </a:solidFill>
                <a:latin typeface="Arial"/>
                <a:cs typeface="Arial"/>
              </a:rPr>
              <a:t> </a:t>
            </a:r>
            <a:r>
              <a:rPr sz="2000" spc="-5" dirty="0">
                <a:solidFill>
                  <a:srgbClr val="FF0000"/>
                </a:solidFill>
                <a:latin typeface="Arial"/>
                <a:cs typeface="Arial"/>
              </a:rPr>
              <a:t>1.25347</a:t>
            </a:r>
            <a:r>
              <a:rPr sz="2000" spc="-5" dirty="0">
                <a:solidFill>
                  <a:srgbClr val="38751C"/>
                </a:solidFill>
                <a:latin typeface="Arial"/>
                <a:cs typeface="Arial"/>
              </a:rPr>
              <a:t>)/0.0001</a:t>
            </a:r>
            <a:endParaRPr sz="2000">
              <a:solidFill>
                <a:prstClr val="black"/>
              </a:solidFill>
              <a:latin typeface="Arial"/>
              <a:cs typeface="Arial"/>
            </a:endParaRPr>
          </a:p>
          <a:p>
            <a:pPr marL="80645"/>
            <a:r>
              <a:rPr sz="2000" spc="-5" dirty="0">
                <a:solidFill>
                  <a:srgbClr val="38751C"/>
                </a:solidFill>
                <a:latin typeface="Arial"/>
                <a:cs typeface="Arial"/>
              </a:rPr>
              <a:t>=</a:t>
            </a:r>
            <a:r>
              <a:rPr sz="2000" spc="-85" dirty="0">
                <a:solidFill>
                  <a:srgbClr val="38751C"/>
                </a:solidFill>
                <a:latin typeface="Arial"/>
                <a:cs typeface="Arial"/>
              </a:rPr>
              <a:t> </a:t>
            </a:r>
            <a:r>
              <a:rPr sz="2000" spc="-5" dirty="0">
                <a:solidFill>
                  <a:srgbClr val="38751C"/>
                </a:solidFill>
                <a:latin typeface="Arial"/>
                <a:cs typeface="Arial"/>
              </a:rPr>
              <a:t>-2.5</a:t>
            </a:r>
            <a:endParaRPr sz="2000">
              <a:solidFill>
                <a:prstClr val="black"/>
              </a:solidFill>
              <a:latin typeface="Arial"/>
              <a:cs typeface="Arial"/>
            </a:endParaRPr>
          </a:p>
        </p:txBody>
      </p:sp>
      <p:sp>
        <p:nvSpPr>
          <p:cNvPr id="12" name="object 12"/>
          <p:cNvSpPr/>
          <p:nvPr/>
        </p:nvSpPr>
        <p:spPr>
          <a:xfrm>
            <a:off x="7090485" y="2223237"/>
            <a:ext cx="666750" cy="637540"/>
          </a:xfrm>
          <a:custGeom>
            <a:avLst/>
            <a:gdLst/>
            <a:ahLst/>
            <a:cxnLst/>
            <a:rect l="l" t="t" r="r" b="b"/>
            <a:pathLst>
              <a:path w="666750" h="637539">
                <a:moveTo>
                  <a:pt x="666398" y="637008"/>
                </a:moveTo>
                <a:lnTo>
                  <a:pt x="0" y="0"/>
                </a:lnTo>
              </a:path>
            </a:pathLst>
          </a:custGeom>
          <a:ln w="9524">
            <a:solidFill>
              <a:srgbClr val="666666"/>
            </a:solidFill>
          </a:ln>
        </p:spPr>
        <p:txBody>
          <a:bodyPr wrap="square" lIns="0" tIns="0" rIns="0" bIns="0" rtlCol="0"/>
          <a:lstStyle/>
          <a:p>
            <a:endParaRPr>
              <a:solidFill>
                <a:prstClr val="black"/>
              </a:solidFill>
            </a:endParaRPr>
          </a:p>
        </p:txBody>
      </p:sp>
      <p:sp>
        <p:nvSpPr>
          <p:cNvPr id="13" name="object 13"/>
          <p:cNvSpPr/>
          <p:nvPr/>
        </p:nvSpPr>
        <p:spPr>
          <a:xfrm>
            <a:off x="7059261" y="2193370"/>
            <a:ext cx="42545" cy="41275"/>
          </a:xfrm>
          <a:custGeom>
            <a:avLst/>
            <a:gdLst/>
            <a:ahLst/>
            <a:cxnLst/>
            <a:rect l="l" t="t" r="r" b="b"/>
            <a:pathLst>
              <a:path w="42545" h="41275">
                <a:moveTo>
                  <a:pt x="42099" y="18494"/>
                </a:moveTo>
                <a:lnTo>
                  <a:pt x="0" y="0"/>
                </a:lnTo>
                <a:lnTo>
                  <a:pt x="20374" y="41239"/>
                </a:lnTo>
                <a:lnTo>
                  <a:pt x="42099" y="18494"/>
                </a:lnTo>
                <a:close/>
              </a:path>
            </a:pathLst>
          </a:custGeom>
          <a:ln w="9524">
            <a:solidFill>
              <a:srgbClr val="666666"/>
            </a:solidFill>
          </a:ln>
        </p:spPr>
        <p:txBody>
          <a:bodyPr wrap="square" lIns="0" tIns="0" rIns="0" bIns="0" rtlCol="0"/>
          <a:lstStyle/>
          <a:p>
            <a:endParaRPr>
              <a:solidFill>
                <a:prstClr val="black"/>
              </a:solidFill>
            </a:endParaRPr>
          </a:p>
        </p:txBody>
      </p:sp>
      <p:sp>
        <p:nvSpPr>
          <p:cNvPr id="14" name="object 14"/>
          <p:cNvSpPr txBox="1">
            <a:spLocks noGrp="1"/>
          </p:cNvSpPr>
          <p:nvPr>
            <p:ph type="title"/>
          </p:nvPr>
        </p:nvSpPr>
        <p:spPr>
          <a:xfrm>
            <a:off x="104649" y="970694"/>
            <a:ext cx="8934700" cy="369332"/>
          </a:xfrm>
          <a:prstGeom prst="rect">
            <a:avLst/>
          </a:prstGeom>
        </p:spPr>
        <p:txBody>
          <a:bodyPr vert="horz" wrap="square" lIns="0" tIns="0" rIns="0" bIns="0" rtlCol="0">
            <a:spAutoFit/>
          </a:bodyPr>
          <a:lstStyle/>
          <a:p>
            <a:pPr marL="177800"/>
            <a:r>
              <a:rPr sz="2400" b="1" spc="-5" dirty="0"/>
              <a:t>current</a:t>
            </a:r>
            <a:r>
              <a:rPr sz="2400" b="1" spc="-70" dirty="0"/>
              <a:t> </a:t>
            </a:r>
            <a:r>
              <a:rPr sz="2400" b="1" spc="-5" dirty="0"/>
              <a:t>W:</a:t>
            </a:r>
            <a:endParaRPr sz="2400"/>
          </a:p>
        </p:txBody>
      </p:sp>
      <p:sp>
        <p:nvSpPr>
          <p:cNvPr id="15" name="object 15"/>
          <p:cNvSpPr txBox="1"/>
          <p:nvPr/>
        </p:nvSpPr>
        <p:spPr>
          <a:xfrm>
            <a:off x="270050" y="1691981"/>
            <a:ext cx="1820545" cy="3718967"/>
          </a:xfrm>
          <a:prstGeom prst="rect">
            <a:avLst/>
          </a:prstGeom>
        </p:spPr>
        <p:txBody>
          <a:bodyPr vert="horz" wrap="square" lIns="0" tIns="0" rIns="0" bIns="0" rtlCol="0">
            <a:spAutoFit/>
          </a:bodyPr>
          <a:lstStyle/>
          <a:p>
            <a:pPr marL="12700">
              <a:lnSpc>
                <a:spcPts val="2865"/>
              </a:lnSpc>
            </a:pPr>
            <a:r>
              <a:rPr sz="2400" spc="-5" dirty="0">
                <a:solidFill>
                  <a:prstClr val="black"/>
                </a:solidFill>
                <a:latin typeface="Arial"/>
                <a:cs typeface="Arial"/>
              </a:rPr>
              <a:t>[0.34,</a:t>
            </a:r>
            <a:endParaRPr sz="2400">
              <a:solidFill>
                <a:prstClr val="black"/>
              </a:solidFill>
              <a:latin typeface="Arial"/>
              <a:cs typeface="Arial"/>
            </a:endParaRPr>
          </a:p>
          <a:p>
            <a:pPr marL="12700">
              <a:lnSpc>
                <a:spcPts val="2850"/>
              </a:lnSpc>
            </a:pPr>
            <a:r>
              <a:rPr sz="2400" spc="-5" dirty="0">
                <a:solidFill>
                  <a:prstClr val="black"/>
                </a:solidFill>
                <a:latin typeface="Arial"/>
                <a:cs typeface="Arial"/>
              </a:rPr>
              <a:t>-1.11,</a:t>
            </a:r>
            <a:endParaRPr sz="2400">
              <a:solidFill>
                <a:prstClr val="black"/>
              </a:solidFill>
              <a:latin typeface="Arial"/>
              <a:cs typeface="Arial"/>
            </a:endParaRPr>
          </a:p>
          <a:p>
            <a:pPr marL="12700">
              <a:lnSpc>
                <a:spcPts val="2850"/>
              </a:lnSpc>
            </a:pPr>
            <a:r>
              <a:rPr sz="2400" spc="-5" dirty="0">
                <a:solidFill>
                  <a:prstClr val="black"/>
                </a:solidFill>
                <a:latin typeface="Arial"/>
                <a:cs typeface="Arial"/>
              </a:rPr>
              <a:t>0.78,</a:t>
            </a:r>
            <a:endParaRPr sz="2400">
              <a:solidFill>
                <a:prstClr val="black"/>
              </a:solidFill>
              <a:latin typeface="Arial"/>
              <a:cs typeface="Arial"/>
            </a:endParaRPr>
          </a:p>
          <a:p>
            <a:pPr marL="12700">
              <a:lnSpc>
                <a:spcPts val="2850"/>
              </a:lnSpc>
            </a:pPr>
            <a:r>
              <a:rPr sz="2400" spc="-5" dirty="0">
                <a:solidFill>
                  <a:prstClr val="black"/>
                </a:solidFill>
                <a:latin typeface="Arial"/>
                <a:cs typeface="Arial"/>
              </a:rPr>
              <a:t>0.12,</a:t>
            </a:r>
            <a:endParaRPr sz="2400">
              <a:solidFill>
                <a:prstClr val="black"/>
              </a:solidFill>
              <a:latin typeface="Arial"/>
              <a:cs typeface="Arial"/>
            </a:endParaRPr>
          </a:p>
          <a:p>
            <a:pPr marL="12700">
              <a:lnSpc>
                <a:spcPts val="2850"/>
              </a:lnSpc>
            </a:pPr>
            <a:r>
              <a:rPr sz="2400" spc="-5" dirty="0">
                <a:solidFill>
                  <a:prstClr val="black"/>
                </a:solidFill>
                <a:latin typeface="Arial"/>
                <a:cs typeface="Arial"/>
              </a:rPr>
              <a:t>0.55,</a:t>
            </a:r>
            <a:endParaRPr sz="2400">
              <a:solidFill>
                <a:prstClr val="black"/>
              </a:solidFill>
              <a:latin typeface="Arial"/>
              <a:cs typeface="Arial"/>
            </a:endParaRPr>
          </a:p>
          <a:p>
            <a:pPr marL="12700">
              <a:lnSpc>
                <a:spcPts val="2850"/>
              </a:lnSpc>
            </a:pPr>
            <a:r>
              <a:rPr sz="2400" spc="-5" dirty="0">
                <a:solidFill>
                  <a:prstClr val="black"/>
                </a:solidFill>
                <a:latin typeface="Arial"/>
                <a:cs typeface="Arial"/>
              </a:rPr>
              <a:t>2.81,</a:t>
            </a:r>
            <a:endParaRPr sz="2400">
              <a:solidFill>
                <a:prstClr val="black"/>
              </a:solidFill>
              <a:latin typeface="Arial"/>
              <a:cs typeface="Arial"/>
            </a:endParaRPr>
          </a:p>
          <a:p>
            <a:pPr marL="12700">
              <a:lnSpc>
                <a:spcPts val="2850"/>
              </a:lnSpc>
            </a:pPr>
            <a:r>
              <a:rPr sz="2400" spc="-5" dirty="0">
                <a:solidFill>
                  <a:prstClr val="black"/>
                </a:solidFill>
                <a:latin typeface="Arial"/>
                <a:cs typeface="Arial"/>
              </a:rPr>
              <a:t>-3.1,</a:t>
            </a:r>
            <a:endParaRPr sz="2400">
              <a:solidFill>
                <a:prstClr val="black"/>
              </a:solidFill>
              <a:latin typeface="Arial"/>
              <a:cs typeface="Arial"/>
            </a:endParaRPr>
          </a:p>
          <a:p>
            <a:pPr marL="12700">
              <a:lnSpc>
                <a:spcPts val="2850"/>
              </a:lnSpc>
            </a:pPr>
            <a:r>
              <a:rPr sz="2400" spc="-5" dirty="0">
                <a:solidFill>
                  <a:prstClr val="black"/>
                </a:solidFill>
                <a:latin typeface="Arial"/>
                <a:cs typeface="Arial"/>
              </a:rPr>
              <a:t>-1.5,</a:t>
            </a:r>
            <a:endParaRPr sz="2400">
              <a:solidFill>
                <a:prstClr val="black"/>
              </a:solidFill>
              <a:latin typeface="Arial"/>
              <a:cs typeface="Arial"/>
            </a:endParaRPr>
          </a:p>
          <a:p>
            <a:pPr marL="12700">
              <a:lnSpc>
                <a:spcPts val="2850"/>
              </a:lnSpc>
            </a:pPr>
            <a:r>
              <a:rPr sz="2400" spc="-5" dirty="0">
                <a:solidFill>
                  <a:prstClr val="black"/>
                </a:solidFill>
                <a:latin typeface="Arial"/>
                <a:cs typeface="Arial"/>
              </a:rPr>
              <a:t>0.33,…]</a:t>
            </a:r>
            <a:endParaRPr sz="2400">
              <a:solidFill>
                <a:prstClr val="black"/>
              </a:solidFill>
              <a:latin typeface="Arial"/>
              <a:cs typeface="Arial"/>
            </a:endParaRPr>
          </a:p>
          <a:p>
            <a:pPr marL="12700">
              <a:lnSpc>
                <a:spcPts val="2865"/>
              </a:lnSpc>
            </a:pPr>
            <a:r>
              <a:rPr sz="2400" b="1" spc="-5" dirty="0">
                <a:solidFill>
                  <a:srgbClr val="FF0000"/>
                </a:solidFill>
                <a:latin typeface="Arial"/>
                <a:cs typeface="Arial"/>
              </a:rPr>
              <a:t>loss</a:t>
            </a:r>
            <a:r>
              <a:rPr sz="2400" b="1" spc="-60" dirty="0">
                <a:solidFill>
                  <a:srgbClr val="FF0000"/>
                </a:solidFill>
                <a:latin typeface="Arial"/>
                <a:cs typeface="Arial"/>
              </a:rPr>
              <a:t> </a:t>
            </a:r>
            <a:r>
              <a:rPr sz="2400" b="1" spc="-5" dirty="0">
                <a:solidFill>
                  <a:srgbClr val="FF0000"/>
                </a:solidFill>
                <a:latin typeface="Arial"/>
                <a:cs typeface="Arial"/>
              </a:rPr>
              <a:t>1.25347</a:t>
            </a:r>
            <a:endParaRPr sz="2400">
              <a:solidFill>
                <a:prstClr val="black"/>
              </a:solidFill>
              <a:latin typeface="Arial"/>
              <a:cs typeface="Arial"/>
            </a:endParaRPr>
          </a:p>
        </p:txBody>
      </p:sp>
      <p:sp>
        <p:nvSpPr>
          <p:cNvPr id="16" name="object 16"/>
          <p:cNvSpPr/>
          <p:nvPr/>
        </p:nvSpPr>
        <p:spPr>
          <a:xfrm>
            <a:off x="2326795" y="921101"/>
            <a:ext cx="0" cy="4398645"/>
          </a:xfrm>
          <a:custGeom>
            <a:avLst/>
            <a:gdLst/>
            <a:ahLst/>
            <a:cxnLst/>
            <a:rect l="l" t="t" r="r" b="b"/>
            <a:pathLst>
              <a:path h="4398645">
                <a:moveTo>
                  <a:pt x="0" y="0"/>
                </a:moveTo>
                <a:lnTo>
                  <a:pt x="0" y="4398290"/>
                </a:lnTo>
              </a:path>
            </a:pathLst>
          </a:custGeom>
          <a:ln w="9524">
            <a:solidFill>
              <a:srgbClr val="666666"/>
            </a:solidFill>
          </a:ln>
        </p:spPr>
        <p:txBody>
          <a:bodyPr wrap="square" lIns="0" tIns="0" rIns="0" bIns="0" rtlCol="0"/>
          <a:lstStyle/>
          <a:p>
            <a:endParaRPr>
              <a:solidFill>
                <a:prstClr val="black"/>
              </a:solidFill>
            </a:endParaRPr>
          </a:p>
        </p:txBody>
      </p:sp>
      <p:sp>
        <p:nvSpPr>
          <p:cNvPr id="17" name="object 17"/>
          <p:cNvSpPr txBox="1"/>
          <p:nvPr/>
        </p:nvSpPr>
        <p:spPr>
          <a:xfrm>
            <a:off x="2784644" y="968081"/>
            <a:ext cx="2303145" cy="375920"/>
          </a:xfrm>
          <a:prstGeom prst="rect">
            <a:avLst/>
          </a:prstGeom>
        </p:spPr>
        <p:txBody>
          <a:bodyPr vert="horz" wrap="square" lIns="0" tIns="0" rIns="0" bIns="0" rtlCol="0">
            <a:spAutoFit/>
          </a:bodyPr>
          <a:lstStyle/>
          <a:p>
            <a:pPr marL="12700"/>
            <a:r>
              <a:rPr sz="2400" b="1" spc="-5" dirty="0">
                <a:solidFill>
                  <a:prstClr val="black"/>
                </a:solidFill>
                <a:latin typeface="Arial"/>
                <a:cs typeface="Arial"/>
              </a:rPr>
              <a:t>W + h </a:t>
            </a:r>
            <a:r>
              <a:rPr sz="2400" spc="-5" dirty="0">
                <a:solidFill>
                  <a:prstClr val="black"/>
                </a:solidFill>
                <a:latin typeface="Arial"/>
                <a:cs typeface="Arial"/>
              </a:rPr>
              <a:t>(first</a:t>
            </a:r>
            <a:r>
              <a:rPr sz="2400" spc="-55" dirty="0">
                <a:solidFill>
                  <a:prstClr val="black"/>
                </a:solidFill>
                <a:latin typeface="Arial"/>
                <a:cs typeface="Arial"/>
              </a:rPr>
              <a:t> </a:t>
            </a:r>
            <a:r>
              <a:rPr sz="2400" dirty="0">
                <a:solidFill>
                  <a:prstClr val="black"/>
                </a:solidFill>
                <a:latin typeface="Arial"/>
                <a:cs typeface="Arial"/>
              </a:rPr>
              <a:t>dim)</a:t>
            </a:r>
            <a:r>
              <a:rPr sz="2400" b="1" dirty="0">
                <a:solidFill>
                  <a:prstClr val="black"/>
                </a:solidFill>
                <a:latin typeface="Arial"/>
                <a:cs typeface="Arial"/>
              </a:rPr>
              <a:t>:</a:t>
            </a:r>
            <a:endParaRPr sz="2400">
              <a:solidFill>
                <a:prstClr val="black"/>
              </a:solidFill>
              <a:latin typeface="Arial"/>
              <a:cs typeface="Arial"/>
            </a:endParaRPr>
          </a:p>
        </p:txBody>
      </p:sp>
      <p:sp>
        <p:nvSpPr>
          <p:cNvPr id="18" name="object 18"/>
          <p:cNvSpPr txBox="1"/>
          <p:nvPr/>
        </p:nvSpPr>
        <p:spPr>
          <a:xfrm>
            <a:off x="2784643" y="1691981"/>
            <a:ext cx="2067560" cy="3718967"/>
          </a:xfrm>
          <a:prstGeom prst="rect">
            <a:avLst/>
          </a:prstGeom>
        </p:spPr>
        <p:txBody>
          <a:bodyPr vert="horz" wrap="square" lIns="0" tIns="0" rIns="0" bIns="0" rtlCol="0">
            <a:spAutoFit/>
          </a:bodyPr>
          <a:lstStyle/>
          <a:p>
            <a:pPr marL="12700">
              <a:lnSpc>
                <a:spcPts val="2865"/>
              </a:lnSpc>
            </a:pPr>
            <a:r>
              <a:rPr sz="2400" spc="-5" dirty="0">
                <a:solidFill>
                  <a:prstClr val="black"/>
                </a:solidFill>
                <a:latin typeface="Arial"/>
                <a:cs typeface="Arial"/>
              </a:rPr>
              <a:t>[0.34 +</a:t>
            </a:r>
            <a:r>
              <a:rPr sz="2400" spc="-45" dirty="0">
                <a:solidFill>
                  <a:prstClr val="black"/>
                </a:solidFill>
                <a:latin typeface="Arial"/>
                <a:cs typeface="Arial"/>
              </a:rPr>
              <a:t> </a:t>
            </a:r>
            <a:r>
              <a:rPr sz="2400" b="1" spc="-5" dirty="0">
                <a:solidFill>
                  <a:prstClr val="black"/>
                </a:solidFill>
                <a:latin typeface="Arial"/>
                <a:cs typeface="Arial"/>
              </a:rPr>
              <a:t>0.0001</a:t>
            </a:r>
            <a:r>
              <a:rPr sz="2400" spc="-5" dirty="0">
                <a:solidFill>
                  <a:prstClr val="black"/>
                </a:solidFill>
                <a:latin typeface="Arial"/>
                <a:cs typeface="Arial"/>
              </a:rPr>
              <a:t>,</a:t>
            </a:r>
            <a:endParaRPr sz="2400">
              <a:solidFill>
                <a:prstClr val="black"/>
              </a:solidFill>
              <a:latin typeface="Arial"/>
              <a:cs typeface="Arial"/>
            </a:endParaRPr>
          </a:p>
          <a:p>
            <a:pPr marL="12700">
              <a:lnSpc>
                <a:spcPts val="2850"/>
              </a:lnSpc>
            </a:pPr>
            <a:r>
              <a:rPr sz="2400" spc="-5" dirty="0">
                <a:solidFill>
                  <a:prstClr val="black"/>
                </a:solidFill>
                <a:latin typeface="Arial"/>
                <a:cs typeface="Arial"/>
              </a:rPr>
              <a:t>-1.11,</a:t>
            </a:r>
            <a:endParaRPr sz="2400">
              <a:solidFill>
                <a:prstClr val="black"/>
              </a:solidFill>
              <a:latin typeface="Arial"/>
              <a:cs typeface="Arial"/>
            </a:endParaRPr>
          </a:p>
          <a:p>
            <a:pPr marL="12700">
              <a:lnSpc>
                <a:spcPts val="2850"/>
              </a:lnSpc>
            </a:pPr>
            <a:r>
              <a:rPr sz="2400" spc="-5" dirty="0">
                <a:solidFill>
                  <a:prstClr val="black"/>
                </a:solidFill>
                <a:latin typeface="Arial"/>
                <a:cs typeface="Arial"/>
              </a:rPr>
              <a:t>0.78,</a:t>
            </a:r>
            <a:endParaRPr sz="2400">
              <a:solidFill>
                <a:prstClr val="black"/>
              </a:solidFill>
              <a:latin typeface="Arial"/>
              <a:cs typeface="Arial"/>
            </a:endParaRPr>
          </a:p>
          <a:p>
            <a:pPr marL="12700">
              <a:lnSpc>
                <a:spcPts val="2850"/>
              </a:lnSpc>
            </a:pPr>
            <a:r>
              <a:rPr sz="2400" spc="-5" dirty="0">
                <a:solidFill>
                  <a:prstClr val="black"/>
                </a:solidFill>
                <a:latin typeface="Arial"/>
                <a:cs typeface="Arial"/>
              </a:rPr>
              <a:t>0.12,</a:t>
            </a:r>
            <a:endParaRPr sz="2400">
              <a:solidFill>
                <a:prstClr val="black"/>
              </a:solidFill>
              <a:latin typeface="Arial"/>
              <a:cs typeface="Arial"/>
            </a:endParaRPr>
          </a:p>
          <a:p>
            <a:pPr marL="12700">
              <a:lnSpc>
                <a:spcPts val="2850"/>
              </a:lnSpc>
            </a:pPr>
            <a:r>
              <a:rPr sz="2400" spc="-5" dirty="0">
                <a:solidFill>
                  <a:prstClr val="black"/>
                </a:solidFill>
                <a:latin typeface="Arial"/>
                <a:cs typeface="Arial"/>
              </a:rPr>
              <a:t>0.55,</a:t>
            </a:r>
            <a:endParaRPr sz="2400">
              <a:solidFill>
                <a:prstClr val="black"/>
              </a:solidFill>
              <a:latin typeface="Arial"/>
              <a:cs typeface="Arial"/>
            </a:endParaRPr>
          </a:p>
          <a:p>
            <a:pPr marL="12700">
              <a:lnSpc>
                <a:spcPts val="2850"/>
              </a:lnSpc>
            </a:pPr>
            <a:r>
              <a:rPr sz="2400" spc="-5" dirty="0">
                <a:solidFill>
                  <a:prstClr val="black"/>
                </a:solidFill>
                <a:latin typeface="Arial"/>
                <a:cs typeface="Arial"/>
              </a:rPr>
              <a:t>2.81,</a:t>
            </a:r>
            <a:endParaRPr sz="2400">
              <a:solidFill>
                <a:prstClr val="black"/>
              </a:solidFill>
              <a:latin typeface="Arial"/>
              <a:cs typeface="Arial"/>
            </a:endParaRPr>
          </a:p>
          <a:p>
            <a:pPr marL="12700">
              <a:lnSpc>
                <a:spcPts val="2850"/>
              </a:lnSpc>
            </a:pPr>
            <a:r>
              <a:rPr sz="2400" spc="-5" dirty="0">
                <a:solidFill>
                  <a:prstClr val="black"/>
                </a:solidFill>
                <a:latin typeface="Arial"/>
                <a:cs typeface="Arial"/>
              </a:rPr>
              <a:t>-3.1,</a:t>
            </a:r>
            <a:endParaRPr sz="2400">
              <a:solidFill>
                <a:prstClr val="black"/>
              </a:solidFill>
              <a:latin typeface="Arial"/>
              <a:cs typeface="Arial"/>
            </a:endParaRPr>
          </a:p>
          <a:p>
            <a:pPr marL="12700">
              <a:lnSpc>
                <a:spcPts val="2850"/>
              </a:lnSpc>
            </a:pPr>
            <a:r>
              <a:rPr sz="2400" spc="-5" dirty="0">
                <a:solidFill>
                  <a:prstClr val="black"/>
                </a:solidFill>
                <a:latin typeface="Arial"/>
                <a:cs typeface="Arial"/>
              </a:rPr>
              <a:t>-1.5,</a:t>
            </a:r>
            <a:endParaRPr sz="2400">
              <a:solidFill>
                <a:prstClr val="black"/>
              </a:solidFill>
              <a:latin typeface="Arial"/>
              <a:cs typeface="Arial"/>
            </a:endParaRPr>
          </a:p>
          <a:p>
            <a:pPr marL="12700">
              <a:lnSpc>
                <a:spcPts val="2850"/>
              </a:lnSpc>
            </a:pPr>
            <a:r>
              <a:rPr sz="2400" spc="-5" dirty="0">
                <a:solidFill>
                  <a:prstClr val="black"/>
                </a:solidFill>
                <a:latin typeface="Arial"/>
                <a:cs typeface="Arial"/>
              </a:rPr>
              <a:t>0.33,…]</a:t>
            </a:r>
            <a:endParaRPr sz="2400">
              <a:solidFill>
                <a:prstClr val="black"/>
              </a:solidFill>
              <a:latin typeface="Arial"/>
              <a:cs typeface="Arial"/>
            </a:endParaRPr>
          </a:p>
          <a:p>
            <a:pPr marL="12700">
              <a:lnSpc>
                <a:spcPts val="2865"/>
              </a:lnSpc>
            </a:pPr>
            <a:r>
              <a:rPr sz="2400" b="1" spc="-5" dirty="0">
                <a:solidFill>
                  <a:srgbClr val="FF0000"/>
                </a:solidFill>
                <a:latin typeface="Arial"/>
                <a:cs typeface="Arial"/>
              </a:rPr>
              <a:t>loss</a:t>
            </a:r>
            <a:r>
              <a:rPr sz="2400" b="1" spc="-60" dirty="0">
                <a:solidFill>
                  <a:srgbClr val="FF0000"/>
                </a:solidFill>
                <a:latin typeface="Arial"/>
                <a:cs typeface="Arial"/>
              </a:rPr>
              <a:t> </a:t>
            </a:r>
            <a:r>
              <a:rPr sz="2400" b="1" spc="-5" dirty="0">
                <a:solidFill>
                  <a:srgbClr val="FF0000"/>
                </a:solidFill>
                <a:latin typeface="Arial"/>
                <a:cs typeface="Arial"/>
              </a:rPr>
              <a:t>1.25322</a:t>
            </a:r>
            <a:endParaRPr sz="2400">
              <a:solidFill>
                <a:prstClr val="black"/>
              </a:solidFill>
              <a:latin typeface="Arial"/>
              <a:cs typeface="Arial"/>
            </a:endParaRPr>
          </a:p>
        </p:txBody>
      </p:sp>
      <p:sp>
        <p:nvSpPr>
          <p:cNvPr id="19" name="object 19"/>
          <p:cNvSpPr/>
          <p:nvPr/>
        </p:nvSpPr>
        <p:spPr>
          <a:xfrm>
            <a:off x="5271689" y="942375"/>
            <a:ext cx="0" cy="4426585"/>
          </a:xfrm>
          <a:custGeom>
            <a:avLst/>
            <a:gdLst/>
            <a:ahLst/>
            <a:cxnLst/>
            <a:rect l="l" t="t" r="r" b="b"/>
            <a:pathLst>
              <a:path h="4426585">
                <a:moveTo>
                  <a:pt x="0" y="0"/>
                </a:moveTo>
                <a:lnTo>
                  <a:pt x="0" y="4426491"/>
                </a:lnTo>
              </a:path>
            </a:pathLst>
          </a:custGeom>
          <a:ln w="9524">
            <a:solidFill>
              <a:srgbClr val="666666"/>
            </a:solidFill>
          </a:ln>
        </p:spPr>
        <p:txBody>
          <a:bodyPr wrap="square" lIns="0" tIns="0" rIns="0" bIns="0" rtlCol="0"/>
          <a:lstStyle/>
          <a:p>
            <a:endParaRPr>
              <a:solidFill>
                <a:prstClr val="black"/>
              </a:solidFill>
            </a:endParaRPr>
          </a:p>
        </p:txBody>
      </p:sp>
      <p:sp>
        <p:nvSpPr>
          <p:cNvPr id="20" name="TextBox 19"/>
          <p:cNvSpPr txBox="1"/>
          <p:nvPr/>
        </p:nvSpPr>
        <p:spPr>
          <a:xfrm>
            <a:off x="0" y="6604084"/>
            <a:ext cx="1072730" cy="253916"/>
          </a:xfrm>
          <a:prstGeom prst="rect">
            <a:avLst/>
          </a:prstGeom>
          <a:noFill/>
        </p:spPr>
        <p:txBody>
          <a:bodyPr wrap="none" rtlCol="0">
            <a:spAutoFit/>
          </a:bodyPr>
          <a:lstStyle/>
          <a:p>
            <a:r>
              <a:rPr lang="en-US" sz="1050" dirty="0"/>
              <a:t>Andrej </a:t>
            </a:r>
            <a:r>
              <a:rPr lang="en-US" sz="1050" dirty="0" err="1"/>
              <a:t>Karpathy</a:t>
            </a:r>
            <a:endParaRPr lang="en-US" sz="1050" dirty="0"/>
          </a:p>
        </p:txBody>
      </p:sp>
    </p:spTree>
    <p:extLst>
      <p:ext uri="{BB962C8B-B14F-4D97-AF65-F5344CB8AC3E}">
        <p14:creationId xmlns:p14="http://schemas.microsoft.com/office/powerpoint/2010/main" val="158162998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6576310" y="1015906"/>
            <a:ext cx="1885950" cy="375920"/>
          </a:xfrm>
          <a:prstGeom prst="rect">
            <a:avLst/>
          </a:prstGeom>
        </p:spPr>
        <p:txBody>
          <a:bodyPr vert="horz" wrap="square" lIns="0" tIns="0" rIns="0" bIns="0" rtlCol="0">
            <a:spAutoFit/>
          </a:bodyPr>
          <a:lstStyle/>
          <a:p>
            <a:pPr marL="12700"/>
            <a:r>
              <a:rPr sz="2400" b="1" spc="-5" dirty="0">
                <a:solidFill>
                  <a:srgbClr val="0000FF"/>
                </a:solidFill>
                <a:latin typeface="Arial"/>
                <a:cs typeface="Arial"/>
              </a:rPr>
              <a:t>gradient</a:t>
            </a:r>
            <a:r>
              <a:rPr sz="2400" b="1" spc="-65" dirty="0">
                <a:solidFill>
                  <a:srgbClr val="0000FF"/>
                </a:solidFill>
                <a:latin typeface="Arial"/>
                <a:cs typeface="Arial"/>
              </a:rPr>
              <a:t> </a:t>
            </a:r>
            <a:r>
              <a:rPr sz="2400" b="1" spc="-5" dirty="0">
                <a:solidFill>
                  <a:srgbClr val="0000FF"/>
                </a:solidFill>
                <a:latin typeface="Arial"/>
                <a:cs typeface="Arial"/>
              </a:rPr>
              <a:t>dW:</a:t>
            </a:r>
            <a:endParaRPr sz="2400">
              <a:solidFill>
                <a:prstClr val="black"/>
              </a:solidFill>
              <a:latin typeface="Arial"/>
              <a:cs typeface="Arial"/>
            </a:endParaRPr>
          </a:p>
        </p:txBody>
      </p:sp>
      <p:sp>
        <p:nvSpPr>
          <p:cNvPr id="5" name="object 5"/>
          <p:cNvSpPr txBox="1"/>
          <p:nvPr/>
        </p:nvSpPr>
        <p:spPr>
          <a:xfrm>
            <a:off x="6576311" y="1739805"/>
            <a:ext cx="719455" cy="3347070"/>
          </a:xfrm>
          <a:prstGeom prst="rect">
            <a:avLst/>
          </a:prstGeom>
        </p:spPr>
        <p:txBody>
          <a:bodyPr vert="horz" wrap="square" lIns="0" tIns="0" rIns="0" bIns="0" rtlCol="0">
            <a:spAutoFit/>
          </a:bodyPr>
          <a:lstStyle/>
          <a:p>
            <a:pPr marL="12700">
              <a:lnSpc>
                <a:spcPts val="2865"/>
              </a:lnSpc>
            </a:pPr>
            <a:r>
              <a:rPr sz="2400" spc="-5" dirty="0">
                <a:solidFill>
                  <a:srgbClr val="0000FF"/>
                </a:solidFill>
                <a:latin typeface="Arial"/>
                <a:cs typeface="Arial"/>
              </a:rPr>
              <a:t>[-2.5,</a:t>
            </a:r>
            <a:endParaRPr sz="2400">
              <a:solidFill>
                <a:prstClr val="black"/>
              </a:solidFill>
              <a:latin typeface="Arial"/>
              <a:cs typeface="Arial"/>
            </a:endParaRPr>
          </a:p>
          <a:p>
            <a:pPr marL="12700">
              <a:lnSpc>
                <a:spcPts val="2850"/>
              </a:lnSpc>
            </a:pPr>
            <a:r>
              <a:rPr sz="2400" spc="-5" dirty="0">
                <a:solidFill>
                  <a:srgbClr val="0000FF"/>
                </a:solidFill>
                <a:latin typeface="Arial"/>
                <a:cs typeface="Arial"/>
              </a:rPr>
              <a:t>?,</a:t>
            </a:r>
            <a:endParaRPr sz="2400">
              <a:solidFill>
                <a:prstClr val="black"/>
              </a:solidFill>
              <a:latin typeface="Arial"/>
              <a:cs typeface="Arial"/>
            </a:endParaRPr>
          </a:p>
          <a:p>
            <a:pPr marL="12700">
              <a:lnSpc>
                <a:spcPts val="2850"/>
              </a:lnSpc>
            </a:pPr>
            <a:r>
              <a:rPr sz="2400" spc="-5" dirty="0">
                <a:solidFill>
                  <a:srgbClr val="0000FF"/>
                </a:solidFill>
                <a:latin typeface="Arial"/>
                <a:cs typeface="Arial"/>
              </a:rPr>
              <a:t>?,</a:t>
            </a:r>
            <a:endParaRPr sz="2400">
              <a:solidFill>
                <a:prstClr val="black"/>
              </a:solidFill>
              <a:latin typeface="Arial"/>
              <a:cs typeface="Arial"/>
            </a:endParaRPr>
          </a:p>
          <a:p>
            <a:pPr marL="12700">
              <a:lnSpc>
                <a:spcPts val="2850"/>
              </a:lnSpc>
            </a:pPr>
            <a:r>
              <a:rPr sz="2400" spc="-5" dirty="0">
                <a:solidFill>
                  <a:srgbClr val="0000FF"/>
                </a:solidFill>
                <a:latin typeface="Arial"/>
                <a:cs typeface="Arial"/>
              </a:rPr>
              <a:t>?,</a:t>
            </a:r>
            <a:endParaRPr sz="2400">
              <a:solidFill>
                <a:prstClr val="black"/>
              </a:solidFill>
              <a:latin typeface="Arial"/>
              <a:cs typeface="Arial"/>
            </a:endParaRPr>
          </a:p>
          <a:p>
            <a:pPr marL="12700">
              <a:lnSpc>
                <a:spcPts val="2850"/>
              </a:lnSpc>
            </a:pPr>
            <a:r>
              <a:rPr sz="2400" spc="-5" dirty="0">
                <a:solidFill>
                  <a:srgbClr val="0000FF"/>
                </a:solidFill>
                <a:latin typeface="Arial"/>
                <a:cs typeface="Arial"/>
              </a:rPr>
              <a:t>?,</a:t>
            </a:r>
            <a:endParaRPr sz="2400">
              <a:solidFill>
                <a:prstClr val="black"/>
              </a:solidFill>
              <a:latin typeface="Arial"/>
              <a:cs typeface="Arial"/>
            </a:endParaRPr>
          </a:p>
          <a:p>
            <a:pPr marL="12700">
              <a:lnSpc>
                <a:spcPts val="2850"/>
              </a:lnSpc>
            </a:pPr>
            <a:r>
              <a:rPr sz="2400" spc="-5" dirty="0">
                <a:solidFill>
                  <a:srgbClr val="0000FF"/>
                </a:solidFill>
                <a:latin typeface="Arial"/>
                <a:cs typeface="Arial"/>
              </a:rPr>
              <a:t>?,</a:t>
            </a:r>
            <a:endParaRPr sz="2400">
              <a:solidFill>
                <a:prstClr val="black"/>
              </a:solidFill>
              <a:latin typeface="Arial"/>
              <a:cs typeface="Arial"/>
            </a:endParaRPr>
          </a:p>
          <a:p>
            <a:pPr marL="12700">
              <a:lnSpc>
                <a:spcPts val="2850"/>
              </a:lnSpc>
            </a:pPr>
            <a:r>
              <a:rPr sz="2400" spc="-5" dirty="0">
                <a:solidFill>
                  <a:srgbClr val="0000FF"/>
                </a:solidFill>
                <a:latin typeface="Arial"/>
                <a:cs typeface="Arial"/>
              </a:rPr>
              <a:t>?,</a:t>
            </a:r>
            <a:endParaRPr sz="2400">
              <a:solidFill>
                <a:prstClr val="black"/>
              </a:solidFill>
              <a:latin typeface="Arial"/>
              <a:cs typeface="Arial"/>
            </a:endParaRPr>
          </a:p>
          <a:p>
            <a:pPr marL="12700">
              <a:lnSpc>
                <a:spcPts val="2850"/>
              </a:lnSpc>
            </a:pPr>
            <a:r>
              <a:rPr sz="2400" spc="-5" dirty="0">
                <a:solidFill>
                  <a:srgbClr val="0000FF"/>
                </a:solidFill>
                <a:latin typeface="Arial"/>
                <a:cs typeface="Arial"/>
              </a:rPr>
              <a:t>?,</a:t>
            </a:r>
            <a:endParaRPr sz="2400">
              <a:solidFill>
                <a:prstClr val="black"/>
              </a:solidFill>
              <a:latin typeface="Arial"/>
              <a:cs typeface="Arial"/>
            </a:endParaRPr>
          </a:p>
          <a:p>
            <a:pPr marL="12700">
              <a:lnSpc>
                <a:spcPts val="2865"/>
              </a:lnSpc>
            </a:pPr>
            <a:r>
              <a:rPr sz="2400" spc="-5" dirty="0">
                <a:solidFill>
                  <a:srgbClr val="0000FF"/>
                </a:solidFill>
                <a:latin typeface="Arial"/>
                <a:cs typeface="Arial"/>
              </a:rPr>
              <a:t>?,…]</a:t>
            </a:r>
            <a:endParaRPr sz="2400">
              <a:solidFill>
                <a:prstClr val="black"/>
              </a:solidFill>
              <a:latin typeface="Arial"/>
              <a:cs typeface="Arial"/>
            </a:endParaRPr>
          </a:p>
        </p:txBody>
      </p:sp>
      <p:sp>
        <p:nvSpPr>
          <p:cNvPr id="6" name="object 6"/>
          <p:cNvSpPr txBox="1"/>
          <p:nvPr/>
        </p:nvSpPr>
        <p:spPr>
          <a:xfrm>
            <a:off x="270050" y="968081"/>
            <a:ext cx="1548765" cy="375920"/>
          </a:xfrm>
          <a:prstGeom prst="rect">
            <a:avLst/>
          </a:prstGeom>
        </p:spPr>
        <p:txBody>
          <a:bodyPr vert="horz" wrap="square" lIns="0" tIns="0" rIns="0" bIns="0" rtlCol="0">
            <a:spAutoFit/>
          </a:bodyPr>
          <a:lstStyle/>
          <a:p>
            <a:pPr marL="12700"/>
            <a:r>
              <a:rPr sz="2400" b="1" spc="-5" dirty="0">
                <a:solidFill>
                  <a:prstClr val="black"/>
                </a:solidFill>
                <a:latin typeface="Arial"/>
                <a:cs typeface="Arial"/>
              </a:rPr>
              <a:t>current</a:t>
            </a:r>
            <a:r>
              <a:rPr sz="2400" b="1" spc="-70" dirty="0">
                <a:solidFill>
                  <a:prstClr val="black"/>
                </a:solidFill>
                <a:latin typeface="Arial"/>
                <a:cs typeface="Arial"/>
              </a:rPr>
              <a:t> </a:t>
            </a:r>
            <a:r>
              <a:rPr sz="2400" b="1" spc="-5" dirty="0">
                <a:solidFill>
                  <a:prstClr val="black"/>
                </a:solidFill>
                <a:latin typeface="Arial"/>
                <a:cs typeface="Arial"/>
              </a:rPr>
              <a:t>W:</a:t>
            </a:r>
            <a:endParaRPr sz="2400">
              <a:solidFill>
                <a:prstClr val="black"/>
              </a:solidFill>
              <a:latin typeface="Arial"/>
              <a:cs typeface="Arial"/>
            </a:endParaRPr>
          </a:p>
        </p:txBody>
      </p:sp>
      <p:sp>
        <p:nvSpPr>
          <p:cNvPr id="7" name="object 7"/>
          <p:cNvSpPr txBox="1"/>
          <p:nvPr/>
        </p:nvSpPr>
        <p:spPr>
          <a:xfrm>
            <a:off x="270050" y="1691981"/>
            <a:ext cx="1820545" cy="3718967"/>
          </a:xfrm>
          <a:prstGeom prst="rect">
            <a:avLst/>
          </a:prstGeom>
        </p:spPr>
        <p:txBody>
          <a:bodyPr vert="horz" wrap="square" lIns="0" tIns="0" rIns="0" bIns="0" rtlCol="0">
            <a:spAutoFit/>
          </a:bodyPr>
          <a:lstStyle/>
          <a:p>
            <a:pPr marL="12700">
              <a:lnSpc>
                <a:spcPts val="2865"/>
              </a:lnSpc>
            </a:pPr>
            <a:r>
              <a:rPr sz="2400" spc="-5" dirty="0">
                <a:solidFill>
                  <a:prstClr val="black"/>
                </a:solidFill>
                <a:latin typeface="Arial"/>
                <a:cs typeface="Arial"/>
              </a:rPr>
              <a:t>[0.34,</a:t>
            </a:r>
            <a:endParaRPr sz="2400">
              <a:solidFill>
                <a:prstClr val="black"/>
              </a:solidFill>
              <a:latin typeface="Arial"/>
              <a:cs typeface="Arial"/>
            </a:endParaRPr>
          </a:p>
          <a:p>
            <a:pPr marL="12700">
              <a:lnSpc>
                <a:spcPts val="2850"/>
              </a:lnSpc>
            </a:pPr>
            <a:r>
              <a:rPr sz="2400" spc="-5" dirty="0">
                <a:solidFill>
                  <a:prstClr val="black"/>
                </a:solidFill>
                <a:latin typeface="Arial"/>
                <a:cs typeface="Arial"/>
              </a:rPr>
              <a:t>-1.11,</a:t>
            </a:r>
            <a:endParaRPr sz="2400">
              <a:solidFill>
                <a:prstClr val="black"/>
              </a:solidFill>
              <a:latin typeface="Arial"/>
              <a:cs typeface="Arial"/>
            </a:endParaRPr>
          </a:p>
          <a:p>
            <a:pPr marL="12700">
              <a:lnSpc>
                <a:spcPts val="2850"/>
              </a:lnSpc>
            </a:pPr>
            <a:r>
              <a:rPr sz="2400" spc="-5" dirty="0">
                <a:solidFill>
                  <a:prstClr val="black"/>
                </a:solidFill>
                <a:latin typeface="Arial"/>
                <a:cs typeface="Arial"/>
              </a:rPr>
              <a:t>0.78,</a:t>
            </a:r>
            <a:endParaRPr sz="2400">
              <a:solidFill>
                <a:prstClr val="black"/>
              </a:solidFill>
              <a:latin typeface="Arial"/>
              <a:cs typeface="Arial"/>
            </a:endParaRPr>
          </a:p>
          <a:p>
            <a:pPr marL="12700">
              <a:lnSpc>
                <a:spcPts val="2850"/>
              </a:lnSpc>
            </a:pPr>
            <a:r>
              <a:rPr sz="2400" spc="-5" dirty="0">
                <a:solidFill>
                  <a:prstClr val="black"/>
                </a:solidFill>
                <a:latin typeface="Arial"/>
                <a:cs typeface="Arial"/>
              </a:rPr>
              <a:t>0.12,</a:t>
            </a:r>
            <a:endParaRPr sz="2400">
              <a:solidFill>
                <a:prstClr val="black"/>
              </a:solidFill>
              <a:latin typeface="Arial"/>
              <a:cs typeface="Arial"/>
            </a:endParaRPr>
          </a:p>
          <a:p>
            <a:pPr marL="12700">
              <a:lnSpc>
                <a:spcPts val="2850"/>
              </a:lnSpc>
            </a:pPr>
            <a:r>
              <a:rPr sz="2400" spc="-5" dirty="0">
                <a:solidFill>
                  <a:prstClr val="black"/>
                </a:solidFill>
                <a:latin typeface="Arial"/>
                <a:cs typeface="Arial"/>
              </a:rPr>
              <a:t>0.55,</a:t>
            </a:r>
            <a:endParaRPr sz="2400">
              <a:solidFill>
                <a:prstClr val="black"/>
              </a:solidFill>
              <a:latin typeface="Arial"/>
              <a:cs typeface="Arial"/>
            </a:endParaRPr>
          </a:p>
          <a:p>
            <a:pPr marL="12700">
              <a:lnSpc>
                <a:spcPts val="2850"/>
              </a:lnSpc>
            </a:pPr>
            <a:r>
              <a:rPr sz="2400" spc="-5" dirty="0">
                <a:solidFill>
                  <a:prstClr val="black"/>
                </a:solidFill>
                <a:latin typeface="Arial"/>
                <a:cs typeface="Arial"/>
              </a:rPr>
              <a:t>2.81,</a:t>
            </a:r>
            <a:endParaRPr sz="2400">
              <a:solidFill>
                <a:prstClr val="black"/>
              </a:solidFill>
              <a:latin typeface="Arial"/>
              <a:cs typeface="Arial"/>
            </a:endParaRPr>
          </a:p>
          <a:p>
            <a:pPr marL="12700">
              <a:lnSpc>
                <a:spcPts val="2850"/>
              </a:lnSpc>
            </a:pPr>
            <a:r>
              <a:rPr sz="2400" spc="-5" dirty="0">
                <a:solidFill>
                  <a:prstClr val="black"/>
                </a:solidFill>
                <a:latin typeface="Arial"/>
                <a:cs typeface="Arial"/>
              </a:rPr>
              <a:t>-3.1,</a:t>
            </a:r>
            <a:endParaRPr sz="2400">
              <a:solidFill>
                <a:prstClr val="black"/>
              </a:solidFill>
              <a:latin typeface="Arial"/>
              <a:cs typeface="Arial"/>
            </a:endParaRPr>
          </a:p>
          <a:p>
            <a:pPr marL="12700">
              <a:lnSpc>
                <a:spcPts val="2850"/>
              </a:lnSpc>
            </a:pPr>
            <a:r>
              <a:rPr sz="2400" spc="-5" dirty="0">
                <a:solidFill>
                  <a:prstClr val="black"/>
                </a:solidFill>
                <a:latin typeface="Arial"/>
                <a:cs typeface="Arial"/>
              </a:rPr>
              <a:t>-1.5,</a:t>
            </a:r>
            <a:endParaRPr sz="2400">
              <a:solidFill>
                <a:prstClr val="black"/>
              </a:solidFill>
              <a:latin typeface="Arial"/>
              <a:cs typeface="Arial"/>
            </a:endParaRPr>
          </a:p>
          <a:p>
            <a:pPr marL="12700">
              <a:lnSpc>
                <a:spcPts val="2850"/>
              </a:lnSpc>
            </a:pPr>
            <a:r>
              <a:rPr sz="2400" spc="-5" dirty="0">
                <a:solidFill>
                  <a:prstClr val="black"/>
                </a:solidFill>
                <a:latin typeface="Arial"/>
                <a:cs typeface="Arial"/>
              </a:rPr>
              <a:t>0.33,…]</a:t>
            </a:r>
            <a:endParaRPr sz="2400">
              <a:solidFill>
                <a:prstClr val="black"/>
              </a:solidFill>
              <a:latin typeface="Arial"/>
              <a:cs typeface="Arial"/>
            </a:endParaRPr>
          </a:p>
          <a:p>
            <a:pPr marL="12700">
              <a:lnSpc>
                <a:spcPts val="2865"/>
              </a:lnSpc>
            </a:pPr>
            <a:r>
              <a:rPr sz="2400" b="1" spc="-5" dirty="0">
                <a:solidFill>
                  <a:srgbClr val="FF0000"/>
                </a:solidFill>
                <a:latin typeface="Arial"/>
                <a:cs typeface="Arial"/>
              </a:rPr>
              <a:t>loss</a:t>
            </a:r>
            <a:r>
              <a:rPr sz="2400" b="1" spc="-60" dirty="0">
                <a:solidFill>
                  <a:srgbClr val="FF0000"/>
                </a:solidFill>
                <a:latin typeface="Arial"/>
                <a:cs typeface="Arial"/>
              </a:rPr>
              <a:t> </a:t>
            </a:r>
            <a:r>
              <a:rPr sz="2400" b="1" spc="-5" dirty="0">
                <a:solidFill>
                  <a:srgbClr val="FF0000"/>
                </a:solidFill>
                <a:latin typeface="Arial"/>
                <a:cs typeface="Arial"/>
              </a:rPr>
              <a:t>1.25347</a:t>
            </a:r>
            <a:endParaRPr sz="2400">
              <a:solidFill>
                <a:prstClr val="black"/>
              </a:solidFill>
              <a:latin typeface="Arial"/>
              <a:cs typeface="Arial"/>
            </a:endParaRPr>
          </a:p>
        </p:txBody>
      </p:sp>
      <p:sp>
        <p:nvSpPr>
          <p:cNvPr id="8" name="object 8"/>
          <p:cNvSpPr/>
          <p:nvPr/>
        </p:nvSpPr>
        <p:spPr>
          <a:xfrm>
            <a:off x="2326795" y="921101"/>
            <a:ext cx="0" cy="4398645"/>
          </a:xfrm>
          <a:custGeom>
            <a:avLst/>
            <a:gdLst/>
            <a:ahLst/>
            <a:cxnLst/>
            <a:rect l="l" t="t" r="r" b="b"/>
            <a:pathLst>
              <a:path h="4398645">
                <a:moveTo>
                  <a:pt x="0" y="0"/>
                </a:moveTo>
                <a:lnTo>
                  <a:pt x="0" y="4398290"/>
                </a:lnTo>
              </a:path>
            </a:pathLst>
          </a:custGeom>
          <a:ln w="9524">
            <a:solidFill>
              <a:srgbClr val="666666"/>
            </a:solidFill>
          </a:ln>
        </p:spPr>
        <p:txBody>
          <a:bodyPr wrap="square" lIns="0" tIns="0" rIns="0" bIns="0" rtlCol="0"/>
          <a:lstStyle/>
          <a:p>
            <a:endParaRPr>
              <a:solidFill>
                <a:prstClr val="black"/>
              </a:solidFill>
            </a:endParaRPr>
          </a:p>
        </p:txBody>
      </p:sp>
      <p:sp>
        <p:nvSpPr>
          <p:cNvPr id="9" name="object 9"/>
          <p:cNvSpPr txBox="1"/>
          <p:nvPr/>
        </p:nvSpPr>
        <p:spPr>
          <a:xfrm>
            <a:off x="2479845" y="968081"/>
            <a:ext cx="2794635" cy="375920"/>
          </a:xfrm>
          <a:prstGeom prst="rect">
            <a:avLst/>
          </a:prstGeom>
        </p:spPr>
        <p:txBody>
          <a:bodyPr vert="horz" wrap="square" lIns="0" tIns="0" rIns="0" bIns="0" rtlCol="0">
            <a:spAutoFit/>
          </a:bodyPr>
          <a:lstStyle/>
          <a:p>
            <a:pPr marL="12700"/>
            <a:r>
              <a:rPr sz="2400" b="1" spc="-5" dirty="0">
                <a:solidFill>
                  <a:prstClr val="black"/>
                </a:solidFill>
                <a:latin typeface="Arial"/>
                <a:cs typeface="Arial"/>
              </a:rPr>
              <a:t>W + h </a:t>
            </a:r>
            <a:r>
              <a:rPr sz="2400" spc="-5" dirty="0">
                <a:solidFill>
                  <a:prstClr val="black"/>
                </a:solidFill>
                <a:latin typeface="Arial"/>
                <a:cs typeface="Arial"/>
              </a:rPr>
              <a:t>(second</a:t>
            </a:r>
            <a:r>
              <a:rPr sz="2400" spc="-25" dirty="0">
                <a:solidFill>
                  <a:prstClr val="black"/>
                </a:solidFill>
                <a:latin typeface="Arial"/>
                <a:cs typeface="Arial"/>
              </a:rPr>
              <a:t> </a:t>
            </a:r>
            <a:r>
              <a:rPr sz="2400" spc="-5" dirty="0">
                <a:solidFill>
                  <a:prstClr val="black"/>
                </a:solidFill>
                <a:latin typeface="Arial"/>
                <a:cs typeface="Arial"/>
              </a:rPr>
              <a:t>dim)</a:t>
            </a:r>
            <a:r>
              <a:rPr sz="2400" b="1" spc="-5" dirty="0">
                <a:solidFill>
                  <a:prstClr val="black"/>
                </a:solidFill>
                <a:latin typeface="Arial"/>
                <a:cs typeface="Arial"/>
              </a:rPr>
              <a:t>:</a:t>
            </a:r>
            <a:endParaRPr sz="2400">
              <a:solidFill>
                <a:prstClr val="black"/>
              </a:solidFill>
              <a:latin typeface="Arial"/>
              <a:cs typeface="Arial"/>
            </a:endParaRPr>
          </a:p>
        </p:txBody>
      </p:sp>
      <p:sp>
        <p:nvSpPr>
          <p:cNvPr id="10" name="object 10"/>
          <p:cNvSpPr txBox="1"/>
          <p:nvPr/>
        </p:nvSpPr>
        <p:spPr>
          <a:xfrm>
            <a:off x="2479845" y="1691981"/>
            <a:ext cx="2084705" cy="3718967"/>
          </a:xfrm>
          <a:prstGeom prst="rect">
            <a:avLst/>
          </a:prstGeom>
        </p:spPr>
        <p:txBody>
          <a:bodyPr vert="horz" wrap="square" lIns="0" tIns="0" rIns="0" bIns="0" rtlCol="0">
            <a:spAutoFit/>
          </a:bodyPr>
          <a:lstStyle/>
          <a:p>
            <a:pPr marL="12700">
              <a:lnSpc>
                <a:spcPts val="2865"/>
              </a:lnSpc>
            </a:pPr>
            <a:r>
              <a:rPr sz="2400" spc="-5" dirty="0">
                <a:solidFill>
                  <a:prstClr val="black"/>
                </a:solidFill>
                <a:latin typeface="Arial"/>
                <a:cs typeface="Arial"/>
              </a:rPr>
              <a:t>[0.34,</a:t>
            </a:r>
            <a:endParaRPr sz="2400">
              <a:solidFill>
                <a:prstClr val="black"/>
              </a:solidFill>
              <a:latin typeface="Arial"/>
              <a:cs typeface="Arial"/>
            </a:endParaRPr>
          </a:p>
          <a:p>
            <a:pPr marL="12700">
              <a:lnSpc>
                <a:spcPts val="2850"/>
              </a:lnSpc>
            </a:pPr>
            <a:r>
              <a:rPr sz="2400" spc="-5" dirty="0">
                <a:solidFill>
                  <a:prstClr val="black"/>
                </a:solidFill>
                <a:latin typeface="Arial"/>
                <a:cs typeface="Arial"/>
              </a:rPr>
              <a:t>-1.11 +</a:t>
            </a:r>
            <a:r>
              <a:rPr sz="2400" spc="-45" dirty="0">
                <a:solidFill>
                  <a:prstClr val="black"/>
                </a:solidFill>
                <a:latin typeface="Arial"/>
                <a:cs typeface="Arial"/>
              </a:rPr>
              <a:t> </a:t>
            </a:r>
            <a:r>
              <a:rPr sz="2400" b="1" spc="-5" dirty="0">
                <a:solidFill>
                  <a:prstClr val="black"/>
                </a:solidFill>
                <a:latin typeface="Arial"/>
                <a:cs typeface="Arial"/>
              </a:rPr>
              <a:t>0.0001</a:t>
            </a:r>
            <a:r>
              <a:rPr sz="2400" spc="-5" dirty="0">
                <a:solidFill>
                  <a:prstClr val="black"/>
                </a:solidFill>
                <a:latin typeface="Arial"/>
                <a:cs typeface="Arial"/>
              </a:rPr>
              <a:t>,</a:t>
            </a:r>
            <a:endParaRPr sz="2400">
              <a:solidFill>
                <a:prstClr val="black"/>
              </a:solidFill>
              <a:latin typeface="Arial"/>
              <a:cs typeface="Arial"/>
            </a:endParaRPr>
          </a:p>
          <a:p>
            <a:pPr marL="12700">
              <a:lnSpc>
                <a:spcPts val="2850"/>
              </a:lnSpc>
            </a:pPr>
            <a:r>
              <a:rPr sz="2400" spc="-5" dirty="0">
                <a:solidFill>
                  <a:prstClr val="black"/>
                </a:solidFill>
                <a:latin typeface="Arial"/>
                <a:cs typeface="Arial"/>
              </a:rPr>
              <a:t>0.78,</a:t>
            </a:r>
            <a:endParaRPr sz="2400">
              <a:solidFill>
                <a:prstClr val="black"/>
              </a:solidFill>
              <a:latin typeface="Arial"/>
              <a:cs typeface="Arial"/>
            </a:endParaRPr>
          </a:p>
          <a:p>
            <a:pPr marL="12700">
              <a:lnSpc>
                <a:spcPts val="2850"/>
              </a:lnSpc>
            </a:pPr>
            <a:r>
              <a:rPr sz="2400" spc="-5" dirty="0">
                <a:solidFill>
                  <a:prstClr val="black"/>
                </a:solidFill>
                <a:latin typeface="Arial"/>
                <a:cs typeface="Arial"/>
              </a:rPr>
              <a:t>0.12,</a:t>
            </a:r>
            <a:endParaRPr sz="2400">
              <a:solidFill>
                <a:prstClr val="black"/>
              </a:solidFill>
              <a:latin typeface="Arial"/>
              <a:cs typeface="Arial"/>
            </a:endParaRPr>
          </a:p>
          <a:p>
            <a:pPr marL="12700">
              <a:lnSpc>
                <a:spcPts val="2850"/>
              </a:lnSpc>
            </a:pPr>
            <a:r>
              <a:rPr sz="2400" spc="-5" dirty="0">
                <a:solidFill>
                  <a:prstClr val="black"/>
                </a:solidFill>
                <a:latin typeface="Arial"/>
                <a:cs typeface="Arial"/>
              </a:rPr>
              <a:t>0.55,</a:t>
            </a:r>
            <a:endParaRPr sz="2400">
              <a:solidFill>
                <a:prstClr val="black"/>
              </a:solidFill>
              <a:latin typeface="Arial"/>
              <a:cs typeface="Arial"/>
            </a:endParaRPr>
          </a:p>
          <a:p>
            <a:pPr marL="12700">
              <a:lnSpc>
                <a:spcPts val="2850"/>
              </a:lnSpc>
            </a:pPr>
            <a:r>
              <a:rPr sz="2400" spc="-5" dirty="0">
                <a:solidFill>
                  <a:prstClr val="black"/>
                </a:solidFill>
                <a:latin typeface="Arial"/>
                <a:cs typeface="Arial"/>
              </a:rPr>
              <a:t>2.81,</a:t>
            </a:r>
            <a:endParaRPr sz="2400">
              <a:solidFill>
                <a:prstClr val="black"/>
              </a:solidFill>
              <a:latin typeface="Arial"/>
              <a:cs typeface="Arial"/>
            </a:endParaRPr>
          </a:p>
          <a:p>
            <a:pPr marL="12700">
              <a:lnSpc>
                <a:spcPts val="2850"/>
              </a:lnSpc>
            </a:pPr>
            <a:r>
              <a:rPr sz="2400" spc="-5" dirty="0">
                <a:solidFill>
                  <a:prstClr val="black"/>
                </a:solidFill>
                <a:latin typeface="Arial"/>
                <a:cs typeface="Arial"/>
              </a:rPr>
              <a:t>-3.1,</a:t>
            </a:r>
            <a:endParaRPr sz="2400">
              <a:solidFill>
                <a:prstClr val="black"/>
              </a:solidFill>
              <a:latin typeface="Arial"/>
              <a:cs typeface="Arial"/>
            </a:endParaRPr>
          </a:p>
          <a:p>
            <a:pPr marL="12700">
              <a:lnSpc>
                <a:spcPts val="2850"/>
              </a:lnSpc>
            </a:pPr>
            <a:r>
              <a:rPr sz="2400" spc="-5" dirty="0">
                <a:solidFill>
                  <a:prstClr val="black"/>
                </a:solidFill>
                <a:latin typeface="Arial"/>
                <a:cs typeface="Arial"/>
              </a:rPr>
              <a:t>-1.5,</a:t>
            </a:r>
            <a:endParaRPr sz="2400">
              <a:solidFill>
                <a:prstClr val="black"/>
              </a:solidFill>
              <a:latin typeface="Arial"/>
              <a:cs typeface="Arial"/>
            </a:endParaRPr>
          </a:p>
          <a:p>
            <a:pPr marL="12700">
              <a:lnSpc>
                <a:spcPts val="2850"/>
              </a:lnSpc>
            </a:pPr>
            <a:r>
              <a:rPr sz="2400" spc="-5" dirty="0">
                <a:solidFill>
                  <a:prstClr val="black"/>
                </a:solidFill>
                <a:latin typeface="Arial"/>
                <a:cs typeface="Arial"/>
              </a:rPr>
              <a:t>0.33,…]</a:t>
            </a:r>
            <a:endParaRPr sz="2400">
              <a:solidFill>
                <a:prstClr val="black"/>
              </a:solidFill>
              <a:latin typeface="Arial"/>
              <a:cs typeface="Arial"/>
            </a:endParaRPr>
          </a:p>
          <a:p>
            <a:pPr marL="12700">
              <a:lnSpc>
                <a:spcPts val="2865"/>
              </a:lnSpc>
            </a:pPr>
            <a:r>
              <a:rPr sz="2400" b="1" spc="-5" dirty="0">
                <a:solidFill>
                  <a:srgbClr val="FF0000"/>
                </a:solidFill>
                <a:latin typeface="Arial"/>
                <a:cs typeface="Arial"/>
              </a:rPr>
              <a:t>loss</a:t>
            </a:r>
            <a:r>
              <a:rPr sz="2400" b="1" spc="-60" dirty="0">
                <a:solidFill>
                  <a:srgbClr val="FF0000"/>
                </a:solidFill>
                <a:latin typeface="Arial"/>
                <a:cs typeface="Arial"/>
              </a:rPr>
              <a:t> </a:t>
            </a:r>
            <a:r>
              <a:rPr sz="2400" b="1" spc="-5" dirty="0">
                <a:solidFill>
                  <a:srgbClr val="FF0000"/>
                </a:solidFill>
                <a:latin typeface="Arial"/>
                <a:cs typeface="Arial"/>
              </a:rPr>
              <a:t>1.25353</a:t>
            </a:r>
            <a:endParaRPr sz="2400">
              <a:solidFill>
                <a:prstClr val="black"/>
              </a:solidFill>
              <a:latin typeface="Arial"/>
              <a:cs typeface="Arial"/>
            </a:endParaRPr>
          </a:p>
        </p:txBody>
      </p:sp>
      <p:sp>
        <p:nvSpPr>
          <p:cNvPr id="11" name="object 11"/>
          <p:cNvSpPr/>
          <p:nvPr/>
        </p:nvSpPr>
        <p:spPr>
          <a:xfrm>
            <a:off x="5424089" y="942375"/>
            <a:ext cx="0" cy="4426585"/>
          </a:xfrm>
          <a:custGeom>
            <a:avLst/>
            <a:gdLst/>
            <a:ahLst/>
            <a:cxnLst/>
            <a:rect l="l" t="t" r="r" b="b"/>
            <a:pathLst>
              <a:path h="4426585">
                <a:moveTo>
                  <a:pt x="0" y="0"/>
                </a:moveTo>
                <a:lnTo>
                  <a:pt x="0" y="4426491"/>
                </a:lnTo>
              </a:path>
            </a:pathLst>
          </a:custGeom>
          <a:ln w="9524">
            <a:solidFill>
              <a:srgbClr val="666666"/>
            </a:solidFill>
          </a:ln>
        </p:spPr>
        <p:txBody>
          <a:bodyPr wrap="square" lIns="0" tIns="0" rIns="0" bIns="0" rtlCol="0"/>
          <a:lstStyle/>
          <a:p>
            <a:endParaRPr>
              <a:solidFill>
                <a:prstClr val="black"/>
              </a:solidFill>
            </a:endParaRPr>
          </a:p>
        </p:txBody>
      </p:sp>
      <p:sp>
        <p:nvSpPr>
          <p:cNvPr id="12" name="TextBox 11"/>
          <p:cNvSpPr txBox="1"/>
          <p:nvPr/>
        </p:nvSpPr>
        <p:spPr>
          <a:xfrm>
            <a:off x="0" y="6604084"/>
            <a:ext cx="1072730" cy="253916"/>
          </a:xfrm>
          <a:prstGeom prst="rect">
            <a:avLst/>
          </a:prstGeom>
          <a:noFill/>
        </p:spPr>
        <p:txBody>
          <a:bodyPr wrap="none" rtlCol="0">
            <a:spAutoFit/>
          </a:bodyPr>
          <a:lstStyle/>
          <a:p>
            <a:r>
              <a:rPr lang="en-US" sz="1050" dirty="0"/>
              <a:t>Andrej </a:t>
            </a:r>
            <a:r>
              <a:rPr lang="en-US" sz="1050" dirty="0" err="1"/>
              <a:t>Karpathy</a:t>
            </a:r>
            <a:endParaRPr lang="en-US" sz="1050" dirty="0"/>
          </a:p>
        </p:txBody>
      </p:sp>
    </p:spTree>
    <p:extLst>
      <p:ext uri="{BB962C8B-B14F-4D97-AF65-F5344CB8AC3E}">
        <p14:creationId xmlns:p14="http://schemas.microsoft.com/office/powerpoint/2010/main" val="240617098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6576310" y="1015906"/>
            <a:ext cx="1885950" cy="375920"/>
          </a:xfrm>
          <a:prstGeom prst="rect">
            <a:avLst/>
          </a:prstGeom>
        </p:spPr>
        <p:txBody>
          <a:bodyPr vert="horz" wrap="square" lIns="0" tIns="0" rIns="0" bIns="0" rtlCol="0">
            <a:spAutoFit/>
          </a:bodyPr>
          <a:lstStyle/>
          <a:p>
            <a:pPr marL="12700"/>
            <a:r>
              <a:rPr sz="2400" b="1" spc="-5" dirty="0">
                <a:solidFill>
                  <a:srgbClr val="0000FF"/>
                </a:solidFill>
                <a:latin typeface="Arial"/>
                <a:cs typeface="Arial"/>
              </a:rPr>
              <a:t>gradient</a:t>
            </a:r>
            <a:r>
              <a:rPr sz="2400" b="1" spc="-65" dirty="0">
                <a:solidFill>
                  <a:srgbClr val="0000FF"/>
                </a:solidFill>
                <a:latin typeface="Arial"/>
                <a:cs typeface="Arial"/>
              </a:rPr>
              <a:t> </a:t>
            </a:r>
            <a:r>
              <a:rPr sz="2400" b="1" spc="-5" dirty="0">
                <a:solidFill>
                  <a:srgbClr val="0000FF"/>
                </a:solidFill>
                <a:latin typeface="Arial"/>
                <a:cs typeface="Arial"/>
              </a:rPr>
              <a:t>dW:</a:t>
            </a:r>
            <a:endParaRPr sz="2400">
              <a:solidFill>
                <a:prstClr val="black"/>
              </a:solidFill>
              <a:latin typeface="Arial"/>
              <a:cs typeface="Arial"/>
            </a:endParaRPr>
          </a:p>
        </p:txBody>
      </p:sp>
      <p:sp>
        <p:nvSpPr>
          <p:cNvPr id="5" name="object 5"/>
          <p:cNvSpPr txBox="1"/>
          <p:nvPr/>
        </p:nvSpPr>
        <p:spPr>
          <a:xfrm>
            <a:off x="6576311" y="1739806"/>
            <a:ext cx="719455" cy="1487587"/>
          </a:xfrm>
          <a:prstGeom prst="rect">
            <a:avLst/>
          </a:prstGeom>
        </p:spPr>
        <p:txBody>
          <a:bodyPr vert="horz" wrap="square" lIns="0" tIns="0" rIns="0" bIns="0" rtlCol="0">
            <a:spAutoFit/>
          </a:bodyPr>
          <a:lstStyle/>
          <a:p>
            <a:pPr marL="12700">
              <a:lnSpc>
                <a:spcPts val="2865"/>
              </a:lnSpc>
            </a:pPr>
            <a:r>
              <a:rPr sz="2400" spc="-5" dirty="0">
                <a:solidFill>
                  <a:srgbClr val="0000FF"/>
                </a:solidFill>
                <a:latin typeface="Arial"/>
                <a:cs typeface="Arial"/>
              </a:rPr>
              <a:t>[-2.5,</a:t>
            </a:r>
            <a:endParaRPr sz="2400">
              <a:solidFill>
                <a:prstClr val="black"/>
              </a:solidFill>
              <a:latin typeface="Arial"/>
              <a:cs typeface="Arial"/>
            </a:endParaRPr>
          </a:p>
          <a:p>
            <a:pPr marL="12700">
              <a:lnSpc>
                <a:spcPts val="2850"/>
              </a:lnSpc>
            </a:pPr>
            <a:r>
              <a:rPr sz="2400" b="1" spc="-5" dirty="0">
                <a:solidFill>
                  <a:srgbClr val="38751C"/>
                </a:solidFill>
                <a:latin typeface="Arial"/>
                <a:cs typeface="Arial"/>
              </a:rPr>
              <a:t>0.6</a:t>
            </a:r>
            <a:r>
              <a:rPr sz="2400" spc="-5" dirty="0">
                <a:solidFill>
                  <a:srgbClr val="0000FF"/>
                </a:solidFill>
                <a:latin typeface="Arial"/>
                <a:cs typeface="Arial"/>
              </a:rPr>
              <a:t>,</a:t>
            </a:r>
            <a:endParaRPr sz="2400">
              <a:solidFill>
                <a:prstClr val="black"/>
              </a:solidFill>
              <a:latin typeface="Arial"/>
              <a:cs typeface="Arial"/>
            </a:endParaRPr>
          </a:p>
          <a:p>
            <a:pPr marL="12700">
              <a:lnSpc>
                <a:spcPts val="2850"/>
              </a:lnSpc>
            </a:pPr>
            <a:r>
              <a:rPr sz="2400" spc="-5" dirty="0">
                <a:solidFill>
                  <a:srgbClr val="0000FF"/>
                </a:solidFill>
                <a:latin typeface="Arial"/>
                <a:cs typeface="Arial"/>
              </a:rPr>
              <a:t>?,</a:t>
            </a:r>
            <a:endParaRPr sz="2400">
              <a:solidFill>
                <a:prstClr val="black"/>
              </a:solidFill>
              <a:latin typeface="Arial"/>
              <a:cs typeface="Arial"/>
            </a:endParaRPr>
          </a:p>
          <a:p>
            <a:pPr marL="12700">
              <a:lnSpc>
                <a:spcPts val="2865"/>
              </a:lnSpc>
            </a:pPr>
            <a:r>
              <a:rPr sz="2400" spc="-5" dirty="0">
                <a:solidFill>
                  <a:srgbClr val="0000FF"/>
                </a:solidFill>
                <a:latin typeface="Arial"/>
                <a:cs typeface="Arial"/>
              </a:rPr>
              <a:t>?,</a:t>
            </a:r>
            <a:endParaRPr sz="2400">
              <a:solidFill>
                <a:prstClr val="black"/>
              </a:solidFill>
              <a:latin typeface="Arial"/>
              <a:cs typeface="Arial"/>
            </a:endParaRPr>
          </a:p>
        </p:txBody>
      </p:sp>
      <p:sp>
        <p:nvSpPr>
          <p:cNvPr id="6" name="object 6"/>
          <p:cNvSpPr txBox="1"/>
          <p:nvPr/>
        </p:nvSpPr>
        <p:spPr>
          <a:xfrm>
            <a:off x="5678638" y="3176696"/>
            <a:ext cx="3394710" cy="1490345"/>
          </a:xfrm>
          <a:prstGeom prst="rect">
            <a:avLst/>
          </a:prstGeom>
        </p:spPr>
        <p:txBody>
          <a:bodyPr vert="horz" wrap="square" lIns="0" tIns="10795" rIns="0" bIns="0" rtlCol="0">
            <a:spAutoFit/>
          </a:bodyPr>
          <a:lstStyle/>
          <a:p>
            <a:pPr marL="909955">
              <a:lnSpc>
                <a:spcPts val="2865"/>
              </a:lnSpc>
              <a:spcBef>
                <a:spcPts val="85"/>
              </a:spcBef>
            </a:pPr>
            <a:r>
              <a:rPr sz="2400" spc="-5" dirty="0">
                <a:solidFill>
                  <a:srgbClr val="0000FF"/>
                </a:solidFill>
                <a:latin typeface="Arial"/>
                <a:cs typeface="Arial"/>
              </a:rPr>
              <a:t>?,</a:t>
            </a:r>
            <a:endParaRPr sz="2400">
              <a:solidFill>
                <a:prstClr val="black"/>
              </a:solidFill>
              <a:latin typeface="Arial"/>
              <a:cs typeface="Arial"/>
            </a:endParaRPr>
          </a:p>
          <a:p>
            <a:pPr marL="909955">
              <a:lnSpc>
                <a:spcPts val="2850"/>
              </a:lnSpc>
            </a:pPr>
            <a:r>
              <a:rPr sz="2400" spc="-5" dirty="0">
                <a:solidFill>
                  <a:srgbClr val="0000FF"/>
                </a:solidFill>
                <a:latin typeface="Arial"/>
                <a:cs typeface="Arial"/>
              </a:rPr>
              <a:t>?,</a:t>
            </a:r>
            <a:endParaRPr sz="2400">
              <a:solidFill>
                <a:prstClr val="black"/>
              </a:solidFill>
              <a:latin typeface="Arial"/>
              <a:cs typeface="Arial"/>
            </a:endParaRPr>
          </a:p>
          <a:p>
            <a:pPr marL="909955">
              <a:lnSpc>
                <a:spcPts val="2850"/>
              </a:lnSpc>
            </a:pPr>
            <a:r>
              <a:rPr sz="2400" spc="-5" dirty="0">
                <a:solidFill>
                  <a:srgbClr val="0000FF"/>
                </a:solidFill>
                <a:latin typeface="Arial"/>
                <a:cs typeface="Arial"/>
              </a:rPr>
              <a:t>?,</a:t>
            </a:r>
            <a:endParaRPr sz="2400">
              <a:solidFill>
                <a:prstClr val="black"/>
              </a:solidFill>
              <a:latin typeface="Arial"/>
              <a:cs typeface="Arial"/>
            </a:endParaRPr>
          </a:p>
          <a:p>
            <a:pPr marL="909955">
              <a:lnSpc>
                <a:spcPts val="2865"/>
              </a:lnSpc>
            </a:pPr>
            <a:r>
              <a:rPr sz="2400" spc="-5" dirty="0">
                <a:solidFill>
                  <a:srgbClr val="0000FF"/>
                </a:solidFill>
                <a:latin typeface="Arial"/>
                <a:cs typeface="Arial"/>
              </a:rPr>
              <a:t>?,</a:t>
            </a:r>
            <a:endParaRPr sz="2400">
              <a:solidFill>
                <a:prstClr val="black"/>
              </a:solidFill>
              <a:latin typeface="Arial"/>
              <a:cs typeface="Arial"/>
            </a:endParaRPr>
          </a:p>
        </p:txBody>
      </p:sp>
      <p:sp>
        <p:nvSpPr>
          <p:cNvPr id="7" name="object 7"/>
          <p:cNvSpPr txBox="1"/>
          <p:nvPr/>
        </p:nvSpPr>
        <p:spPr>
          <a:xfrm>
            <a:off x="6576311" y="4635400"/>
            <a:ext cx="668655" cy="375920"/>
          </a:xfrm>
          <a:prstGeom prst="rect">
            <a:avLst/>
          </a:prstGeom>
        </p:spPr>
        <p:txBody>
          <a:bodyPr vert="horz" wrap="square" lIns="0" tIns="0" rIns="0" bIns="0" rtlCol="0">
            <a:spAutoFit/>
          </a:bodyPr>
          <a:lstStyle/>
          <a:p>
            <a:pPr marL="12700"/>
            <a:r>
              <a:rPr sz="2400" spc="-5" dirty="0">
                <a:solidFill>
                  <a:srgbClr val="0000FF"/>
                </a:solidFill>
                <a:latin typeface="Arial"/>
                <a:cs typeface="Arial"/>
              </a:rPr>
              <a:t>?,…]</a:t>
            </a:r>
            <a:endParaRPr sz="2400">
              <a:solidFill>
                <a:prstClr val="black"/>
              </a:solidFill>
              <a:latin typeface="Arial"/>
              <a:cs typeface="Arial"/>
            </a:endParaRPr>
          </a:p>
        </p:txBody>
      </p:sp>
      <p:sp>
        <p:nvSpPr>
          <p:cNvPr id="8" name="object 8"/>
          <p:cNvSpPr/>
          <p:nvPr/>
        </p:nvSpPr>
        <p:spPr>
          <a:xfrm>
            <a:off x="5678638" y="3176696"/>
            <a:ext cx="3394710" cy="1490345"/>
          </a:xfrm>
          <a:custGeom>
            <a:avLst/>
            <a:gdLst/>
            <a:ahLst/>
            <a:cxnLst/>
            <a:rect l="l" t="t" r="r" b="b"/>
            <a:pathLst>
              <a:path w="3394709" h="1490345">
                <a:moveTo>
                  <a:pt x="0" y="0"/>
                </a:moveTo>
                <a:lnTo>
                  <a:pt x="3394493" y="0"/>
                </a:lnTo>
                <a:lnTo>
                  <a:pt x="3394493" y="1489796"/>
                </a:lnTo>
                <a:lnTo>
                  <a:pt x="0" y="1489796"/>
                </a:lnTo>
                <a:lnTo>
                  <a:pt x="0" y="0"/>
                </a:lnTo>
                <a:close/>
              </a:path>
            </a:pathLst>
          </a:custGeom>
          <a:solidFill>
            <a:srgbClr val="FFFFFF"/>
          </a:solidFill>
        </p:spPr>
        <p:txBody>
          <a:bodyPr wrap="square" lIns="0" tIns="0" rIns="0" bIns="0" rtlCol="0"/>
          <a:lstStyle/>
          <a:p>
            <a:endParaRPr>
              <a:solidFill>
                <a:prstClr val="black"/>
              </a:solidFill>
            </a:endParaRPr>
          </a:p>
        </p:txBody>
      </p:sp>
      <p:sp>
        <p:nvSpPr>
          <p:cNvPr id="9" name="object 9"/>
          <p:cNvSpPr/>
          <p:nvPr/>
        </p:nvSpPr>
        <p:spPr>
          <a:xfrm>
            <a:off x="6281387" y="3938694"/>
            <a:ext cx="2289970" cy="539523"/>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10" name="object 10"/>
          <p:cNvSpPr/>
          <p:nvPr/>
        </p:nvSpPr>
        <p:spPr>
          <a:xfrm>
            <a:off x="6271863" y="3929168"/>
            <a:ext cx="2309495" cy="558800"/>
          </a:xfrm>
          <a:custGeom>
            <a:avLst/>
            <a:gdLst/>
            <a:ahLst/>
            <a:cxnLst/>
            <a:rect l="l" t="t" r="r" b="b"/>
            <a:pathLst>
              <a:path w="2309495" h="558800">
                <a:moveTo>
                  <a:pt x="0" y="0"/>
                </a:moveTo>
                <a:lnTo>
                  <a:pt x="2309020" y="0"/>
                </a:lnTo>
                <a:lnTo>
                  <a:pt x="2309020" y="558573"/>
                </a:lnTo>
                <a:lnTo>
                  <a:pt x="0" y="558573"/>
                </a:lnTo>
                <a:lnTo>
                  <a:pt x="0" y="0"/>
                </a:lnTo>
                <a:close/>
              </a:path>
            </a:pathLst>
          </a:custGeom>
          <a:ln w="19049">
            <a:solidFill>
              <a:srgbClr val="38751C"/>
            </a:solidFill>
          </a:ln>
        </p:spPr>
        <p:txBody>
          <a:bodyPr wrap="square" lIns="0" tIns="0" rIns="0" bIns="0" rtlCol="0"/>
          <a:lstStyle/>
          <a:p>
            <a:endParaRPr>
              <a:solidFill>
                <a:prstClr val="black"/>
              </a:solidFill>
            </a:endParaRPr>
          </a:p>
        </p:txBody>
      </p:sp>
      <p:sp>
        <p:nvSpPr>
          <p:cNvPr id="11" name="object 11"/>
          <p:cNvSpPr/>
          <p:nvPr/>
        </p:nvSpPr>
        <p:spPr>
          <a:xfrm>
            <a:off x="7204436" y="2369594"/>
            <a:ext cx="329565" cy="665480"/>
          </a:xfrm>
          <a:custGeom>
            <a:avLst/>
            <a:gdLst/>
            <a:ahLst/>
            <a:cxnLst/>
            <a:rect l="l" t="t" r="r" b="b"/>
            <a:pathLst>
              <a:path w="329565" h="665480">
                <a:moveTo>
                  <a:pt x="329249" y="665476"/>
                </a:moveTo>
                <a:lnTo>
                  <a:pt x="0" y="0"/>
                </a:lnTo>
              </a:path>
            </a:pathLst>
          </a:custGeom>
          <a:ln w="9524">
            <a:solidFill>
              <a:srgbClr val="666666"/>
            </a:solidFill>
          </a:ln>
        </p:spPr>
        <p:txBody>
          <a:bodyPr wrap="square" lIns="0" tIns="0" rIns="0" bIns="0" rtlCol="0"/>
          <a:lstStyle/>
          <a:p>
            <a:endParaRPr>
              <a:solidFill>
                <a:prstClr val="black"/>
              </a:solidFill>
            </a:endParaRPr>
          </a:p>
        </p:txBody>
      </p:sp>
      <p:sp>
        <p:nvSpPr>
          <p:cNvPr id="12" name="object 12"/>
          <p:cNvSpPr/>
          <p:nvPr/>
        </p:nvSpPr>
        <p:spPr>
          <a:xfrm>
            <a:off x="7185261" y="2330852"/>
            <a:ext cx="33655" cy="45720"/>
          </a:xfrm>
          <a:custGeom>
            <a:avLst/>
            <a:gdLst/>
            <a:ahLst/>
            <a:cxnLst/>
            <a:rect l="l" t="t" r="r" b="b"/>
            <a:pathLst>
              <a:path w="33654" h="45719">
                <a:moveTo>
                  <a:pt x="33274" y="31767"/>
                </a:moveTo>
                <a:lnTo>
                  <a:pt x="0" y="0"/>
                </a:lnTo>
                <a:lnTo>
                  <a:pt x="5074" y="45719"/>
                </a:lnTo>
                <a:lnTo>
                  <a:pt x="33274" y="31767"/>
                </a:lnTo>
                <a:close/>
              </a:path>
            </a:pathLst>
          </a:custGeom>
          <a:ln w="9524">
            <a:solidFill>
              <a:srgbClr val="666666"/>
            </a:solidFill>
          </a:ln>
        </p:spPr>
        <p:txBody>
          <a:bodyPr wrap="square" lIns="0" tIns="0" rIns="0" bIns="0" rtlCol="0"/>
          <a:lstStyle/>
          <a:p>
            <a:endParaRPr>
              <a:solidFill>
                <a:prstClr val="black"/>
              </a:solidFill>
            </a:endParaRPr>
          </a:p>
        </p:txBody>
      </p:sp>
      <p:sp>
        <p:nvSpPr>
          <p:cNvPr id="13" name="object 13"/>
          <p:cNvSpPr txBox="1">
            <a:spLocks noGrp="1"/>
          </p:cNvSpPr>
          <p:nvPr>
            <p:ph type="title"/>
          </p:nvPr>
        </p:nvSpPr>
        <p:spPr>
          <a:xfrm>
            <a:off x="104649" y="970694"/>
            <a:ext cx="8934700" cy="369332"/>
          </a:xfrm>
          <a:prstGeom prst="rect">
            <a:avLst/>
          </a:prstGeom>
        </p:spPr>
        <p:txBody>
          <a:bodyPr vert="horz" wrap="square" lIns="0" tIns="0" rIns="0" bIns="0" rtlCol="0">
            <a:spAutoFit/>
          </a:bodyPr>
          <a:lstStyle/>
          <a:p>
            <a:pPr marL="177800"/>
            <a:r>
              <a:rPr sz="2400" b="1" spc="-5" dirty="0"/>
              <a:t>current</a:t>
            </a:r>
            <a:r>
              <a:rPr sz="2400" b="1" spc="-70" dirty="0"/>
              <a:t> </a:t>
            </a:r>
            <a:r>
              <a:rPr sz="2400" b="1" spc="-5" dirty="0"/>
              <a:t>W:</a:t>
            </a:r>
            <a:endParaRPr sz="2400"/>
          </a:p>
        </p:txBody>
      </p:sp>
      <p:sp>
        <p:nvSpPr>
          <p:cNvPr id="14" name="object 14"/>
          <p:cNvSpPr txBox="1"/>
          <p:nvPr/>
        </p:nvSpPr>
        <p:spPr>
          <a:xfrm>
            <a:off x="270050" y="1691981"/>
            <a:ext cx="1820545" cy="3718967"/>
          </a:xfrm>
          <a:prstGeom prst="rect">
            <a:avLst/>
          </a:prstGeom>
        </p:spPr>
        <p:txBody>
          <a:bodyPr vert="horz" wrap="square" lIns="0" tIns="0" rIns="0" bIns="0" rtlCol="0">
            <a:spAutoFit/>
          </a:bodyPr>
          <a:lstStyle/>
          <a:p>
            <a:pPr marL="12700">
              <a:lnSpc>
                <a:spcPts val="2865"/>
              </a:lnSpc>
            </a:pPr>
            <a:r>
              <a:rPr sz="2400" spc="-5" dirty="0">
                <a:solidFill>
                  <a:prstClr val="black"/>
                </a:solidFill>
                <a:latin typeface="Arial"/>
                <a:cs typeface="Arial"/>
              </a:rPr>
              <a:t>[0.34,</a:t>
            </a:r>
            <a:endParaRPr sz="2400">
              <a:solidFill>
                <a:prstClr val="black"/>
              </a:solidFill>
              <a:latin typeface="Arial"/>
              <a:cs typeface="Arial"/>
            </a:endParaRPr>
          </a:p>
          <a:p>
            <a:pPr marL="12700">
              <a:lnSpc>
                <a:spcPts val="2850"/>
              </a:lnSpc>
            </a:pPr>
            <a:r>
              <a:rPr sz="2400" spc="-5" dirty="0">
                <a:solidFill>
                  <a:prstClr val="black"/>
                </a:solidFill>
                <a:latin typeface="Arial"/>
                <a:cs typeface="Arial"/>
              </a:rPr>
              <a:t>-1.11,</a:t>
            </a:r>
            <a:endParaRPr sz="2400">
              <a:solidFill>
                <a:prstClr val="black"/>
              </a:solidFill>
              <a:latin typeface="Arial"/>
              <a:cs typeface="Arial"/>
            </a:endParaRPr>
          </a:p>
          <a:p>
            <a:pPr marL="12700">
              <a:lnSpc>
                <a:spcPts val="2850"/>
              </a:lnSpc>
            </a:pPr>
            <a:r>
              <a:rPr sz="2400" spc="-5" dirty="0">
                <a:solidFill>
                  <a:prstClr val="black"/>
                </a:solidFill>
                <a:latin typeface="Arial"/>
                <a:cs typeface="Arial"/>
              </a:rPr>
              <a:t>0.78,</a:t>
            </a:r>
            <a:endParaRPr sz="2400">
              <a:solidFill>
                <a:prstClr val="black"/>
              </a:solidFill>
              <a:latin typeface="Arial"/>
              <a:cs typeface="Arial"/>
            </a:endParaRPr>
          </a:p>
          <a:p>
            <a:pPr marL="12700">
              <a:lnSpc>
                <a:spcPts val="2850"/>
              </a:lnSpc>
            </a:pPr>
            <a:r>
              <a:rPr sz="2400" spc="-5" dirty="0">
                <a:solidFill>
                  <a:prstClr val="black"/>
                </a:solidFill>
                <a:latin typeface="Arial"/>
                <a:cs typeface="Arial"/>
              </a:rPr>
              <a:t>0.12,</a:t>
            </a:r>
            <a:endParaRPr sz="2400">
              <a:solidFill>
                <a:prstClr val="black"/>
              </a:solidFill>
              <a:latin typeface="Arial"/>
              <a:cs typeface="Arial"/>
            </a:endParaRPr>
          </a:p>
          <a:p>
            <a:pPr marL="12700">
              <a:lnSpc>
                <a:spcPts val="2850"/>
              </a:lnSpc>
            </a:pPr>
            <a:r>
              <a:rPr sz="2400" spc="-5" dirty="0">
                <a:solidFill>
                  <a:prstClr val="black"/>
                </a:solidFill>
                <a:latin typeface="Arial"/>
                <a:cs typeface="Arial"/>
              </a:rPr>
              <a:t>0.55,</a:t>
            </a:r>
            <a:endParaRPr sz="2400">
              <a:solidFill>
                <a:prstClr val="black"/>
              </a:solidFill>
              <a:latin typeface="Arial"/>
              <a:cs typeface="Arial"/>
            </a:endParaRPr>
          </a:p>
          <a:p>
            <a:pPr marL="12700">
              <a:lnSpc>
                <a:spcPts val="2850"/>
              </a:lnSpc>
            </a:pPr>
            <a:r>
              <a:rPr sz="2400" spc="-5" dirty="0">
                <a:solidFill>
                  <a:prstClr val="black"/>
                </a:solidFill>
                <a:latin typeface="Arial"/>
                <a:cs typeface="Arial"/>
              </a:rPr>
              <a:t>2.81,</a:t>
            </a:r>
            <a:endParaRPr sz="2400">
              <a:solidFill>
                <a:prstClr val="black"/>
              </a:solidFill>
              <a:latin typeface="Arial"/>
              <a:cs typeface="Arial"/>
            </a:endParaRPr>
          </a:p>
          <a:p>
            <a:pPr marL="12700">
              <a:lnSpc>
                <a:spcPts val="2850"/>
              </a:lnSpc>
            </a:pPr>
            <a:r>
              <a:rPr sz="2400" spc="-5" dirty="0">
                <a:solidFill>
                  <a:prstClr val="black"/>
                </a:solidFill>
                <a:latin typeface="Arial"/>
                <a:cs typeface="Arial"/>
              </a:rPr>
              <a:t>-3.1,</a:t>
            </a:r>
            <a:endParaRPr sz="2400">
              <a:solidFill>
                <a:prstClr val="black"/>
              </a:solidFill>
              <a:latin typeface="Arial"/>
              <a:cs typeface="Arial"/>
            </a:endParaRPr>
          </a:p>
          <a:p>
            <a:pPr marL="12700">
              <a:lnSpc>
                <a:spcPts val="2850"/>
              </a:lnSpc>
            </a:pPr>
            <a:r>
              <a:rPr sz="2400" spc="-5" dirty="0">
                <a:solidFill>
                  <a:prstClr val="black"/>
                </a:solidFill>
                <a:latin typeface="Arial"/>
                <a:cs typeface="Arial"/>
              </a:rPr>
              <a:t>-1.5,</a:t>
            </a:r>
            <a:endParaRPr sz="2400">
              <a:solidFill>
                <a:prstClr val="black"/>
              </a:solidFill>
              <a:latin typeface="Arial"/>
              <a:cs typeface="Arial"/>
            </a:endParaRPr>
          </a:p>
          <a:p>
            <a:pPr marL="12700">
              <a:lnSpc>
                <a:spcPts val="2850"/>
              </a:lnSpc>
            </a:pPr>
            <a:r>
              <a:rPr sz="2400" spc="-5" dirty="0">
                <a:solidFill>
                  <a:prstClr val="black"/>
                </a:solidFill>
                <a:latin typeface="Arial"/>
                <a:cs typeface="Arial"/>
              </a:rPr>
              <a:t>0.33,…]</a:t>
            </a:r>
            <a:endParaRPr sz="2400">
              <a:solidFill>
                <a:prstClr val="black"/>
              </a:solidFill>
              <a:latin typeface="Arial"/>
              <a:cs typeface="Arial"/>
            </a:endParaRPr>
          </a:p>
          <a:p>
            <a:pPr marL="12700">
              <a:lnSpc>
                <a:spcPts val="2865"/>
              </a:lnSpc>
            </a:pPr>
            <a:r>
              <a:rPr sz="2400" b="1" spc="-5" dirty="0">
                <a:solidFill>
                  <a:srgbClr val="FF0000"/>
                </a:solidFill>
                <a:latin typeface="Arial"/>
                <a:cs typeface="Arial"/>
              </a:rPr>
              <a:t>loss</a:t>
            </a:r>
            <a:r>
              <a:rPr sz="2400" b="1" spc="-60" dirty="0">
                <a:solidFill>
                  <a:srgbClr val="FF0000"/>
                </a:solidFill>
                <a:latin typeface="Arial"/>
                <a:cs typeface="Arial"/>
              </a:rPr>
              <a:t> </a:t>
            </a:r>
            <a:r>
              <a:rPr sz="2400" b="1" spc="-5" dirty="0">
                <a:solidFill>
                  <a:srgbClr val="FF0000"/>
                </a:solidFill>
                <a:latin typeface="Arial"/>
                <a:cs typeface="Arial"/>
              </a:rPr>
              <a:t>1.25347</a:t>
            </a:r>
            <a:endParaRPr sz="2400">
              <a:solidFill>
                <a:prstClr val="black"/>
              </a:solidFill>
              <a:latin typeface="Arial"/>
              <a:cs typeface="Arial"/>
            </a:endParaRPr>
          </a:p>
        </p:txBody>
      </p:sp>
      <p:sp>
        <p:nvSpPr>
          <p:cNvPr id="15" name="object 15"/>
          <p:cNvSpPr/>
          <p:nvPr/>
        </p:nvSpPr>
        <p:spPr>
          <a:xfrm>
            <a:off x="2326795" y="921101"/>
            <a:ext cx="0" cy="4398645"/>
          </a:xfrm>
          <a:custGeom>
            <a:avLst/>
            <a:gdLst/>
            <a:ahLst/>
            <a:cxnLst/>
            <a:rect l="l" t="t" r="r" b="b"/>
            <a:pathLst>
              <a:path h="4398645">
                <a:moveTo>
                  <a:pt x="0" y="0"/>
                </a:moveTo>
                <a:lnTo>
                  <a:pt x="0" y="4398290"/>
                </a:lnTo>
              </a:path>
            </a:pathLst>
          </a:custGeom>
          <a:ln w="9524">
            <a:solidFill>
              <a:srgbClr val="666666"/>
            </a:solidFill>
          </a:ln>
        </p:spPr>
        <p:txBody>
          <a:bodyPr wrap="square" lIns="0" tIns="0" rIns="0" bIns="0" rtlCol="0"/>
          <a:lstStyle/>
          <a:p>
            <a:endParaRPr>
              <a:solidFill>
                <a:prstClr val="black"/>
              </a:solidFill>
            </a:endParaRPr>
          </a:p>
        </p:txBody>
      </p:sp>
      <p:sp>
        <p:nvSpPr>
          <p:cNvPr id="16" name="object 16"/>
          <p:cNvSpPr txBox="1"/>
          <p:nvPr/>
        </p:nvSpPr>
        <p:spPr>
          <a:xfrm>
            <a:off x="2479845" y="968081"/>
            <a:ext cx="2794635" cy="375920"/>
          </a:xfrm>
          <a:prstGeom prst="rect">
            <a:avLst/>
          </a:prstGeom>
        </p:spPr>
        <p:txBody>
          <a:bodyPr vert="horz" wrap="square" lIns="0" tIns="0" rIns="0" bIns="0" rtlCol="0">
            <a:spAutoFit/>
          </a:bodyPr>
          <a:lstStyle/>
          <a:p>
            <a:pPr marL="12700"/>
            <a:r>
              <a:rPr sz="2400" b="1" spc="-5" dirty="0">
                <a:solidFill>
                  <a:prstClr val="black"/>
                </a:solidFill>
                <a:latin typeface="Arial"/>
                <a:cs typeface="Arial"/>
              </a:rPr>
              <a:t>W + h </a:t>
            </a:r>
            <a:r>
              <a:rPr sz="2400" spc="-5" dirty="0">
                <a:solidFill>
                  <a:prstClr val="black"/>
                </a:solidFill>
                <a:latin typeface="Arial"/>
                <a:cs typeface="Arial"/>
              </a:rPr>
              <a:t>(second</a:t>
            </a:r>
            <a:r>
              <a:rPr sz="2400" spc="-25" dirty="0">
                <a:solidFill>
                  <a:prstClr val="black"/>
                </a:solidFill>
                <a:latin typeface="Arial"/>
                <a:cs typeface="Arial"/>
              </a:rPr>
              <a:t> </a:t>
            </a:r>
            <a:r>
              <a:rPr sz="2400" spc="-5" dirty="0">
                <a:solidFill>
                  <a:prstClr val="black"/>
                </a:solidFill>
                <a:latin typeface="Arial"/>
                <a:cs typeface="Arial"/>
              </a:rPr>
              <a:t>dim)</a:t>
            </a:r>
            <a:r>
              <a:rPr sz="2400" b="1" spc="-5" dirty="0">
                <a:solidFill>
                  <a:prstClr val="black"/>
                </a:solidFill>
                <a:latin typeface="Arial"/>
                <a:cs typeface="Arial"/>
              </a:rPr>
              <a:t>:</a:t>
            </a:r>
            <a:endParaRPr sz="2400">
              <a:solidFill>
                <a:prstClr val="black"/>
              </a:solidFill>
              <a:latin typeface="Arial"/>
              <a:cs typeface="Arial"/>
            </a:endParaRPr>
          </a:p>
        </p:txBody>
      </p:sp>
      <p:sp>
        <p:nvSpPr>
          <p:cNvPr id="17" name="object 17"/>
          <p:cNvSpPr txBox="1"/>
          <p:nvPr/>
        </p:nvSpPr>
        <p:spPr>
          <a:xfrm>
            <a:off x="2479845" y="1691981"/>
            <a:ext cx="2084705" cy="3718967"/>
          </a:xfrm>
          <a:prstGeom prst="rect">
            <a:avLst/>
          </a:prstGeom>
        </p:spPr>
        <p:txBody>
          <a:bodyPr vert="horz" wrap="square" lIns="0" tIns="0" rIns="0" bIns="0" rtlCol="0">
            <a:spAutoFit/>
          </a:bodyPr>
          <a:lstStyle/>
          <a:p>
            <a:pPr marL="12700">
              <a:lnSpc>
                <a:spcPts val="2865"/>
              </a:lnSpc>
            </a:pPr>
            <a:r>
              <a:rPr sz="2400" spc="-5" dirty="0">
                <a:solidFill>
                  <a:prstClr val="black"/>
                </a:solidFill>
                <a:latin typeface="Arial"/>
                <a:cs typeface="Arial"/>
              </a:rPr>
              <a:t>[0.34,</a:t>
            </a:r>
            <a:endParaRPr sz="2400">
              <a:solidFill>
                <a:prstClr val="black"/>
              </a:solidFill>
              <a:latin typeface="Arial"/>
              <a:cs typeface="Arial"/>
            </a:endParaRPr>
          </a:p>
          <a:p>
            <a:pPr marL="12700">
              <a:lnSpc>
                <a:spcPts val="2850"/>
              </a:lnSpc>
            </a:pPr>
            <a:r>
              <a:rPr sz="2400" spc="-5" dirty="0">
                <a:solidFill>
                  <a:prstClr val="black"/>
                </a:solidFill>
                <a:latin typeface="Arial"/>
                <a:cs typeface="Arial"/>
              </a:rPr>
              <a:t>-1.11 +</a:t>
            </a:r>
            <a:r>
              <a:rPr sz="2400" spc="-45" dirty="0">
                <a:solidFill>
                  <a:prstClr val="black"/>
                </a:solidFill>
                <a:latin typeface="Arial"/>
                <a:cs typeface="Arial"/>
              </a:rPr>
              <a:t> </a:t>
            </a:r>
            <a:r>
              <a:rPr sz="2400" b="1" spc="-5" dirty="0">
                <a:solidFill>
                  <a:prstClr val="black"/>
                </a:solidFill>
                <a:latin typeface="Arial"/>
                <a:cs typeface="Arial"/>
              </a:rPr>
              <a:t>0.0001</a:t>
            </a:r>
            <a:r>
              <a:rPr sz="2400" spc="-5" dirty="0">
                <a:solidFill>
                  <a:prstClr val="black"/>
                </a:solidFill>
                <a:latin typeface="Arial"/>
                <a:cs typeface="Arial"/>
              </a:rPr>
              <a:t>,</a:t>
            </a:r>
            <a:endParaRPr sz="2400">
              <a:solidFill>
                <a:prstClr val="black"/>
              </a:solidFill>
              <a:latin typeface="Arial"/>
              <a:cs typeface="Arial"/>
            </a:endParaRPr>
          </a:p>
          <a:p>
            <a:pPr marL="12700">
              <a:lnSpc>
                <a:spcPts val="2850"/>
              </a:lnSpc>
            </a:pPr>
            <a:r>
              <a:rPr sz="2400" spc="-5" dirty="0">
                <a:solidFill>
                  <a:prstClr val="black"/>
                </a:solidFill>
                <a:latin typeface="Arial"/>
                <a:cs typeface="Arial"/>
              </a:rPr>
              <a:t>0.78,</a:t>
            </a:r>
            <a:endParaRPr sz="2400">
              <a:solidFill>
                <a:prstClr val="black"/>
              </a:solidFill>
              <a:latin typeface="Arial"/>
              <a:cs typeface="Arial"/>
            </a:endParaRPr>
          </a:p>
          <a:p>
            <a:pPr marL="12700">
              <a:lnSpc>
                <a:spcPts val="2850"/>
              </a:lnSpc>
            </a:pPr>
            <a:r>
              <a:rPr sz="2400" spc="-5" dirty="0">
                <a:solidFill>
                  <a:prstClr val="black"/>
                </a:solidFill>
                <a:latin typeface="Arial"/>
                <a:cs typeface="Arial"/>
              </a:rPr>
              <a:t>0.12,</a:t>
            </a:r>
            <a:endParaRPr sz="2400">
              <a:solidFill>
                <a:prstClr val="black"/>
              </a:solidFill>
              <a:latin typeface="Arial"/>
              <a:cs typeface="Arial"/>
            </a:endParaRPr>
          </a:p>
          <a:p>
            <a:pPr marL="12700">
              <a:lnSpc>
                <a:spcPts val="2850"/>
              </a:lnSpc>
            </a:pPr>
            <a:r>
              <a:rPr sz="2400" spc="-5" dirty="0">
                <a:solidFill>
                  <a:prstClr val="black"/>
                </a:solidFill>
                <a:latin typeface="Arial"/>
                <a:cs typeface="Arial"/>
              </a:rPr>
              <a:t>0.55,</a:t>
            </a:r>
            <a:endParaRPr sz="2400">
              <a:solidFill>
                <a:prstClr val="black"/>
              </a:solidFill>
              <a:latin typeface="Arial"/>
              <a:cs typeface="Arial"/>
            </a:endParaRPr>
          </a:p>
          <a:p>
            <a:pPr marL="12700">
              <a:lnSpc>
                <a:spcPts val="2850"/>
              </a:lnSpc>
            </a:pPr>
            <a:r>
              <a:rPr sz="2400" spc="-5" dirty="0">
                <a:solidFill>
                  <a:prstClr val="black"/>
                </a:solidFill>
                <a:latin typeface="Arial"/>
                <a:cs typeface="Arial"/>
              </a:rPr>
              <a:t>2.81,</a:t>
            </a:r>
            <a:endParaRPr sz="2400">
              <a:solidFill>
                <a:prstClr val="black"/>
              </a:solidFill>
              <a:latin typeface="Arial"/>
              <a:cs typeface="Arial"/>
            </a:endParaRPr>
          </a:p>
          <a:p>
            <a:pPr marL="12700">
              <a:lnSpc>
                <a:spcPts val="2850"/>
              </a:lnSpc>
            </a:pPr>
            <a:r>
              <a:rPr sz="2400" spc="-5" dirty="0">
                <a:solidFill>
                  <a:prstClr val="black"/>
                </a:solidFill>
                <a:latin typeface="Arial"/>
                <a:cs typeface="Arial"/>
              </a:rPr>
              <a:t>-3.1,</a:t>
            </a:r>
            <a:endParaRPr sz="2400">
              <a:solidFill>
                <a:prstClr val="black"/>
              </a:solidFill>
              <a:latin typeface="Arial"/>
              <a:cs typeface="Arial"/>
            </a:endParaRPr>
          </a:p>
          <a:p>
            <a:pPr marL="12700">
              <a:lnSpc>
                <a:spcPts val="2850"/>
              </a:lnSpc>
            </a:pPr>
            <a:r>
              <a:rPr sz="2400" spc="-5" dirty="0">
                <a:solidFill>
                  <a:prstClr val="black"/>
                </a:solidFill>
                <a:latin typeface="Arial"/>
                <a:cs typeface="Arial"/>
              </a:rPr>
              <a:t>-1.5,</a:t>
            </a:r>
            <a:endParaRPr sz="2400">
              <a:solidFill>
                <a:prstClr val="black"/>
              </a:solidFill>
              <a:latin typeface="Arial"/>
              <a:cs typeface="Arial"/>
            </a:endParaRPr>
          </a:p>
          <a:p>
            <a:pPr marL="12700">
              <a:lnSpc>
                <a:spcPts val="2850"/>
              </a:lnSpc>
            </a:pPr>
            <a:r>
              <a:rPr sz="2400" spc="-5" dirty="0">
                <a:solidFill>
                  <a:prstClr val="black"/>
                </a:solidFill>
                <a:latin typeface="Arial"/>
                <a:cs typeface="Arial"/>
              </a:rPr>
              <a:t>0.33,…]</a:t>
            </a:r>
            <a:endParaRPr sz="2400">
              <a:solidFill>
                <a:prstClr val="black"/>
              </a:solidFill>
              <a:latin typeface="Arial"/>
              <a:cs typeface="Arial"/>
            </a:endParaRPr>
          </a:p>
          <a:p>
            <a:pPr marL="12700">
              <a:lnSpc>
                <a:spcPts val="2865"/>
              </a:lnSpc>
            </a:pPr>
            <a:r>
              <a:rPr sz="2400" b="1" spc="-5" dirty="0">
                <a:solidFill>
                  <a:srgbClr val="FF0000"/>
                </a:solidFill>
                <a:latin typeface="Arial"/>
                <a:cs typeface="Arial"/>
              </a:rPr>
              <a:t>loss</a:t>
            </a:r>
            <a:r>
              <a:rPr sz="2400" b="1" spc="-60" dirty="0">
                <a:solidFill>
                  <a:srgbClr val="FF0000"/>
                </a:solidFill>
                <a:latin typeface="Arial"/>
                <a:cs typeface="Arial"/>
              </a:rPr>
              <a:t> </a:t>
            </a:r>
            <a:r>
              <a:rPr sz="2400" b="1" spc="-5" dirty="0">
                <a:solidFill>
                  <a:srgbClr val="FF0000"/>
                </a:solidFill>
                <a:latin typeface="Arial"/>
                <a:cs typeface="Arial"/>
              </a:rPr>
              <a:t>1.25353</a:t>
            </a:r>
            <a:endParaRPr sz="2400">
              <a:solidFill>
                <a:prstClr val="black"/>
              </a:solidFill>
              <a:latin typeface="Arial"/>
              <a:cs typeface="Arial"/>
            </a:endParaRPr>
          </a:p>
        </p:txBody>
      </p:sp>
      <p:sp>
        <p:nvSpPr>
          <p:cNvPr id="18" name="object 18"/>
          <p:cNvSpPr/>
          <p:nvPr/>
        </p:nvSpPr>
        <p:spPr>
          <a:xfrm>
            <a:off x="5424089" y="942375"/>
            <a:ext cx="0" cy="4426585"/>
          </a:xfrm>
          <a:custGeom>
            <a:avLst/>
            <a:gdLst/>
            <a:ahLst/>
            <a:cxnLst/>
            <a:rect l="l" t="t" r="r" b="b"/>
            <a:pathLst>
              <a:path h="4426585">
                <a:moveTo>
                  <a:pt x="0" y="0"/>
                </a:moveTo>
                <a:lnTo>
                  <a:pt x="0" y="4426491"/>
                </a:lnTo>
              </a:path>
            </a:pathLst>
          </a:custGeom>
          <a:ln w="9524">
            <a:solidFill>
              <a:srgbClr val="666666"/>
            </a:solidFill>
          </a:ln>
        </p:spPr>
        <p:txBody>
          <a:bodyPr wrap="square" lIns="0" tIns="0" rIns="0" bIns="0" rtlCol="0"/>
          <a:lstStyle/>
          <a:p>
            <a:endParaRPr>
              <a:solidFill>
                <a:prstClr val="black"/>
              </a:solidFill>
            </a:endParaRPr>
          </a:p>
        </p:txBody>
      </p:sp>
      <p:sp>
        <p:nvSpPr>
          <p:cNvPr id="19" name="object 19"/>
          <p:cNvSpPr txBox="1"/>
          <p:nvPr/>
        </p:nvSpPr>
        <p:spPr>
          <a:xfrm>
            <a:off x="5678638" y="3176696"/>
            <a:ext cx="3394710" cy="675185"/>
          </a:xfrm>
          <a:prstGeom prst="rect">
            <a:avLst/>
          </a:prstGeom>
          <a:ln w="9524">
            <a:solidFill>
              <a:srgbClr val="000000"/>
            </a:solidFill>
          </a:ln>
        </p:spPr>
        <p:txBody>
          <a:bodyPr vert="horz" wrap="square" lIns="0" tIns="59055" rIns="0" bIns="0" rtlCol="0">
            <a:spAutoFit/>
          </a:bodyPr>
          <a:lstStyle/>
          <a:p>
            <a:pPr marL="80645">
              <a:spcBef>
                <a:spcPts val="465"/>
              </a:spcBef>
            </a:pPr>
            <a:r>
              <a:rPr sz="2000" spc="-5" dirty="0">
                <a:solidFill>
                  <a:srgbClr val="38751C"/>
                </a:solidFill>
                <a:latin typeface="Arial"/>
                <a:cs typeface="Arial"/>
              </a:rPr>
              <a:t>(</a:t>
            </a:r>
            <a:r>
              <a:rPr sz="2000" spc="-5" dirty="0">
                <a:solidFill>
                  <a:srgbClr val="FF0000"/>
                </a:solidFill>
                <a:latin typeface="Arial"/>
                <a:cs typeface="Arial"/>
              </a:rPr>
              <a:t>1.25353 </a:t>
            </a:r>
            <a:r>
              <a:rPr sz="2000" dirty="0">
                <a:solidFill>
                  <a:srgbClr val="38751C"/>
                </a:solidFill>
                <a:latin typeface="Arial"/>
                <a:cs typeface="Arial"/>
              </a:rPr>
              <a:t>-</a:t>
            </a:r>
            <a:r>
              <a:rPr sz="2000" spc="-5" dirty="0">
                <a:solidFill>
                  <a:srgbClr val="38751C"/>
                </a:solidFill>
                <a:latin typeface="Arial"/>
                <a:cs typeface="Arial"/>
              </a:rPr>
              <a:t> </a:t>
            </a:r>
            <a:r>
              <a:rPr sz="2000" spc="-5" dirty="0">
                <a:solidFill>
                  <a:srgbClr val="FF0000"/>
                </a:solidFill>
                <a:latin typeface="Arial"/>
                <a:cs typeface="Arial"/>
              </a:rPr>
              <a:t>1.25347</a:t>
            </a:r>
            <a:r>
              <a:rPr sz="2000" spc="-5" dirty="0">
                <a:solidFill>
                  <a:srgbClr val="38751C"/>
                </a:solidFill>
                <a:latin typeface="Arial"/>
                <a:cs typeface="Arial"/>
              </a:rPr>
              <a:t>)/0.0001</a:t>
            </a:r>
            <a:endParaRPr sz="2000">
              <a:solidFill>
                <a:prstClr val="black"/>
              </a:solidFill>
              <a:latin typeface="Arial"/>
              <a:cs typeface="Arial"/>
            </a:endParaRPr>
          </a:p>
          <a:p>
            <a:pPr marL="80645"/>
            <a:r>
              <a:rPr sz="2000" spc="-5" dirty="0">
                <a:solidFill>
                  <a:srgbClr val="38751C"/>
                </a:solidFill>
                <a:latin typeface="Arial"/>
                <a:cs typeface="Arial"/>
              </a:rPr>
              <a:t>=</a:t>
            </a:r>
            <a:r>
              <a:rPr sz="2000" spc="-90" dirty="0">
                <a:solidFill>
                  <a:srgbClr val="38751C"/>
                </a:solidFill>
                <a:latin typeface="Arial"/>
                <a:cs typeface="Arial"/>
              </a:rPr>
              <a:t> </a:t>
            </a:r>
            <a:r>
              <a:rPr sz="2000" spc="-5" dirty="0">
                <a:solidFill>
                  <a:srgbClr val="38751C"/>
                </a:solidFill>
                <a:latin typeface="Arial"/>
                <a:cs typeface="Arial"/>
              </a:rPr>
              <a:t>0.6</a:t>
            </a:r>
            <a:endParaRPr sz="2000">
              <a:solidFill>
                <a:prstClr val="black"/>
              </a:solidFill>
              <a:latin typeface="Arial"/>
              <a:cs typeface="Arial"/>
            </a:endParaRPr>
          </a:p>
        </p:txBody>
      </p:sp>
      <p:sp>
        <p:nvSpPr>
          <p:cNvPr id="20" name="TextBox 19"/>
          <p:cNvSpPr txBox="1"/>
          <p:nvPr/>
        </p:nvSpPr>
        <p:spPr>
          <a:xfrm>
            <a:off x="0" y="6604084"/>
            <a:ext cx="1072730" cy="253916"/>
          </a:xfrm>
          <a:prstGeom prst="rect">
            <a:avLst/>
          </a:prstGeom>
          <a:noFill/>
        </p:spPr>
        <p:txBody>
          <a:bodyPr wrap="none" rtlCol="0">
            <a:spAutoFit/>
          </a:bodyPr>
          <a:lstStyle/>
          <a:p>
            <a:r>
              <a:rPr lang="en-US" sz="1050" dirty="0"/>
              <a:t>Andrej </a:t>
            </a:r>
            <a:r>
              <a:rPr lang="en-US" sz="1050" dirty="0" err="1"/>
              <a:t>Karpathy</a:t>
            </a:r>
            <a:endParaRPr lang="en-US" sz="1050" dirty="0"/>
          </a:p>
        </p:txBody>
      </p:sp>
    </p:spTree>
    <p:extLst>
      <p:ext uri="{BB962C8B-B14F-4D97-AF65-F5344CB8AC3E}">
        <p14:creationId xmlns:p14="http://schemas.microsoft.com/office/powerpoint/2010/main" val="354661232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6576310" y="1015906"/>
            <a:ext cx="1885950" cy="375920"/>
          </a:xfrm>
          <a:prstGeom prst="rect">
            <a:avLst/>
          </a:prstGeom>
        </p:spPr>
        <p:txBody>
          <a:bodyPr vert="horz" wrap="square" lIns="0" tIns="0" rIns="0" bIns="0" rtlCol="0">
            <a:spAutoFit/>
          </a:bodyPr>
          <a:lstStyle/>
          <a:p>
            <a:pPr marL="12700"/>
            <a:r>
              <a:rPr sz="2400" b="1" spc="-5" dirty="0">
                <a:solidFill>
                  <a:srgbClr val="0000FF"/>
                </a:solidFill>
                <a:latin typeface="Arial"/>
                <a:cs typeface="Arial"/>
              </a:rPr>
              <a:t>gradient</a:t>
            </a:r>
            <a:r>
              <a:rPr sz="2400" b="1" spc="-65" dirty="0">
                <a:solidFill>
                  <a:srgbClr val="0000FF"/>
                </a:solidFill>
                <a:latin typeface="Arial"/>
                <a:cs typeface="Arial"/>
              </a:rPr>
              <a:t> </a:t>
            </a:r>
            <a:r>
              <a:rPr sz="2400" b="1" spc="-5" dirty="0">
                <a:solidFill>
                  <a:srgbClr val="0000FF"/>
                </a:solidFill>
                <a:latin typeface="Arial"/>
                <a:cs typeface="Arial"/>
              </a:rPr>
              <a:t>dW:</a:t>
            </a:r>
            <a:endParaRPr sz="2400">
              <a:solidFill>
                <a:prstClr val="black"/>
              </a:solidFill>
              <a:latin typeface="Arial"/>
              <a:cs typeface="Arial"/>
            </a:endParaRPr>
          </a:p>
        </p:txBody>
      </p:sp>
      <p:sp>
        <p:nvSpPr>
          <p:cNvPr id="5" name="object 5"/>
          <p:cNvSpPr txBox="1"/>
          <p:nvPr/>
        </p:nvSpPr>
        <p:spPr>
          <a:xfrm>
            <a:off x="6576311" y="1739805"/>
            <a:ext cx="719455" cy="3347070"/>
          </a:xfrm>
          <a:prstGeom prst="rect">
            <a:avLst/>
          </a:prstGeom>
        </p:spPr>
        <p:txBody>
          <a:bodyPr vert="horz" wrap="square" lIns="0" tIns="0" rIns="0" bIns="0" rtlCol="0">
            <a:spAutoFit/>
          </a:bodyPr>
          <a:lstStyle/>
          <a:p>
            <a:pPr marL="12700">
              <a:lnSpc>
                <a:spcPts val="2865"/>
              </a:lnSpc>
            </a:pPr>
            <a:r>
              <a:rPr sz="2400" spc="-5" dirty="0">
                <a:solidFill>
                  <a:srgbClr val="0000FF"/>
                </a:solidFill>
                <a:latin typeface="Arial"/>
                <a:cs typeface="Arial"/>
              </a:rPr>
              <a:t>[-2.5,</a:t>
            </a:r>
            <a:endParaRPr sz="2400">
              <a:solidFill>
                <a:prstClr val="black"/>
              </a:solidFill>
              <a:latin typeface="Arial"/>
              <a:cs typeface="Arial"/>
            </a:endParaRPr>
          </a:p>
          <a:p>
            <a:pPr marL="12700">
              <a:lnSpc>
                <a:spcPts val="2850"/>
              </a:lnSpc>
            </a:pPr>
            <a:r>
              <a:rPr sz="2400" spc="-5" dirty="0">
                <a:solidFill>
                  <a:srgbClr val="0000FF"/>
                </a:solidFill>
                <a:latin typeface="Arial"/>
                <a:cs typeface="Arial"/>
              </a:rPr>
              <a:t>0.6,</a:t>
            </a:r>
            <a:endParaRPr sz="2400">
              <a:solidFill>
                <a:prstClr val="black"/>
              </a:solidFill>
              <a:latin typeface="Arial"/>
              <a:cs typeface="Arial"/>
            </a:endParaRPr>
          </a:p>
          <a:p>
            <a:pPr marL="12700">
              <a:lnSpc>
                <a:spcPts val="2850"/>
              </a:lnSpc>
            </a:pPr>
            <a:r>
              <a:rPr sz="2400" spc="-5" dirty="0">
                <a:solidFill>
                  <a:srgbClr val="0000FF"/>
                </a:solidFill>
                <a:latin typeface="Arial"/>
                <a:cs typeface="Arial"/>
              </a:rPr>
              <a:t>?,</a:t>
            </a:r>
            <a:endParaRPr sz="2400">
              <a:solidFill>
                <a:prstClr val="black"/>
              </a:solidFill>
              <a:latin typeface="Arial"/>
              <a:cs typeface="Arial"/>
            </a:endParaRPr>
          </a:p>
          <a:p>
            <a:pPr marL="12700">
              <a:lnSpc>
                <a:spcPts val="2850"/>
              </a:lnSpc>
            </a:pPr>
            <a:r>
              <a:rPr sz="2400" spc="-5" dirty="0">
                <a:solidFill>
                  <a:srgbClr val="0000FF"/>
                </a:solidFill>
                <a:latin typeface="Arial"/>
                <a:cs typeface="Arial"/>
              </a:rPr>
              <a:t>?,</a:t>
            </a:r>
            <a:endParaRPr sz="2400">
              <a:solidFill>
                <a:prstClr val="black"/>
              </a:solidFill>
              <a:latin typeface="Arial"/>
              <a:cs typeface="Arial"/>
            </a:endParaRPr>
          </a:p>
          <a:p>
            <a:pPr marL="12700">
              <a:lnSpc>
                <a:spcPts val="2850"/>
              </a:lnSpc>
            </a:pPr>
            <a:r>
              <a:rPr sz="2400" spc="-5" dirty="0">
                <a:solidFill>
                  <a:srgbClr val="0000FF"/>
                </a:solidFill>
                <a:latin typeface="Arial"/>
                <a:cs typeface="Arial"/>
              </a:rPr>
              <a:t>?,</a:t>
            </a:r>
            <a:endParaRPr sz="2400">
              <a:solidFill>
                <a:prstClr val="black"/>
              </a:solidFill>
              <a:latin typeface="Arial"/>
              <a:cs typeface="Arial"/>
            </a:endParaRPr>
          </a:p>
          <a:p>
            <a:pPr marL="12700">
              <a:lnSpc>
                <a:spcPts val="2850"/>
              </a:lnSpc>
            </a:pPr>
            <a:r>
              <a:rPr sz="2400" spc="-5" dirty="0">
                <a:solidFill>
                  <a:srgbClr val="0000FF"/>
                </a:solidFill>
                <a:latin typeface="Arial"/>
                <a:cs typeface="Arial"/>
              </a:rPr>
              <a:t>?,</a:t>
            </a:r>
            <a:endParaRPr sz="2400">
              <a:solidFill>
                <a:prstClr val="black"/>
              </a:solidFill>
              <a:latin typeface="Arial"/>
              <a:cs typeface="Arial"/>
            </a:endParaRPr>
          </a:p>
          <a:p>
            <a:pPr marL="12700">
              <a:lnSpc>
                <a:spcPts val="2850"/>
              </a:lnSpc>
            </a:pPr>
            <a:r>
              <a:rPr sz="2400" spc="-5" dirty="0">
                <a:solidFill>
                  <a:srgbClr val="0000FF"/>
                </a:solidFill>
                <a:latin typeface="Arial"/>
                <a:cs typeface="Arial"/>
              </a:rPr>
              <a:t>?,</a:t>
            </a:r>
            <a:endParaRPr sz="2400">
              <a:solidFill>
                <a:prstClr val="black"/>
              </a:solidFill>
              <a:latin typeface="Arial"/>
              <a:cs typeface="Arial"/>
            </a:endParaRPr>
          </a:p>
          <a:p>
            <a:pPr marL="12700">
              <a:lnSpc>
                <a:spcPts val="2850"/>
              </a:lnSpc>
            </a:pPr>
            <a:r>
              <a:rPr sz="2400" spc="-5" dirty="0">
                <a:solidFill>
                  <a:srgbClr val="0000FF"/>
                </a:solidFill>
                <a:latin typeface="Arial"/>
                <a:cs typeface="Arial"/>
              </a:rPr>
              <a:t>?,</a:t>
            </a:r>
            <a:endParaRPr sz="2400">
              <a:solidFill>
                <a:prstClr val="black"/>
              </a:solidFill>
              <a:latin typeface="Arial"/>
              <a:cs typeface="Arial"/>
            </a:endParaRPr>
          </a:p>
          <a:p>
            <a:pPr marL="12700">
              <a:lnSpc>
                <a:spcPts val="2865"/>
              </a:lnSpc>
            </a:pPr>
            <a:r>
              <a:rPr sz="2400" spc="-5" dirty="0">
                <a:solidFill>
                  <a:srgbClr val="0000FF"/>
                </a:solidFill>
                <a:latin typeface="Arial"/>
                <a:cs typeface="Arial"/>
              </a:rPr>
              <a:t>?,…]</a:t>
            </a:r>
            <a:endParaRPr sz="2400">
              <a:solidFill>
                <a:prstClr val="black"/>
              </a:solidFill>
              <a:latin typeface="Arial"/>
              <a:cs typeface="Arial"/>
            </a:endParaRPr>
          </a:p>
        </p:txBody>
      </p:sp>
      <p:sp>
        <p:nvSpPr>
          <p:cNvPr id="6" name="object 6"/>
          <p:cNvSpPr txBox="1"/>
          <p:nvPr/>
        </p:nvSpPr>
        <p:spPr>
          <a:xfrm>
            <a:off x="270050" y="968081"/>
            <a:ext cx="1548765" cy="375920"/>
          </a:xfrm>
          <a:prstGeom prst="rect">
            <a:avLst/>
          </a:prstGeom>
        </p:spPr>
        <p:txBody>
          <a:bodyPr vert="horz" wrap="square" lIns="0" tIns="0" rIns="0" bIns="0" rtlCol="0">
            <a:spAutoFit/>
          </a:bodyPr>
          <a:lstStyle/>
          <a:p>
            <a:pPr marL="12700"/>
            <a:r>
              <a:rPr sz="2400" b="1" spc="-5" dirty="0">
                <a:solidFill>
                  <a:prstClr val="black"/>
                </a:solidFill>
                <a:latin typeface="Arial"/>
                <a:cs typeface="Arial"/>
              </a:rPr>
              <a:t>current</a:t>
            </a:r>
            <a:r>
              <a:rPr sz="2400" b="1" spc="-70" dirty="0">
                <a:solidFill>
                  <a:prstClr val="black"/>
                </a:solidFill>
                <a:latin typeface="Arial"/>
                <a:cs typeface="Arial"/>
              </a:rPr>
              <a:t> </a:t>
            </a:r>
            <a:r>
              <a:rPr sz="2400" b="1" spc="-5" dirty="0">
                <a:solidFill>
                  <a:prstClr val="black"/>
                </a:solidFill>
                <a:latin typeface="Arial"/>
                <a:cs typeface="Arial"/>
              </a:rPr>
              <a:t>W:</a:t>
            </a:r>
            <a:endParaRPr sz="2400">
              <a:solidFill>
                <a:prstClr val="black"/>
              </a:solidFill>
              <a:latin typeface="Arial"/>
              <a:cs typeface="Arial"/>
            </a:endParaRPr>
          </a:p>
        </p:txBody>
      </p:sp>
      <p:sp>
        <p:nvSpPr>
          <p:cNvPr id="7" name="object 7"/>
          <p:cNvSpPr txBox="1"/>
          <p:nvPr/>
        </p:nvSpPr>
        <p:spPr>
          <a:xfrm>
            <a:off x="270050" y="1691981"/>
            <a:ext cx="1820545" cy="3718967"/>
          </a:xfrm>
          <a:prstGeom prst="rect">
            <a:avLst/>
          </a:prstGeom>
        </p:spPr>
        <p:txBody>
          <a:bodyPr vert="horz" wrap="square" lIns="0" tIns="0" rIns="0" bIns="0" rtlCol="0">
            <a:spAutoFit/>
          </a:bodyPr>
          <a:lstStyle/>
          <a:p>
            <a:pPr marL="12700">
              <a:lnSpc>
                <a:spcPts val="2865"/>
              </a:lnSpc>
            </a:pPr>
            <a:r>
              <a:rPr sz="2400" spc="-5" dirty="0">
                <a:solidFill>
                  <a:prstClr val="black"/>
                </a:solidFill>
                <a:latin typeface="Arial"/>
                <a:cs typeface="Arial"/>
              </a:rPr>
              <a:t>[0.34,</a:t>
            </a:r>
            <a:endParaRPr sz="2400">
              <a:solidFill>
                <a:prstClr val="black"/>
              </a:solidFill>
              <a:latin typeface="Arial"/>
              <a:cs typeface="Arial"/>
            </a:endParaRPr>
          </a:p>
          <a:p>
            <a:pPr marL="12700">
              <a:lnSpc>
                <a:spcPts val="2850"/>
              </a:lnSpc>
            </a:pPr>
            <a:r>
              <a:rPr sz="2400" spc="-5" dirty="0">
                <a:solidFill>
                  <a:prstClr val="black"/>
                </a:solidFill>
                <a:latin typeface="Arial"/>
                <a:cs typeface="Arial"/>
              </a:rPr>
              <a:t>-1.11,</a:t>
            </a:r>
            <a:endParaRPr sz="2400">
              <a:solidFill>
                <a:prstClr val="black"/>
              </a:solidFill>
              <a:latin typeface="Arial"/>
              <a:cs typeface="Arial"/>
            </a:endParaRPr>
          </a:p>
          <a:p>
            <a:pPr marL="12700">
              <a:lnSpc>
                <a:spcPts val="2850"/>
              </a:lnSpc>
            </a:pPr>
            <a:r>
              <a:rPr sz="2400" spc="-5" dirty="0">
                <a:solidFill>
                  <a:prstClr val="black"/>
                </a:solidFill>
                <a:latin typeface="Arial"/>
                <a:cs typeface="Arial"/>
              </a:rPr>
              <a:t>0.78,</a:t>
            </a:r>
            <a:endParaRPr sz="2400">
              <a:solidFill>
                <a:prstClr val="black"/>
              </a:solidFill>
              <a:latin typeface="Arial"/>
              <a:cs typeface="Arial"/>
            </a:endParaRPr>
          </a:p>
          <a:p>
            <a:pPr marL="12700">
              <a:lnSpc>
                <a:spcPts val="2850"/>
              </a:lnSpc>
            </a:pPr>
            <a:r>
              <a:rPr sz="2400" spc="-5" dirty="0">
                <a:solidFill>
                  <a:prstClr val="black"/>
                </a:solidFill>
                <a:latin typeface="Arial"/>
                <a:cs typeface="Arial"/>
              </a:rPr>
              <a:t>0.12,</a:t>
            </a:r>
            <a:endParaRPr sz="2400">
              <a:solidFill>
                <a:prstClr val="black"/>
              </a:solidFill>
              <a:latin typeface="Arial"/>
              <a:cs typeface="Arial"/>
            </a:endParaRPr>
          </a:p>
          <a:p>
            <a:pPr marL="12700">
              <a:lnSpc>
                <a:spcPts val="2850"/>
              </a:lnSpc>
            </a:pPr>
            <a:r>
              <a:rPr sz="2400" spc="-5" dirty="0">
                <a:solidFill>
                  <a:prstClr val="black"/>
                </a:solidFill>
                <a:latin typeface="Arial"/>
                <a:cs typeface="Arial"/>
              </a:rPr>
              <a:t>0.55,</a:t>
            </a:r>
            <a:endParaRPr sz="2400">
              <a:solidFill>
                <a:prstClr val="black"/>
              </a:solidFill>
              <a:latin typeface="Arial"/>
              <a:cs typeface="Arial"/>
            </a:endParaRPr>
          </a:p>
          <a:p>
            <a:pPr marL="12700">
              <a:lnSpc>
                <a:spcPts val="2850"/>
              </a:lnSpc>
            </a:pPr>
            <a:r>
              <a:rPr sz="2400" spc="-5" dirty="0">
                <a:solidFill>
                  <a:prstClr val="black"/>
                </a:solidFill>
                <a:latin typeface="Arial"/>
                <a:cs typeface="Arial"/>
              </a:rPr>
              <a:t>2.81,</a:t>
            </a:r>
            <a:endParaRPr sz="2400">
              <a:solidFill>
                <a:prstClr val="black"/>
              </a:solidFill>
              <a:latin typeface="Arial"/>
              <a:cs typeface="Arial"/>
            </a:endParaRPr>
          </a:p>
          <a:p>
            <a:pPr marL="12700">
              <a:lnSpc>
                <a:spcPts val="2850"/>
              </a:lnSpc>
            </a:pPr>
            <a:r>
              <a:rPr sz="2400" spc="-5" dirty="0">
                <a:solidFill>
                  <a:prstClr val="black"/>
                </a:solidFill>
                <a:latin typeface="Arial"/>
                <a:cs typeface="Arial"/>
              </a:rPr>
              <a:t>-3.1,</a:t>
            </a:r>
            <a:endParaRPr sz="2400">
              <a:solidFill>
                <a:prstClr val="black"/>
              </a:solidFill>
              <a:latin typeface="Arial"/>
              <a:cs typeface="Arial"/>
            </a:endParaRPr>
          </a:p>
          <a:p>
            <a:pPr marL="12700">
              <a:lnSpc>
                <a:spcPts val="2850"/>
              </a:lnSpc>
            </a:pPr>
            <a:r>
              <a:rPr sz="2400" spc="-5" dirty="0">
                <a:solidFill>
                  <a:prstClr val="black"/>
                </a:solidFill>
                <a:latin typeface="Arial"/>
                <a:cs typeface="Arial"/>
              </a:rPr>
              <a:t>-1.5,</a:t>
            </a:r>
            <a:endParaRPr sz="2400">
              <a:solidFill>
                <a:prstClr val="black"/>
              </a:solidFill>
              <a:latin typeface="Arial"/>
              <a:cs typeface="Arial"/>
            </a:endParaRPr>
          </a:p>
          <a:p>
            <a:pPr marL="12700">
              <a:lnSpc>
                <a:spcPts val="2850"/>
              </a:lnSpc>
            </a:pPr>
            <a:r>
              <a:rPr sz="2400" spc="-5" dirty="0">
                <a:solidFill>
                  <a:prstClr val="black"/>
                </a:solidFill>
                <a:latin typeface="Arial"/>
                <a:cs typeface="Arial"/>
              </a:rPr>
              <a:t>0.33,…]</a:t>
            </a:r>
            <a:endParaRPr sz="2400">
              <a:solidFill>
                <a:prstClr val="black"/>
              </a:solidFill>
              <a:latin typeface="Arial"/>
              <a:cs typeface="Arial"/>
            </a:endParaRPr>
          </a:p>
          <a:p>
            <a:pPr marL="12700">
              <a:lnSpc>
                <a:spcPts val="2865"/>
              </a:lnSpc>
            </a:pPr>
            <a:r>
              <a:rPr sz="2400" b="1" spc="-5" dirty="0">
                <a:solidFill>
                  <a:srgbClr val="FF0000"/>
                </a:solidFill>
                <a:latin typeface="Arial"/>
                <a:cs typeface="Arial"/>
              </a:rPr>
              <a:t>loss</a:t>
            </a:r>
            <a:r>
              <a:rPr sz="2400" b="1" spc="-60" dirty="0">
                <a:solidFill>
                  <a:srgbClr val="FF0000"/>
                </a:solidFill>
                <a:latin typeface="Arial"/>
                <a:cs typeface="Arial"/>
              </a:rPr>
              <a:t> </a:t>
            </a:r>
            <a:r>
              <a:rPr sz="2400" b="1" spc="-5" dirty="0">
                <a:solidFill>
                  <a:srgbClr val="FF0000"/>
                </a:solidFill>
                <a:latin typeface="Arial"/>
                <a:cs typeface="Arial"/>
              </a:rPr>
              <a:t>1.25347</a:t>
            </a:r>
            <a:endParaRPr sz="2400">
              <a:solidFill>
                <a:prstClr val="black"/>
              </a:solidFill>
              <a:latin typeface="Arial"/>
              <a:cs typeface="Arial"/>
            </a:endParaRPr>
          </a:p>
        </p:txBody>
      </p:sp>
      <p:sp>
        <p:nvSpPr>
          <p:cNvPr id="8" name="object 8"/>
          <p:cNvSpPr/>
          <p:nvPr/>
        </p:nvSpPr>
        <p:spPr>
          <a:xfrm>
            <a:off x="2326795" y="921101"/>
            <a:ext cx="0" cy="4398645"/>
          </a:xfrm>
          <a:custGeom>
            <a:avLst/>
            <a:gdLst/>
            <a:ahLst/>
            <a:cxnLst/>
            <a:rect l="l" t="t" r="r" b="b"/>
            <a:pathLst>
              <a:path h="4398645">
                <a:moveTo>
                  <a:pt x="0" y="0"/>
                </a:moveTo>
                <a:lnTo>
                  <a:pt x="0" y="4398290"/>
                </a:lnTo>
              </a:path>
            </a:pathLst>
          </a:custGeom>
          <a:ln w="9524">
            <a:solidFill>
              <a:srgbClr val="666666"/>
            </a:solidFill>
          </a:ln>
        </p:spPr>
        <p:txBody>
          <a:bodyPr wrap="square" lIns="0" tIns="0" rIns="0" bIns="0" rtlCol="0"/>
          <a:lstStyle/>
          <a:p>
            <a:endParaRPr>
              <a:solidFill>
                <a:prstClr val="black"/>
              </a:solidFill>
            </a:endParaRPr>
          </a:p>
        </p:txBody>
      </p:sp>
      <p:sp>
        <p:nvSpPr>
          <p:cNvPr id="9" name="object 9"/>
          <p:cNvSpPr txBox="1"/>
          <p:nvPr/>
        </p:nvSpPr>
        <p:spPr>
          <a:xfrm>
            <a:off x="2479845" y="968081"/>
            <a:ext cx="2404745" cy="375920"/>
          </a:xfrm>
          <a:prstGeom prst="rect">
            <a:avLst/>
          </a:prstGeom>
        </p:spPr>
        <p:txBody>
          <a:bodyPr vert="horz" wrap="square" lIns="0" tIns="0" rIns="0" bIns="0" rtlCol="0">
            <a:spAutoFit/>
          </a:bodyPr>
          <a:lstStyle/>
          <a:p>
            <a:pPr marL="12700"/>
            <a:r>
              <a:rPr sz="2400" b="1" spc="-5" dirty="0">
                <a:solidFill>
                  <a:prstClr val="black"/>
                </a:solidFill>
                <a:latin typeface="Arial"/>
                <a:cs typeface="Arial"/>
              </a:rPr>
              <a:t>W + h </a:t>
            </a:r>
            <a:r>
              <a:rPr sz="2400" spc="-5" dirty="0">
                <a:solidFill>
                  <a:prstClr val="black"/>
                </a:solidFill>
                <a:latin typeface="Arial"/>
                <a:cs typeface="Arial"/>
              </a:rPr>
              <a:t>(third</a:t>
            </a:r>
            <a:r>
              <a:rPr sz="2400" spc="-55" dirty="0">
                <a:solidFill>
                  <a:prstClr val="black"/>
                </a:solidFill>
                <a:latin typeface="Arial"/>
                <a:cs typeface="Arial"/>
              </a:rPr>
              <a:t> </a:t>
            </a:r>
            <a:r>
              <a:rPr sz="2400" dirty="0">
                <a:solidFill>
                  <a:prstClr val="black"/>
                </a:solidFill>
                <a:latin typeface="Arial"/>
                <a:cs typeface="Arial"/>
              </a:rPr>
              <a:t>dim)</a:t>
            </a:r>
            <a:r>
              <a:rPr sz="2400" b="1" dirty="0">
                <a:solidFill>
                  <a:prstClr val="black"/>
                </a:solidFill>
                <a:latin typeface="Arial"/>
                <a:cs typeface="Arial"/>
              </a:rPr>
              <a:t>:</a:t>
            </a:r>
            <a:endParaRPr sz="2400">
              <a:solidFill>
                <a:prstClr val="black"/>
              </a:solidFill>
              <a:latin typeface="Arial"/>
              <a:cs typeface="Arial"/>
            </a:endParaRPr>
          </a:p>
        </p:txBody>
      </p:sp>
      <p:sp>
        <p:nvSpPr>
          <p:cNvPr id="10" name="object 10"/>
          <p:cNvSpPr txBox="1"/>
          <p:nvPr/>
        </p:nvSpPr>
        <p:spPr>
          <a:xfrm>
            <a:off x="2479845" y="1691981"/>
            <a:ext cx="1983105" cy="3718967"/>
          </a:xfrm>
          <a:prstGeom prst="rect">
            <a:avLst/>
          </a:prstGeom>
        </p:spPr>
        <p:txBody>
          <a:bodyPr vert="horz" wrap="square" lIns="0" tIns="0" rIns="0" bIns="0" rtlCol="0">
            <a:spAutoFit/>
          </a:bodyPr>
          <a:lstStyle/>
          <a:p>
            <a:pPr marL="12700">
              <a:lnSpc>
                <a:spcPts val="2865"/>
              </a:lnSpc>
            </a:pPr>
            <a:r>
              <a:rPr sz="2400" spc="-5" dirty="0">
                <a:solidFill>
                  <a:prstClr val="black"/>
                </a:solidFill>
                <a:latin typeface="Arial"/>
                <a:cs typeface="Arial"/>
              </a:rPr>
              <a:t>[0.34,</a:t>
            </a:r>
            <a:endParaRPr sz="2400">
              <a:solidFill>
                <a:prstClr val="black"/>
              </a:solidFill>
              <a:latin typeface="Arial"/>
              <a:cs typeface="Arial"/>
            </a:endParaRPr>
          </a:p>
          <a:p>
            <a:pPr marL="12700">
              <a:lnSpc>
                <a:spcPts val="2850"/>
              </a:lnSpc>
            </a:pPr>
            <a:r>
              <a:rPr sz="2400" spc="-5" dirty="0">
                <a:solidFill>
                  <a:prstClr val="black"/>
                </a:solidFill>
                <a:latin typeface="Arial"/>
                <a:cs typeface="Arial"/>
              </a:rPr>
              <a:t>-1.11,</a:t>
            </a:r>
            <a:endParaRPr sz="2400">
              <a:solidFill>
                <a:prstClr val="black"/>
              </a:solidFill>
              <a:latin typeface="Arial"/>
              <a:cs typeface="Arial"/>
            </a:endParaRPr>
          </a:p>
          <a:p>
            <a:pPr marL="12700">
              <a:lnSpc>
                <a:spcPts val="2850"/>
              </a:lnSpc>
            </a:pPr>
            <a:r>
              <a:rPr sz="2400" spc="-5" dirty="0">
                <a:solidFill>
                  <a:prstClr val="black"/>
                </a:solidFill>
                <a:latin typeface="Arial"/>
                <a:cs typeface="Arial"/>
              </a:rPr>
              <a:t>0.78 +</a:t>
            </a:r>
            <a:r>
              <a:rPr sz="2400" spc="-50" dirty="0">
                <a:solidFill>
                  <a:prstClr val="black"/>
                </a:solidFill>
                <a:latin typeface="Arial"/>
                <a:cs typeface="Arial"/>
              </a:rPr>
              <a:t> </a:t>
            </a:r>
            <a:r>
              <a:rPr sz="2400" b="1" spc="-5" dirty="0">
                <a:solidFill>
                  <a:prstClr val="black"/>
                </a:solidFill>
                <a:latin typeface="Arial"/>
                <a:cs typeface="Arial"/>
              </a:rPr>
              <a:t>0.0001</a:t>
            </a:r>
            <a:r>
              <a:rPr sz="2400" spc="-5" dirty="0">
                <a:solidFill>
                  <a:prstClr val="black"/>
                </a:solidFill>
                <a:latin typeface="Arial"/>
                <a:cs typeface="Arial"/>
              </a:rPr>
              <a:t>,</a:t>
            </a:r>
            <a:endParaRPr sz="2400">
              <a:solidFill>
                <a:prstClr val="black"/>
              </a:solidFill>
              <a:latin typeface="Arial"/>
              <a:cs typeface="Arial"/>
            </a:endParaRPr>
          </a:p>
          <a:p>
            <a:pPr marL="12700">
              <a:lnSpc>
                <a:spcPts val="2850"/>
              </a:lnSpc>
            </a:pPr>
            <a:r>
              <a:rPr sz="2400" spc="-5" dirty="0">
                <a:solidFill>
                  <a:prstClr val="black"/>
                </a:solidFill>
                <a:latin typeface="Arial"/>
                <a:cs typeface="Arial"/>
              </a:rPr>
              <a:t>0.12,</a:t>
            </a:r>
            <a:endParaRPr sz="2400">
              <a:solidFill>
                <a:prstClr val="black"/>
              </a:solidFill>
              <a:latin typeface="Arial"/>
              <a:cs typeface="Arial"/>
            </a:endParaRPr>
          </a:p>
          <a:p>
            <a:pPr marL="12700">
              <a:lnSpc>
                <a:spcPts val="2850"/>
              </a:lnSpc>
            </a:pPr>
            <a:r>
              <a:rPr sz="2400" spc="-5" dirty="0">
                <a:solidFill>
                  <a:prstClr val="black"/>
                </a:solidFill>
                <a:latin typeface="Arial"/>
                <a:cs typeface="Arial"/>
              </a:rPr>
              <a:t>0.55,</a:t>
            </a:r>
            <a:endParaRPr sz="2400">
              <a:solidFill>
                <a:prstClr val="black"/>
              </a:solidFill>
              <a:latin typeface="Arial"/>
              <a:cs typeface="Arial"/>
            </a:endParaRPr>
          </a:p>
          <a:p>
            <a:pPr marL="12700">
              <a:lnSpc>
                <a:spcPts val="2850"/>
              </a:lnSpc>
            </a:pPr>
            <a:r>
              <a:rPr sz="2400" spc="-5" dirty="0">
                <a:solidFill>
                  <a:prstClr val="black"/>
                </a:solidFill>
                <a:latin typeface="Arial"/>
                <a:cs typeface="Arial"/>
              </a:rPr>
              <a:t>2.81,</a:t>
            </a:r>
            <a:endParaRPr sz="2400">
              <a:solidFill>
                <a:prstClr val="black"/>
              </a:solidFill>
              <a:latin typeface="Arial"/>
              <a:cs typeface="Arial"/>
            </a:endParaRPr>
          </a:p>
          <a:p>
            <a:pPr marL="12700">
              <a:lnSpc>
                <a:spcPts val="2850"/>
              </a:lnSpc>
            </a:pPr>
            <a:r>
              <a:rPr sz="2400" spc="-5" dirty="0">
                <a:solidFill>
                  <a:prstClr val="black"/>
                </a:solidFill>
                <a:latin typeface="Arial"/>
                <a:cs typeface="Arial"/>
              </a:rPr>
              <a:t>-3.1,</a:t>
            </a:r>
            <a:endParaRPr sz="2400">
              <a:solidFill>
                <a:prstClr val="black"/>
              </a:solidFill>
              <a:latin typeface="Arial"/>
              <a:cs typeface="Arial"/>
            </a:endParaRPr>
          </a:p>
          <a:p>
            <a:pPr marL="12700">
              <a:lnSpc>
                <a:spcPts val="2850"/>
              </a:lnSpc>
            </a:pPr>
            <a:r>
              <a:rPr sz="2400" spc="-5" dirty="0">
                <a:solidFill>
                  <a:prstClr val="black"/>
                </a:solidFill>
                <a:latin typeface="Arial"/>
                <a:cs typeface="Arial"/>
              </a:rPr>
              <a:t>-1.5,</a:t>
            </a:r>
            <a:endParaRPr sz="2400">
              <a:solidFill>
                <a:prstClr val="black"/>
              </a:solidFill>
              <a:latin typeface="Arial"/>
              <a:cs typeface="Arial"/>
            </a:endParaRPr>
          </a:p>
          <a:p>
            <a:pPr marL="12700">
              <a:lnSpc>
                <a:spcPts val="2850"/>
              </a:lnSpc>
            </a:pPr>
            <a:r>
              <a:rPr sz="2400" spc="-5" dirty="0">
                <a:solidFill>
                  <a:prstClr val="black"/>
                </a:solidFill>
                <a:latin typeface="Arial"/>
                <a:cs typeface="Arial"/>
              </a:rPr>
              <a:t>0.33,…]</a:t>
            </a:r>
            <a:endParaRPr sz="2400">
              <a:solidFill>
                <a:prstClr val="black"/>
              </a:solidFill>
              <a:latin typeface="Arial"/>
              <a:cs typeface="Arial"/>
            </a:endParaRPr>
          </a:p>
          <a:p>
            <a:pPr marL="12700">
              <a:lnSpc>
                <a:spcPts val="2865"/>
              </a:lnSpc>
            </a:pPr>
            <a:r>
              <a:rPr sz="2400" b="1" spc="-5" dirty="0">
                <a:solidFill>
                  <a:srgbClr val="FF0000"/>
                </a:solidFill>
                <a:latin typeface="Arial"/>
                <a:cs typeface="Arial"/>
              </a:rPr>
              <a:t>loss</a:t>
            </a:r>
            <a:r>
              <a:rPr sz="2400" b="1" spc="-60" dirty="0">
                <a:solidFill>
                  <a:srgbClr val="FF0000"/>
                </a:solidFill>
                <a:latin typeface="Arial"/>
                <a:cs typeface="Arial"/>
              </a:rPr>
              <a:t> </a:t>
            </a:r>
            <a:r>
              <a:rPr sz="2400" b="1" spc="-5" dirty="0">
                <a:solidFill>
                  <a:srgbClr val="FF0000"/>
                </a:solidFill>
                <a:latin typeface="Arial"/>
                <a:cs typeface="Arial"/>
              </a:rPr>
              <a:t>1.25347</a:t>
            </a:r>
            <a:endParaRPr sz="2400">
              <a:solidFill>
                <a:prstClr val="black"/>
              </a:solidFill>
              <a:latin typeface="Arial"/>
              <a:cs typeface="Arial"/>
            </a:endParaRPr>
          </a:p>
        </p:txBody>
      </p:sp>
      <p:sp>
        <p:nvSpPr>
          <p:cNvPr id="11" name="object 11"/>
          <p:cNvSpPr/>
          <p:nvPr/>
        </p:nvSpPr>
        <p:spPr>
          <a:xfrm>
            <a:off x="5424089" y="942375"/>
            <a:ext cx="0" cy="4426585"/>
          </a:xfrm>
          <a:custGeom>
            <a:avLst/>
            <a:gdLst/>
            <a:ahLst/>
            <a:cxnLst/>
            <a:rect l="l" t="t" r="r" b="b"/>
            <a:pathLst>
              <a:path h="4426585">
                <a:moveTo>
                  <a:pt x="0" y="0"/>
                </a:moveTo>
                <a:lnTo>
                  <a:pt x="0" y="4426491"/>
                </a:lnTo>
              </a:path>
            </a:pathLst>
          </a:custGeom>
          <a:ln w="9524">
            <a:solidFill>
              <a:srgbClr val="666666"/>
            </a:solidFill>
          </a:ln>
        </p:spPr>
        <p:txBody>
          <a:bodyPr wrap="square" lIns="0" tIns="0" rIns="0" bIns="0" rtlCol="0"/>
          <a:lstStyle/>
          <a:p>
            <a:endParaRPr>
              <a:solidFill>
                <a:prstClr val="black"/>
              </a:solidFill>
            </a:endParaRPr>
          </a:p>
        </p:txBody>
      </p:sp>
      <p:sp>
        <p:nvSpPr>
          <p:cNvPr id="12" name="TextBox 11"/>
          <p:cNvSpPr txBox="1"/>
          <p:nvPr/>
        </p:nvSpPr>
        <p:spPr>
          <a:xfrm>
            <a:off x="0" y="6604084"/>
            <a:ext cx="1072730" cy="253916"/>
          </a:xfrm>
          <a:prstGeom prst="rect">
            <a:avLst/>
          </a:prstGeom>
          <a:noFill/>
        </p:spPr>
        <p:txBody>
          <a:bodyPr wrap="none" rtlCol="0">
            <a:spAutoFit/>
          </a:bodyPr>
          <a:lstStyle/>
          <a:p>
            <a:r>
              <a:rPr lang="en-US" sz="1050" dirty="0"/>
              <a:t>Andrej </a:t>
            </a:r>
            <a:r>
              <a:rPr lang="en-US" sz="1050" dirty="0" err="1"/>
              <a:t>Karpathy</a:t>
            </a:r>
            <a:endParaRPr lang="en-US" sz="1050" dirty="0"/>
          </a:p>
        </p:txBody>
      </p:sp>
    </p:spTree>
    <p:extLst>
      <p:ext uri="{BB962C8B-B14F-4D97-AF65-F5344CB8AC3E}">
        <p14:creationId xmlns:p14="http://schemas.microsoft.com/office/powerpoint/2010/main" val="21558868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04649" y="970695"/>
            <a:ext cx="8934700" cy="654655"/>
          </a:xfrm>
          <a:prstGeom prst="rect">
            <a:avLst/>
          </a:prstGeom>
        </p:spPr>
        <p:txBody>
          <a:bodyPr vert="horz" wrap="square" lIns="0" tIns="191124" rIns="0" bIns="0" rtlCol="0">
            <a:spAutoFit/>
          </a:bodyPr>
          <a:lstStyle/>
          <a:p>
            <a:pPr marL="392430"/>
            <a:r>
              <a:rPr spc="-5" dirty="0"/>
              <a:t>This is silly. The loss is just a function of</a:t>
            </a:r>
            <a:r>
              <a:rPr spc="50" dirty="0"/>
              <a:t> </a:t>
            </a:r>
            <a:r>
              <a:rPr spc="-5" dirty="0"/>
              <a:t>W:</a:t>
            </a:r>
          </a:p>
        </p:txBody>
      </p:sp>
      <p:sp>
        <p:nvSpPr>
          <p:cNvPr id="5" name="object 5"/>
          <p:cNvSpPr/>
          <p:nvPr/>
        </p:nvSpPr>
        <p:spPr>
          <a:xfrm>
            <a:off x="475299" y="2417521"/>
            <a:ext cx="4459816" cy="478124"/>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6" name="object 6"/>
          <p:cNvSpPr/>
          <p:nvPr/>
        </p:nvSpPr>
        <p:spPr>
          <a:xfrm>
            <a:off x="475299" y="2973296"/>
            <a:ext cx="2606244" cy="430649"/>
          </a:xfrm>
          <a:prstGeom prst="rect">
            <a:avLst/>
          </a:prstGeom>
          <a:blipFill>
            <a:blip r:embed="rId4" cstate="print"/>
            <a:stretch>
              <a:fillRect/>
            </a:stretch>
          </a:blipFill>
        </p:spPr>
        <p:txBody>
          <a:bodyPr wrap="square" lIns="0" tIns="0" rIns="0" bIns="0" rtlCol="0"/>
          <a:lstStyle/>
          <a:p>
            <a:endParaRPr>
              <a:solidFill>
                <a:prstClr val="black"/>
              </a:solidFill>
            </a:endParaRPr>
          </a:p>
        </p:txBody>
      </p:sp>
      <p:sp>
        <p:nvSpPr>
          <p:cNvPr id="7" name="object 7"/>
          <p:cNvSpPr/>
          <p:nvPr/>
        </p:nvSpPr>
        <p:spPr>
          <a:xfrm>
            <a:off x="516598" y="1779449"/>
            <a:ext cx="3443718" cy="560423"/>
          </a:xfrm>
          <a:prstGeom prst="rect">
            <a:avLst/>
          </a:prstGeom>
          <a:blipFill>
            <a:blip r:embed="rId5" cstate="print"/>
            <a:stretch>
              <a:fillRect/>
            </a:stretch>
          </a:blipFill>
        </p:spPr>
        <p:txBody>
          <a:bodyPr wrap="square" lIns="0" tIns="0" rIns="0" bIns="0" rtlCol="0"/>
          <a:lstStyle/>
          <a:p>
            <a:endParaRPr>
              <a:solidFill>
                <a:prstClr val="black"/>
              </a:solidFill>
            </a:endParaRPr>
          </a:p>
        </p:txBody>
      </p:sp>
      <p:sp>
        <p:nvSpPr>
          <p:cNvPr id="8" name="object 8"/>
          <p:cNvSpPr/>
          <p:nvPr/>
        </p:nvSpPr>
        <p:spPr>
          <a:xfrm>
            <a:off x="1171847" y="3654870"/>
            <a:ext cx="867588" cy="393599"/>
          </a:xfrm>
          <a:prstGeom prst="rect">
            <a:avLst/>
          </a:prstGeom>
          <a:blipFill>
            <a:blip r:embed="rId6" cstate="print"/>
            <a:stretch>
              <a:fillRect/>
            </a:stretch>
          </a:blipFill>
        </p:spPr>
        <p:txBody>
          <a:bodyPr wrap="square" lIns="0" tIns="0" rIns="0" bIns="0" rtlCol="0"/>
          <a:lstStyle/>
          <a:p>
            <a:endParaRPr>
              <a:solidFill>
                <a:prstClr val="black"/>
              </a:solidFill>
            </a:endParaRPr>
          </a:p>
        </p:txBody>
      </p:sp>
      <p:sp>
        <p:nvSpPr>
          <p:cNvPr id="9" name="object 9"/>
          <p:cNvSpPr txBox="1"/>
          <p:nvPr/>
        </p:nvSpPr>
        <p:spPr>
          <a:xfrm>
            <a:off x="422448" y="3630104"/>
            <a:ext cx="669290" cy="375920"/>
          </a:xfrm>
          <a:prstGeom prst="rect">
            <a:avLst/>
          </a:prstGeom>
        </p:spPr>
        <p:txBody>
          <a:bodyPr vert="horz" wrap="square" lIns="0" tIns="0" rIns="0" bIns="0" rtlCol="0">
            <a:spAutoFit/>
          </a:bodyPr>
          <a:lstStyle/>
          <a:p>
            <a:pPr marL="12700"/>
            <a:r>
              <a:rPr sz="2400" spc="-5" dirty="0">
                <a:solidFill>
                  <a:prstClr val="black"/>
                </a:solidFill>
                <a:latin typeface="Arial"/>
                <a:cs typeface="Arial"/>
              </a:rPr>
              <a:t>want</a:t>
            </a:r>
            <a:endParaRPr sz="2400">
              <a:solidFill>
                <a:prstClr val="black"/>
              </a:solidFill>
              <a:latin typeface="Arial"/>
              <a:cs typeface="Arial"/>
            </a:endParaRPr>
          </a:p>
        </p:txBody>
      </p:sp>
      <p:sp>
        <p:nvSpPr>
          <p:cNvPr id="10" name="TextBox 9"/>
          <p:cNvSpPr txBox="1"/>
          <p:nvPr/>
        </p:nvSpPr>
        <p:spPr>
          <a:xfrm>
            <a:off x="0" y="6604084"/>
            <a:ext cx="1072730" cy="253916"/>
          </a:xfrm>
          <a:prstGeom prst="rect">
            <a:avLst/>
          </a:prstGeom>
          <a:noFill/>
        </p:spPr>
        <p:txBody>
          <a:bodyPr wrap="none" rtlCol="0">
            <a:spAutoFit/>
          </a:bodyPr>
          <a:lstStyle/>
          <a:p>
            <a:r>
              <a:rPr lang="en-US" sz="1050" dirty="0"/>
              <a:t>Andrej </a:t>
            </a:r>
            <a:r>
              <a:rPr lang="en-US" sz="1050" dirty="0" err="1"/>
              <a:t>Karpathy</a:t>
            </a:r>
            <a:endParaRPr lang="en-US" sz="1050" dirty="0"/>
          </a:p>
        </p:txBody>
      </p:sp>
    </p:spTree>
    <p:extLst>
      <p:ext uri="{BB962C8B-B14F-4D97-AF65-F5344CB8AC3E}">
        <p14:creationId xmlns:p14="http://schemas.microsoft.com/office/powerpoint/2010/main" val="8435851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Neural network definition</a:t>
            </a:r>
          </a:p>
        </p:txBody>
      </p:sp>
      <p:sp>
        <p:nvSpPr>
          <p:cNvPr id="3" name="Content Placeholder 2"/>
          <p:cNvSpPr>
            <a:spLocks noGrp="1"/>
          </p:cNvSpPr>
          <p:nvPr>
            <p:ph idx="1"/>
          </p:nvPr>
        </p:nvSpPr>
        <p:spPr/>
        <p:txBody>
          <a:bodyPr/>
          <a:lstStyle/>
          <a:p>
            <a:pPr marL="457200" indent="-457200">
              <a:buFont typeface="Arial" pitchFamily="34" charset="0"/>
              <a:buChar char="•"/>
            </a:pPr>
            <a:endParaRPr lang="en-US" dirty="0"/>
          </a:p>
          <a:p>
            <a:pPr marL="457200" indent="-457200">
              <a:buFont typeface="Arial" pitchFamily="34" charset="0"/>
              <a:buChar char="•"/>
            </a:pPr>
            <a:endParaRPr lang="en-US" dirty="0"/>
          </a:p>
          <a:p>
            <a:pPr marL="457200" indent="-457200">
              <a:buFont typeface="Arial" pitchFamily="34" charset="0"/>
              <a:buChar char="•"/>
            </a:pPr>
            <a:endParaRPr lang="en-US" dirty="0"/>
          </a:p>
          <a:p>
            <a:pPr marL="457200" indent="-457200">
              <a:buFont typeface="Arial" pitchFamily="34" charset="0"/>
              <a:buChar char="•"/>
            </a:pPr>
            <a:endParaRPr lang="en-US" dirty="0"/>
          </a:p>
          <a:p>
            <a:pPr marL="457200" indent="-457200">
              <a:buFont typeface="Arial" pitchFamily="34" charset="0"/>
              <a:buChar char="•"/>
            </a:pPr>
            <a:endParaRPr lang="en-US" dirty="0"/>
          </a:p>
          <a:p>
            <a:pPr marL="457200" indent="-457200">
              <a:buFont typeface="Arial" pitchFamily="34" charset="0"/>
              <a:buChar char="•"/>
            </a:pPr>
            <a:endParaRPr lang="en-US" dirty="0"/>
          </a:p>
          <a:p>
            <a:pPr marL="457200" indent="-457200">
              <a:buFont typeface="Arial" pitchFamily="34" charset="0"/>
              <a:buChar char="•"/>
            </a:pPr>
            <a:endParaRPr lang="en-US" sz="4000" dirty="0"/>
          </a:p>
          <a:p>
            <a:pPr marL="457200" indent="-457200">
              <a:buFont typeface="Arial" pitchFamily="34" charset="0"/>
              <a:buChar char="•"/>
            </a:pPr>
            <a:r>
              <a:rPr lang="en-US" dirty="0"/>
              <a:t>Activations: </a:t>
            </a:r>
          </a:p>
          <a:p>
            <a:pPr marL="457200" indent="-457200">
              <a:buFont typeface="Arial" pitchFamily="34" charset="0"/>
              <a:buChar char="•"/>
            </a:pPr>
            <a:endParaRPr lang="en-US" sz="2000" dirty="0"/>
          </a:p>
          <a:p>
            <a:pPr marL="457200" indent="-457200">
              <a:buFont typeface="Arial" pitchFamily="34" charset="0"/>
              <a:buChar char="•"/>
            </a:pPr>
            <a:r>
              <a:rPr lang="en-US" dirty="0"/>
              <a:t>Nonlinear activation function </a:t>
            </a:r>
            <a:r>
              <a:rPr lang="en-US" i="1" dirty="0"/>
              <a:t>h</a:t>
            </a:r>
            <a:r>
              <a:rPr lang="en-US" dirty="0"/>
              <a:t> (e.g. sigmoid, RELU):</a:t>
            </a:r>
          </a:p>
        </p:txBody>
      </p:sp>
      <p:sp>
        <p:nvSpPr>
          <p:cNvPr id="8" name="TextBox 7"/>
          <p:cNvSpPr txBox="1"/>
          <p:nvPr/>
        </p:nvSpPr>
        <p:spPr>
          <a:xfrm>
            <a:off x="0" y="6604084"/>
            <a:ext cx="1994457" cy="246221"/>
          </a:xfrm>
          <a:prstGeom prst="rect">
            <a:avLst/>
          </a:prstGeom>
          <a:noFill/>
        </p:spPr>
        <p:txBody>
          <a:bodyPr wrap="none" rtlCol="0">
            <a:spAutoFit/>
          </a:bodyPr>
          <a:lstStyle/>
          <a:p>
            <a:r>
              <a:rPr lang="en-US" sz="1000" dirty="0">
                <a:solidFill>
                  <a:srgbClr val="000000"/>
                </a:solidFill>
              </a:rPr>
              <a:t>Figure from Christopher Bishop </a:t>
            </a:r>
          </a:p>
        </p:txBody>
      </p:sp>
      <p:grpSp>
        <p:nvGrpSpPr>
          <p:cNvPr id="14" name="Group 13"/>
          <p:cNvGrpSpPr/>
          <p:nvPr/>
        </p:nvGrpSpPr>
        <p:grpSpPr>
          <a:xfrm>
            <a:off x="2391504" y="908720"/>
            <a:ext cx="4213771" cy="3615983"/>
            <a:chOff x="2391504" y="908720"/>
            <a:chExt cx="4213771" cy="3615983"/>
          </a:xfrm>
        </p:grpSpPr>
        <p:grpSp>
          <p:nvGrpSpPr>
            <p:cNvPr id="6" name="Group 5"/>
            <p:cNvGrpSpPr/>
            <p:nvPr/>
          </p:nvGrpSpPr>
          <p:grpSpPr>
            <a:xfrm>
              <a:off x="2391504" y="908720"/>
              <a:ext cx="4213771" cy="3615983"/>
              <a:chOff x="4200210" y="908720"/>
              <a:chExt cx="4213771" cy="3615983"/>
            </a:xfrm>
          </p:grpSpPr>
          <p:pic>
            <p:nvPicPr>
              <p:cNvPr id="87042" name="Picture 2"/>
              <p:cNvPicPr>
                <a:picLocks noChangeAspect="1" noChangeArrowheads="1"/>
              </p:cNvPicPr>
              <p:nvPr/>
            </p:nvPicPr>
            <p:blipFill rotWithShape="1">
              <a:blip r:embed="rId3" cstate="print"/>
              <a:srcRect l="45162"/>
              <a:stretch/>
            </p:blipFill>
            <p:spPr bwMode="auto">
              <a:xfrm>
                <a:off x="4200210" y="908720"/>
                <a:ext cx="4213771" cy="3615983"/>
              </a:xfrm>
              <a:prstGeom prst="rect">
                <a:avLst/>
              </a:prstGeom>
              <a:noFill/>
              <a:ln w="9525">
                <a:noFill/>
                <a:miter lim="800000"/>
                <a:headEnd/>
                <a:tailEnd/>
              </a:ln>
            </p:spPr>
          </p:pic>
          <p:sp>
            <p:nvSpPr>
              <p:cNvPr id="5" name="Oval 4"/>
              <p:cNvSpPr/>
              <p:nvPr/>
            </p:nvSpPr>
            <p:spPr bwMode="auto">
              <a:xfrm>
                <a:off x="4772967" y="3778179"/>
                <a:ext cx="231081" cy="227033"/>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Arial" charset="0"/>
                  <a:cs typeface="Arial" charset="0"/>
                </a:endParaRPr>
              </a:p>
            </p:txBody>
          </p:sp>
          <p:sp>
            <p:nvSpPr>
              <p:cNvPr id="11" name="Oval 10"/>
              <p:cNvSpPr/>
              <p:nvPr/>
            </p:nvSpPr>
            <p:spPr bwMode="auto">
              <a:xfrm>
                <a:off x="6111072" y="4053316"/>
                <a:ext cx="231081" cy="227033"/>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Arial" charset="0"/>
                  <a:cs typeface="Arial" charset="0"/>
                </a:endParaRPr>
              </a:p>
            </p:txBody>
          </p:sp>
        </p:grpSp>
        <p:cxnSp>
          <p:nvCxnSpPr>
            <p:cNvPr id="10" name="Straight Connector 9"/>
            <p:cNvCxnSpPr/>
            <p:nvPr/>
          </p:nvCxnSpPr>
          <p:spPr bwMode="auto">
            <a:xfrm>
              <a:off x="3195342" y="2009670"/>
              <a:ext cx="1107024" cy="2043646"/>
            </a:xfrm>
            <a:prstGeom prst="line">
              <a:avLst/>
            </a:prstGeom>
            <a:solidFill>
              <a:schemeClr val="accent1"/>
            </a:solidFill>
            <a:ln w="19050" cap="flat" cmpd="sng" algn="ctr">
              <a:solidFill>
                <a:schemeClr val="accent2"/>
              </a:solidFill>
              <a:prstDash val="solid"/>
              <a:round/>
              <a:headEnd type="none" w="med" len="med"/>
              <a:tailEnd type="none" w="med" len="med"/>
            </a:ln>
            <a:effectLst/>
          </p:spPr>
        </p:cxnSp>
        <p:cxnSp>
          <p:nvCxnSpPr>
            <p:cNvPr id="15" name="Straight Connector 14"/>
            <p:cNvCxnSpPr/>
            <p:nvPr/>
          </p:nvCxnSpPr>
          <p:spPr bwMode="auto">
            <a:xfrm>
              <a:off x="3227466" y="3275847"/>
              <a:ext cx="1074900" cy="816972"/>
            </a:xfrm>
            <a:prstGeom prst="line">
              <a:avLst/>
            </a:prstGeom>
            <a:solidFill>
              <a:schemeClr val="accent1"/>
            </a:solidFill>
            <a:ln w="19050" cap="flat" cmpd="sng" algn="ctr">
              <a:solidFill>
                <a:schemeClr val="accent2"/>
              </a:solidFill>
              <a:prstDash val="solid"/>
              <a:round/>
              <a:headEnd type="none" w="med" len="med"/>
              <a:tailEnd type="none" w="med" len="med"/>
            </a:ln>
            <a:effectLst/>
          </p:spPr>
        </p:cxnSp>
        <p:cxnSp>
          <p:nvCxnSpPr>
            <p:cNvPr id="17" name="Straight Connector 16"/>
            <p:cNvCxnSpPr/>
            <p:nvPr/>
          </p:nvCxnSpPr>
          <p:spPr bwMode="auto">
            <a:xfrm>
              <a:off x="3211404" y="3943425"/>
              <a:ext cx="1058838" cy="192544"/>
            </a:xfrm>
            <a:prstGeom prst="line">
              <a:avLst/>
            </a:prstGeom>
            <a:solidFill>
              <a:schemeClr val="accent1"/>
            </a:solidFill>
            <a:ln w="19050" cap="flat" cmpd="sng" algn="ctr">
              <a:solidFill>
                <a:schemeClr val="accent2"/>
              </a:solidFill>
              <a:prstDash val="solid"/>
              <a:round/>
              <a:headEnd type="none" w="med" len="med"/>
              <a:tailEnd type="none" w="med" len="med"/>
            </a:ln>
            <a:effectLst/>
          </p:spPr>
        </p:cxnSp>
      </p:grpSp>
      <p:pic>
        <p:nvPicPr>
          <p:cNvPr id="1026" name="Picture 2" descr="https://latex.codecogs.com/gif.latex?%5Cdpi%7B200%7D%20%5CLARGE%20a_j%20%3D%20%5Csum_%7Bi%3D0%7D%5ED%20w_%7Bji%7D%5E%7B%281%29%7Dx_i"/>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82941" y="4619121"/>
            <a:ext cx="1838850" cy="84718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latex.codecogs.com/gif.latex?%5Cdpi%7B200%7D%20%5CLARGE%20z_j%20%3D%20h%28a_j%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82941" y="6232043"/>
            <a:ext cx="1377495" cy="351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2420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04649" y="970695"/>
            <a:ext cx="8934700" cy="654655"/>
          </a:xfrm>
          <a:prstGeom prst="rect">
            <a:avLst/>
          </a:prstGeom>
        </p:spPr>
        <p:txBody>
          <a:bodyPr vert="horz" wrap="square" lIns="0" tIns="191124" rIns="0" bIns="0" rtlCol="0">
            <a:spAutoFit/>
          </a:bodyPr>
          <a:lstStyle/>
          <a:p>
            <a:pPr marL="392430"/>
            <a:r>
              <a:rPr spc="-5" dirty="0"/>
              <a:t>This is silly. The loss is just a function of</a:t>
            </a:r>
            <a:r>
              <a:rPr spc="50" dirty="0"/>
              <a:t> </a:t>
            </a:r>
            <a:r>
              <a:rPr spc="-5" dirty="0"/>
              <a:t>W:</a:t>
            </a:r>
          </a:p>
        </p:txBody>
      </p:sp>
      <p:sp>
        <p:nvSpPr>
          <p:cNvPr id="5" name="object 5"/>
          <p:cNvSpPr/>
          <p:nvPr/>
        </p:nvSpPr>
        <p:spPr>
          <a:xfrm>
            <a:off x="475299" y="2417521"/>
            <a:ext cx="4459816" cy="478124"/>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6" name="object 6"/>
          <p:cNvSpPr/>
          <p:nvPr/>
        </p:nvSpPr>
        <p:spPr>
          <a:xfrm>
            <a:off x="475299" y="2973296"/>
            <a:ext cx="2606244" cy="430649"/>
          </a:xfrm>
          <a:prstGeom prst="rect">
            <a:avLst/>
          </a:prstGeom>
          <a:blipFill>
            <a:blip r:embed="rId4" cstate="print"/>
            <a:stretch>
              <a:fillRect/>
            </a:stretch>
          </a:blipFill>
        </p:spPr>
        <p:txBody>
          <a:bodyPr wrap="square" lIns="0" tIns="0" rIns="0" bIns="0" rtlCol="0"/>
          <a:lstStyle/>
          <a:p>
            <a:endParaRPr>
              <a:solidFill>
                <a:prstClr val="black"/>
              </a:solidFill>
            </a:endParaRPr>
          </a:p>
        </p:txBody>
      </p:sp>
      <p:sp>
        <p:nvSpPr>
          <p:cNvPr id="7" name="object 7"/>
          <p:cNvSpPr/>
          <p:nvPr/>
        </p:nvSpPr>
        <p:spPr>
          <a:xfrm>
            <a:off x="516598" y="1779449"/>
            <a:ext cx="3443718" cy="560423"/>
          </a:xfrm>
          <a:prstGeom prst="rect">
            <a:avLst/>
          </a:prstGeom>
          <a:blipFill>
            <a:blip r:embed="rId5" cstate="print"/>
            <a:stretch>
              <a:fillRect/>
            </a:stretch>
          </a:blipFill>
        </p:spPr>
        <p:txBody>
          <a:bodyPr wrap="square" lIns="0" tIns="0" rIns="0" bIns="0" rtlCol="0"/>
          <a:lstStyle/>
          <a:p>
            <a:endParaRPr>
              <a:solidFill>
                <a:prstClr val="black"/>
              </a:solidFill>
            </a:endParaRPr>
          </a:p>
        </p:txBody>
      </p:sp>
      <p:sp>
        <p:nvSpPr>
          <p:cNvPr id="11" name="object 11"/>
          <p:cNvSpPr/>
          <p:nvPr/>
        </p:nvSpPr>
        <p:spPr>
          <a:xfrm>
            <a:off x="1171847" y="3654870"/>
            <a:ext cx="867588" cy="393599"/>
          </a:xfrm>
          <a:prstGeom prst="rect">
            <a:avLst/>
          </a:prstGeom>
          <a:blipFill>
            <a:blip r:embed="rId6" cstate="print"/>
            <a:stretch>
              <a:fillRect/>
            </a:stretch>
          </a:blipFill>
        </p:spPr>
        <p:txBody>
          <a:bodyPr wrap="square" lIns="0" tIns="0" rIns="0" bIns="0" rtlCol="0"/>
          <a:lstStyle/>
          <a:p>
            <a:endParaRPr>
              <a:solidFill>
                <a:prstClr val="black"/>
              </a:solidFill>
            </a:endParaRPr>
          </a:p>
        </p:txBody>
      </p:sp>
      <p:sp>
        <p:nvSpPr>
          <p:cNvPr id="12" name="object 12"/>
          <p:cNvSpPr txBox="1"/>
          <p:nvPr/>
        </p:nvSpPr>
        <p:spPr>
          <a:xfrm>
            <a:off x="422447" y="3630105"/>
            <a:ext cx="7197769" cy="1140697"/>
          </a:xfrm>
          <a:prstGeom prst="rect">
            <a:avLst/>
          </a:prstGeom>
        </p:spPr>
        <p:txBody>
          <a:bodyPr vert="horz" wrap="square" lIns="0" tIns="0" rIns="0" bIns="0" rtlCol="0">
            <a:spAutoFit/>
          </a:bodyPr>
          <a:lstStyle/>
          <a:p>
            <a:pPr marL="12700"/>
            <a:r>
              <a:rPr sz="2400" spc="-5" dirty="0">
                <a:solidFill>
                  <a:prstClr val="black"/>
                </a:solidFill>
                <a:latin typeface="Arial"/>
                <a:cs typeface="Arial"/>
              </a:rPr>
              <a:t>want</a:t>
            </a:r>
            <a:endParaRPr sz="2400" dirty="0">
              <a:solidFill>
                <a:prstClr val="black"/>
              </a:solidFill>
              <a:latin typeface="Arial"/>
              <a:cs typeface="Arial"/>
            </a:endParaRPr>
          </a:p>
          <a:p>
            <a:pPr>
              <a:spcBef>
                <a:spcPts val="15"/>
              </a:spcBef>
            </a:pPr>
            <a:endParaRPr sz="2000" dirty="0">
              <a:solidFill>
                <a:prstClr val="black"/>
              </a:solidFill>
              <a:latin typeface="Times New Roman"/>
              <a:cs typeface="Times New Roman"/>
            </a:endParaRPr>
          </a:p>
          <a:p>
            <a:pPr marL="1868805"/>
            <a:r>
              <a:rPr lang="en-US" sz="3000" spc="-5" dirty="0" smtClean="0">
                <a:solidFill>
                  <a:prstClr val="black"/>
                </a:solidFill>
                <a:latin typeface="Arial"/>
                <a:cs typeface="Arial"/>
              </a:rPr>
              <a:t>			Use </a:t>
            </a:r>
            <a:r>
              <a:rPr sz="3000" spc="-5" dirty="0" smtClean="0">
                <a:solidFill>
                  <a:prstClr val="black"/>
                </a:solidFill>
                <a:latin typeface="Arial"/>
                <a:cs typeface="Arial"/>
              </a:rPr>
              <a:t>Calculus</a:t>
            </a:r>
            <a:r>
              <a:rPr lang="en-US" sz="3000" spc="-5" dirty="0" smtClean="0">
                <a:solidFill>
                  <a:prstClr val="black"/>
                </a:solidFill>
                <a:latin typeface="Arial"/>
                <a:cs typeface="Arial"/>
              </a:rPr>
              <a:t>!</a:t>
            </a:r>
            <a:endParaRPr sz="3000" dirty="0">
              <a:solidFill>
                <a:prstClr val="black"/>
              </a:solidFill>
              <a:latin typeface="Arial"/>
              <a:cs typeface="Arial"/>
            </a:endParaRPr>
          </a:p>
        </p:txBody>
      </p:sp>
      <p:sp>
        <p:nvSpPr>
          <p:cNvPr id="16" name="object 8"/>
          <p:cNvSpPr/>
          <p:nvPr/>
        </p:nvSpPr>
        <p:spPr>
          <a:xfrm>
            <a:off x="5386240" y="4976531"/>
            <a:ext cx="867588" cy="393599"/>
          </a:xfrm>
          <a:prstGeom prst="rect">
            <a:avLst/>
          </a:prstGeom>
          <a:blipFill>
            <a:blip r:embed="rId6" cstate="print"/>
            <a:stretch>
              <a:fillRect/>
            </a:stretch>
          </a:blipFill>
        </p:spPr>
        <p:txBody>
          <a:bodyPr wrap="square" lIns="0" tIns="0" rIns="0" bIns="0" rtlCol="0"/>
          <a:lstStyle/>
          <a:p>
            <a:endParaRPr>
              <a:solidFill>
                <a:prstClr val="black"/>
              </a:solidFill>
            </a:endParaRPr>
          </a:p>
        </p:txBody>
      </p:sp>
      <p:sp>
        <p:nvSpPr>
          <p:cNvPr id="17" name="object 9"/>
          <p:cNvSpPr txBox="1"/>
          <p:nvPr/>
        </p:nvSpPr>
        <p:spPr>
          <a:xfrm>
            <a:off x="6376686" y="4989659"/>
            <a:ext cx="541020" cy="375920"/>
          </a:xfrm>
          <a:prstGeom prst="rect">
            <a:avLst/>
          </a:prstGeom>
        </p:spPr>
        <p:txBody>
          <a:bodyPr vert="horz" wrap="square" lIns="0" tIns="0" rIns="0" bIns="0" rtlCol="0">
            <a:spAutoFit/>
          </a:bodyPr>
          <a:lstStyle/>
          <a:p>
            <a:pPr marL="12700"/>
            <a:r>
              <a:rPr sz="2400" spc="-5" dirty="0">
                <a:solidFill>
                  <a:prstClr val="black"/>
                </a:solidFill>
                <a:latin typeface="Arial"/>
                <a:cs typeface="Arial"/>
              </a:rPr>
              <a:t>=</a:t>
            </a:r>
            <a:r>
              <a:rPr sz="2400" spc="-95" dirty="0">
                <a:solidFill>
                  <a:prstClr val="black"/>
                </a:solidFill>
                <a:latin typeface="Arial"/>
                <a:cs typeface="Arial"/>
              </a:rPr>
              <a:t> </a:t>
            </a:r>
            <a:r>
              <a:rPr sz="2400" spc="-5" dirty="0">
                <a:solidFill>
                  <a:prstClr val="black"/>
                </a:solidFill>
                <a:latin typeface="Arial"/>
                <a:cs typeface="Arial"/>
              </a:rPr>
              <a:t>...</a:t>
            </a:r>
            <a:endParaRPr sz="2400">
              <a:solidFill>
                <a:prstClr val="black"/>
              </a:solidFill>
              <a:latin typeface="Arial"/>
              <a:cs typeface="Arial"/>
            </a:endParaRPr>
          </a:p>
        </p:txBody>
      </p:sp>
      <p:sp>
        <p:nvSpPr>
          <p:cNvPr id="13" name="TextBox 12"/>
          <p:cNvSpPr txBox="1"/>
          <p:nvPr/>
        </p:nvSpPr>
        <p:spPr>
          <a:xfrm>
            <a:off x="0" y="6604084"/>
            <a:ext cx="1072730" cy="253916"/>
          </a:xfrm>
          <a:prstGeom prst="rect">
            <a:avLst/>
          </a:prstGeom>
          <a:noFill/>
        </p:spPr>
        <p:txBody>
          <a:bodyPr wrap="none" rtlCol="0">
            <a:spAutoFit/>
          </a:bodyPr>
          <a:lstStyle/>
          <a:p>
            <a:r>
              <a:rPr lang="en-US" sz="1050" dirty="0"/>
              <a:t>Andrej </a:t>
            </a:r>
            <a:r>
              <a:rPr lang="en-US" sz="1050" dirty="0" err="1"/>
              <a:t>Karpathy</a:t>
            </a:r>
            <a:endParaRPr lang="en-US" sz="1050" dirty="0"/>
          </a:p>
        </p:txBody>
      </p:sp>
    </p:spTree>
    <p:extLst>
      <p:ext uri="{BB962C8B-B14F-4D97-AF65-F5344CB8AC3E}">
        <p14:creationId xmlns:p14="http://schemas.microsoft.com/office/powerpoint/2010/main" val="400791560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6576310" y="1015906"/>
            <a:ext cx="1885950" cy="375920"/>
          </a:xfrm>
          <a:prstGeom prst="rect">
            <a:avLst/>
          </a:prstGeom>
        </p:spPr>
        <p:txBody>
          <a:bodyPr vert="horz" wrap="square" lIns="0" tIns="0" rIns="0" bIns="0" rtlCol="0">
            <a:spAutoFit/>
          </a:bodyPr>
          <a:lstStyle/>
          <a:p>
            <a:pPr marL="12700"/>
            <a:r>
              <a:rPr sz="2400" b="1" spc="-5" dirty="0">
                <a:solidFill>
                  <a:srgbClr val="0000FF"/>
                </a:solidFill>
                <a:latin typeface="Arial"/>
                <a:cs typeface="Arial"/>
              </a:rPr>
              <a:t>gradient</a:t>
            </a:r>
            <a:r>
              <a:rPr sz="2400" b="1" spc="-65" dirty="0">
                <a:solidFill>
                  <a:srgbClr val="0000FF"/>
                </a:solidFill>
                <a:latin typeface="Arial"/>
                <a:cs typeface="Arial"/>
              </a:rPr>
              <a:t> </a:t>
            </a:r>
            <a:r>
              <a:rPr sz="2400" b="1" spc="-5" dirty="0">
                <a:solidFill>
                  <a:srgbClr val="0000FF"/>
                </a:solidFill>
                <a:latin typeface="Arial"/>
                <a:cs typeface="Arial"/>
              </a:rPr>
              <a:t>dW:</a:t>
            </a:r>
            <a:endParaRPr sz="2400">
              <a:solidFill>
                <a:prstClr val="black"/>
              </a:solidFill>
              <a:latin typeface="Arial"/>
              <a:cs typeface="Arial"/>
            </a:endParaRPr>
          </a:p>
        </p:txBody>
      </p:sp>
      <p:sp>
        <p:nvSpPr>
          <p:cNvPr id="5" name="object 5"/>
          <p:cNvSpPr txBox="1"/>
          <p:nvPr/>
        </p:nvSpPr>
        <p:spPr>
          <a:xfrm>
            <a:off x="6576311" y="1739805"/>
            <a:ext cx="1024255" cy="3347070"/>
          </a:xfrm>
          <a:prstGeom prst="rect">
            <a:avLst/>
          </a:prstGeom>
        </p:spPr>
        <p:txBody>
          <a:bodyPr vert="horz" wrap="square" lIns="0" tIns="0" rIns="0" bIns="0" rtlCol="0">
            <a:spAutoFit/>
          </a:bodyPr>
          <a:lstStyle/>
          <a:p>
            <a:pPr marL="12700">
              <a:lnSpc>
                <a:spcPts val="2865"/>
              </a:lnSpc>
            </a:pPr>
            <a:r>
              <a:rPr sz="2400" spc="-5" dirty="0">
                <a:solidFill>
                  <a:srgbClr val="0000FF"/>
                </a:solidFill>
                <a:latin typeface="Arial"/>
                <a:cs typeface="Arial"/>
              </a:rPr>
              <a:t>[-2.5,</a:t>
            </a:r>
            <a:endParaRPr sz="2400">
              <a:solidFill>
                <a:prstClr val="black"/>
              </a:solidFill>
              <a:latin typeface="Arial"/>
              <a:cs typeface="Arial"/>
            </a:endParaRPr>
          </a:p>
          <a:p>
            <a:pPr marL="12700">
              <a:lnSpc>
                <a:spcPts val="2850"/>
              </a:lnSpc>
            </a:pPr>
            <a:r>
              <a:rPr sz="2400" spc="-5" dirty="0">
                <a:solidFill>
                  <a:srgbClr val="0000FF"/>
                </a:solidFill>
                <a:latin typeface="Arial"/>
                <a:cs typeface="Arial"/>
              </a:rPr>
              <a:t>0.6,</a:t>
            </a:r>
            <a:endParaRPr sz="2400">
              <a:solidFill>
                <a:prstClr val="black"/>
              </a:solidFill>
              <a:latin typeface="Arial"/>
              <a:cs typeface="Arial"/>
            </a:endParaRPr>
          </a:p>
          <a:p>
            <a:pPr marL="12700">
              <a:lnSpc>
                <a:spcPts val="2850"/>
              </a:lnSpc>
            </a:pPr>
            <a:r>
              <a:rPr sz="2400" spc="-5" dirty="0">
                <a:solidFill>
                  <a:srgbClr val="0000FF"/>
                </a:solidFill>
                <a:latin typeface="Arial"/>
                <a:cs typeface="Arial"/>
              </a:rPr>
              <a:t>0,</a:t>
            </a:r>
            <a:endParaRPr sz="2400">
              <a:solidFill>
                <a:prstClr val="black"/>
              </a:solidFill>
              <a:latin typeface="Arial"/>
              <a:cs typeface="Arial"/>
            </a:endParaRPr>
          </a:p>
          <a:p>
            <a:pPr marL="12700">
              <a:lnSpc>
                <a:spcPts val="2850"/>
              </a:lnSpc>
            </a:pPr>
            <a:r>
              <a:rPr sz="2400" spc="-5" dirty="0">
                <a:solidFill>
                  <a:srgbClr val="0000FF"/>
                </a:solidFill>
                <a:latin typeface="Arial"/>
                <a:cs typeface="Arial"/>
              </a:rPr>
              <a:t>0.2,</a:t>
            </a:r>
            <a:endParaRPr sz="2400">
              <a:solidFill>
                <a:prstClr val="black"/>
              </a:solidFill>
              <a:latin typeface="Arial"/>
              <a:cs typeface="Arial"/>
            </a:endParaRPr>
          </a:p>
          <a:p>
            <a:pPr marL="12700">
              <a:lnSpc>
                <a:spcPts val="2850"/>
              </a:lnSpc>
            </a:pPr>
            <a:r>
              <a:rPr sz="2400" spc="-5" dirty="0">
                <a:solidFill>
                  <a:srgbClr val="0000FF"/>
                </a:solidFill>
                <a:latin typeface="Arial"/>
                <a:cs typeface="Arial"/>
              </a:rPr>
              <a:t>0.7,</a:t>
            </a:r>
            <a:endParaRPr sz="2400">
              <a:solidFill>
                <a:prstClr val="black"/>
              </a:solidFill>
              <a:latin typeface="Arial"/>
              <a:cs typeface="Arial"/>
            </a:endParaRPr>
          </a:p>
          <a:p>
            <a:pPr marL="12700">
              <a:lnSpc>
                <a:spcPts val="2850"/>
              </a:lnSpc>
            </a:pPr>
            <a:r>
              <a:rPr sz="2400" spc="-5" dirty="0">
                <a:solidFill>
                  <a:srgbClr val="0000FF"/>
                </a:solidFill>
                <a:latin typeface="Arial"/>
                <a:cs typeface="Arial"/>
              </a:rPr>
              <a:t>-0.5,</a:t>
            </a:r>
            <a:endParaRPr sz="2400">
              <a:solidFill>
                <a:prstClr val="black"/>
              </a:solidFill>
              <a:latin typeface="Arial"/>
              <a:cs typeface="Arial"/>
            </a:endParaRPr>
          </a:p>
          <a:p>
            <a:pPr marL="12700">
              <a:lnSpc>
                <a:spcPts val="2850"/>
              </a:lnSpc>
            </a:pPr>
            <a:r>
              <a:rPr sz="2400" spc="-5" dirty="0">
                <a:solidFill>
                  <a:srgbClr val="0000FF"/>
                </a:solidFill>
                <a:latin typeface="Arial"/>
                <a:cs typeface="Arial"/>
              </a:rPr>
              <a:t>1.1,</a:t>
            </a:r>
            <a:endParaRPr sz="2400">
              <a:solidFill>
                <a:prstClr val="black"/>
              </a:solidFill>
              <a:latin typeface="Arial"/>
              <a:cs typeface="Arial"/>
            </a:endParaRPr>
          </a:p>
          <a:p>
            <a:pPr marL="12700">
              <a:lnSpc>
                <a:spcPts val="2850"/>
              </a:lnSpc>
            </a:pPr>
            <a:r>
              <a:rPr sz="2400" spc="-5" dirty="0">
                <a:solidFill>
                  <a:srgbClr val="0000FF"/>
                </a:solidFill>
                <a:latin typeface="Arial"/>
                <a:cs typeface="Arial"/>
              </a:rPr>
              <a:t>1.3,</a:t>
            </a:r>
            <a:endParaRPr sz="2400">
              <a:solidFill>
                <a:prstClr val="black"/>
              </a:solidFill>
              <a:latin typeface="Arial"/>
              <a:cs typeface="Arial"/>
            </a:endParaRPr>
          </a:p>
          <a:p>
            <a:pPr marL="12700">
              <a:lnSpc>
                <a:spcPts val="2865"/>
              </a:lnSpc>
            </a:pPr>
            <a:r>
              <a:rPr sz="2400" spc="-5" dirty="0">
                <a:solidFill>
                  <a:srgbClr val="0000FF"/>
                </a:solidFill>
                <a:latin typeface="Arial"/>
                <a:cs typeface="Arial"/>
              </a:rPr>
              <a:t>-2.1,…]</a:t>
            </a:r>
            <a:endParaRPr sz="2400">
              <a:solidFill>
                <a:prstClr val="black"/>
              </a:solidFill>
              <a:latin typeface="Arial"/>
              <a:cs typeface="Arial"/>
            </a:endParaRPr>
          </a:p>
        </p:txBody>
      </p:sp>
      <p:sp>
        <p:nvSpPr>
          <p:cNvPr id="6" name="object 6"/>
          <p:cNvSpPr txBox="1"/>
          <p:nvPr/>
        </p:nvSpPr>
        <p:spPr>
          <a:xfrm>
            <a:off x="270050" y="968081"/>
            <a:ext cx="1548765" cy="375920"/>
          </a:xfrm>
          <a:prstGeom prst="rect">
            <a:avLst/>
          </a:prstGeom>
        </p:spPr>
        <p:txBody>
          <a:bodyPr vert="horz" wrap="square" lIns="0" tIns="0" rIns="0" bIns="0" rtlCol="0">
            <a:spAutoFit/>
          </a:bodyPr>
          <a:lstStyle/>
          <a:p>
            <a:pPr marL="12700"/>
            <a:r>
              <a:rPr sz="2400" b="1" spc="-5" dirty="0">
                <a:solidFill>
                  <a:prstClr val="black"/>
                </a:solidFill>
                <a:latin typeface="Arial"/>
                <a:cs typeface="Arial"/>
              </a:rPr>
              <a:t>current</a:t>
            </a:r>
            <a:r>
              <a:rPr sz="2400" b="1" spc="-70" dirty="0">
                <a:solidFill>
                  <a:prstClr val="black"/>
                </a:solidFill>
                <a:latin typeface="Arial"/>
                <a:cs typeface="Arial"/>
              </a:rPr>
              <a:t> </a:t>
            </a:r>
            <a:r>
              <a:rPr sz="2400" b="1" spc="-5" dirty="0">
                <a:solidFill>
                  <a:prstClr val="black"/>
                </a:solidFill>
                <a:latin typeface="Arial"/>
                <a:cs typeface="Arial"/>
              </a:rPr>
              <a:t>W:</a:t>
            </a:r>
            <a:endParaRPr sz="2400">
              <a:solidFill>
                <a:prstClr val="black"/>
              </a:solidFill>
              <a:latin typeface="Arial"/>
              <a:cs typeface="Arial"/>
            </a:endParaRPr>
          </a:p>
        </p:txBody>
      </p:sp>
      <p:sp>
        <p:nvSpPr>
          <p:cNvPr id="7" name="object 7"/>
          <p:cNvSpPr txBox="1"/>
          <p:nvPr/>
        </p:nvSpPr>
        <p:spPr>
          <a:xfrm>
            <a:off x="270050" y="1691981"/>
            <a:ext cx="1820545" cy="3718967"/>
          </a:xfrm>
          <a:prstGeom prst="rect">
            <a:avLst/>
          </a:prstGeom>
        </p:spPr>
        <p:txBody>
          <a:bodyPr vert="horz" wrap="square" lIns="0" tIns="0" rIns="0" bIns="0" rtlCol="0">
            <a:spAutoFit/>
          </a:bodyPr>
          <a:lstStyle/>
          <a:p>
            <a:pPr marL="12700">
              <a:lnSpc>
                <a:spcPts val="2865"/>
              </a:lnSpc>
            </a:pPr>
            <a:r>
              <a:rPr sz="2400" spc="-5" dirty="0">
                <a:solidFill>
                  <a:prstClr val="black"/>
                </a:solidFill>
                <a:latin typeface="Arial"/>
                <a:cs typeface="Arial"/>
              </a:rPr>
              <a:t>[0.34,</a:t>
            </a:r>
            <a:endParaRPr sz="2400">
              <a:solidFill>
                <a:prstClr val="black"/>
              </a:solidFill>
              <a:latin typeface="Arial"/>
              <a:cs typeface="Arial"/>
            </a:endParaRPr>
          </a:p>
          <a:p>
            <a:pPr marL="12700">
              <a:lnSpc>
                <a:spcPts val="2850"/>
              </a:lnSpc>
            </a:pPr>
            <a:r>
              <a:rPr sz="2400" spc="-5" dirty="0">
                <a:solidFill>
                  <a:prstClr val="black"/>
                </a:solidFill>
                <a:latin typeface="Arial"/>
                <a:cs typeface="Arial"/>
              </a:rPr>
              <a:t>-1.11,</a:t>
            </a:r>
            <a:endParaRPr sz="2400">
              <a:solidFill>
                <a:prstClr val="black"/>
              </a:solidFill>
              <a:latin typeface="Arial"/>
              <a:cs typeface="Arial"/>
            </a:endParaRPr>
          </a:p>
          <a:p>
            <a:pPr marL="12700">
              <a:lnSpc>
                <a:spcPts val="2850"/>
              </a:lnSpc>
            </a:pPr>
            <a:r>
              <a:rPr sz="2400" spc="-5" dirty="0">
                <a:solidFill>
                  <a:prstClr val="black"/>
                </a:solidFill>
                <a:latin typeface="Arial"/>
                <a:cs typeface="Arial"/>
              </a:rPr>
              <a:t>0.78,</a:t>
            </a:r>
            <a:endParaRPr sz="2400">
              <a:solidFill>
                <a:prstClr val="black"/>
              </a:solidFill>
              <a:latin typeface="Arial"/>
              <a:cs typeface="Arial"/>
            </a:endParaRPr>
          </a:p>
          <a:p>
            <a:pPr marL="12700">
              <a:lnSpc>
                <a:spcPts val="2850"/>
              </a:lnSpc>
            </a:pPr>
            <a:r>
              <a:rPr sz="2400" spc="-5" dirty="0">
                <a:solidFill>
                  <a:prstClr val="black"/>
                </a:solidFill>
                <a:latin typeface="Arial"/>
                <a:cs typeface="Arial"/>
              </a:rPr>
              <a:t>0.12,</a:t>
            </a:r>
            <a:endParaRPr sz="2400">
              <a:solidFill>
                <a:prstClr val="black"/>
              </a:solidFill>
              <a:latin typeface="Arial"/>
              <a:cs typeface="Arial"/>
            </a:endParaRPr>
          </a:p>
          <a:p>
            <a:pPr marL="12700">
              <a:lnSpc>
                <a:spcPts val="2850"/>
              </a:lnSpc>
            </a:pPr>
            <a:r>
              <a:rPr sz="2400" spc="-5" dirty="0">
                <a:solidFill>
                  <a:prstClr val="black"/>
                </a:solidFill>
                <a:latin typeface="Arial"/>
                <a:cs typeface="Arial"/>
              </a:rPr>
              <a:t>0.55,</a:t>
            </a:r>
            <a:endParaRPr sz="2400">
              <a:solidFill>
                <a:prstClr val="black"/>
              </a:solidFill>
              <a:latin typeface="Arial"/>
              <a:cs typeface="Arial"/>
            </a:endParaRPr>
          </a:p>
          <a:p>
            <a:pPr marL="12700">
              <a:lnSpc>
                <a:spcPts val="2850"/>
              </a:lnSpc>
            </a:pPr>
            <a:r>
              <a:rPr sz="2400" spc="-5" dirty="0">
                <a:solidFill>
                  <a:prstClr val="black"/>
                </a:solidFill>
                <a:latin typeface="Arial"/>
                <a:cs typeface="Arial"/>
              </a:rPr>
              <a:t>2.81,</a:t>
            </a:r>
            <a:endParaRPr sz="2400">
              <a:solidFill>
                <a:prstClr val="black"/>
              </a:solidFill>
              <a:latin typeface="Arial"/>
              <a:cs typeface="Arial"/>
            </a:endParaRPr>
          </a:p>
          <a:p>
            <a:pPr marL="12700">
              <a:lnSpc>
                <a:spcPts val="2850"/>
              </a:lnSpc>
            </a:pPr>
            <a:r>
              <a:rPr sz="2400" spc="-5" dirty="0">
                <a:solidFill>
                  <a:prstClr val="black"/>
                </a:solidFill>
                <a:latin typeface="Arial"/>
                <a:cs typeface="Arial"/>
              </a:rPr>
              <a:t>-3.1,</a:t>
            </a:r>
            <a:endParaRPr sz="2400">
              <a:solidFill>
                <a:prstClr val="black"/>
              </a:solidFill>
              <a:latin typeface="Arial"/>
              <a:cs typeface="Arial"/>
            </a:endParaRPr>
          </a:p>
          <a:p>
            <a:pPr marL="12700">
              <a:lnSpc>
                <a:spcPts val="2850"/>
              </a:lnSpc>
            </a:pPr>
            <a:r>
              <a:rPr sz="2400" spc="-5" dirty="0">
                <a:solidFill>
                  <a:prstClr val="black"/>
                </a:solidFill>
                <a:latin typeface="Arial"/>
                <a:cs typeface="Arial"/>
              </a:rPr>
              <a:t>-1.5,</a:t>
            </a:r>
            <a:endParaRPr sz="2400">
              <a:solidFill>
                <a:prstClr val="black"/>
              </a:solidFill>
              <a:latin typeface="Arial"/>
              <a:cs typeface="Arial"/>
            </a:endParaRPr>
          </a:p>
          <a:p>
            <a:pPr marL="12700">
              <a:lnSpc>
                <a:spcPts val="2850"/>
              </a:lnSpc>
            </a:pPr>
            <a:r>
              <a:rPr sz="2400" spc="-5" dirty="0">
                <a:solidFill>
                  <a:prstClr val="black"/>
                </a:solidFill>
                <a:latin typeface="Arial"/>
                <a:cs typeface="Arial"/>
              </a:rPr>
              <a:t>0.33,…]</a:t>
            </a:r>
            <a:endParaRPr sz="2400">
              <a:solidFill>
                <a:prstClr val="black"/>
              </a:solidFill>
              <a:latin typeface="Arial"/>
              <a:cs typeface="Arial"/>
            </a:endParaRPr>
          </a:p>
          <a:p>
            <a:pPr marL="12700">
              <a:lnSpc>
                <a:spcPts val="2865"/>
              </a:lnSpc>
            </a:pPr>
            <a:r>
              <a:rPr sz="2400" b="1" spc="-5" dirty="0">
                <a:solidFill>
                  <a:srgbClr val="FF0000"/>
                </a:solidFill>
                <a:latin typeface="Arial"/>
                <a:cs typeface="Arial"/>
              </a:rPr>
              <a:t>loss</a:t>
            </a:r>
            <a:r>
              <a:rPr sz="2400" b="1" spc="-60" dirty="0">
                <a:solidFill>
                  <a:srgbClr val="FF0000"/>
                </a:solidFill>
                <a:latin typeface="Arial"/>
                <a:cs typeface="Arial"/>
              </a:rPr>
              <a:t> </a:t>
            </a:r>
            <a:r>
              <a:rPr sz="2400" b="1" spc="-5" dirty="0">
                <a:solidFill>
                  <a:srgbClr val="FF0000"/>
                </a:solidFill>
                <a:latin typeface="Arial"/>
                <a:cs typeface="Arial"/>
              </a:rPr>
              <a:t>1.25347</a:t>
            </a:r>
            <a:endParaRPr sz="2400">
              <a:solidFill>
                <a:prstClr val="black"/>
              </a:solidFill>
              <a:latin typeface="Arial"/>
              <a:cs typeface="Arial"/>
            </a:endParaRPr>
          </a:p>
        </p:txBody>
      </p:sp>
      <p:sp>
        <p:nvSpPr>
          <p:cNvPr id="8" name="object 8"/>
          <p:cNvSpPr/>
          <p:nvPr/>
        </p:nvSpPr>
        <p:spPr>
          <a:xfrm>
            <a:off x="2326795" y="921101"/>
            <a:ext cx="0" cy="4398645"/>
          </a:xfrm>
          <a:custGeom>
            <a:avLst/>
            <a:gdLst/>
            <a:ahLst/>
            <a:cxnLst/>
            <a:rect l="l" t="t" r="r" b="b"/>
            <a:pathLst>
              <a:path h="4398645">
                <a:moveTo>
                  <a:pt x="0" y="0"/>
                </a:moveTo>
                <a:lnTo>
                  <a:pt x="0" y="4398290"/>
                </a:lnTo>
              </a:path>
            </a:pathLst>
          </a:custGeom>
          <a:ln w="9524">
            <a:solidFill>
              <a:srgbClr val="666666"/>
            </a:solidFill>
          </a:ln>
        </p:spPr>
        <p:txBody>
          <a:bodyPr wrap="square" lIns="0" tIns="0" rIns="0" bIns="0" rtlCol="0"/>
          <a:lstStyle/>
          <a:p>
            <a:endParaRPr>
              <a:solidFill>
                <a:prstClr val="black"/>
              </a:solidFill>
            </a:endParaRPr>
          </a:p>
        </p:txBody>
      </p:sp>
      <p:sp>
        <p:nvSpPr>
          <p:cNvPr id="9" name="object 9"/>
          <p:cNvSpPr txBox="1"/>
          <p:nvPr/>
        </p:nvSpPr>
        <p:spPr>
          <a:xfrm>
            <a:off x="2900049" y="1973577"/>
            <a:ext cx="2023745" cy="1128514"/>
          </a:xfrm>
          <a:prstGeom prst="rect">
            <a:avLst/>
          </a:prstGeom>
        </p:spPr>
        <p:txBody>
          <a:bodyPr vert="horz" wrap="square" lIns="0" tIns="0" rIns="0" bIns="0" rtlCol="0">
            <a:spAutoFit/>
          </a:bodyPr>
          <a:lstStyle/>
          <a:p>
            <a:pPr marL="12700">
              <a:lnSpc>
                <a:spcPts val="2865"/>
              </a:lnSpc>
            </a:pPr>
            <a:r>
              <a:rPr sz="2400" spc="-5" dirty="0">
                <a:solidFill>
                  <a:srgbClr val="0000FF"/>
                </a:solidFill>
                <a:latin typeface="Arial"/>
                <a:cs typeface="Arial"/>
              </a:rPr>
              <a:t>dW =</a:t>
            </a:r>
            <a:r>
              <a:rPr sz="2400" spc="-90" dirty="0">
                <a:solidFill>
                  <a:srgbClr val="0000FF"/>
                </a:solidFill>
                <a:latin typeface="Arial"/>
                <a:cs typeface="Arial"/>
              </a:rPr>
              <a:t> </a:t>
            </a:r>
            <a:r>
              <a:rPr sz="2400" spc="-5" dirty="0">
                <a:solidFill>
                  <a:srgbClr val="0000FF"/>
                </a:solidFill>
                <a:latin typeface="Arial"/>
                <a:cs typeface="Arial"/>
              </a:rPr>
              <a:t>...</a:t>
            </a:r>
            <a:endParaRPr sz="2400">
              <a:solidFill>
                <a:prstClr val="black"/>
              </a:solidFill>
              <a:latin typeface="Arial"/>
              <a:cs typeface="Arial"/>
            </a:endParaRPr>
          </a:p>
          <a:p>
            <a:pPr marL="12700" marR="5080">
              <a:lnSpc>
                <a:spcPts val="2850"/>
              </a:lnSpc>
              <a:spcBef>
                <a:spcPts val="105"/>
              </a:spcBef>
            </a:pPr>
            <a:r>
              <a:rPr sz="2400" spc="-5" dirty="0">
                <a:solidFill>
                  <a:srgbClr val="0000FF"/>
                </a:solidFill>
                <a:latin typeface="Arial"/>
                <a:cs typeface="Arial"/>
              </a:rPr>
              <a:t>(some</a:t>
            </a:r>
            <a:r>
              <a:rPr sz="2400" spc="-50" dirty="0">
                <a:solidFill>
                  <a:srgbClr val="0000FF"/>
                </a:solidFill>
                <a:latin typeface="Arial"/>
                <a:cs typeface="Arial"/>
              </a:rPr>
              <a:t> </a:t>
            </a:r>
            <a:r>
              <a:rPr sz="2400" spc="-5" dirty="0">
                <a:solidFill>
                  <a:srgbClr val="0000FF"/>
                </a:solidFill>
                <a:latin typeface="Arial"/>
                <a:cs typeface="Arial"/>
              </a:rPr>
              <a:t>function  data and</a:t>
            </a:r>
            <a:r>
              <a:rPr sz="2400" spc="-70" dirty="0">
                <a:solidFill>
                  <a:srgbClr val="0000FF"/>
                </a:solidFill>
                <a:latin typeface="Arial"/>
                <a:cs typeface="Arial"/>
              </a:rPr>
              <a:t> </a:t>
            </a:r>
            <a:r>
              <a:rPr sz="2400" spc="-5" dirty="0">
                <a:solidFill>
                  <a:srgbClr val="0000FF"/>
                </a:solidFill>
                <a:latin typeface="Arial"/>
                <a:cs typeface="Arial"/>
              </a:rPr>
              <a:t>W)</a:t>
            </a:r>
            <a:endParaRPr sz="2400">
              <a:solidFill>
                <a:prstClr val="black"/>
              </a:solidFill>
              <a:latin typeface="Arial"/>
              <a:cs typeface="Arial"/>
            </a:endParaRPr>
          </a:p>
        </p:txBody>
      </p:sp>
      <p:sp>
        <p:nvSpPr>
          <p:cNvPr id="10" name="object 10"/>
          <p:cNvSpPr/>
          <p:nvPr/>
        </p:nvSpPr>
        <p:spPr>
          <a:xfrm>
            <a:off x="4036417" y="3311721"/>
            <a:ext cx="2172335" cy="560705"/>
          </a:xfrm>
          <a:custGeom>
            <a:avLst/>
            <a:gdLst/>
            <a:ahLst/>
            <a:cxnLst/>
            <a:rect l="l" t="t" r="r" b="b"/>
            <a:pathLst>
              <a:path w="2172335" h="560705">
                <a:moveTo>
                  <a:pt x="0" y="0"/>
                </a:moveTo>
                <a:lnTo>
                  <a:pt x="2172145" y="560223"/>
                </a:lnTo>
              </a:path>
            </a:pathLst>
          </a:custGeom>
          <a:ln w="9524">
            <a:solidFill>
              <a:srgbClr val="666666"/>
            </a:solidFill>
          </a:ln>
        </p:spPr>
        <p:txBody>
          <a:bodyPr wrap="square" lIns="0" tIns="0" rIns="0" bIns="0" rtlCol="0"/>
          <a:lstStyle/>
          <a:p>
            <a:endParaRPr>
              <a:solidFill>
                <a:prstClr val="black"/>
              </a:solidFill>
            </a:endParaRPr>
          </a:p>
        </p:txBody>
      </p:sp>
      <p:sp>
        <p:nvSpPr>
          <p:cNvPr id="11" name="object 11"/>
          <p:cNvSpPr/>
          <p:nvPr/>
        </p:nvSpPr>
        <p:spPr>
          <a:xfrm>
            <a:off x="6204638" y="3856719"/>
            <a:ext cx="46355" cy="30480"/>
          </a:xfrm>
          <a:custGeom>
            <a:avLst/>
            <a:gdLst/>
            <a:ahLst/>
            <a:cxnLst/>
            <a:rect l="l" t="t" r="r" b="b"/>
            <a:pathLst>
              <a:path w="46354" h="30480">
                <a:moveTo>
                  <a:pt x="0" y="30449"/>
                </a:moveTo>
                <a:lnTo>
                  <a:pt x="45799" y="26024"/>
                </a:lnTo>
                <a:lnTo>
                  <a:pt x="7874" y="0"/>
                </a:lnTo>
                <a:lnTo>
                  <a:pt x="0" y="30449"/>
                </a:lnTo>
                <a:close/>
              </a:path>
            </a:pathLst>
          </a:custGeom>
          <a:ln w="9524">
            <a:solidFill>
              <a:srgbClr val="666666"/>
            </a:solidFill>
          </a:ln>
        </p:spPr>
        <p:txBody>
          <a:bodyPr wrap="square" lIns="0" tIns="0" rIns="0" bIns="0" rtlCol="0"/>
          <a:lstStyle/>
          <a:p>
            <a:endParaRPr>
              <a:solidFill>
                <a:prstClr val="black"/>
              </a:solidFill>
            </a:endParaRPr>
          </a:p>
        </p:txBody>
      </p:sp>
      <p:sp>
        <p:nvSpPr>
          <p:cNvPr id="12" name="TextBox 11"/>
          <p:cNvSpPr txBox="1"/>
          <p:nvPr/>
        </p:nvSpPr>
        <p:spPr>
          <a:xfrm>
            <a:off x="0" y="6604084"/>
            <a:ext cx="1072730" cy="253916"/>
          </a:xfrm>
          <a:prstGeom prst="rect">
            <a:avLst/>
          </a:prstGeom>
          <a:noFill/>
        </p:spPr>
        <p:txBody>
          <a:bodyPr wrap="none" rtlCol="0">
            <a:spAutoFit/>
          </a:bodyPr>
          <a:lstStyle/>
          <a:p>
            <a:r>
              <a:rPr lang="en-US" sz="1050" dirty="0"/>
              <a:t>Andrej </a:t>
            </a:r>
            <a:r>
              <a:rPr lang="en-US" sz="1050" dirty="0" err="1"/>
              <a:t>Karpathy</a:t>
            </a:r>
            <a:endParaRPr lang="en-US" sz="1050" dirty="0"/>
          </a:p>
        </p:txBody>
      </p:sp>
    </p:spTree>
    <p:extLst>
      <p:ext uri="{BB962C8B-B14F-4D97-AF65-F5344CB8AC3E}">
        <p14:creationId xmlns:p14="http://schemas.microsoft.com/office/powerpoint/2010/main" val="412535354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Loss gradients</a:t>
            </a:r>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dirty="0"/>
              <a:t>Denoted as (diff notations):</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i.e. how </a:t>
            </a:r>
            <a:r>
              <a:rPr lang="en-US" dirty="0" smtClean="0"/>
              <a:t>the </a:t>
            </a:r>
            <a:r>
              <a:rPr lang="en-US" dirty="0"/>
              <a:t>loss </a:t>
            </a:r>
            <a:r>
              <a:rPr lang="en-US" dirty="0" smtClean="0"/>
              <a:t>changes </a:t>
            </a:r>
            <a:r>
              <a:rPr lang="en-US" dirty="0"/>
              <a:t>as a function of the weights</a:t>
            </a:r>
          </a:p>
          <a:p>
            <a:pPr marL="457200" indent="-457200">
              <a:buFont typeface="Arial" panose="020B0604020202020204" pitchFamily="34" charset="0"/>
              <a:buChar char="•"/>
            </a:pPr>
            <a:r>
              <a:rPr lang="en-US" dirty="0"/>
              <a:t>We want to change the weights in such a way that makes the loss decrease as fast as possible  </a:t>
            </a:r>
          </a:p>
        </p:txBody>
      </p:sp>
      <p:pic>
        <p:nvPicPr>
          <p:cNvPr id="4" name="Picture 3"/>
          <p:cNvPicPr>
            <a:picLocks noChangeAspect="1"/>
          </p:cNvPicPr>
          <p:nvPr/>
        </p:nvPicPr>
        <p:blipFill rotWithShape="1">
          <a:blip r:embed="rId3" cstate="print"/>
          <a:srcRect r="80363"/>
          <a:stretch/>
        </p:blipFill>
        <p:spPr>
          <a:xfrm>
            <a:off x="5998778" y="914400"/>
            <a:ext cx="961696" cy="1032743"/>
          </a:xfrm>
          <a:prstGeom prst="rect">
            <a:avLst/>
          </a:prstGeom>
        </p:spPr>
      </p:pic>
      <p:sp>
        <p:nvSpPr>
          <p:cNvPr id="5" name="object 8"/>
          <p:cNvSpPr/>
          <p:nvPr/>
        </p:nvSpPr>
        <p:spPr>
          <a:xfrm>
            <a:off x="7391343" y="1233972"/>
            <a:ext cx="867588" cy="393599"/>
          </a:xfrm>
          <a:prstGeom prst="rect">
            <a:avLst/>
          </a:prstGeom>
          <a:blipFill>
            <a:blip r:embed="rId4"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rial"/>
              <a:ea typeface="+mn-ea"/>
              <a:cs typeface="+mn-cs"/>
            </a:endParaRPr>
          </a:p>
        </p:txBody>
      </p:sp>
      <p:pic>
        <p:nvPicPr>
          <p:cNvPr id="1026" name="Picture 2" descr="https://upload.wikimedia.org/wikipedia/commons/thumb/d/d2/Tangent-calculus.svg/823px-Tangent-calculus.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41600" y="3767020"/>
            <a:ext cx="3942639" cy="2807040"/>
          </a:xfrm>
          <a:prstGeom prst="rect">
            <a:avLst/>
          </a:prstGeom>
          <a:noFill/>
          <a:extLst>
            <a:ext uri="{909E8E84-426E-40dd-AFC4-6F175D3DCCD1}">
              <a14:hiddenFill xmlns:a14="http://schemas.microsoft.com/office/drawing/2010/main" xmlns="">
                <a:solidFill>
                  <a:srgbClr val="FFFFFF"/>
                </a:solidFill>
              </a14:hiddenFill>
            </a:ext>
          </a:extLst>
        </p:spPr>
      </p:pic>
      <p:sp>
        <p:nvSpPr>
          <p:cNvPr id="7" name="Rectangle 6"/>
          <p:cNvSpPr/>
          <p:nvPr/>
        </p:nvSpPr>
        <p:spPr bwMode="auto">
          <a:xfrm>
            <a:off x="6560175" y="1152412"/>
            <a:ext cx="161509" cy="161509"/>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1" i="0" u="none" strike="noStrike" kern="1200" cap="none" spc="0" normalizeH="0" baseline="0" noProof="0">
              <a:ln>
                <a:noFill/>
              </a:ln>
              <a:solidFill>
                <a:srgbClr val="000000"/>
              </a:solidFill>
              <a:effectLst/>
              <a:uLnTx/>
              <a:uFillTx/>
              <a:latin typeface="Arial" charset="0"/>
              <a:ea typeface="+mn-ea"/>
              <a:cs typeface="Arial" charset="0"/>
            </a:endParaRPr>
          </a:p>
        </p:txBody>
      </p:sp>
    </p:spTree>
    <p:extLst>
      <p:ext uri="{BB962C8B-B14F-4D97-AF65-F5344CB8AC3E}">
        <p14:creationId xmlns:p14="http://schemas.microsoft.com/office/powerpoint/2010/main" val="4143546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Gradient descent</a:t>
            </a:r>
            <a:endParaRPr lang="en-US" dirty="0"/>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dirty="0"/>
              <a:t>We’ll update </a:t>
            </a:r>
            <a:r>
              <a:rPr lang="en-US" dirty="0" smtClean="0"/>
              <a:t>weights iteratively</a:t>
            </a:r>
            <a:endParaRPr lang="en-US" dirty="0"/>
          </a:p>
          <a:p>
            <a:pPr marL="457200" indent="-457200">
              <a:buFont typeface="Arial" panose="020B0604020202020204" pitchFamily="34" charset="0"/>
              <a:buChar char="•"/>
            </a:pPr>
            <a:r>
              <a:rPr lang="en-US" dirty="0"/>
              <a:t>Move in direction opposite to gradient:</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a:p>
            <a:pPr marL="0" indent="0"/>
            <a:endParaRPr lang="en-US" dirty="0"/>
          </a:p>
          <a:p>
            <a:pPr marL="457200" indent="-457200">
              <a:buFont typeface="Arial" panose="020B0604020202020204" pitchFamily="34" charset="0"/>
              <a:buChar char="•"/>
            </a:pPr>
            <a:endParaRPr lang="en-US" dirty="0"/>
          </a:p>
        </p:txBody>
      </p:sp>
      <p:sp>
        <p:nvSpPr>
          <p:cNvPr id="7" name="TextBox 6"/>
          <p:cNvSpPr txBox="1"/>
          <p:nvPr/>
        </p:nvSpPr>
        <p:spPr>
          <a:xfrm>
            <a:off x="5558923" y="2329886"/>
            <a:ext cx="290084" cy="523220"/>
          </a:xfrm>
          <a:prstGeom prst="rect">
            <a:avLst/>
          </a:prstGeom>
          <a:solidFill>
            <a:schemeClr val="bg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1" u="none" strike="noStrike" kern="1200" cap="none" spc="0" normalizeH="0" baseline="0" noProof="0" dirty="0">
                <a:ln>
                  <a:noFill/>
                </a:ln>
                <a:solidFill>
                  <a:srgbClr val="000000"/>
                </a:solidFill>
                <a:effectLst/>
                <a:uLnTx/>
                <a:uFillTx/>
                <a:latin typeface="Arial"/>
                <a:ea typeface="+mn-ea"/>
                <a:cs typeface="+mn-cs"/>
              </a:rPr>
              <a:t>L</a:t>
            </a:r>
          </a:p>
        </p:txBody>
      </p:sp>
      <p:grpSp>
        <p:nvGrpSpPr>
          <p:cNvPr id="30" name="Group 29"/>
          <p:cNvGrpSpPr/>
          <p:nvPr/>
        </p:nvGrpSpPr>
        <p:grpSpPr>
          <a:xfrm>
            <a:off x="2241000" y="2068905"/>
            <a:ext cx="4662001" cy="1188259"/>
            <a:chOff x="2241000" y="2210799"/>
            <a:chExt cx="4662001" cy="1188259"/>
          </a:xfrm>
        </p:grpSpPr>
        <p:pic>
          <p:nvPicPr>
            <p:cNvPr id="5" name="Picture 4"/>
            <p:cNvPicPr>
              <a:picLocks noChangeAspect="1"/>
            </p:cNvPicPr>
            <p:nvPr/>
          </p:nvPicPr>
          <p:blipFill>
            <a:blip r:embed="rId3" cstate="print"/>
            <a:stretch>
              <a:fillRect/>
            </a:stretch>
          </p:blipFill>
          <p:spPr>
            <a:xfrm>
              <a:off x="2241000" y="2210799"/>
              <a:ext cx="4662001" cy="699840"/>
            </a:xfrm>
            <a:prstGeom prst="rect">
              <a:avLst/>
            </a:prstGeom>
          </p:spPr>
        </p:pic>
        <p:grpSp>
          <p:nvGrpSpPr>
            <p:cNvPr id="9" name="Group 8"/>
            <p:cNvGrpSpPr/>
            <p:nvPr/>
          </p:nvGrpSpPr>
          <p:grpSpPr>
            <a:xfrm>
              <a:off x="4374929" y="2825687"/>
              <a:ext cx="1544012" cy="573371"/>
              <a:chOff x="4469525" y="2754740"/>
              <a:chExt cx="1544012" cy="573371"/>
            </a:xfrm>
          </p:grpSpPr>
          <p:sp>
            <p:nvSpPr>
              <p:cNvPr id="4" name="TextBox 3"/>
              <p:cNvSpPr txBox="1"/>
              <p:nvPr/>
            </p:nvSpPr>
            <p:spPr>
              <a:xfrm>
                <a:off x="4469525" y="2958779"/>
                <a:ext cx="154401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Learning rate</a:t>
                </a:r>
              </a:p>
            </p:txBody>
          </p:sp>
          <p:cxnSp>
            <p:nvCxnSpPr>
              <p:cNvPr id="8" name="Straight Arrow Connector 7"/>
              <p:cNvCxnSpPr/>
              <p:nvPr/>
            </p:nvCxnSpPr>
            <p:spPr bwMode="auto">
              <a:xfrm flipV="1">
                <a:off x="5218386" y="2754740"/>
                <a:ext cx="0" cy="27498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grpSp>
          <p:nvGrpSpPr>
            <p:cNvPr id="13" name="Group 12"/>
            <p:cNvGrpSpPr/>
            <p:nvPr/>
          </p:nvGrpSpPr>
          <p:grpSpPr>
            <a:xfrm>
              <a:off x="2648843" y="2654560"/>
              <a:ext cx="689035" cy="552112"/>
              <a:chOff x="2648843" y="2693975"/>
              <a:chExt cx="689035" cy="552112"/>
            </a:xfrm>
          </p:grpSpPr>
          <p:cxnSp>
            <p:nvCxnSpPr>
              <p:cNvPr id="11" name="Straight Arrow Connector 10"/>
              <p:cNvCxnSpPr/>
              <p:nvPr/>
            </p:nvCxnSpPr>
            <p:spPr bwMode="auto">
              <a:xfrm flipV="1">
                <a:off x="3003332" y="2693975"/>
                <a:ext cx="0" cy="26161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2" name="TextBox 11"/>
              <p:cNvSpPr txBox="1"/>
              <p:nvPr/>
            </p:nvSpPr>
            <p:spPr>
              <a:xfrm>
                <a:off x="2648843" y="2876755"/>
                <a:ext cx="68903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Time</a:t>
                </a:r>
              </a:p>
            </p:txBody>
          </p:sp>
        </p:grpSp>
      </p:grpSp>
      <p:sp>
        <p:nvSpPr>
          <p:cNvPr id="27" name="TextBox 26"/>
          <p:cNvSpPr txBox="1"/>
          <p:nvPr/>
        </p:nvSpPr>
        <p:spPr>
          <a:xfrm>
            <a:off x="0" y="6604084"/>
            <a:ext cx="1879041"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0000"/>
                </a:solidFill>
                <a:effectLst/>
                <a:uLnTx/>
                <a:uFillTx/>
                <a:latin typeface="Arial"/>
                <a:ea typeface="+mn-ea"/>
                <a:cs typeface="+mn-cs"/>
              </a:rPr>
              <a:t>Figure from Andrej </a:t>
            </a:r>
            <a:r>
              <a:rPr kumimoji="0" lang="en-US" sz="1050" b="0" i="0" u="none" strike="noStrike" kern="1200" cap="none" spc="0" normalizeH="0" baseline="0" noProof="0" dirty="0" err="1">
                <a:ln>
                  <a:noFill/>
                </a:ln>
                <a:solidFill>
                  <a:srgbClr val="000000"/>
                </a:solidFill>
                <a:effectLst/>
                <a:uLnTx/>
                <a:uFillTx/>
                <a:latin typeface="Arial"/>
                <a:ea typeface="+mn-ea"/>
                <a:cs typeface="+mn-cs"/>
              </a:rPr>
              <a:t>Karpathy</a:t>
            </a:r>
            <a:endParaRPr kumimoji="0" lang="en-US" sz="1050" b="0" i="0" u="none" strike="noStrike" kern="1200" cap="none" spc="0" normalizeH="0" baseline="0" noProof="0" dirty="0">
              <a:ln>
                <a:noFill/>
              </a:ln>
              <a:solidFill>
                <a:srgbClr val="000000"/>
              </a:solidFill>
              <a:effectLst/>
              <a:uLnTx/>
              <a:uFillTx/>
              <a:latin typeface="Arial"/>
              <a:ea typeface="+mn-ea"/>
              <a:cs typeface="+mn-cs"/>
            </a:endParaRPr>
          </a:p>
        </p:txBody>
      </p:sp>
      <p:grpSp>
        <p:nvGrpSpPr>
          <p:cNvPr id="29" name="Group 28"/>
          <p:cNvGrpSpPr/>
          <p:nvPr/>
        </p:nvGrpSpPr>
        <p:grpSpPr>
          <a:xfrm>
            <a:off x="725214" y="3496663"/>
            <a:ext cx="8048298" cy="2965528"/>
            <a:chOff x="409902" y="3638557"/>
            <a:chExt cx="8048298" cy="2965528"/>
          </a:xfrm>
        </p:grpSpPr>
        <p:grpSp>
          <p:nvGrpSpPr>
            <p:cNvPr id="10" name="Group 9"/>
            <p:cNvGrpSpPr/>
            <p:nvPr/>
          </p:nvGrpSpPr>
          <p:grpSpPr>
            <a:xfrm>
              <a:off x="685800" y="3727214"/>
              <a:ext cx="7772400" cy="2743632"/>
              <a:chOff x="-1461888" y="1274330"/>
              <a:chExt cx="11527324" cy="4069108"/>
            </a:xfrm>
          </p:grpSpPr>
          <p:sp>
            <p:nvSpPr>
              <p:cNvPr id="14" name="object 4"/>
              <p:cNvSpPr/>
              <p:nvPr/>
            </p:nvSpPr>
            <p:spPr>
              <a:xfrm>
                <a:off x="3100369" y="1532698"/>
                <a:ext cx="2943219" cy="2914644"/>
              </a:xfrm>
              <a:prstGeom prst="rect">
                <a:avLst/>
              </a:prstGeom>
              <a:blipFill>
                <a:blip r:embed="rId4"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rial"/>
                  <a:ea typeface="+mn-ea"/>
                  <a:cs typeface="+mn-cs"/>
                </a:endParaRPr>
              </a:p>
            </p:txBody>
          </p:sp>
          <p:sp>
            <p:nvSpPr>
              <p:cNvPr id="15" name="object 5"/>
              <p:cNvSpPr/>
              <p:nvPr/>
            </p:nvSpPr>
            <p:spPr>
              <a:xfrm>
                <a:off x="5218915" y="4111893"/>
                <a:ext cx="1619885" cy="0"/>
              </a:xfrm>
              <a:custGeom>
                <a:avLst/>
                <a:gdLst/>
                <a:ahLst/>
                <a:cxnLst/>
                <a:rect l="l" t="t" r="r" b="b"/>
                <a:pathLst>
                  <a:path w="1619884">
                    <a:moveTo>
                      <a:pt x="1619696" y="0"/>
                    </a:moveTo>
                    <a:lnTo>
                      <a:pt x="0" y="0"/>
                    </a:lnTo>
                  </a:path>
                </a:pathLst>
              </a:custGeom>
              <a:ln w="19049">
                <a:solidFill>
                  <a:srgbClr val="666666"/>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rial"/>
                  <a:ea typeface="+mn-ea"/>
                  <a:cs typeface="+mn-cs"/>
                </a:endParaRPr>
              </a:p>
            </p:txBody>
          </p:sp>
          <p:sp>
            <p:nvSpPr>
              <p:cNvPr id="16" name="object 6"/>
              <p:cNvSpPr/>
              <p:nvPr/>
            </p:nvSpPr>
            <p:spPr>
              <a:xfrm>
                <a:off x="5132465" y="4080418"/>
                <a:ext cx="86995" cy="63500"/>
              </a:xfrm>
              <a:custGeom>
                <a:avLst/>
                <a:gdLst/>
                <a:ahLst/>
                <a:cxnLst/>
                <a:rect l="l" t="t" r="r" b="b"/>
                <a:pathLst>
                  <a:path w="86995" h="63500">
                    <a:moveTo>
                      <a:pt x="86449" y="0"/>
                    </a:moveTo>
                    <a:lnTo>
                      <a:pt x="0" y="31474"/>
                    </a:lnTo>
                    <a:lnTo>
                      <a:pt x="86449" y="62949"/>
                    </a:lnTo>
                    <a:lnTo>
                      <a:pt x="86449" y="0"/>
                    </a:lnTo>
                    <a:close/>
                  </a:path>
                </a:pathLst>
              </a:custGeom>
              <a:ln w="19049">
                <a:solidFill>
                  <a:srgbClr val="666666"/>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rial"/>
                  <a:ea typeface="+mn-ea"/>
                  <a:cs typeface="+mn-cs"/>
                </a:endParaRPr>
              </a:p>
            </p:txBody>
          </p:sp>
          <p:sp>
            <p:nvSpPr>
              <p:cNvPr id="17" name="object 7"/>
              <p:cNvSpPr txBox="1"/>
              <p:nvPr/>
            </p:nvSpPr>
            <p:spPr>
              <a:xfrm>
                <a:off x="7047236" y="4078876"/>
                <a:ext cx="3018200" cy="547760"/>
              </a:xfrm>
              <a:prstGeom prst="rect">
                <a:avLst/>
              </a:prstGeom>
            </p:spPr>
            <p:txBody>
              <a:bodyPr vert="horz" wrap="square" lIns="0" tIns="0" rIns="0" bIns="0" rtlCol="0">
                <a:spAutoFit/>
              </a:bodyPr>
              <a:lstStyle/>
              <a:p>
                <a:pPr marL="12700" marR="0" lvl="0" indent="0" algn="l" defTabSz="914400" rtl="0" eaLnBrk="1" fontAlgn="auto" latinLnBrk="0" hangingPunct="1">
                  <a:lnSpc>
                    <a:spcPct val="100000"/>
                  </a:lnSpc>
                  <a:spcBef>
                    <a:spcPts val="0"/>
                  </a:spcBef>
                  <a:spcAft>
                    <a:spcPts val="0"/>
                  </a:spcAft>
                  <a:buClrTx/>
                  <a:buSzTx/>
                  <a:buFontTx/>
                  <a:buNone/>
                  <a:tabLst/>
                  <a:defRPr/>
                </a:pPr>
                <a:r>
                  <a:rPr kumimoji="0" sz="2400" b="0" i="0" u="none" strike="noStrike" kern="1200" cap="none" spc="-5" normalizeH="0" baseline="0" noProof="0" dirty="0">
                    <a:ln>
                      <a:noFill/>
                    </a:ln>
                    <a:solidFill>
                      <a:prstClr val="black"/>
                    </a:solidFill>
                    <a:effectLst/>
                    <a:uLnTx/>
                    <a:uFillTx/>
                    <a:latin typeface="Arial"/>
                    <a:ea typeface="+mn-ea"/>
                    <a:cs typeface="Arial"/>
                  </a:rPr>
                  <a:t>original</a:t>
                </a:r>
                <a:r>
                  <a:rPr kumimoji="0" sz="2400" b="0" i="0" u="none" strike="noStrike" kern="1200" cap="none" spc="-65" normalizeH="0" baseline="0" noProof="0" dirty="0">
                    <a:ln>
                      <a:noFill/>
                    </a:ln>
                    <a:solidFill>
                      <a:prstClr val="black"/>
                    </a:solidFill>
                    <a:effectLst/>
                    <a:uLnTx/>
                    <a:uFillTx/>
                    <a:latin typeface="Arial"/>
                    <a:ea typeface="+mn-ea"/>
                    <a:cs typeface="Arial"/>
                  </a:rPr>
                  <a:t> </a:t>
                </a:r>
                <a:r>
                  <a:rPr kumimoji="0" sz="2400" b="0" i="0" u="none" strike="noStrike" kern="1200" cap="none" spc="-5" normalizeH="0" baseline="0" noProof="0" dirty="0">
                    <a:ln>
                      <a:noFill/>
                    </a:ln>
                    <a:solidFill>
                      <a:prstClr val="black"/>
                    </a:solidFill>
                    <a:effectLst/>
                    <a:uLnTx/>
                    <a:uFillTx/>
                    <a:latin typeface="Arial"/>
                    <a:ea typeface="+mn-ea"/>
                    <a:cs typeface="Arial"/>
                  </a:rPr>
                  <a:t>W</a:t>
                </a:r>
                <a:endParaRPr kumimoji="0" sz="2400" b="0" i="0" u="none" strike="noStrike" kern="1200" cap="none" spc="0" normalizeH="0" baseline="0" noProof="0" dirty="0">
                  <a:ln>
                    <a:noFill/>
                  </a:ln>
                  <a:solidFill>
                    <a:prstClr val="black"/>
                  </a:solidFill>
                  <a:effectLst/>
                  <a:uLnTx/>
                  <a:uFillTx/>
                  <a:latin typeface="Arial"/>
                  <a:ea typeface="+mn-ea"/>
                  <a:cs typeface="Arial"/>
                </a:endParaRPr>
              </a:p>
            </p:txBody>
          </p:sp>
          <p:sp>
            <p:nvSpPr>
              <p:cNvPr id="18" name="object 8"/>
              <p:cNvSpPr/>
              <p:nvPr/>
            </p:nvSpPr>
            <p:spPr>
              <a:xfrm>
                <a:off x="1491698" y="4058694"/>
                <a:ext cx="2901315" cy="634365"/>
              </a:xfrm>
              <a:custGeom>
                <a:avLst/>
                <a:gdLst/>
                <a:ahLst/>
                <a:cxnLst/>
                <a:rect l="l" t="t" r="r" b="b"/>
                <a:pathLst>
                  <a:path w="2901315" h="634364">
                    <a:moveTo>
                      <a:pt x="0" y="634373"/>
                    </a:moveTo>
                    <a:lnTo>
                      <a:pt x="2900944" y="0"/>
                    </a:lnTo>
                  </a:path>
                </a:pathLst>
              </a:custGeom>
              <a:ln w="19049">
                <a:solidFill>
                  <a:srgbClr val="666666"/>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rial"/>
                  <a:ea typeface="+mn-ea"/>
                  <a:cs typeface="+mn-cs"/>
                </a:endParaRPr>
              </a:p>
            </p:txBody>
          </p:sp>
          <p:sp>
            <p:nvSpPr>
              <p:cNvPr id="19" name="object 9"/>
              <p:cNvSpPr/>
              <p:nvPr/>
            </p:nvSpPr>
            <p:spPr>
              <a:xfrm>
                <a:off x="4385916" y="4027943"/>
                <a:ext cx="91440" cy="61594"/>
              </a:xfrm>
              <a:custGeom>
                <a:avLst/>
                <a:gdLst/>
                <a:ahLst/>
                <a:cxnLst/>
                <a:rect l="l" t="t" r="r" b="b"/>
                <a:pathLst>
                  <a:path w="91439" h="61594">
                    <a:moveTo>
                      <a:pt x="13424" y="61474"/>
                    </a:moveTo>
                    <a:lnTo>
                      <a:pt x="91174" y="12274"/>
                    </a:lnTo>
                    <a:lnTo>
                      <a:pt x="0" y="0"/>
                    </a:lnTo>
                    <a:lnTo>
                      <a:pt x="13424" y="61474"/>
                    </a:lnTo>
                    <a:close/>
                  </a:path>
                </a:pathLst>
              </a:custGeom>
              <a:ln w="19049">
                <a:solidFill>
                  <a:srgbClr val="666666"/>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rial"/>
                  <a:ea typeface="+mn-ea"/>
                  <a:cs typeface="+mn-cs"/>
                </a:endParaRPr>
              </a:p>
            </p:txBody>
          </p:sp>
          <p:sp>
            <p:nvSpPr>
              <p:cNvPr id="20" name="object 10"/>
              <p:cNvSpPr txBox="1"/>
              <p:nvPr/>
            </p:nvSpPr>
            <p:spPr>
              <a:xfrm>
                <a:off x="-1461888" y="4795678"/>
                <a:ext cx="5318142" cy="547760"/>
              </a:xfrm>
              <a:prstGeom prst="rect">
                <a:avLst/>
              </a:prstGeom>
            </p:spPr>
            <p:txBody>
              <a:bodyPr vert="horz" wrap="square" lIns="0" tIns="0" rIns="0" bIns="0" rtlCol="0">
                <a:spAutoFit/>
              </a:bodyPr>
              <a:lstStyle/>
              <a:p>
                <a:pPr marL="12700" marR="0" lvl="0" indent="0" algn="l" defTabSz="914400" rtl="0" eaLnBrk="1" fontAlgn="auto" latinLnBrk="0" hangingPunct="1">
                  <a:lnSpc>
                    <a:spcPct val="100000"/>
                  </a:lnSpc>
                  <a:spcBef>
                    <a:spcPts val="0"/>
                  </a:spcBef>
                  <a:spcAft>
                    <a:spcPts val="0"/>
                  </a:spcAft>
                  <a:buClrTx/>
                  <a:buSzTx/>
                  <a:buFontTx/>
                  <a:buNone/>
                  <a:tabLst/>
                  <a:defRPr/>
                </a:pPr>
                <a:r>
                  <a:rPr kumimoji="0" sz="2400" b="0" i="0" u="none" strike="noStrike" kern="1200" cap="none" spc="-5" normalizeH="0" baseline="0" noProof="0" dirty="0">
                    <a:ln>
                      <a:noFill/>
                    </a:ln>
                    <a:solidFill>
                      <a:prstClr val="black"/>
                    </a:solidFill>
                    <a:effectLst/>
                    <a:uLnTx/>
                    <a:uFillTx/>
                    <a:latin typeface="Arial"/>
                    <a:ea typeface="+mn-ea"/>
                    <a:cs typeface="Arial"/>
                  </a:rPr>
                  <a:t>negative gradient</a:t>
                </a:r>
                <a:r>
                  <a:rPr kumimoji="0" sz="2400" b="0" i="0" u="none" strike="noStrike" kern="1200" cap="none" spc="5" normalizeH="0" baseline="0" noProof="0" dirty="0">
                    <a:ln>
                      <a:noFill/>
                    </a:ln>
                    <a:solidFill>
                      <a:prstClr val="black"/>
                    </a:solidFill>
                    <a:effectLst/>
                    <a:uLnTx/>
                    <a:uFillTx/>
                    <a:latin typeface="Arial"/>
                    <a:ea typeface="+mn-ea"/>
                    <a:cs typeface="Arial"/>
                  </a:rPr>
                  <a:t> </a:t>
                </a:r>
                <a:r>
                  <a:rPr kumimoji="0" sz="2400" b="0" i="0" u="none" strike="noStrike" kern="1200" cap="none" spc="-5" normalizeH="0" baseline="0" noProof="0" dirty="0">
                    <a:ln>
                      <a:noFill/>
                    </a:ln>
                    <a:solidFill>
                      <a:prstClr val="black"/>
                    </a:solidFill>
                    <a:effectLst/>
                    <a:uLnTx/>
                    <a:uFillTx/>
                    <a:latin typeface="Arial"/>
                    <a:ea typeface="+mn-ea"/>
                    <a:cs typeface="Arial"/>
                  </a:rPr>
                  <a:t>direction</a:t>
                </a:r>
                <a:endParaRPr kumimoji="0" sz="2400" b="0" i="0" u="none" strike="noStrike" kern="1200" cap="none" spc="0" normalizeH="0" baseline="0" noProof="0" dirty="0">
                  <a:ln>
                    <a:noFill/>
                  </a:ln>
                  <a:solidFill>
                    <a:prstClr val="black"/>
                  </a:solidFill>
                  <a:effectLst/>
                  <a:uLnTx/>
                  <a:uFillTx/>
                  <a:latin typeface="Arial"/>
                  <a:ea typeface="+mn-ea"/>
                  <a:cs typeface="Arial"/>
                </a:endParaRPr>
              </a:p>
            </p:txBody>
          </p:sp>
          <p:sp>
            <p:nvSpPr>
              <p:cNvPr id="21" name="object 11"/>
              <p:cNvSpPr/>
              <p:nvPr/>
            </p:nvSpPr>
            <p:spPr>
              <a:xfrm>
                <a:off x="3100018" y="4560242"/>
                <a:ext cx="3248660" cy="0"/>
              </a:xfrm>
              <a:custGeom>
                <a:avLst/>
                <a:gdLst/>
                <a:ahLst/>
                <a:cxnLst/>
                <a:rect l="l" t="t" r="r" b="b"/>
                <a:pathLst>
                  <a:path w="3248660">
                    <a:moveTo>
                      <a:pt x="0" y="0"/>
                    </a:moveTo>
                    <a:lnTo>
                      <a:pt x="3248543" y="0"/>
                    </a:lnTo>
                  </a:path>
                </a:pathLst>
              </a:custGeom>
              <a:ln w="9524">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rial"/>
                  <a:ea typeface="+mn-ea"/>
                  <a:cs typeface="+mn-cs"/>
                </a:endParaRPr>
              </a:p>
            </p:txBody>
          </p:sp>
          <p:sp>
            <p:nvSpPr>
              <p:cNvPr id="22" name="object 12"/>
              <p:cNvSpPr/>
              <p:nvPr/>
            </p:nvSpPr>
            <p:spPr>
              <a:xfrm>
                <a:off x="6348563" y="4544517"/>
                <a:ext cx="43815" cy="31750"/>
              </a:xfrm>
              <a:custGeom>
                <a:avLst/>
                <a:gdLst/>
                <a:ahLst/>
                <a:cxnLst/>
                <a:rect l="l" t="t" r="r" b="b"/>
                <a:pathLst>
                  <a:path w="43814" h="31750">
                    <a:moveTo>
                      <a:pt x="0" y="31449"/>
                    </a:moveTo>
                    <a:lnTo>
                      <a:pt x="43224" y="15724"/>
                    </a:lnTo>
                    <a:lnTo>
                      <a:pt x="0" y="0"/>
                    </a:lnTo>
                    <a:lnTo>
                      <a:pt x="0" y="31449"/>
                    </a:lnTo>
                    <a:close/>
                  </a:path>
                </a:pathLst>
              </a:custGeom>
              <a:ln w="9524">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rial"/>
                  <a:ea typeface="+mn-ea"/>
                  <a:cs typeface="+mn-cs"/>
                </a:endParaRPr>
              </a:p>
            </p:txBody>
          </p:sp>
          <p:sp>
            <p:nvSpPr>
              <p:cNvPr id="23" name="object 13"/>
              <p:cNvSpPr txBox="1"/>
              <p:nvPr/>
            </p:nvSpPr>
            <p:spPr>
              <a:xfrm>
                <a:off x="5396661" y="4576649"/>
                <a:ext cx="1024096" cy="410820"/>
              </a:xfrm>
              <a:prstGeom prst="rect">
                <a:avLst/>
              </a:prstGeom>
            </p:spPr>
            <p:txBody>
              <a:bodyPr vert="horz" wrap="square" lIns="0" tIns="0" rIns="0" bIns="0" rtlCol="0">
                <a:spAutoFit/>
              </a:bodyPr>
              <a:lstStyle/>
              <a:p>
                <a:pPr marL="12700" marR="0" lvl="0" indent="0" algn="l" defTabSz="914400" rtl="0" eaLnBrk="1" fontAlgn="auto" latinLnBrk="0" hangingPunct="1">
                  <a:lnSpc>
                    <a:spcPct val="100000"/>
                  </a:lnSpc>
                  <a:spcBef>
                    <a:spcPts val="0"/>
                  </a:spcBef>
                  <a:spcAft>
                    <a:spcPts val="0"/>
                  </a:spcAft>
                  <a:buClrTx/>
                  <a:buSzTx/>
                  <a:buFontTx/>
                  <a:buNone/>
                  <a:tabLst/>
                  <a:defRPr/>
                </a:pPr>
                <a:r>
                  <a:rPr kumimoji="0" sz="1800" b="0" i="0" u="none" strike="noStrike" kern="1200" cap="none" spc="-5" normalizeH="0" baseline="0" noProof="0" dirty="0">
                    <a:ln>
                      <a:noFill/>
                    </a:ln>
                    <a:solidFill>
                      <a:prstClr val="black"/>
                    </a:solidFill>
                    <a:effectLst/>
                    <a:uLnTx/>
                    <a:uFillTx/>
                    <a:latin typeface="Arial"/>
                    <a:ea typeface="+mn-ea"/>
                    <a:cs typeface="Arial"/>
                  </a:rPr>
                  <a:t>W_1</a:t>
                </a:r>
                <a:endParaRPr kumimoji="0" sz="1800" b="0" i="0" u="none" strike="noStrike" kern="1200" cap="none" spc="0" normalizeH="0" baseline="0" noProof="0" dirty="0">
                  <a:ln>
                    <a:noFill/>
                  </a:ln>
                  <a:solidFill>
                    <a:prstClr val="black"/>
                  </a:solidFill>
                  <a:effectLst/>
                  <a:uLnTx/>
                  <a:uFillTx/>
                  <a:latin typeface="Arial"/>
                  <a:ea typeface="+mn-ea"/>
                  <a:cs typeface="Arial"/>
                </a:endParaRPr>
              </a:p>
            </p:txBody>
          </p:sp>
          <p:sp>
            <p:nvSpPr>
              <p:cNvPr id="24" name="object 14"/>
              <p:cNvSpPr/>
              <p:nvPr/>
            </p:nvSpPr>
            <p:spPr>
              <a:xfrm>
                <a:off x="3032493" y="1403799"/>
                <a:ext cx="0" cy="3156585"/>
              </a:xfrm>
              <a:custGeom>
                <a:avLst/>
                <a:gdLst/>
                <a:ahLst/>
                <a:cxnLst/>
                <a:rect l="l" t="t" r="r" b="b"/>
                <a:pathLst>
                  <a:path h="3156585">
                    <a:moveTo>
                      <a:pt x="0" y="3156443"/>
                    </a:moveTo>
                    <a:lnTo>
                      <a:pt x="0" y="0"/>
                    </a:lnTo>
                  </a:path>
                </a:pathLst>
              </a:custGeom>
              <a:ln w="9524">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rial"/>
                  <a:ea typeface="+mn-ea"/>
                  <a:cs typeface="+mn-cs"/>
                </a:endParaRPr>
              </a:p>
            </p:txBody>
          </p:sp>
          <p:sp>
            <p:nvSpPr>
              <p:cNvPr id="25" name="object 15"/>
              <p:cNvSpPr/>
              <p:nvPr/>
            </p:nvSpPr>
            <p:spPr>
              <a:xfrm>
                <a:off x="3016768" y="1360574"/>
                <a:ext cx="31750" cy="43815"/>
              </a:xfrm>
              <a:custGeom>
                <a:avLst/>
                <a:gdLst/>
                <a:ahLst/>
                <a:cxnLst/>
                <a:rect l="l" t="t" r="r" b="b"/>
                <a:pathLst>
                  <a:path w="31750" h="43815">
                    <a:moveTo>
                      <a:pt x="31449" y="43224"/>
                    </a:moveTo>
                    <a:lnTo>
                      <a:pt x="15724" y="0"/>
                    </a:lnTo>
                    <a:lnTo>
                      <a:pt x="0" y="43224"/>
                    </a:lnTo>
                    <a:lnTo>
                      <a:pt x="31449" y="43224"/>
                    </a:lnTo>
                    <a:close/>
                  </a:path>
                </a:pathLst>
              </a:custGeom>
              <a:ln w="9524">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rial"/>
                  <a:ea typeface="+mn-ea"/>
                  <a:cs typeface="+mn-cs"/>
                </a:endParaRPr>
              </a:p>
            </p:txBody>
          </p:sp>
          <p:sp>
            <p:nvSpPr>
              <p:cNvPr id="26" name="object 16"/>
              <p:cNvSpPr txBox="1"/>
              <p:nvPr/>
            </p:nvSpPr>
            <p:spPr>
              <a:xfrm>
                <a:off x="1975267" y="1274330"/>
                <a:ext cx="852354" cy="410820"/>
              </a:xfrm>
              <a:prstGeom prst="rect">
                <a:avLst/>
              </a:prstGeom>
            </p:spPr>
            <p:txBody>
              <a:bodyPr vert="horz" wrap="square" lIns="0" tIns="0" rIns="0" bIns="0" rtlCol="0">
                <a:spAutoFit/>
              </a:bodyPr>
              <a:lstStyle/>
              <a:p>
                <a:pPr marL="12700" marR="0" lvl="0" indent="0" algn="l" defTabSz="914400" rtl="0" eaLnBrk="1" fontAlgn="auto" latinLnBrk="0" hangingPunct="1">
                  <a:lnSpc>
                    <a:spcPct val="100000"/>
                  </a:lnSpc>
                  <a:spcBef>
                    <a:spcPts val="0"/>
                  </a:spcBef>
                  <a:spcAft>
                    <a:spcPts val="0"/>
                  </a:spcAft>
                  <a:buClrTx/>
                  <a:buSzTx/>
                  <a:buFontTx/>
                  <a:buNone/>
                  <a:tabLst/>
                  <a:defRPr/>
                </a:pPr>
                <a:r>
                  <a:rPr kumimoji="0" sz="1800" b="0" i="0" u="none" strike="noStrike" kern="1200" cap="none" spc="-5" normalizeH="0" baseline="0" noProof="0" dirty="0">
                    <a:ln>
                      <a:noFill/>
                    </a:ln>
                    <a:solidFill>
                      <a:prstClr val="black"/>
                    </a:solidFill>
                    <a:effectLst/>
                    <a:uLnTx/>
                    <a:uFillTx/>
                    <a:latin typeface="Arial"/>
                    <a:ea typeface="+mn-ea"/>
                    <a:cs typeface="Arial"/>
                  </a:rPr>
                  <a:t>W_2</a:t>
                </a:r>
                <a:endParaRPr kumimoji="0" sz="1800" b="0" i="0" u="none" strike="noStrike" kern="1200" cap="none" spc="0" normalizeH="0" baseline="0" noProof="0" dirty="0">
                  <a:ln>
                    <a:noFill/>
                  </a:ln>
                  <a:solidFill>
                    <a:prstClr val="black"/>
                  </a:solidFill>
                  <a:effectLst/>
                  <a:uLnTx/>
                  <a:uFillTx/>
                  <a:latin typeface="Arial"/>
                  <a:ea typeface="+mn-ea"/>
                  <a:cs typeface="Arial"/>
                </a:endParaRPr>
              </a:p>
            </p:txBody>
          </p:sp>
        </p:grpSp>
        <p:sp>
          <p:nvSpPr>
            <p:cNvPr id="28" name="Rectangle 27"/>
            <p:cNvSpPr/>
            <p:nvPr/>
          </p:nvSpPr>
          <p:spPr bwMode="auto">
            <a:xfrm>
              <a:off x="409902" y="3638557"/>
              <a:ext cx="7936015" cy="2965528"/>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1" i="0" u="none" strike="noStrike" kern="1200" cap="none" spc="0" normalizeH="0" baseline="0" noProof="0">
                <a:ln>
                  <a:noFill/>
                </a:ln>
                <a:solidFill>
                  <a:srgbClr val="000000"/>
                </a:solidFill>
                <a:effectLst/>
                <a:uLnTx/>
                <a:uFillTx/>
                <a:latin typeface="Arial" charset="0"/>
                <a:ea typeface="+mn-ea"/>
                <a:cs typeface="Arial" charset="0"/>
              </a:endParaRPr>
            </a:p>
          </p:txBody>
        </p:sp>
      </p:grpSp>
      <p:sp>
        <p:nvSpPr>
          <p:cNvPr id="6" name="Rectangle 5"/>
          <p:cNvSpPr/>
          <p:nvPr/>
        </p:nvSpPr>
        <p:spPr>
          <a:xfrm>
            <a:off x="6062455" y="3983489"/>
            <a:ext cx="2638691" cy="369332"/>
          </a:xfrm>
          <a:prstGeom prst="rect">
            <a:avLst/>
          </a:prstGeom>
        </p:spPr>
        <p:txBody>
          <a:bodyPr wrap="none">
            <a:spAutoFit/>
          </a:bodyPr>
          <a:lstStyle/>
          <a:p>
            <a:r>
              <a:rPr lang="en-US" i="1" dirty="0" smtClean="0"/>
              <a:t>loss </a:t>
            </a:r>
            <a:r>
              <a:rPr lang="en-US" i="1" dirty="0"/>
              <a:t>function landscape</a:t>
            </a:r>
          </a:p>
        </p:txBody>
      </p:sp>
    </p:spTree>
    <p:extLst>
      <p:ext uri="{BB962C8B-B14F-4D97-AF65-F5344CB8AC3E}">
        <p14:creationId xmlns:p14="http://schemas.microsoft.com/office/powerpoint/2010/main" val="297338025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Gradient descent</a:t>
            </a:r>
            <a:endParaRPr lang="en-US" dirty="0"/>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dirty="0"/>
              <a:t>Iteratively </a:t>
            </a:r>
            <a:r>
              <a:rPr lang="en-US" i="1" dirty="0"/>
              <a:t>subtract </a:t>
            </a:r>
            <a:r>
              <a:rPr lang="en-US" dirty="0"/>
              <a:t>the gradient with respect to the model parameters (w)</a:t>
            </a:r>
          </a:p>
          <a:p>
            <a:pPr marL="457200" indent="-457200">
              <a:buFont typeface="Arial" panose="020B0604020202020204" pitchFamily="34" charset="0"/>
              <a:buChar char="•"/>
            </a:pPr>
            <a:r>
              <a:rPr lang="en-US" dirty="0"/>
              <a:t>i</a:t>
            </a:r>
            <a:r>
              <a:rPr lang="en-US" dirty="0" smtClean="0"/>
              <a:t>.e</a:t>
            </a:r>
            <a:r>
              <a:rPr lang="en-US" dirty="0"/>
              <a:t>. we’re moving in a direction opposite to the gradient of  the loss</a:t>
            </a:r>
          </a:p>
          <a:p>
            <a:pPr marL="457200" indent="-457200">
              <a:buFont typeface="Arial" panose="020B0604020202020204" pitchFamily="34" charset="0"/>
              <a:buChar char="•"/>
            </a:pPr>
            <a:r>
              <a:rPr lang="en-US" dirty="0"/>
              <a:t>i</a:t>
            </a:r>
            <a:r>
              <a:rPr lang="en-US" dirty="0" smtClean="0"/>
              <a:t>.e</a:t>
            </a:r>
            <a:r>
              <a:rPr lang="en-US" dirty="0"/>
              <a:t>. we’re moving towards </a:t>
            </a:r>
            <a:r>
              <a:rPr lang="en-US" i="1" dirty="0"/>
              <a:t>smaller </a:t>
            </a:r>
            <a:r>
              <a:rPr lang="en-US" dirty="0"/>
              <a:t>loss</a:t>
            </a:r>
          </a:p>
        </p:txBody>
      </p:sp>
    </p:spTree>
    <p:extLst>
      <p:ext uri="{BB962C8B-B14F-4D97-AF65-F5344CB8AC3E}">
        <p14:creationId xmlns:p14="http://schemas.microsoft.com/office/powerpoint/2010/main" val="138251052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Mini-batch gradient descent</a:t>
            </a:r>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dirty="0"/>
              <a:t>In classic gradient descent, we compute the gradient from the loss for all training </a:t>
            </a:r>
            <a:r>
              <a:rPr lang="en-US" dirty="0" smtClean="0"/>
              <a:t>examples (can be slow)</a:t>
            </a:r>
            <a:endParaRPr lang="en-US" dirty="0"/>
          </a:p>
          <a:p>
            <a:pPr marL="457200" indent="-457200">
              <a:buFont typeface="Arial" panose="020B0604020202020204" pitchFamily="34" charset="0"/>
              <a:buChar char="•"/>
            </a:pPr>
            <a:r>
              <a:rPr lang="en-US" dirty="0" smtClean="0"/>
              <a:t>So, use </a:t>
            </a:r>
            <a:r>
              <a:rPr lang="en-US" dirty="0"/>
              <a:t>only use </a:t>
            </a:r>
            <a:r>
              <a:rPr lang="en-US" i="1" dirty="0"/>
              <a:t>some</a:t>
            </a:r>
            <a:r>
              <a:rPr lang="en-US" dirty="0"/>
              <a:t> of the data for each gradient update</a:t>
            </a:r>
          </a:p>
          <a:p>
            <a:pPr marL="457200" indent="-457200">
              <a:buFont typeface="Arial" panose="020B0604020202020204" pitchFamily="34" charset="0"/>
              <a:buChar char="•"/>
            </a:pPr>
            <a:r>
              <a:rPr lang="en-US" dirty="0"/>
              <a:t>We cycle through all the training examples multiple times </a:t>
            </a:r>
          </a:p>
          <a:p>
            <a:pPr marL="457200" indent="-457200">
              <a:buFont typeface="Arial" panose="020B0604020202020204" pitchFamily="34" charset="0"/>
              <a:buChar char="•"/>
            </a:pPr>
            <a:r>
              <a:rPr lang="en-US" dirty="0"/>
              <a:t>Each time we’ve cycled through all of them once is called an ‘epoch</a:t>
            </a:r>
            <a:r>
              <a:rPr lang="en-US" dirty="0" smtClean="0"/>
              <a:t>’</a:t>
            </a:r>
            <a:endParaRPr lang="en-US" dirty="0"/>
          </a:p>
        </p:txBody>
      </p:sp>
    </p:spTree>
    <p:extLst>
      <p:ext uri="{BB962C8B-B14F-4D97-AF65-F5344CB8AC3E}">
        <p14:creationId xmlns:p14="http://schemas.microsoft.com/office/powerpoint/2010/main" val="498995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 name="object 4"/>
          <p:cNvSpPr/>
          <p:nvPr/>
        </p:nvSpPr>
        <p:spPr>
          <a:xfrm>
            <a:off x="4627640" y="1613960"/>
            <a:ext cx="4371966" cy="3943342"/>
          </a:xfrm>
          <a:prstGeom prst="rect">
            <a:avLst/>
          </a:prstGeom>
          <a:blipFill>
            <a:blip r:embed="rId4" cstate="print"/>
            <a:stretch>
              <a:fillRect/>
            </a:stretch>
          </a:blipFill>
        </p:spPr>
        <p:txBody>
          <a:bodyPr wrap="square" lIns="0" tIns="0" rIns="0" bIns="0" rtlCol="0"/>
          <a:lstStyle/>
          <a:p>
            <a:endParaRPr>
              <a:solidFill>
                <a:prstClr val="black"/>
              </a:solidFill>
            </a:endParaRPr>
          </a:p>
        </p:txBody>
      </p:sp>
      <p:sp>
        <p:nvSpPr>
          <p:cNvPr id="5" name="object 5"/>
          <p:cNvSpPr/>
          <p:nvPr/>
        </p:nvSpPr>
        <p:spPr>
          <a:xfrm>
            <a:off x="184225" y="1877234"/>
            <a:ext cx="4405491" cy="3522942"/>
          </a:xfrm>
          <a:prstGeom prst="rect">
            <a:avLst/>
          </a:prstGeom>
          <a:blipFill>
            <a:blip r:embed="rId5" cstate="print"/>
            <a:stretch>
              <a:fillRect/>
            </a:stretch>
          </a:blipFill>
        </p:spPr>
        <p:txBody>
          <a:bodyPr wrap="square" lIns="0" tIns="0" rIns="0" bIns="0" rtlCol="0"/>
          <a:lstStyle/>
          <a:p>
            <a:endParaRPr>
              <a:solidFill>
                <a:prstClr val="black"/>
              </a:solidFill>
            </a:endParaRPr>
          </a:p>
        </p:txBody>
      </p:sp>
      <p:sp>
        <p:nvSpPr>
          <p:cNvPr id="7" name="TextBox 6"/>
          <p:cNvSpPr txBox="1"/>
          <p:nvPr/>
        </p:nvSpPr>
        <p:spPr>
          <a:xfrm>
            <a:off x="0" y="6604084"/>
            <a:ext cx="1072730" cy="253916"/>
          </a:xfrm>
          <a:prstGeom prst="rect">
            <a:avLst/>
          </a:prstGeom>
          <a:noFill/>
        </p:spPr>
        <p:txBody>
          <a:bodyPr wrap="none" rtlCol="0">
            <a:spAutoFit/>
          </a:bodyPr>
          <a:lstStyle/>
          <a:p>
            <a:r>
              <a:rPr lang="en-US" sz="1050" dirty="0"/>
              <a:t>Andrej </a:t>
            </a:r>
            <a:r>
              <a:rPr lang="en-US" sz="1050" dirty="0" err="1"/>
              <a:t>Karpathy</a:t>
            </a:r>
            <a:endParaRPr lang="en-US" sz="1050" dirty="0"/>
          </a:p>
        </p:txBody>
      </p:sp>
      <p:sp>
        <p:nvSpPr>
          <p:cNvPr id="3" name="Title 2"/>
          <p:cNvSpPr>
            <a:spLocks noGrp="1"/>
          </p:cNvSpPr>
          <p:nvPr>
            <p:ph type="title"/>
          </p:nvPr>
        </p:nvSpPr>
        <p:spPr/>
        <p:txBody>
          <a:bodyPr/>
          <a:lstStyle/>
          <a:p>
            <a:r>
              <a:rPr lang="en-US" u="sng" dirty="0"/>
              <a:t>Learning rate selection</a:t>
            </a:r>
          </a:p>
        </p:txBody>
      </p:sp>
      <p:sp>
        <p:nvSpPr>
          <p:cNvPr id="10" name="object 6"/>
          <p:cNvSpPr txBox="1">
            <a:spLocks/>
          </p:cNvSpPr>
          <p:nvPr/>
        </p:nvSpPr>
        <p:spPr bwMode="auto">
          <a:xfrm>
            <a:off x="4830686" y="1338742"/>
            <a:ext cx="4278630" cy="285115"/>
          </a:xfrm>
          <a:prstGeom prst="rect">
            <a:avLst/>
          </a:prstGeom>
          <a:noFill/>
          <a:ln w="9525">
            <a:noFill/>
            <a:miter lim="800000"/>
            <a:headEnd/>
            <a:tailEnd/>
          </a:ln>
        </p:spPr>
        <p:txBody>
          <a:bodyPr vert="horz" wrap="square" lIns="0" tIns="0" rIns="0" bIns="0" numCol="1" rtlCol="0" anchor="ctr" anchorCtr="0" compatLnSpc="1">
            <a:prstTxWarp prst="textNoShape">
              <a:avLst/>
            </a:prstTxWarp>
            <a:spAutoFit/>
          </a:bodyPr>
          <a:lstStyle>
            <a:lvl1pPr algn="l" rtl="0" eaLnBrk="0" fontAlgn="base" hangingPunct="0">
              <a:spcBef>
                <a:spcPct val="0"/>
              </a:spcBef>
              <a:spcAft>
                <a:spcPct val="0"/>
              </a:spcAft>
              <a:defRPr sz="3400">
                <a:solidFill>
                  <a:schemeClr val="tx2"/>
                </a:solidFill>
                <a:latin typeface="+mj-lt"/>
                <a:ea typeface="+mj-ea"/>
                <a:cs typeface="+mj-cs"/>
              </a:defRPr>
            </a:lvl1pPr>
            <a:lvl2pPr algn="l" rtl="0" eaLnBrk="0" fontAlgn="base" hangingPunct="0">
              <a:spcBef>
                <a:spcPct val="0"/>
              </a:spcBef>
              <a:spcAft>
                <a:spcPct val="0"/>
              </a:spcAft>
              <a:defRPr sz="3400">
                <a:solidFill>
                  <a:schemeClr val="tx2"/>
                </a:solidFill>
                <a:latin typeface="Arial" charset="0"/>
              </a:defRPr>
            </a:lvl2pPr>
            <a:lvl3pPr algn="l" rtl="0" eaLnBrk="0" fontAlgn="base" hangingPunct="0">
              <a:spcBef>
                <a:spcPct val="0"/>
              </a:spcBef>
              <a:spcAft>
                <a:spcPct val="0"/>
              </a:spcAft>
              <a:defRPr sz="3400">
                <a:solidFill>
                  <a:schemeClr val="tx2"/>
                </a:solidFill>
                <a:latin typeface="Arial" charset="0"/>
              </a:defRPr>
            </a:lvl3pPr>
            <a:lvl4pPr algn="l" rtl="0" eaLnBrk="0" fontAlgn="base" hangingPunct="0">
              <a:spcBef>
                <a:spcPct val="0"/>
              </a:spcBef>
              <a:spcAft>
                <a:spcPct val="0"/>
              </a:spcAft>
              <a:defRPr sz="3400">
                <a:solidFill>
                  <a:schemeClr val="tx2"/>
                </a:solidFill>
                <a:latin typeface="Arial" charset="0"/>
              </a:defRPr>
            </a:lvl4pPr>
            <a:lvl5pPr algn="l" rtl="0" eaLnBrk="0" fontAlgn="base" hangingPunct="0">
              <a:spcBef>
                <a:spcPct val="0"/>
              </a:spcBef>
              <a:spcAft>
                <a:spcPct val="0"/>
              </a:spcAft>
              <a:defRPr sz="3400">
                <a:solidFill>
                  <a:schemeClr val="tx2"/>
                </a:solidFill>
                <a:latin typeface="Arial" charset="0"/>
              </a:defRPr>
            </a:lvl5pPr>
            <a:lvl6pPr marL="457200" algn="l" rtl="0" eaLnBrk="0" fontAlgn="base" hangingPunct="0">
              <a:spcBef>
                <a:spcPct val="0"/>
              </a:spcBef>
              <a:spcAft>
                <a:spcPct val="0"/>
              </a:spcAft>
              <a:defRPr sz="3400">
                <a:solidFill>
                  <a:schemeClr val="tx2"/>
                </a:solidFill>
                <a:latin typeface="Arial" charset="0"/>
              </a:defRPr>
            </a:lvl6pPr>
            <a:lvl7pPr marL="914400" algn="l" rtl="0" eaLnBrk="0" fontAlgn="base" hangingPunct="0">
              <a:spcBef>
                <a:spcPct val="0"/>
              </a:spcBef>
              <a:spcAft>
                <a:spcPct val="0"/>
              </a:spcAft>
              <a:defRPr sz="3400">
                <a:solidFill>
                  <a:schemeClr val="tx2"/>
                </a:solidFill>
                <a:latin typeface="Arial" charset="0"/>
              </a:defRPr>
            </a:lvl7pPr>
            <a:lvl8pPr marL="1371600" algn="l" rtl="0" eaLnBrk="0" fontAlgn="base" hangingPunct="0">
              <a:spcBef>
                <a:spcPct val="0"/>
              </a:spcBef>
              <a:spcAft>
                <a:spcPct val="0"/>
              </a:spcAft>
              <a:defRPr sz="3400">
                <a:solidFill>
                  <a:schemeClr val="tx2"/>
                </a:solidFill>
                <a:latin typeface="Arial" charset="0"/>
              </a:defRPr>
            </a:lvl8pPr>
            <a:lvl9pPr marL="1828800" algn="l" rtl="0" eaLnBrk="0" fontAlgn="base" hangingPunct="0">
              <a:spcBef>
                <a:spcPct val="0"/>
              </a:spcBef>
              <a:spcAft>
                <a:spcPct val="0"/>
              </a:spcAft>
              <a:defRPr sz="3400">
                <a:solidFill>
                  <a:schemeClr val="tx2"/>
                </a:solidFill>
                <a:latin typeface="Arial" charset="0"/>
              </a:defRPr>
            </a:lvl9pPr>
          </a:lstStyle>
          <a:p>
            <a:pPr marL="12700"/>
            <a:r>
              <a:rPr lang="en-US" sz="1800" kern="0" spc="-5"/>
              <a:t>The effects of step size (or “learning</a:t>
            </a:r>
            <a:r>
              <a:rPr lang="en-US" sz="1800" kern="0" spc="65"/>
              <a:t> </a:t>
            </a:r>
            <a:r>
              <a:rPr lang="en-US" sz="1800" kern="0" spc="-5"/>
              <a:t>rate”)</a:t>
            </a:r>
            <a:endParaRPr lang="en-US" sz="1800" kern="0" dirty="0"/>
          </a:p>
        </p:txBody>
      </p:sp>
    </p:spTree>
    <p:extLst>
      <p:ext uri="{BB962C8B-B14F-4D97-AF65-F5344CB8AC3E}">
        <p14:creationId xmlns:p14="http://schemas.microsoft.com/office/powerpoint/2010/main" val="214033548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Gradient descent in multi-layer nets</a:t>
            </a:r>
            <a:endParaRPr lang="en-US" dirty="0"/>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dirty="0"/>
              <a:t>We’ll update weights</a:t>
            </a:r>
          </a:p>
          <a:p>
            <a:pPr marL="457200" indent="-457200">
              <a:buFont typeface="Arial" panose="020B0604020202020204" pitchFamily="34" charset="0"/>
              <a:buChar char="•"/>
            </a:pPr>
            <a:r>
              <a:rPr lang="en-US" dirty="0"/>
              <a:t>Move in direction opposite to gradient:</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How to update the weights at all layers?</a:t>
            </a:r>
          </a:p>
          <a:p>
            <a:pPr marL="457200" indent="-457200">
              <a:buFont typeface="Arial" panose="020B0604020202020204" pitchFamily="34" charset="0"/>
              <a:buChar char="•"/>
            </a:pPr>
            <a:r>
              <a:rPr lang="en-US" dirty="0"/>
              <a:t>Answer: </a:t>
            </a:r>
            <a:r>
              <a:rPr lang="en-US" i="1" dirty="0"/>
              <a:t>backpropagation</a:t>
            </a:r>
            <a:r>
              <a:rPr lang="en-US" dirty="0"/>
              <a:t> of </a:t>
            </a:r>
            <a:r>
              <a:rPr lang="en-US" dirty="0" smtClean="0"/>
              <a:t>loss from </a:t>
            </a:r>
            <a:r>
              <a:rPr lang="en-US" dirty="0"/>
              <a:t>higher layers to lower layers</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5" name="Picture 4"/>
          <p:cNvPicPr>
            <a:picLocks noChangeAspect="1"/>
          </p:cNvPicPr>
          <p:nvPr/>
        </p:nvPicPr>
        <p:blipFill>
          <a:blip r:embed="rId2" cstate="print"/>
          <a:stretch>
            <a:fillRect/>
          </a:stretch>
        </p:blipFill>
        <p:spPr>
          <a:xfrm>
            <a:off x="2241000" y="2210799"/>
            <a:ext cx="4662001" cy="699840"/>
          </a:xfrm>
          <a:prstGeom prst="rect">
            <a:avLst/>
          </a:prstGeom>
        </p:spPr>
      </p:pic>
    </p:spTree>
    <p:extLst>
      <p:ext uri="{BB962C8B-B14F-4D97-AF65-F5344CB8AC3E}">
        <p14:creationId xmlns:p14="http://schemas.microsoft.com/office/powerpoint/2010/main" val="283570410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51" name="Line 23"/>
          <p:cNvSpPr>
            <a:spLocks noChangeShapeType="1"/>
          </p:cNvSpPr>
          <p:nvPr/>
        </p:nvSpPr>
        <p:spPr bwMode="auto">
          <a:xfrm flipH="1">
            <a:off x="3425825" y="3165475"/>
            <a:ext cx="498475" cy="103981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52971" name="Line 43"/>
          <p:cNvSpPr>
            <a:spLocks noChangeShapeType="1"/>
          </p:cNvSpPr>
          <p:nvPr/>
        </p:nvSpPr>
        <p:spPr bwMode="auto">
          <a:xfrm flipH="1">
            <a:off x="3443288" y="3171825"/>
            <a:ext cx="498475" cy="1039813"/>
          </a:xfrm>
          <a:prstGeom prst="line">
            <a:avLst/>
          </a:prstGeom>
          <a:noFill/>
          <a:ln w="2857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52930" name="Rectangle 2"/>
          <p:cNvSpPr>
            <a:spLocks noGrp="1" noChangeArrowheads="1"/>
          </p:cNvSpPr>
          <p:nvPr>
            <p:ph type="title"/>
          </p:nvPr>
        </p:nvSpPr>
        <p:spPr/>
        <p:txBody>
          <a:bodyPr/>
          <a:lstStyle/>
          <a:p>
            <a:r>
              <a:rPr lang="en-US" altLang="en-US" dirty="0"/>
              <a:t>Backpropagation: Graphic example</a:t>
            </a:r>
          </a:p>
        </p:txBody>
      </p:sp>
      <p:sp>
        <p:nvSpPr>
          <p:cNvPr id="252931" name="Rectangle 3"/>
          <p:cNvSpPr>
            <a:spLocks noGrp="1" noChangeArrowheads="1"/>
          </p:cNvSpPr>
          <p:nvPr>
            <p:ph idx="1"/>
          </p:nvPr>
        </p:nvSpPr>
        <p:spPr>
          <a:xfrm>
            <a:off x="685800" y="1371600"/>
            <a:ext cx="7772400" cy="1116013"/>
          </a:xfrm>
        </p:spPr>
        <p:txBody>
          <a:bodyPr/>
          <a:lstStyle/>
          <a:p>
            <a:r>
              <a:rPr lang="en-US" altLang="en-US" sz="2800" dirty="0"/>
              <a:t>First calculate error of output units and use this to change the top layer of weights.</a:t>
            </a:r>
          </a:p>
        </p:txBody>
      </p:sp>
      <p:sp>
        <p:nvSpPr>
          <p:cNvPr id="252933" name="Text Box 5"/>
          <p:cNvSpPr txBox="1">
            <a:spLocks noChangeArrowheads="1"/>
          </p:cNvSpPr>
          <p:nvPr/>
        </p:nvSpPr>
        <p:spPr bwMode="auto">
          <a:xfrm>
            <a:off x="5094288" y="2881313"/>
            <a:ext cx="828675" cy="3952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a:ea typeface="+mn-ea"/>
                <a:cs typeface="+mn-cs"/>
              </a:rPr>
              <a:t>output</a:t>
            </a:r>
          </a:p>
        </p:txBody>
      </p:sp>
      <p:sp>
        <p:nvSpPr>
          <p:cNvPr id="252934" name="Text Box 6"/>
          <p:cNvSpPr txBox="1">
            <a:spLocks noChangeArrowheads="1"/>
          </p:cNvSpPr>
          <p:nvPr/>
        </p:nvSpPr>
        <p:spPr bwMode="auto">
          <a:xfrm>
            <a:off x="5494338" y="3984625"/>
            <a:ext cx="871537" cy="3984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a:ea typeface="+mn-ea"/>
                <a:cs typeface="+mn-cs"/>
              </a:rPr>
              <a:t>hidden</a:t>
            </a:r>
          </a:p>
        </p:txBody>
      </p:sp>
      <p:sp>
        <p:nvSpPr>
          <p:cNvPr id="252935" name="Text Box 7"/>
          <p:cNvSpPr txBox="1">
            <a:spLocks noChangeArrowheads="1"/>
          </p:cNvSpPr>
          <p:nvPr/>
        </p:nvSpPr>
        <p:spPr bwMode="auto">
          <a:xfrm>
            <a:off x="6057900" y="5064125"/>
            <a:ext cx="703263"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a:ea typeface="+mn-ea"/>
                <a:cs typeface="+mn-cs"/>
              </a:rPr>
              <a:t>input</a:t>
            </a:r>
          </a:p>
        </p:txBody>
      </p:sp>
      <p:sp>
        <p:nvSpPr>
          <p:cNvPr id="252936" name="Line 8"/>
          <p:cNvSpPr>
            <a:spLocks noChangeShapeType="1"/>
          </p:cNvSpPr>
          <p:nvPr/>
        </p:nvSpPr>
        <p:spPr bwMode="auto">
          <a:xfrm flipH="1">
            <a:off x="3117850" y="4205288"/>
            <a:ext cx="284163" cy="109061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52937" name="Line 9"/>
          <p:cNvSpPr>
            <a:spLocks noChangeShapeType="1"/>
          </p:cNvSpPr>
          <p:nvPr/>
        </p:nvSpPr>
        <p:spPr bwMode="auto">
          <a:xfrm>
            <a:off x="3425825" y="4232275"/>
            <a:ext cx="379413" cy="104140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52938" name="Line 10"/>
          <p:cNvSpPr>
            <a:spLocks noChangeShapeType="1"/>
          </p:cNvSpPr>
          <p:nvPr/>
        </p:nvSpPr>
        <p:spPr bwMode="auto">
          <a:xfrm>
            <a:off x="3425825" y="4259263"/>
            <a:ext cx="973138" cy="9604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52939" name="Line 11"/>
          <p:cNvSpPr>
            <a:spLocks noChangeShapeType="1"/>
          </p:cNvSpPr>
          <p:nvPr/>
        </p:nvSpPr>
        <p:spPr bwMode="auto">
          <a:xfrm>
            <a:off x="3425825" y="4281488"/>
            <a:ext cx="1682750" cy="101441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52940" name="Line 12"/>
          <p:cNvSpPr>
            <a:spLocks noChangeShapeType="1"/>
          </p:cNvSpPr>
          <p:nvPr/>
        </p:nvSpPr>
        <p:spPr bwMode="auto">
          <a:xfrm>
            <a:off x="3425825" y="4281488"/>
            <a:ext cx="2373313" cy="93821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52941" name="Line 13"/>
          <p:cNvSpPr>
            <a:spLocks noChangeShapeType="1"/>
          </p:cNvSpPr>
          <p:nvPr/>
        </p:nvSpPr>
        <p:spPr bwMode="auto">
          <a:xfrm flipH="1">
            <a:off x="3117850" y="4232275"/>
            <a:ext cx="1162050" cy="104140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52942" name="Line 14"/>
          <p:cNvSpPr>
            <a:spLocks noChangeShapeType="1"/>
          </p:cNvSpPr>
          <p:nvPr/>
        </p:nvSpPr>
        <p:spPr bwMode="auto">
          <a:xfrm flipH="1">
            <a:off x="3781425" y="4205288"/>
            <a:ext cx="522288" cy="104140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52943" name="Line 15"/>
          <p:cNvSpPr>
            <a:spLocks noChangeShapeType="1"/>
          </p:cNvSpPr>
          <p:nvPr/>
        </p:nvSpPr>
        <p:spPr bwMode="auto">
          <a:xfrm>
            <a:off x="4303713" y="4179888"/>
            <a:ext cx="117475" cy="106680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52944" name="Line 16"/>
          <p:cNvSpPr>
            <a:spLocks noChangeShapeType="1"/>
          </p:cNvSpPr>
          <p:nvPr/>
        </p:nvSpPr>
        <p:spPr bwMode="auto">
          <a:xfrm>
            <a:off x="4327525" y="4205288"/>
            <a:ext cx="808038" cy="106838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52945" name="Line 17"/>
          <p:cNvSpPr>
            <a:spLocks noChangeShapeType="1"/>
          </p:cNvSpPr>
          <p:nvPr/>
        </p:nvSpPr>
        <p:spPr bwMode="auto">
          <a:xfrm>
            <a:off x="4327525" y="4281488"/>
            <a:ext cx="1446213" cy="93821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52946" name="Line 18"/>
          <p:cNvSpPr>
            <a:spLocks noChangeShapeType="1"/>
          </p:cNvSpPr>
          <p:nvPr/>
        </p:nvSpPr>
        <p:spPr bwMode="auto">
          <a:xfrm flipH="1">
            <a:off x="3141663" y="4232275"/>
            <a:ext cx="1993900" cy="104140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52947" name="Line 19"/>
          <p:cNvSpPr>
            <a:spLocks noChangeShapeType="1"/>
          </p:cNvSpPr>
          <p:nvPr/>
        </p:nvSpPr>
        <p:spPr bwMode="auto">
          <a:xfrm flipH="1">
            <a:off x="3781425" y="4232275"/>
            <a:ext cx="1327150" cy="104140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52948" name="Line 20"/>
          <p:cNvSpPr>
            <a:spLocks noChangeShapeType="1"/>
          </p:cNvSpPr>
          <p:nvPr/>
        </p:nvSpPr>
        <p:spPr bwMode="auto">
          <a:xfrm flipH="1">
            <a:off x="4445000" y="4259263"/>
            <a:ext cx="714375" cy="987425"/>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52949" name="Line 21"/>
          <p:cNvSpPr>
            <a:spLocks noChangeShapeType="1"/>
          </p:cNvSpPr>
          <p:nvPr/>
        </p:nvSpPr>
        <p:spPr bwMode="auto">
          <a:xfrm flipH="1">
            <a:off x="5062538" y="4179888"/>
            <a:ext cx="142875" cy="106680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52950" name="Line 22"/>
          <p:cNvSpPr>
            <a:spLocks noChangeShapeType="1"/>
          </p:cNvSpPr>
          <p:nvPr/>
        </p:nvSpPr>
        <p:spPr bwMode="auto">
          <a:xfrm>
            <a:off x="5181600" y="4205288"/>
            <a:ext cx="546100" cy="99218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52952" name="Line 24"/>
          <p:cNvSpPr>
            <a:spLocks noChangeShapeType="1"/>
          </p:cNvSpPr>
          <p:nvPr/>
        </p:nvSpPr>
        <p:spPr bwMode="auto">
          <a:xfrm>
            <a:off x="3948113" y="3165475"/>
            <a:ext cx="355600" cy="103981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52953" name="Line 25"/>
          <p:cNvSpPr>
            <a:spLocks noChangeShapeType="1"/>
          </p:cNvSpPr>
          <p:nvPr/>
        </p:nvSpPr>
        <p:spPr bwMode="auto">
          <a:xfrm>
            <a:off x="3924300" y="3165475"/>
            <a:ext cx="1257300" cy="99218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52954" name="Line 26"/>
          <p:cNvSpPr>
            <a:spLocks noChangeShapeType="1"/>
          </p:cNvSpPr>
          <p:nvPr/>
        </p:nvSpPr>
        <p:spPr bwMode="auto">
          <a:xfrm flipH="1">
            <a:off x="3425825" y="3190875"/>
            <a:ext cx="1303338" cy="101441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52955" name="Line 27"/>
          <p:cNvSpPr>
            <a:spLocks noChangeShapeType="1"/>
          </p:cNvSpPr>
          <p:nvPr/>
        </p:nvSpPr>
        <p:spPr bwMode="auto">
          <a:xfrm flipH="1">
            <a:off x="4279900" y="3190875"/>
            <a:ext cx="449263" cy="96678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52956" name="Line 28"/>
          <p:cNvSpPr>
            <a:spLocks noChangeShapeType="1"/>
          </p:cNvSpPr>
          <p:nvPr/>
        </p:nvSpPr>
        <p:spPr bwMode="auto">
          <a:xfrm>
            <a:off x="4754563" y="3216275"/>
            <a:ext cx="404812" cy="91440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52957" name="Oval 29"/>
          <p:cNvSpPr>
            <a:spLocks noChangeArrowheads="1"/>
          </p:cNvSpPr>
          <p:nvPr/>
        </p:nvSpPr>
        <p:spPr bwMode="auto">
          <a:xfrm>
            <a:off x="3049588" y="5183188"/>
            <a:ext cx="214312" cy="255587"/>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52958" name="Oval 30"/>
          <p:cNvSpPr>
            <a:spLocks noChangeArrowheads="1"/>
          </p:cNvSpPr>
          <p:nvPr/>
        </p:nvSpPr>
        <p:spPr bwMode="auto">
          <a:xfrm>
            <a:off x="3703638" y="5172075"/>
            <a:ext cx="214312" cy="254000"/>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52959" name="Oval 31"/>
          <p:cNvSpPr>
            <a:spLocks noChangeArrowheads="1"/>
          </p:cNvSpPr>
          <p:nvPr/>
        </p:nvSpPr>
        <p:spPr bwMode="auto">
          <a:xfrm>
            <a:off x="4359275" y="5157788"/>
            <a:ext cx="212725" cy="254000"/>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52960" name="Oval 32"/>
          <p:cNvSpPr>
            <a:spLocks noChangeArrowheads="1"/>
          </p:cNvSpPr>
          <p:nvPr/>
        </p:nvSpPr>
        <p:spPr bwMode="auto">
          <a:xfrm>
            <a:off x="5013325" y="5145088"/>
            <a:ext cx="214313" cy="255587"/>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52961" name="Oval 33"/>
          <p:cNvSpPr>
            <a:spLocks noChangeArrowheads="1"/>
          </p:cNvSpPr>
          <p:nvPr/>
        </p:nvSpPr>
        <p:spPr bwMode="auto">
          <a:xfrm>
            <a:off x="5667375" y="5130800"/>
            <a:ext cx="214313" cy="255588"/>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52962" name="Oval 34"/>
          <p:cNvSpPr>
            <a:spLocks noChangeArrowheads="1"/>
          </p:cNvSpPr>
          <p:nvPr/>
        </p:nvSpPr>
        <p:spPr bwMode="auto">
          <a:xfrm>
            <a:off x="3336925" y="4079875"/>
            <a:ext cx="212725" cy="254000"/>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52965" name="Oval 37"/>
          <p:cNvSpPr>
            <a:spLocks noChangeArrowheads="1"/>
          </p:cNvSpPr>
          <p:nvPr/>
        </p:nvSpPr>
        <p:spPr bwMode="auto">
          <a:xfrm>
            <a:off x="3830638" y="3051175"/>
            <a:ext cx="212725" cy="254000"/>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52966" name="Oval 38"/>
          <p:cNvSpPr>
            <a:spLocks noChangeArrowheads="1"/>
          </p:cNvSpPr>
          <p:nvPr/>
        </p:nvSpPr>
        <p:spPr bwMode="auto">
          <a:xfrm>
            <a:off x="4673600" y="3051175"/>
            <a:ext cx="214313" cy="254000"/>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52969" name="Oval 41"/>
          <p:cNvSpPr>
            <a:spLocks noChangeArrowheads="1"/>
          </p:cNvSpPr>
          <p:nvPr/>
        </p:nvSpPr>
        <p:spPr bwMode="auto">
          <a:xfrm>
            <a:off x="3836988" y="3055938"/>
            <a:ext cx="212725" cy="254000"/>
          </a:xfrm>
          <a:prstGeom prst="ellipse">
            <a:avLst/>
          </a:prstGeom>
          <a:solidFill>
            <a:srgbClr val="FF0000"/>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52972" name="Line 44"/>
          <p:cNvSpPr>
            <a:spLocks noChangeShapeType="1"/>
          </p:cNvSpPr>
          <p:nvPr/>
        </p:nvSpPr>
        <p:spPr bwMode="auto">
          <a:xfrm>
            <a:off x="3978275" y="3208338"/>
            <a:ext cx="355600" cy="1039812"/>
          </a:xfrm>
          <a:prstGeom prst="line">
            <a:avLst/>
          </a:prstGeom>
          <a:noFill/>
          <a:ln w="2857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52963" name="Oval 35"/>
          <p:cNvSpPr>
            <a:spLocks noChangeArrowheads="1"/>
          </p:cNvSpPr>
          <p:nvPr/>
        </p:nvSpPr>
        <p:spPr bwMode="auto">
          <a:xfrm>
            <a:off x="4203700" y="4079875"/>
            <a:ext cx="214313" cy="254000"/>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52973" name="Line 45"/>
          <p:cNvSpPr>
            <a:spLocks noChangeShapeType="1"/>
          </p:cNvSpPr>
          <p:nvPr/>
        </p:nvSpPr>
        <p:spPr bwMode="auto">
          <a:xfrm>
            <a:off x="3967163" y="3184525"/>
            <a:ext cx="1257300" cy="992188"/>
          </a:xfrm>
          <a:prstGeom prst="line">
            <a:avLst/>
          </a:prstGeom>
          <a:noFill/>
          <a:ln w="2857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52964" name="Oval 36"/>
          <p:cNvSpPr>
            <a:spLocks noChangeArrowheads="1"/>
          </p:cNvSpPr>
          <p:nvPr/>
        </p:nvSpPr>
        <p:spPr bwMode="auto">
          <a:xfrm>
            <a:off x="5072063" y="4079875"/>
            <a:ext cx="214312" cy="254000"/>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52970" name="Text Box 42"/>
          <p:cNvSpPr txBox="1">
            <a:spLocks noChangeArrowheads="1"/>
          </p:cNvSpPr>
          <p:nvPr/>
        </p:nvSpPr>
        <p:spPr bwMode="auto">
          <a:xfrm>
            <a:off x="711504" y="3356992"/>
            <a:ext cx="2357438"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Arial"/>
                <a:ea typeface="+mn-ea"/>
                <a:cs typeface="+mn-cs"/>
              </a:rPr>
              <a:t>Update weights into </a:t>
            </a:r>
            <a:r>
              <a:rPr kumimoji="0" lang="en-US" altLang="en-US" sz="1800" b="0" i="1" u="none" strike="noStrike" kern="1200" cap="none" spc="0" normalizeH="0" baseline="0" noProof="0" dirty="0">
                <a:ln>
                  <a:noFill/>
                </a:ln>
                <a:solidFill>
                  <a:srgbClr val="000000"/>
                </a:solidFill>
                <a:effectLst/>
                <a:uLnTx/>
                <a:uFillTx/>
                <a:latin typeface="Arial"/>
                <a:ea typeface="+mn-ea"/>
                <a:cs typeface="+mn-cs"/>
              </a:rPr>
              <a:t>j</a:t>
            </a:r>
          </a:p>
        </p:txBody>
      </p:sp>
      <p:sp>
        <p:nvSpPr>
          <p:cNvPr id="51" name="TextBox 50"/>
          <p:cNvSpPr txBox="1"/>
          <p:nvPr/>
        </p:nvSpPr>
        <p:spPr>
          <a:xfrm>
            <a:off x="0" y="6604084"/>
            <a:ext cx="1710725"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Arial"/>
                <a:ea typeface="+mn-ea"/>
                <a:cs typeface="+mn-cs"/>
              </a:rPr>
              <a:t>Adapted from Ray </a:t>
            </a:r>
            <a:r>
              <a:rPr kumimoji="0" lang="en-US" sz="1000" b="0" i="0" u="none" strike="noStrike" kern="1200" cap="none" spc="0" normalizeH="0" baseline="0" noProof="0" dirty="0" smtClean="0">
                <a:ln>
                  <a:noFill/>
                </a:ln>
                <a:solidFill>
                  <a:srgbClr val="000000"/>
                </a:solidFill>
                <a:effectLst/>
                <a:uLnTx/>
                <a:uFillTx/>
                <a:latin typeface="Arial"/>
                <a:ea typeface="+mn-ea"/>
                <a:cs typeface="+mn-cs"/>
              </a:rPr>
              <a:t>Mooney</a:t>
            </a:r>
            <a:endParaRPr kumimoji="0" lang="en-US" sz="1000" b="0" i="0" u="none" strike="noStrike" kern="1200" cap="none" spc="0" normalizeH="0" baseline="0" noProof="0" dirty="0">
              <a:ln>
                <a:noFill/>
              </a:ln>
              <a:solidFill>
                <a:srgbClr val="000000"/>
              </a:solidFill>
              <a:effectLst/>
              <a:uLnTx/>
              <a:uFillTx/>
              <a:latin typeface="Arial"/>
              <a:ea typeface="+mn-ea"/>
              <a:cs typeface="+mn-cs"/>
            </a:endParaRPr>
          </a:p>
        </p:txBody>
      </p:sp>
      <p:sp>
        <p:nvSpPr>
          <p:cNvPr id="2" name="TextBox 1"/>
          <p:cNvSpPr txBox="1"/>
          <p:nvPr/>
        </p:nvSpPr>
        <p:spPr>
          <a:xfrm>
            <a:off x="7884368" y="2887776"/>
            <a:ext cx="300082" cy="258532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srgbClr val="000000"/>
                </a:solidFill>
                <a:effectLst/>
                <a:uLnTx/>
                <a:uFillTx/>
                <a:latin typeface="Arial"/>
                <a:ea typeface="+mn-ea"/>
                <a:cs typeface="+mn-cs"/>
              </a:rPr>
              <a:t>k</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1" u="none" strike="noStrike" kern="120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1" u="none" strike="noStrike" kern="120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1" u="none" strike="noStrike" kern="120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srgbClr val="000000"/>
                </a:solidFill>
                <a:effectLst/>
                <a:uLnTx/>
                <a:uFillTx/>
                <a:latin typeface="Arial"/>
                <a:ea typeface="+mn-ea"/>
                <a:cs typeface="+mn-cs"/>
              </a:rPr>
              <a:t>j</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1" u="none" strike="noStrike" kern="120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1" u="none" strike="noStrike" kern="120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1" u="none" strike="noStrike" kern="120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srgbClr val="000000"/>
                </a:solidFill>
                <a:effectLst/>
                <a:uLnTx/>
                <a:uFillTx/>
                <a:latin typeface="Arial"/>
                <a:ea typeface="+mn-ea"/>
                <a:cs typeface="+mn-cs"/>
              </a:rPr>
              <a:t>i</a:t>
            </a:r>
          </a:p>
        </p:txBody>
      </p:sp>
      <p:sp>
        <p:nvSpPr>
          <p:cNvPr id="3" name="Rectangle 2"/>
          <p:cNvSpPr/>
          <p:nvPr/>
        </p:nvSpPr>
        <p:spPr bwMode="auto">
          <a:xfrm>
            <a:off x="1186147" y="4019715"/>
            <a:ext cx="161509" cy="161509"/>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1" i="0" u="none" strike="noStrike" kern="1200" cap="none" spc="0" normalizeH="0" baseline="0" noProof="0">
              <a:ln>
                <a:noFill/>
              </a:ln>
              <a:solidFill>
                <a:srgbClr val="000000"/>
              </a:solidFill>
              <a:effectLst/>
              <a:uLnTx/>
              <a:uFillTx/>
              <a:latin typeface="Arial" charset="0"/>
              <a:ea typeface="+mn-ea"/>
              <a:cs typeface="Arial" charset="0"/>
            </a:endParaRPr>
          </a:p>
        </p:txBody>
      </p:sp>
      <p:sp>
        <p:nvSpPr>
          <p:cNvPr id="4" name="TextBox 3">
            <a:extLst>
              <a:ext uri="{FF2B5EF4-FFF2-40B4-BE49-F238E27FC236}">
                <a16:creationId xmlns:a16="http://schemas.microsoft.com/office/drawing/2014/main" xmlns="" id="{54CE1A96-70D5-45AE-A11F-93F1407E376C}"/>
              </a:ext>
            </a:extLst>
          </p:cNvPr>
          <p:cNvSpPr txBox="1"/>
          <p:nvPr/>
        </p:nvSpPr>
        <p:spPr>
          <a:xfrm>
            <a:off x="7108723" y="3274140"/>
            <a:ext cx="538930" cy="369332"/>
          </a:xfrm>
          <a:prstGeom prst="rect">
            <a:avLst/>
          </a:prstGeom>
          <a:noFill/>
        </p:spPr>
        <p:txBody>
          <a:bodyPr wrap="none" rtlCol="0">
            <a:spAutoFit/>
          </a:bodyPr>
          <a:lstStyle/>
          <a:p>
            <a:r>
              <a:rPr lang="en-US" dirty="0"/>
              <a:t>w</a:t>
            </a:r>
            <a:r>
              <a:rPr lang="en-US" baseline="30000" dirty="0"/>
              <a:t>(2)</a:t>
            </a:r>
          </a:p>
        </p:txBody>
      </p:sp>
      <p:sp>
        <p:nvSpPr>
          <p:cNvPr id="52" name="TextBox 51">
            <a:extLst>
              <a:ext uri="{FF2B5EF4-FFF2-40B4-BE49-F238E27FC236}">
                <a16:creationId xmlns:a16="http://schemas.microsoft.com/office/drawing/2014/main" xmlns="" id="{73E7B75F-7B03-449B-B003-CB6D80BAAD59}"/>
              </a:ext>
            </a:extLst>
          </p:cNvPr>
          <p:cNvSpPr txBox="1"/>
          <p:nvPr/>
        </p:nvSpPr>
        <p:spPr>
          <a:xfrm>
            <a:off x="7108723" y="4604028"/>
            <a:ext cx="538930" cy="369332"/>
          </a:xfrm>
          <a:prstGeom prst="rect">
            <a:avLst/>
          </a:prstGeom>
          <a:noFill/>
        </p:spPr>
        <p:txBody>
          <a:bodyPr wrap="none" rtlCol="0">
            <a:spAutoFit/>
          </a:bodyPr>
          <a:lstStyle/>
          <a:p>
            <a:r>
              <a:rPr lang="en-US" dirty="0"/>
              <a:t>w</a:t>
            </a:r>
            <a:r>
              <a:rPr lang="en-US" baseline="30000" dirty="0"/>
              <a:t>(1)</a:t>
            </a:r>
          </a:p>
        </p:txBody>
      </p:sp>
    </p:spTree>
    <p:extLst>
      <p:ext uri="{BB962C8B-B14F-4D97-AF65-F5344CB8AC3E}">
        <p14:creationId xmlns:p14="http://schemas.microsoft.com/office/powerpoint/2010/main" val="32365297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29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297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297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297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29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71" grpId="0" animBg="1"/>
      <p:bldP spid="252969" grpId="0" animBg="1"/>
      <p:bldP spid="252972" grpId="0" animBg="1"/>
      <p:bldP spid="252973" grpId="0" animBg="1"/>
      <p:bldP spid="252970"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Line 2"/>
          <p:cNvSpPr>
            <a:spLocks noChangeShapeType="1"/>
          </p:cNvSpPr>
          <p:nvPr/>
        </p:nvSpPr>
        <p:spPr bwMode="auto">
          <a:xfrm flipH="1">
            <a:off x="3425825" y="3165475"/>
            <a:ext cx="498475" cy="103981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53956" name="Rectangle 4"/>
          <p:cNvSpPr>
            <a:spLocks noGrp="1" noChangeArrowheads="1"/>
          </p:cNvSpPr>
          <p:nvPr>
            <p:ph type="title"/>
          </p:nvPr>
        </p:nvSpPr>
        <p:spPr/>
        <p:txBody>
          <a:bodyPr/>
          <a:lstStyle/>
          <a:p>
            <a:r>
              <a:rPr lang="en-US" altLang="en-US" dirty="0"/>
              <a:t>Backpropagation: Graphic example</a:t>
            </a:r>
          </a:p>
        </p:txBody>
      </p:sp>
      <p:sp>
        <p:nvSpPr>
          <p:cNvPr id="253957" name="Rectangle 5"/>
          <p:cNvSpPr>
            <a:spLocks noGrp="1" noChangeArrowheads="1"/>
          </p:cNvSpPr>
          <p:nvPr>
            <p:ph idx="1"/>
          </p:nvPr>
        </p:nvSpPr>
        <p:spPr>
          <a:xfrm>
            <a:off x="685800" y="1371600"/>
            <a:ext cx="7772400" cy="1116013"/>
          </a:xfrm>
        </p:spPr>
        <p:txBody>
          <a:bodyPr/>
          <a:lstStyle/>
          <a:p>
            <a:r>
              <a:rPr lang="en-US" altLang="en-US" sz="2800"/>
              <a:t>Next calculate error for hidden units based on errors on the output units it feeds into.</a:t>
            </a:r>
          </a:p>
        </p:txBody>
      </p:sp>
      <p:sp>
        <p:nvSpPr>
          <p:cNvPr id="253958" name="Text Box 6"/>
          <p:cNvSpPr txBox="1">
            <a:spLocks noChangeArrowheads="1"/>
          </p:cNvSpPr>
          <p:nvPr/>
        </p:nvSpPr>
        <p:spPr bwMode="auto">
          <a:xfrm>
            <a:off x="5094288" y="2881313"/>
            <a:ext cx="828675" cy="3952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a:ea typeface="+mn-ea"/>
                <a:cs typeface="+mn-cs"/>
              </a:rPr>
              <a:t>output</a:t>
            </a:r>
          </a:p>
        </p:txBody>
      </p:sp>
      <p:sp>
        <p:nvSpPr>
          <p:cNvPr id="253959" name="Text Box 7"/>
          <p:cNvSpPr txBox="1">
            <a:spLocks noChangeArrowheads="1"/>
          </p:cNvSpPr>
          <p:nvPr/>
        </p:nvSpPr>
        <p:spPr bwMode="auto">
          <a:xfrm>
            <a:off x="5494338" y="3984625"/>
            <a:ext cx="871537" cy="3984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a:ea typeface="+mn-ea"/>
                <a:cs typeface="+mn-cs"/>
              </a:rPr>
              <a:t>hidden</a:t>
            </a:r>
          </a:p>
        </p:txBody>
      </p:sp>
      <p:sp>
        <p:nvSpPr>
          <p:cNvPr id="253960" name="Text Box 8"/>
          <p:cNvSpPr txBox="1">
            <a:spLocks noChangeArrowheads="1"/>
          </p:cNvSpPr>
          <p:nvPr/>
        </p:nvSpPr>
        <p:spPr bwMode="auto">
          <a:xfrm>
            <a:off x="6057900" y="5064125"/>
            <a:ext cx="703263"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a:ea typeface="+mn-ea"/>
                <a:cs typeface="+mn-cs"/>
              </a:rPr>
              <a:t>input</a:t>
            </a:r>
          </a:p>
        </p:txBody>
      </p:sp>
      <p:sp>
        <p:nvSpPr>
          <p:cNvPr id="253961" name="Line 9"/>
          <p:cNvSpPr>
            <a:spLocks noChangeShapeType="1"/>
          </p:cNvSpPr>
          <p:nvPr/>
        </p:nvSpPr>
        <p:spPr bwMode="auto">
          <a:xfrm flipH="1">
            <a:off x="3117850" y="4205288"/>
            <a:ext cx="284163" cy="109061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53962" name="Line 10"/>
          <p:cNvSpPr>
            <a:spLocks noChangeShapeType="1"/>
          </p:cNvSpPr>
          <p:nvPr/>
        </p:nvSpPr>
        <p:spPr bwMode="auto">
          <a:xfrm>
            <a:off x="3425825" y="4232275"/>
            <a:ext cx="379413" cy="104140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53963" name="Line 11"/>
          <p:cNvSpPr>
            <a:spLocks noChangeShapeType="1"/>
          </p:cNvSpPr>
          <p:nvPr/>
        </p:nvSpPr>
        <p:spPr bwMode="auto">
          <a:xfrm>
            <a:off x="3425825" y="4259263"/>
            <a:ext cx="973138" cy="9604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53964" name="Line 12"/>
          <p:cNvSpPr>
            <a:spLocks noChangeShapeType="1"/>
          </p:cNvSpPr>
          <p:nvPr/>
        </p:nvSpPr>
        <p:spPr bwMode="auto">
          <a:xfrm>
            <a:off x="3425825" y="4281488"/>
            <a:ext cx="1682750" cy="101441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53965" name="Line 13"/>
          <p:cNvSpPr>
            <a:spLocks noChangeShapeType="1"/>
          </p:cNvSpPr>
          <p:nvPr/>
        </p:nvSpPr>
        <p:spPr bwMode="auto">
          <a:xfrm>
            <a:off x="3425825" y="4281488"/>
            <a:ext cx="2373313" cy="93821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53966" name="Line 14"/>
          <p:cNvSpPr>
            <a:spLocks noChangeShapeType="1"/>
          </p:cNvSpPr>
          <p:nvPr/>
        </p:nvSpPr>
        <p:spPr bwMode="auto">
          <a:xfrm flipH="1">
            <a:off x="3117850" y="4232275"/>
            <a:ext cx="1162050" cy="104140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53967" name="Line 15"/>
          <p:cNvSpPr>
            <a:spLocks noChangeShapeType="1"/>
          </p:cNvSpPr>
          <p:nvPr/>
        </p:nvSpPr>
        <p:spPr bwMode="auto">
          <a:xfrm flipH="1">
            <a:off x="3781425" y="4205288"/>
            <a:ext cx="522288" cy="104140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53968" name="Line 16"/>
          <p:cNvSpPr>
            <a:spLocks noChangeShapeType="1"/>
          </p:cNvSpPr>
          <p:nvPr/>
        </p:nvSpPr>
        <p:spPr bwMode="auto">
          <a:xfrm>
            <a:off x="4303713" y="4179888"/>
            <a:ext cx="117475" cy="106680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53969" name="Line 17"/>
          <p:cNvSpPr>
            <a:spLocks noChangeShapeType="1"/>
          </p:cNvSpPr>
          <p:nvPr/>
        </p:nvSpPr>
        <p:spPr bwMode="auto">
          <a:xfrm>
            <a:off x="4327525" y="4205288"/>
            <a:ext cx="808038" cy="106838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53970" name="Line 18"/>
          <p:cNvSpPr>
            <a:spLocks noChangeShapeType="1"/>
          </p:cNvSpPr>
          <p:nvPr/>
        </p:nvSpPr>
        <p:spPr bwMode="auto">
          <a:xfrm>
            <a:off x="4327525" y="4281488"/>
            <a:ext cx="1446213" cy="93821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53971" name="Line 19"/>
          <p:cNvSpPr>
            <a:spLocks noChangeShapeType="1"/>
          </p:cNvSpPr>
          <p:nvPr/>
        </p:nvSpPr>
        <p:spPr bwMode="auto">
          <a:xfrm flipH="1">
            <a:off x="3141663" y="4232275"/>
            <a:ext cx="1993900" cy="104140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53972" name="Line 20"/>
          <p:cNvSpPr>
            <a:spLocks noChangeShapeType="1"/>
          </p:cNvSpPr>
          <p:nvPr/>
        </p:nvSpPr>
        <p:spPr bwMode="auto">
          <a:xfrm flipH="1">
            <a:off x="3781425" y="4232275"/>
            <a:ext cx="1327150" cy="104140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53973" name="Line 21"/>
          <p:cNvSpPr>
            <a:spLocks noChangeShapeType="1"/>
          </p:cNvSpPr>
          <p:nvPr/>
        </p:nvSpPr>
        <p:spPr bwMode="auto">
          <a:xfrm flipH="1">
            <a:off x="4445000" y="4259263"/>
            <a:ext cx="714375" cy="987425"/>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53974" name="Line 22"/>
          <p:cNvSpPr>
            <a:spLocks noChangeShapeType="1"/>
          </p:cNvSpPr>
          <p:nvPr/>
        </p:nvSpPr>
        <p:spPr bwMode="auto">
          <a:xfrm flipH="1">
            <a:off x="5062538" y="4179888"/>
            <a:ext cx="142875" cy="106680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53975" name="Line 23"/>
          <p:cNvSpPr>
            <a:spLocks noChangeShapeType="1"/>
          </p:cNvSpPr>
          <p:nvPr/>
        </p:nvSpPr>
        <p:spPr bwMode="auto">
          <a:xfrm>
            <a:off x="5181600" y="4205288"/>
            <a:ext cx="546100" cy="99218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53976" name="Line 24"/>
          <p:cNvSpPr>
            <a:spLocks noChangeShapeType="1"/>
          </p:cNvSpPr>
          <p:nvPr/>
        </p:nvSpPr>
        <p:spPr bwMode="auto">
          <a:xfrm>
            <a:off x="3948113" y="3165475"/>
            <a:ext cx="355600" cy="103981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53977" name="Line 25"/>
          <p:cNvSpPr>
            <a:spLocks noChangeShapeType="1"/>
          </p:cNvSpPr>
          <p:nvPr/>
        </p:nvSpPr>
        <p:spPr bwMode="auto">
          <a:xfrm>
            <a:off x="3924300" y="3165475"/>
            <a:ext cx="1257300" cy="99218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53978" name="Line 26"/>
          <p:cNvSpPr>
            <a:spLocks noChangeShapeType="1"/>
          </p:cNvSpPr>
          <p:nvPr/>
        </p:nvSpPr>
        <p:spPr bwMode="auto">
          <a:xfrm flipH="1">
            <a:off x="3425825" y="3190875"/>
            <a:ext cx="1303338" cy="101441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53979" name="Line 27"/>
          <p:cNvSpPr>
            <a:spLocks noChangeShapeType="1"/>
          </p:cNvSpPr>
          <p:nvPr/>
        </p:nvSpPr>
        <p:spPr bwMode="auto">
          <a:xfrm flipH="1">
            <a:off x="4279900" y="3190875"/>
            <a:ext cx="449263" cy="96678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53980" name="Line 28"/>
          <p:cNvSpPr>
            <a:spLocks noChangeShapeType="1"/>
          </p:cNvSpPr>
          <p:nvPr/>
        </p:nvSpPr>
        <p:spPr bwMode="auto">
          <a:xfrm>
            <a:off x="4754563" y="3216275"/>
            <a:ext cx="404812" cy="91440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53981" name="Oval 29"/>
          <p:cNvSpPr>
            <a:spLocks noChangeArrowheads="1"/>
          </p:cNvSpPr>
          <p:nvPr/>
        </p:nvSpPr>
        <p:spPr bwMode="auto">
          <a:xfrm>
            <a:off x="3049588" y="5183188"/>
            <a:ext cx="214312" cy="255587"/>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53982" name="Oval 30"/>
          <p:cNvSpPr>
            <a:spLocks noChangeArrowheads="1"/>
          </p:cNvSpPr>
          <p:nvPr/>
        </p:nvSpPr>
        <p:spPr bwMode="auto">
          <a:xfrm>
            <a:off x="3703638" y="5172075"/>
            <a:ext cx="214312" cy="254000"/>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53983" name="Oval 31"/>
          <p:cNvSpPr>
            <a:spLocks noChangeArrowheads="1"/>
          </p:cNvSpPr>
          <p:nvPr/>
        </p:nvSpPr>
        <p:spPr bwMode="auto">
          <a:xfrm>
            <a:off x="4359275" y="5157788"/>
            <a:ext cx="212725" cy="254000"/>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53984" name="Oval 32"/>
          <p:cNvSpPr>
            <a:spLocks noChangeArrowheads="1"/>
          </p:cNvSpPr>
          <p:nvPr/>
        </p:nvSpPr>
        <p:spPr bwMode="auto">
          <a:xfrm>
            <a:off x="5013325" y="5145088"/>
            <a:ext cx="214313" cy="255587"/>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53985" name="Oval 33"/>
          <p:cNvSpPr>
            <a:spLocks noChangeArrowheads="1"/>
          </p:cNvSpPr>
          <p:nvPr/>
        </p:nvSpPr>
        <p:spPr bwMode="auto">
          <a:xfrm>
            <a:off x="5667375" y="5130800"/>
            <a:ext cx="214313" cy="255588"/>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53986" name="Oval 34"/>
          <p:cNvSpPr>
            <a:spLocks noChangeArrowheads="1"/>
          </p:cNvSpPr>
          <p:nvPr/>
        </p:nvSpPr>
        <p:spPr bwMode="auto">
          <a:xfrm>
            <a:off x="3336925" y="4079875"/>
            <a:ext cx="212725" cy="254000"/>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53990" name="Oval 38"/>
          <p:cNvSpPr>
            <a:spLocks noChangeArrowheads="1"/>
          </p:cNvSpPr>
          <p:nvPr/>
        </p:nvSpPr>
        <p:spPr bwMode="auto">
          <a:xfrm>
            <a:off x="3336925" y="4067175"/>
            <a:ext cx="212725" cy="254000"/>
          </a:xfrm>
          <a:prstGeom prst="ellipse">
            <a:avLst/>
          </a:prstGeom>
          <a:solidFill>
            <a:srgbClr val="FF0000"/>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53992" name="Oval 40"/>
          <p:cNvSpPr>
            <a:spLocks noChangeArrowheads="1"/>
          </p:cNvSpPr>
          <p:nvPr/>
        </p:nvSpPr>
        <p:spPr bwMode="auto">
          <a:xfrm>
            <a:off x="4203700" y="4079875"/>
            <a:ext cx="214313" cy="254000"/>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53994" name="Oval 42"/>
          <p:cNvSpPr>
            <a:spLocks noChangeArrowheads="1"/>
          </p:cNvSpPr>
          <p:nvPr/>
        </p:nvSpPr>
        <p:spPr bwMode="auto">
          <a:xfrm>
            <a:off x="5072063" y="4079875"/>
            <a:ext cx="214312" cy="254000"/>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53998" name="Text Box 46"/>
          <p:cNvSpPr txBox="1">
            <a:spLocks noChangeArrowheads="1"/>
          </p:cNvSpPr>
          <p:nvPr/>
        </p:nvSpPr>
        <p:spPr bwMode="auto">
          <a:xfrm>
            <a:off x="823913" y="3744913"/>
            <a:ext cx="18097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54000" name="Line 48"/>
          <p:cNvSpPr>
            <a:spLocks noChangeShapeType="1"/>
          </p:cNvSpPr>
          <p:nvPr/>
        </p:nvSpPr>
        <p:spPr bwMode="auto">
          <a:xfrm flipH="1">
            <a:off x="3419475" y="3186113"/>
            <a:ext cx="498475" cy="1039812"/>
          </a:xfrm>
          <a:prstGeom prst="line">
            <a:avLst/>
          </a:prstGeom>
          <a:noFill/>
          <a:ln w="2857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54001" name="Line 49"/>
          <p:cNvSpPr>
            <a:spLocks noChangeShapeType="1"/>
          </p:cNvSpPr>
          <p:nvPr/>
        </p:nvSpPr>
        <p:spPr bwMode="auto">
          <a:xfrm flipH="1">
            <a:off x="3481388" y="3173413"/>
            <a:ext cx="1303337" cy="1014412"/>
          </a:xfrm>
          <a:prstGeom prst="line">
            <a:avLst/>
          </a:prstGeom>
          <a:noFill/>
          <a:ln w="2857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53988" name="Oval 36"/>
          <p:cNvSpPr>
            <a:spLocks noChangeArrowheads="1"/>
          </p:cNvSpPr>
          <p:nvPr/>
        </p:nvSpPr>
        <p:spPr bwMode="auto">
          <a:xfrm>
            <a:off x="4673600" y="3051175"/>
            <a:ext cx="214313" cy="254000"/>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53987" name="Oval 35"/>
          <p:cNvSpPr>
            <a:spLocks noChangeArrowheads="1"/>
          </p:cNvSpPr>
          <p:nvPr/>
        </p:nvSpPr>
        <p:spPr bwMode="auto">
          <a:xfrm>
            <a:off x="3830638" y="3051175"/>
            <a:ext cx="212725" cy="254000"/>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54002" name="Oval 50"/>
          <p:cNvSpPr>
            <a:spLocks noChangeArrowheads="1"/>
          </p:cNvSpPr>
          <p:nvPr/>
        </p:nvSpPr>
        <p:spPr bwMode="auto">
          <a:xfrm>
            <a:off x="3829050" y="3060700"/>
            <a:ext cx="212725" cy="254000"/>
          </a:xfrm>
          <a:prstGeom prst="ellipse">
            <a:avLst/>
          </a:prstGeom>
          <a:solidFill>
            <a:srgbClr val="FF0000"/>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54003" name="Oval 51"/>
          <p:cNvSpPr>
            <a:spLocks noChangeArrowheads="1"/>
          </p:cNvSpPr>
          <p:nvPr/>
        </p:nvSpPr>
        <p:spPr bwMode="auto">
          <a:xfrm>
            <a:off x="4662488" y="3054350"/>
            <a:ext cx="212725" cy="254000"/>
          </a:xfrm>
          <a:prstGeom prst="ellipse">
            <a:avLst/>
          </a:prstGeom>
          <a:solidFill>
            <a:srgbClr val="FF0000"/>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47" name="TextBox 46"/>
          <p:cNvSpPr txBox="1"/>
          <p:nvPr/>
        </p:nvSpPr>
        <p:spPr>
          <a:xfrm>
            <a:off x="7884368" y="2887776"/>
            <a:ext cx="300082" cy="258532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srgbClr val="000000"/>
                </a:solidFill>
                <a:effectLst/>
                <a:uLnTx/>
                <a:uFillTx/>
                <a:latin typeface="Arial"/>
                <a:ea typeface="+mn-ea"/>
                <a:cs typeface="+mn-cs"/>
              </a:rPr>
              <a:t>k</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1" u="none" strike="noStrike" kern="120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1" u="none" strike="noStrike" kern="120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1" u="none" strike="noStrike" kern="120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srgbClr val="000000"/>
                </a:solidFill>
                <a:effectLst/>
                <a:uLnTx/>
                <a:uFillTx/>
                <a:latin typeface="Arial"/>
                <a:ea typeface="+mn-ea"/>
                <a:cs typeface="+mn-cs"/>
              </a:rPr>
              <a:t>j</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1" u="none" strike="noStrike" kern="120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1" u="none" strike="noStrike" kern="120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1" u="none" strike="noStrike" kern="120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srgbClr val="000000"/>
                </a:solidFill>
                <a:effectLst/>
                <a:uLnTx/>
                <a:uFillTx/>
                <a:latin typeface="Arial"/>
                <a:ea typeface="+mn-ea"/>
                <a:cs typeface="+mn-cs"/>
              </a:rPr>
              <a:t>i</a:t>
            </a:r>
          </a:p>
        </p:txBody>
      </p:sp>
      <p:sp>
        <p:nvSpPr>
          <p:cNvPr id="49" name="TextBox 48"/>
          <p:cNvSpPr txBox="1"/>
          <p:nvPr/>
        </p:nvSpPr>
        <p:spPr>
          <a:xfrm>
            <a:off x="0" y="6604084"/>
            <a:ext cx="1710725"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Arial"/>
                <a:ea typeface="+mn-ea"/>
                <a:cs typeface="+mn-cs"/>
              </a:rPr>
              <a:t>Adapted from Ray </a:t>
            </a:r>
            <a:r>
              <a:rPr kumimoji="0" lang="en-US" sz="1000" b="0" i="0" u="none" strike="noStrike" kern="1200" cap="none" spc="0" normalizeH="0" baseline="0" noProof="0" dirty="0" smtClean="0">
                <a:ln>
                  <a:noFill/>
                </a:ln>
                <a:solidFill>
                  <a:srgbClr val="000000"/>
                </a:solidFill>
                <a:effectLst/>
                <a:uLnTx/>
                <a:uFillTx/>
                <a:latin typeface="Arial"/>
                <a:ea typeface="+mn-ea"/>
                <a:cs typeface="+mn-cs"/>
              </a:rPr>
              <a:t>Mooney</a:t>
            </a:r>
            <a:endParaRPr kumimoji="0" lang="en-US" sz="10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8078103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399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400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400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400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40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990" grpId="0" animBg="1"/>
      <p:bldP spid="254000" grpId="0" animBg="1"/>
      <p:bldP spid="254001" grpId="0" animBg="1"/>
      <p:bldP spid="254002" grpId="0" animBg="1"/>
      <p:bldP spid="25400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sz="2400" dirty="0"/>
              <a:t>Layer 2</a:t>
            </a:r>
          </a:p>
          <a:p>
            <a:pPr marL="0" indent="0"/>
            <a:endParaRPr lang="en-US" sz="3600" dirty="0"/>
          </a:p>
          <a:p>
            <a:pPr marL="457200" indent="-457200">
              <a:buFont typeface="Arial" panose="020B0604020202020204" pitchFamily="34" charset="0"/>
              <a:buChar char="•"/>
            </a:pPr>
            <a:endParaRPr lang="en-US" sz="2400" dirty="0" smtClean="0"/>
          </a:p>
          <a:p>
            <a:pPr marL="457200" indent="-457200">
              <a:buFont typeface="Arial" panose="020B0604020202020204" pitchFamily="34" charset="0"/>
              <a:buChar char="•"/>
            </a:pPr>
            <a:r>
              <a:rPr lang="en-US" sz="2400" dirty="0" smtClean="0"/>
              <a:t>Layer </a:t>
            </a:r>
            <a:r>
              <a:rPr lang="en-US" sz="2400" dirty="0"/>
              <a:t>3 (final)</a:t>
            </a:r>
          </a:p>
          <a:p>
            <a:pPr marL="457200" indent="-457200">
              <a:buFont typeface="Arial" panose="020B0604020202020204" pitchFamily="34" charset="0"/>
              <a:buChar char="•"/>
            </a:pPr>
            <a:endParaRPr lang="en-US" sz="3600" dirty="0"/>
          </a:p>
          <a:p>
            <a:pPr marL="457200" indent="-457200">
              <a:buFont typeface="Arial" panose="020B0604020202020204" pitchFamily="34" charset="0"/>
              <a:buChar char="•"/>
            </a:pPr>
            <a:r>
              <a:rPr lang="en-US" sz="2400" dirty="0"/>
              <a:t>Outputs (e.g. sigmoid/</a:t>
            </a:r>
            <a:r>
              <a:rPr lang="en-US" sz="2400" dirty="0" err="1"/>
              <a:t>softmax</a:t>
            </a:r>
            <a:r>
              <a:rPr lang="en-US" sz="2400" dirty="0"/>
              <a:t>)</a:t>
            </a:r>
          </a:p>
          <a:p>
            <a:pPr marL="457200" indent="-457200">
              <a:buFont typeface="Arial" panose="020B0604020202020204" pitchFamily="34" charset="0"/>
              <a:buChar char="•"/>
            </a:pPr>
            <a:endParaRPr lang="en-US" sz="3600" dirty="0"/>
          </a:p>
          <a:p>
            <a:pPr marL="457200" indent="-457200">
              <a:buFont typeface="Arial" panose="020B0604020202020204" pitchFamily="34" charset="0"/>
              <a:buChar char="•"/>
            </a:pPr>
            <a:endParaRPr lang="en-US" sz="2400" dirty="0" smtClean="0"/>
          </a:p>
          <a:p>
            <a:pPr marL="457200" indent="-457200">
              <a:buFont typeface="Arial" panose="020B0604020202020204" pitchFamily="34" charset="0"/>
              <a:buChar char="•"/>
            </a:pPr>
            <a:r>
              <a:rPr lang="en-US" sz="2400" dirty="0" smtClean="0"/>
              <a:t>Putting everything together:</a:t>
            </a:r>
            <a:endParaRPr lang="en-US" sz="2400" dirty="0"/>
          </a:p>
        </p:txBody>
      </p:sp>
      <p:grpSp>
        <p:nvGrpSpPr>
          <p:cNvPr id="17" name="Group 16"/>
          <p:cNvGrpSpPr/>
          <p:nvPr/>
        </p:nvGrpSpPr>
        <p:grpSpPr>
          <a:xfrm>
            <a:off x="727062" y="4260204"/>
            <a:ext cx="4217169" cy="815581"/>
            <a:chOff x="389933" y="3933056"/>
            <a:chExt cx="4830139" cy="936104"/>
          </a:xfrm>
        </p:grpSpPr>
        <p:grpSp>
          <p:nvGrpSpPr>
            <p:cNvPr id="9" name="Group 8"/>
            <p:cNvGrpSpPr/>
            <p:nvPr/>
          </p:nvGrpSpPr>
          <p:grpSpPr>
            <a:xfrm>
              <a:off x="389933" y="3933056"/>
              <a:ext cx="4542107" cy="936104"/>
              <a:chOff x="-252536" y="4690890"/>
              <a:chExt cx="4542107" cy="936104"/>
            </a:xfrm>
          </p:grpSpPr>
          <p:pic>
            <p:nvPicPr>
              <p:cNvPr id="6" name="Picture 5"/>
              <p:cNvPicPr>
                <a:picLocks noChangeAspect="1"/>
              </p:cNvPicPr>
              <p:nvPr/>
            </p:nvPicPr>
            <p:blipFill rotWithShape="1">
              <a:blip r:embed="rId3" cstate="print"/>
              <a:srcRect b="75306"/>
              <a:stretch/>
            </p:blipFill>
            <p:spPr>
              <a:xfrm>
                <a:off x="-252536" y="4878738"/>
                <a:ext cx="2952600" cy="432048"/>
              </a:xfrm>
              <a:prstGeom prst="rect">
                <a:avLst/>
              </a:prstGeom>
            </p:spPr>
          </p:pic>
          <p:pic>
            <p:nvPicPr>
              <p:cNvPr id="7" name="Picture 6"/>
              <p:cNvPicPr>
                <a:picLocks noChangeAspect="1"/>
              </p:cNvPicPr>
              <p:nvPr/>
            </p:nvPicPr>
            <p:blipFill>
              <a:blip r:embed="rId4" cstate="print"/>
              <a:srcRect l="23829" b="-11985"/>
              <a:stretch>
                <a:fillRect/>
              </a:stretch>
            </p:blipFill>
            <p:spPr>
              <a:xfrm>
                <a:off x="2129331" y="4690890"/>
                <a:ext cx="2160240" cy="936104"/>
              </a:xfrm>
              <a:prstGeom prst="rect">
                <a:avLst/>
              </a:prstGeom>
            </p:spPr>
          </p:pic>
        </p:grpSp>
        <p:pic>
          <p:nvPicPr>
            <p:cNvPr id="14" name="Picture 13"/>
            <p:cNvPicPr>
              <a:picLocks noChangeAspect="1"/>
            </p:cNvPicPr>
            <p:nvPr/>
          </p:nvPicPr>
          <p:blipFill rotWithShape="1">
            <a:blip r:embed="rId3" cstate="print"/>
            <a:srcRect l="60876" t="1131" r="19614" b="74175"/>
            <a:stretch/>
          </p:blipFill>
          <p:spPr>
            <a:xfrm>
              <a:off x="4644008" y="4365104"/>
              <a:ext cx="576064" cy="432048"/>
            </a:xfrm>
            <a:prstGeom prst="rect">
              <a:avLst/>
            </a:prstGeom>
          </p:spPr>
        </p:pic>
        <p:sp>
          <p:nvSpPr>
            <p:cNvPr id="15" name="Rectangle 14"/>
            <p:cNvSpPr/>
            <p:nvPr/>
          </p:nvSpPr>
          <p:spPr bwMode="auto">
            <a:xfrm>
              <a:off x="4636008" y="4365104"/>
              <a:ext cx="72008" cy="43204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b="1">
                <a:solidFill>
                  <a:srgbClr val="000000"/>
                </a:solidFill>
                <a:cs typeface="Arial" charset="0"/>
              </a:endParaRPr>
            </a:p>
          </p:txBody>
        </p:sp>
      </p:grpSp>
      <p:sp>
        <p:nvSpPr>
          <p:cNvPr id="2" name="Title 1"/>
          <p:cNvSpPr>
            <a:spLocks noGrp="1"/>
          </p:cNvSpPr>
          <p:nvPr>
            <p:ph type="title"/>
          </p:nvPr>
        </p:nvSpPr>
        <p:spPr/>
        <p:txBody>
          <a:bodyPr/>
          <a:lstStyle/>
          <a:p>
            <a:r>
              <a:rPr lang="en-US" dirty="0"/>
              <a:t>Neural network definition</a:t>
            </a:r>
          </a:p>
        </p:txBody>
      </p:sp>
      <p:sp>
        <p:nvSpPr>
          <p:cNvPr id="12" name="TextBox 11"/>
          <p:cNvSpPr txBox="1"/>
          <p:nvPr/>
        </p:nvSpPr>
        <p:spPr>
          <a:xfrm>
            <a:off x="562739" y="4065666"/>
            <a:ext cx="880369" cy="338554"/>
          </a:xfrm>
          <a:prstGeom prst="rect">
            <a:avLst/>
          </a:prstGeom>
          <a:noFill/>
        </p:spPr>
        <p:txBody>
          <a:bodyPr wrap="none" rtlCol="0">
            <a:spAutoFit/>
          </a:bodyPr>
          <a:lstStyle/>
          <a:p>
            <a:r>
              <a:rPr lang="en-US" sz="1600" dirty="0">
                <a:solidFill>
                  <a:srgbClr val="000000"/>
                </a:solidFill>
              </a:rPr>
              <a:t>(binary)</a:t>
            </a:r>
          </a:p>
        </p:txBody>
      </p:sp>
      <p:sp>
        <p:nvSpPr>
          <p:cNvPr id="18" name="TextBox 17"/>
          <p:cNvSpPr txBox="1"/>
          <p:nvPr/>
        </p:nvSpPr>
        <p:spPr>
          <a:xfrm>
            <a:off x="5778746" y="4065666"/>
            <a:ext cx="1221809" cy="338554"/>
          </a:xfrm>
          <a:prstGeom prst="rect">
            <a:avLst/>
          </a:prstGeom>
          <a:noFill/>
        </p:spPr>
        <p:txBody>
          <a:bodyPr wrap="none" rtlCol="0">
            <a:spAutoFit/>
          </a:bodyPr>
          <a:lstStyle/>
          <a:p>
            <a:r>
              <a:rPr lang="en-US" sz="1600" dirty="0">
                <a:solidFill>
                  <a:srgbClr val="000000"/>
                </a:solidFill>
              </a:rPr>
              <a:t>(multiclass)</a:t>
            </a:r>
          </a:p>
        </p:txBody>
      </p:sp>
      <p:grpSp>
        <p:nvGrpSpPr>
          <p:cNvPr id="20" name="Group 19"/>
          <p:cNvGrpSpPr/>
          <p:nvPr/>
        </p:nvGrpSpPr>
        <p:grpSpPr>
          <a:xfrm>
            <a:off x="6341423" y="4300396"/>
            <a:ext cx="2124360" cy="743573"/>
            <a:chOff x="6156176" y="4005064"/>
            <a:chExt cx="2550987" cy="886391"/>
          </a:xfrm>
        </p:grpSpPr>
        <p:pic>
          <p:nvPicPr>
            <p:cNvPr id="172033" name="Picture 1"/>
            <p:cNvPicPr>
              <a:picLocks noChangeAspect="1" noChangeArrowheads="1"/>
            </p:cNvPicPr>
            <p:nvPr/>
          </p:nvPicPr>
          <p:blipFill>
            <a:blip r:embed="rId5" cstate="print"/>
            <a:srcRect/>
            <a:stretch>
              <a:fillRect/>
            </a:stretch>
          </p:blipFill>
          <p:spPr bwMode="auto">
            <a:xfrm>
              <a:off x="6876256" y="4005064"/>
              <a:ext cx="1830907" cy="886391"/>
            </a:xfrm>
            <a:prstGeom prst="rect">
              <a:avLst/>
            </a:prstGeom>
            <a:noFill/>
            <a:ln w="9525">
              <a:noFill/>
              <a:miter lim="800000"/>
              <a:headEnd/>
              <a:tailEnd/>
            </a:ln>
          </p:spPr>
        </p:pic>
        <p:pic>
          <p:nvPicPr>
            <p:cNvPr id="19" name="Picture 18"/>
            <p:cNvPicPr>
              <a:picLocks noChangeAspect="1"/>
            </p:cNvPicPr>
            <p:nvPr/>
          </p:nvPicPr>
          <p:blipFill rotWithShape="1">
            <a:blip r:embed="rId3" cstate="print"/>
            <a:srcRect l="21949" r="48785" b="75306"/>
            <a:stretch/>
          </p:blipFill>
          <p:spPr>
            <a:xfrm>
              <a:off x="6156176" y="4149080"/>
              <a:ext cx="864096" cy="432048"/>
            </a:xfrm>
            <a:prstGeom prst="rect">
              <a:avLst/>
            </a:prstGeom>
          </p:spPr>
        </p:pic>
      </p:grpSp>
      <p:pic>
        <p:nvPicPr>
          <p:cNvPr id="26" name="Picture 4" descr="https://latex.codecogs.com/gif.latex?%5Cdpi%7B200%7D%20%5CLARGE%20z_j%20%3D%20h%28a_j%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88988" y="2001154"/>
            <a:ext cx="1377495" cy="351701"/>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https://latex.codecogs.com/gif.latex?%5Cdpi%7B200%7D%20%5CLARGE%20a_j%20%3D%20%5Csum_%7Bi%3D0%7D%5ED%20w_%7Bji%7D%5E%7B%281%29%7Dx_i"/>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98340" y="969938"/>
            <a:ext cx="1838850" cy="847182"/>
          </a:xfrm>
          <a:prstGeom prst="rect">
            <a:avLst/>
          </a:prstGeom>
          <a:noFill/>
          <a:extLst>
            <a:ext uri="{909E8E84-426E-40DD-AFC4-6F175D3DCCD1}">
              <a14:hiddenFill xmlns:a14="http://schemas.microsoft.com/office/drawing/2010/main">
                <a:solidFill>
                  <a:srgbClr val="FFFFFF"/>
                </a:solidFill>
              </a14:hiddenFill>
            </a:ext>
          </a:extLst>
        </p:spPr>
      </p:pic>
      <p:grpSp>
        <p:nvGrpSpPr>
          <p:cNvPr id="28" name="Group 27"/>
          <p:cNvGrpSpPr/>
          <p:nvPr/>
        </p:nvGrpSpPr>
        <p:grpSpPr>
          <a:xfrm>
            <a:off x="6452866" y="112350"/>
            <a:ext cx="2691133" cy="2168625"/>
            <a:chOff x="2391504" y="908720"/>
            <a:chExt cx="4213771" cy="3615983"/>
          </a:xfrm>
        </p:grpSpPr>
        <p:grpSp>
          <p:nvGrpSpPr>
            <p:cNvPr id="29" name="Group 28"/>
            <p:cNvGrpSpPr/>
            <p:nvPr/>
          </p:nvGrpSpPr>
          <p:grpSpPr>
            <a:xfrm>
              <a:off x="2391504" y="908720"/>
              <a:ext cx="4213771" cy="3615983"/>
              <a:chOff x="4200210" y="908720"/>
              <a:chExt cx="4213771" cy="3615983"/>
            </a:xfrm>
          </p:grpSpPr>
          <p:pic>
            <p:nvPicPr>
              <p:cNvPr id="33" name="Picture 2"/>
              <p:cNvPicPr>
                <a:picLocks noChangeAspect="1" noChangeArrowheads="1"/>
              </p:cNvPicPr>
              <p:nvPr/>
            </p:nvPicPr>
            <p:blipFill rotWithShape="1">
              <a:blip r:embed="rId8" cstate="print"/>
              <a:srcRect l="45162"/>
              <a:stretch/>
            </p:blipFill>
            <p:spPr bwMode="auto">
              <a:xfrm>
                <a:off x="4200210" y="908720"/>
                <a:ext cx="4213771" cy="3615983"/>
              </a:xfrm>
              <a:prstGeom prst="rect">
                <a:avLst/>
              </a:prstGeom>
              <a:noFill/>
              <a:ln w="9525">
                <a:noFill/>
                <a:miter lim="800000"/>
                <a:headEnd/>
                <a:tailEnd/>
              </a:ln>
            </p:spPr>
          </p:pic>
          <p:sp>
            <p:nvSpPr>
              <p:cNvPr id="34" name="Oval 33"/>
              <p:cNvSpPr/>
              <p:nvPr/>
            </p:nvSpPr>
            <p:spPr bwMode="auto">
              <a:xfrm>
                <a:off x="4772967" y="3778179"/>
                <a:ext cx="231081" cy="227033"/>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Arial" charset="0"/>
                  <a:cs typeface="Arial" charset="0"/>
                </a:endParaRPr>
              </a:p>
            </p:txBody>
          </p:sp>
          <p:sp>
            <p:nvSpPr>
              <p:cNvPr id="35" name="Oval 34"/>
              <p:cNvSpPr/>
              <p:nvPr/>
            </p:nvSpPr>
            <p:spPr bwMode="auto">
              <a:xfrm>
                <a:off x="6111072" y="4053316"/>
                <a:ext cx="231081" cy="227033"/>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Arial" charset="0"/>
                  <a:cs typeface="Arial" charset="0"/>
                </a:endParaRPr>
              </a:p>
            </p:txBody>
          </p:sp>
        </p:grpSp>
        <p:cxnSp>
          <p:nvCxnSpPr>
            <p:cNvPr id="30" name="Straight Connector 29"/>
            <p:cNvCxnSpPr/>
            <p:nvPr/>
          </p:nvCxnSpPr>
          <p:spPr bwMode="auto">
            <a:xfrm>
              <a:off x="3195342" y="2009670"/>
              <a:ext cx="1107024" cy="2043646"/>
            </a:xfrm>
            <a:prstGeom prst="line">
              <a:avLst/>
            </a:prstGeom>
            <a:solidFill>
              <a:schemeClr val="accent1"/>
            </a:solidFill>
            <a:ln w="19050" cap="flat" cmpd="sng" algn="ctr">
              <a:solidFill>
                <a:schemeClr val="accent2"/>
              </a:solidFill>
              <a:prstDash val="solid"/>
              <a:round/>
              <a:headEnd type="none" w="med" len="med"/>
              <a:tailEnd type="none" w="med" len="med"/>
            </a:ln>
            <a:effectLst/>
          </p:spPr>
        </p:cxnSp>
        <p:cxnSp>
          <p:nvCxnSpPr>
            <p:cNvPr id="31" name="Straight Connector 30"/>
            <p:cNvCxnSpPr/>
            <p:nvPr/>
          </p:nvCxnSpPr>
          <p:spPr bwMode="auto">
            <a:xfrm>
              <a:off x="3227466" y="3275847"/>
              <a:ext cx="1074900" cy="816972"/>
            </a:xfrm>
            <a:prstGeom prst="line">
              <a:avLst/>
            </a:prstGeom>
            <a:solidFill>
              <a:schemeClr val="accent1"/>
            </a:solidFill>
            <a:ln w="19050" cap="flat" cmpd="sng" algn="ctr">
              <a:solidFill>
                <a:schemeClr val="accent2"/>
              </a:solidFill>
              <a:prstDash val="solid"/>
              <a:round/>
              <a:headEnd type="none" w="med" len="med"/>
              <a:tailEnd type="none" w="med" len="med"/>
            </a:ln>
            <a:effectLst/>
          </p:spPr>
        </p:cxnSp>
        <p:cxnSp>
          <p:nvCxnSpPr>
            <p:cNvPr id="32" name="Straight Connector 31"/>
            <p:cNvCxnSpPr/>
            <p:nvPr/>
          </p:nvCxnSpPr>
          <p:spPr bwMode="auto">
            <a:xfrm>
              <a:off x="3211404" y="3943425"/>
              <a:ext cx="1058838" cy="192544"/>
            </a:xfrm>
            <a:prstGeom prst="line">
              <a:avLst/>
            </a:prstGeom>
            <a:solidFill>
              <a:schemeClr val="accent1"/>
            </a:solidFill>
            <a:ln w="19050" cap="flat" cmpd="sng" algn="ctr">
              <a:solidFill>
                <a:schemeClr val="accent2"/>
              </a:solidFill>
              <a:prstDash val="solid"/>
              <a:round/>
              <a:headEnd type="none" w="med" len="med"/>
              <a:tailEnd type="none" w="med" len="med"/>
            </a:ln>
            <a:effectLst/>
          </p:spPr>
        </p:cxnSp>
      </p:grpSp>
      <p:pic>
        <p:nvPicPr>
          <p:cNvPr id="2050" name="Picture 2" descr="https://latex.codecogs.com/gif.latex?%5Cdpi%7B200%7D%20%5CLARGE%20a_k%20%3D%20%5Csum_%7Bj%3D0%7D%5EM%20w_%7Bkj%7D%5E%7B%282%29%7Dz_j"/>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00806" y="2634944"/>
            <a:ext cx="1875995" cy="93532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latex.codecogs.com/gif.latex?%5Cdpi%7B200%7D%20%5CLARGE%20y_k%28%5Ctextbf%7Bx%7D%2C%5Ctextbf%7Bw%7D%29%20%3D%20%5Csigma%5CBigg%28%5Csum_%7Bj%3D0%7D%5EM%20w_%7Bkj%7D%5E%7B%282%29%7Dh%5Cbigg%28%5Csum_%7Bi%3D0%7D%5EDw_%7Bji%7D%5E%7B%281%29%7Dx_i%5Cbigg%29%5CBigg%2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74816" y="5756600"/>
            <a:ext cx="5383198" cy="10143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5025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0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Line 2"/>
          <p:cNvSpPr>
            <a:spLocks noChangeShapeType="1"/>
          </p:cNvSpPr>
          <p:nvPr/>
        </p:nvSpPr>
        <p:spPr bwMode="auto">
          <a:xfrm flipH="1">
            <a:off x="3425825" y="3165475"/>
            <a:ext cx="498475" cy="103981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54979" name="Rectangle 3"/>
          <p:cNvSpPr>
            <a:spLocks noGrp="1" noChangeArrowheads="1"/>
          </p:cNvSpPr>
          <p:nvPr>
            <p:ph type="title"/>
          </p:nvPr>
        </p:nvSpPr>
        <p:spPr/>
        <p:txBody>
          <a:bodyPr/>
          <a:lstStyle/>
          <a:p>
            <a:r>
              <a:rPr lang="en-US" altLang="en-US" dirty="0"/>
              <a:t>Backpropagation: Graphic example</a:t>
            </a:r>
          </a:p>
        </p:txBody>
      </p:sp>
      <p:sp>
        <p:nvSpPr>
          <p:cNvPr id="254980" name="Rectangle 4"/>
          <p:cNvSpPr>
            <a:spLocks noGrp="1" noChangeArrowheads="1"/>
          </p:cNvSpPr>
          <p:nvPr>
            <p:ph idx="1"/>
          </p:nvPr>
        </p:nvSpPr>
        <p:spPr>
          <a:xfrm>
            <a:off x="685800" y="1371600"/>
            <a:ext cx="7772400" cy="1116013"/>
          </a:xfrm>
        </p:spPr>
        <p:txBody>
          <a:bodyPr/>
          <a:lstStyle/>
          <a:p>
            <a:r>
              <a:rPr lang="en-US" altLang="en-US" sz="2800"/>
              <a:t>Finally update bottom layer of weights based on errors calculated for hidden units.</a:t>
            </a:r>
          </a:p>
        </p:txBody>
      </p:sp>
      <p:sp>
        <p:nvSpPr>
          <p:cNvPr id="254981" name="Text Box 5"/>
          <p:cNvSpPr txBox="1">
            <a:spLocks noChangeArrowheads="1"/>
          </p:cNvSpPr>
          <p:nvPr/>
        </p:nvSpPr>
        <p:spPr bwMode="auto">
          <a:xfrm>
            <a:off x="5094288" y="2881313"/>
            <a:ext cx="828675" cy="3952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a:ea typeface="+mn-ea"/>
                <a:cs typeface="+mn-cs"/>
              </a:rPr>
              <a:t>output</a:t>
            </a:r>
          </a:p>
        </p:txBody>
      </p:sp>
      <p:sp>
        <p:nvSpPr>
          <p:cNvPr id="254982" name="Text Box 6"/>
          <p:cNvSpPr txBox="1">
            <a:spLocks noChangeArrowheads="1"/>
          </p:cNvSpPr>
          <p:nvPr/>
        </p:nvSpPr>
        <p:spPr bwMode="auto">
          <a:xfrm>
            <a:off x="5494338" y="3984625"/>
            <a:ext cx="871537" cy="3984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a:ea typeface="+mn-ea"/>
                <a:cs typeface="+mn-cs"/>
              </a:rPr>
              <a:t>hidden</a:t>
            </a:r>
          </a:p>
        </p:txBody>
      </p:sp>
      <p:sp>
        <p:nvSpPr>
          <p:cNvPr id="254983" name="Text Box 7"/>
          <p:cNvSpPr txBox="1">
            <a:spLocks noChangeArrowheads="1"/>
          </p:cNvSpPr>
          <p:nvPr/>
        </p:nvSpPr>
        <p:spPr bwMode="auto">
          <a:xfrm>
            <a:off x="6057900" y="5064125"/>
            <a:ext cx="703263"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a:ea typeface="+mn-ea"/>
                <a:cs typeface="+mn-cs"/>
              </a:rPr>
              <a:t>input</a:t>
            </a:r>
          </a:p>
        </p:txBody>
      </p:sp>
      <p:sp>
        <p:nvSpPr>
          <p:cNvPr id="254984" name="Line 8"/>
          <p:cNvSpPr>
            <a:spLocks noChangeShapeType="1"/>
          </p:cNvSpPr>
          <p:nvPr/>
        </p:nvSpPr>
        <p:spPr bwMode="auto">
          <a:xfrm flipH="1">
            <a:off x="3117850" y="4205288"/>
            <a:ext cx="284163" cy="109061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54985" name="Line 9"/>
          <p:cNvSpPr>
            <a:spLocks noChangeShapeType="1"/>
          </p:cNvSpPr>
          <p:nvPr/>
        </p:nvSpPr>
        <p:spPr bwMode="auto">
          <a:xfrm>
            <a:off x="3425825" y="4232275"/>
            <a:ext cx="379413" cy="104140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54986" name="Line 10"/>
          <p:cNvSpPr>
            <a:spLocks noChangeShapeType="1"/>
          </p:cNvSpPr>
          <p:nvPr/>
        </p:nvSpPr>
        <p:spPr bwMode="auto">
          <a:xfrm>
            <a:off x="3425825" y="4259263"/>
            <a:ext cx="973138" cy="9604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54987" name="Line 11"/>
          <p:cNvSpPr>
            <a:spLocks noChangeShapeType="1"/>
          </p:cNvSpPr>
          <p:nvPr/>
        </p:nvSpPr>
        <p:spPr bwMode="auto">
          <a:xfrm>
            <a:off x="3425825" y="4281488"/>
            <a:ext cx="1682750" cy="101441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54988" name="Line 12"/>
          <p:cNvSpPr>
            <a:spLocks noChangeShapeType="1"/>
          </p:cNvSpPr>
          <p:nvPr/>
        </p:nvSpPr>
        <p:spPr bwMode="auto">
          <a:xfrm>
            <a:off x="3425825" y="4281488"/>
            <a:ext cx="2373313" cy="93821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54989" name="Line 13"/>
          <p:cNvSpPr>
            <a:spLocks noChangeShapeType="1"/>
          </p:cNvSpPr>
          <p:nvPr/>
        </p:nvSpPr>
        <p:spPr bwMode="auto">
          <a:xfrm flipH="1">
            <a:off x="3117850" y="4232275"/>
            <a:ext cx="1162050" cy="104140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54990" name="Line 14"/>
          <p:cNvSpPr>
            <a:spLocks noChangeShapeType="1"/>
          </p:cNvSpPr>
          <p:nvPr/>
        </p:nvSpPr>
        <p:spPr bwMode="auto">
          <a:xfrm flipH="1">
            <a:off x="3781425" y="4205288"/>
            <a:ext cx="522288" cy="104140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54991" name="Line 15"/>
          <p:cNvSpPr>
            <a:spLocks noChangeShapeType="1"/>
          </p:cNvSpPr>
          <p:nvPr/>
        </p:nvSpPr>
        <p:spPr bwMode="auto">
          <a:xfrm>
            <a:off x="4303713" y="4179888"/>
            <a:ext cx="117475" cy="106680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54992" name="Line 16"/>
          <p:cNvSpPr>
            <a:spLocks noChangeShapeType="1"/>
          </p:cNvSpPr>
          <p:nvPr/>
        </p:nvSpPr>
        <p:spPr bwMode="auto">
          <a:xfrm>
            <a:off x="4327525" y="4205288"/>
            <a:ext cx="808038" cy="106838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54993" name="Line 17"/>
          <p:cNvSpPr>
            <a:spLocks noChangeShapeType="1"/>
          </p:cNvSpPr>
          <p:nvPr/>
        </p:nvSpPr>
        <p:spPr bwMode="auto">
          <a:xfrm>
            <a:off x="4327525" y="4281488"/>
            <a:ext cx="1446213" cy="93821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54994" name="Line 18"/>
          <p:cNvSpPr>
            <a:spLocks noChangeShapeType="1"/>
          </p:cNvSpPr>
          <p:nvPr/>
        </p:nvSpPr>
        <p:spPr bwMode="auto">
          <a:xfrm flipH="1">
            <a:off x="3141663" y="4232275"/>
            <a:ext cx="1993900" cy="104140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54995" name="Line 19"/>
          <p:cNvSpPr>
            <a:spLocks noChangeShapeType="1"/>
          </p:cNvSpPr>
          <p:nvPr/>
        </p:nvSpPr>
        <p:spPr bwMode="auto">
          <a:xfrm flipH="1">
            <a:off x="3781425" y="4232275"/>
            <a:ext cx="1327150" cy="104140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54996" name="Line 20"/>
          <p:cNvSpPr>
            <a:spLocks noChangeShapeType="1"/>
          </p:cNvSpPr>
          <p:nvPr/>
        </p:nvSpPr>
        <p:spPr bwMode="auto">
          <a:xfrm flipH="1">
            <a:off x="4445000" y="4259263"/>
            <a:ext cx="714375" cy="987425"/>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54997" name="Line 21"/>
          <p:cNvSpPr>
            <a:spLocks noChangeShapeType="1"/>
          </p:cNvSpPr>
          <p:nvPr/>
        </p:nvSpPr>
        <p:spPr bwMode="auto">
          <a:xfrm flipH="1">
            <a:off x="5062538" y="4179888"/>
            <a:ext cx="142875" cy="106680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54998" name="Line 22"/>
          <p:cNvSpPr>
            <a:spLocks noChangeShapeType="1"/>
          </p:cNvSpPr>
          <p:nvPr/>
        </p:nvSpPr>
        <p:spPr bwMode="auto">
          <a:xfrm>
            <a:off x="5181600" y="4205288"/>
            <a:ext cx="546100" cy="99218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54999" name="Line 23"/>
          <p:cNvSpPr>
            <a:spLocks noChangeShapeType="1"/>
          </p:cNvSpPr>
          <p:nvPr/>
        </p:nvSpPr>
        <p:spPr bwMode="auto">
          <a:xfrm>
            <a:off x="3948113" y="3165475"/>
            <a:ext cx="355600" cy="103981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55000" name="Line 24"/>
          <p:cNvSpPr>
            <a:spLocks noChangeShapeType="1"/>
          </p:cNvSpPr>
          <p:nvPr/>
        </p:nvSpPr>
        <p:spPr bwMode="auto">
          <a:xfrm>
            <a:off x="3924300" y="3165475"/>
            <a:ext cx="1257300" cy="99218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55001" name="Line 25"/>
          <p:cNvSpPr>
            <a:spLocks noChangeShapeType="1"/>
          </p:cNvSpPr>
          <p:nvPr/>
        </p:nvSpPr>
        <p:spPr bwMode="auto">
          <a:xfrm flipH="1">
            <a:off x="3425825" y="3190875"/>
            <a:ext cx="1303338" cy="101441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55002" name="Line 26"/>
          <p:cNvSpPr>
            <a:spLocks noChangeShapeType="1"/>
          </p:cNvSpPr>
          <p:nvPr/>
        </p:nvSpPr>
        <p:spPr bwMode="auto">
          <a:xfrm flipH="1">
            <a:off x="4279900" y="3190875"/>
            <a:ext cx="449263" cy="96678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55003" name="Line 27"/>
          <p:cNvSpPr>
            <a:spLocks noChangeShapeType="1"/>
          </p:cNvSpPr>
          <p:nvPr/>
        </p:nvSpPr>
        <p:spPr bwMode="auto">
          <a:xfrm>
            <a:off x="4754563" y="3216275"/>
            <a:ext cx="404812" cy="91440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55009" name="Oval 33"/>
          <p:cNvSpPr>
            <a:spLocks noChangeArrowheads="1"/>
          </p:cNvSpPr>
          <p:nvPr/>
        </p:nvSpPr>
        <p:spPr bwMode="auto">
          <a:xfrm>
            <a:off x="3336925" y="4079875"/>
            <a:ext cx="212725" cy="254000"/>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55010" name="Oval 34"/>
          <p:cNvSpPr>
            <a:spLocks noChangeArrowheads="1"/>
          </p:cNvSpPr>
          <p:nvPr/>
        </p:nvSpPr>
        <p:spPr bwMode="auto">
          <a:xfrm>
            <a:off x="3336925" y="4067175"/>
            <a:ext cx="212725" cy="254000"/>
          </a:xfrm>
          <a:prstGeom prst="ellipse">
            <a:avLst/>
          </a:prstGeom>
          <a:solidFill>
            <a:srgbClr val="FF0000"/>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55011" name="Oval 35"/>
          <p:cNvSpPr>
            <a:spLocks noChangeArrowheads="1"/>
          </p:cNvSpPr>
          <p:nvPr/>
        </p:nvSpPr>
        <p:spPr bwMode="auto">
          <a:xfrm>
            <a:off x="4203700" y="4079875"/>
            <a:ext cx="214313" cy="254000"/>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55012" name="Oval 36"/>
          <p:cNvSpPr>
            <a:spLocks noChangeArrowheads="1"/>
          </p:cNvSpPr>
          <p:nvPr/>
        </p:nvSpPr>
        <p:spPr bwMode="auto">
          <a:xfrm>
            <a:off x="5072063" y="4079875"/>
            <a:ext cx="214312" cy="254000"/>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55013" name="Text Box 37"/>
          <p:cNvSpPr txBox="1">
            <a:spLocks noChangeArrowheads="1"/>
          </p:cNvSpPr>
          <p:nvPr/>
        </p:nvSpPr>
        <p:spPr bwMode="auto">
          <a:xfrm>
            <a:off x="823913" y="3744913"/>
            <a:ext cx="18097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55017" name="Oval 41"/>
          <p:cNvSpPr>
            <a:spLocks noChangeArrowheads="1"/>
          </p:cNvSpPr>
          <p:nvPr/>
        </p:nvSpPr>
        <p:spPr bwMode="auto">
          <a:xfrm>
            <a:off x="4673600" y="3051175"/>
            <a:ext cx="214313" cy="254000"/>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55018" name="Oval 42"/>
          <p:cNvSpPr>
            <a:spLocks noChangeArrowheads="1"/>
          </p:cNvSpPr>
          <p:nvPr/>
        </p:nvSpPr>
        <p:spPr bwMode="auto">
          <a:xfrm>
            <a:off x="3830638" y="3051175"/>
            <a:ext cx="212725" cy="254000"/>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55021" name="Line 45"/>
          <p:cNvSpPr>
            <a:spLocks noChangeShapeType="1"/>
          </p:cNvSpPr>
          <p:nvPr/>
        </p:nvSpPr>
        <p:spPr bwMode="auto">
          <a:xfrm flipH="1">
            <a:off x="3124200" y="4211638"/>
            <a:ext cx="284163" cy="1090612"/>
          </a:xfrm>
          <a:prstGeom prst="line">
            <a:avLst/>
          </a:prstGeom>
          <a:noFill/>
          <a:ln w="2857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55022" name="Line 46"/>
          <p:cNvSpPr>
            <a:spLocks noChangeShapeType="1"/>
          </p:cNvSpPr>
          <p:nvPr/>
        </p:nvSpPr>
        <p:spPr bwMode="auto">
          <a:xfrm>
            <a:off x="3419475" y="4264025"/>
            <a:ext cx="379413" cy="1041400"/>
          </a:xfrm>
          <a:prstGeom prst="line">
            <a:avLst/>
          </a:prstGeom>
          <a:noFill/>
          <a:ln w="1905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55004" name="Oval 28"/>
          <p:cNvSpPr>
            <a:spLocks noChangeArrowheads="1"/>
          </p:cNvSpPr>
          <p:nvPr/>
        </p:nvSpPr>
        <p:spPr bwMode="auto">
          <a:xfrm>
            <a:off x="3049588" y="5183188"/>
            <a:ext cx="214312" cy="255587"/>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55005" name="Oval 29"/>
          <p:cNvSpPr>
            <a:spLocks noChangeArrowheads="1"/>
          </p:cNvSpPr>
          <p:nvPr/>
        </p:nvSpPr>
        <p:spPr bwMode="auto">
          <a:xfrm>
            <a:off x="3703638" y="5172075"/>
            <a:ext cx="214312" cy="254000"/>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55023" name="Line 47"/>
          <p:cNvSpPr>
            <a:spLocks noChangeShapeType="1"/>
          </p:cNvSpPr>
          <p:nvPr/>
        </p:nvSpPr>
        <p:spPr bwMode="auto">
          <a:xfrm>
            <a:off x="3479800" y="4313238"/>
            <a:ext cx="973138" cy="960437"/>
          </a:xfrm>
          <a:prstGeom prst="line">
            <a:avLst/>
          </a:prstGeom>
          <a:noFill/>
          <a:ln w="2857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55024" name="Line 48"/>
          <p:cNvSpPr>
            <a:spLocks noChangeShapeType="1"/>
          </p:cNvSpPr>
          <p:nvPr/>
        </p:nvSpPr>
        <p:spPr bwMode="auto">
          <a:xfrm>
            <a:off x="3468688" y="4298950"/>
            <a:ext cx="1682750" cy="1014413"/>
          </a:xfrm>
          <a:prstGeom prst="line">
            <a:avLst/>
          </a:prstGeom>
          <a:noFill/>
          <a:ln w="2857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55025" name="Line 49"/>
          <p:cNvSpPr>
            <a:spLocks noChangeShapeType="1"/>
          </p:cNvSpPr>
          <p:nvPr/>
        </p:nvSpPr>
        <p:spPr bwMode="auto">
          <a:xfrm>
            <a:off x="3468688" y="4311650"/>
            <a:ext cx="2373312" cy="938213"/>
          </a:xfrm>
          <a:prstGeom prst="line">
            <a:avLst/>
          </a:prstGeom>
          <a:noFill/>
          <a:ln w="2857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55008" name="Oval 32"/>
          <p:cNvSpPr>
            <a:spLocks noChangeArrowheads="1"/>
          </p:cNvSpPr>
          <p:nvPr/>
        </p:nvSpPr>
        <p:spPr bwMode="auto">
          <a:xfrm>
            <a:off x="5667375" y="5130800"/>
            <a:ext cx="214313" cy="255588"/>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55007" name="Oval 31"/>
          <p:cNvSpPr>
            <a:spLocks noChangeArrowheads="1"/>
          </p:cNvSpPr>
          <p:nvPr/>
        </p:nvSpPr>
        <p:spPr bwMode="auto">
          <a:xfrm>
            <a:off x="5013325" y="5145088"/>
            <a:ext cx="214313" cy="255587"/>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55006" name="Oval 30"/>
          <p:cNvSpPr>
            <a:spLocks noChangeArrowheads="1"/>
          </p:cNvSpPr>
          <p:nvPr/>
        </p:nvSpPr>
        <p:spPr bwMode="auto">
          <a:xfrm>
            <a:off x="4359275" y="5157788"/>
            <a:ext cx="212725" cy="254000"/>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55027" name="Text Box 51"/>
          <p:cNvSpPr txBox="1">
            <a:spLocks noChangeArrowheads="1"/>
          </p:cNvSpPr>
          <p:nvPr/>
        </p:nvSpPr>
        <p:spPr bwMode="auto">
          <a:xfrm>
            <a:off x="755576" y="3968229"/>
            <a:ext cx="2323370" cy="3715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Arial"/>
                <a:ea typeface="+mn-ea"/>
                <a:cs typeface="+mn-cs"/>
              </a:rPr>
              <a:t>Update weights into </a:t>
            </a:r>
            <a:r>
              <a:rPr kumimoji="0" lang="en-US" altLang="en-US" sz="1800" b="0" i="1" u="none" strike="noStrike" kern="1200" cap="none" spc="0" normalizeH="0" baseline="0" noProof="0" dirty="0" err="1">
                <a:ln>
                  <a:noFill/>
                </a:ln>
                <a:solidFill>
                  <a:srgbClr val="000000"/>
                </a:solidFill>
                <a:effectLst/>
                <a:uLnTx/>
                <a:uFillTx/>
                <a:latin typeface="Arial"/>
                <a:ea typeface="+mn-ea"/>
                <a:cs typeface="+mn-cs"/>
              </a:rPr>
              <a:t>i</a:t>
            </a:r>
            <a:endParaRPr kumimoji="0" lang="en-US" altLang="en-US" sz="1800" b="0" i="1" u="none" strike="noStrike" kern="1200" cap="none" spc="0" normalizeH="0" baseline="0" noProof="0" dirty="0">
              <a:ln>
                <a:noFill/>
              </a:ln>
              <a:solidFill>
                <a:srgbClr val="000000"/>
              </a:solidFill>
              <a:effectLst/>
              <a:uLnTx/>
              <a:uFillTx/>
              <a:latin typeface="Arial"/>
              <a:ea typeface="+mn-ea"/>
              <a:cs typeface="+mn-cs"/>
            </a:endParaRPr>
          </a:p>
        </p:txBody>
      </p:sp>
      <p:sp>
        <p:nvSpPr>
          <p:cNvPr id="52" name="TextBox 51"/>
          <p:cNvSpPr txBox="1"/>
          <p:nvPr/>
        </p:nvSpPr>
        <p:spPr>
          <a:xfrm>
            <a:off x="7884368" y="2887776"/>
            <a:ext cx="300082" cy="258532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srgbClr val="000000"/>
                </a:solidFill>
                <a:effectLst/>
                <a:uLnTx/>
                <a:uFillTx/>
                <a:latin typeface="Arial"/>
                <a:ea typeface="+mn-ea"/>
                <a:cs typeface="+mn-cs"/>
              </a:rPr>
              <a:t>k</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1" u="none" strike="noStrike" kern="120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1" u="none" strike="noStrike" kern="120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1" u="none" strike="noStrike" kern="120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srgbClr val="000000"/>
                </a:solidFill>
                <a:effectLst/>
                <a:uLnTx/>
                <a:uFillTx/>
                <a:latin typeface="Arial"/>
                <a:ea typeface="+mn-ea"/>
                <a:cs typeface="+mn-cs"/>
              </a:rPr>
              <a:t>j</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1" u="none" strike="noStrike" kern="120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1" u="none" strike="noStrike" kern="120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1" u="none" strike="noStrike" kern="120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srgbClr val="000000"/>
                </a:solidFill>
                <a:effectLst/>
                <a:uLnTx/>
                <a:uFillTx/>
                <a:latin typeface="Arial"/>
                <a:ea typeface="+mn-ea"/>
                <a:cs typeface="+mn-cs"/>
              </a:rPr>
              <a:t>i</a:t>
            </a:r>
          </a:p>
        </p:txBody>
      </p:sp>
      <p:sp>
        <p:nvSpPr>
          <p:cNvPr id="54" name="Rectangle 53"/>
          <p:cNvSpPr/>
          <p:nvPr/>
        </p:nvSpPr>
        <p:spPr bwMode="auto">
          <a:xfrm>
            <a:off x="1234275" y="4693491"/>
            <a:ext cx="161509" cy="161509"/>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1" i="0" u="none" strike="noStrike" kern="1200" cap="none" spc="0" normalizeH="0" baseline="0" noProof="0">
              <a:ln>
                <a:noFill/>
              </a:ln>
              <a:solidFill>
                <a:srgbClr val="000000"/>
              </a:solidFill>
              <a:effectLst/>
              <a:uLnTx/>
              <a:uFillTx/>
              <a:latin typeface="Arial" charset="0"/>
              <a:ea typeface="+mn-ea"/>
              <a:cs typeface="Arial" charset="0"/>
            </a:endParaRPr>
          </a:p>
        </p:txBody>
      </p:sp>
      <p:sp>
        <p:nvSpPr>
          <p:cNvPr id="55" name="TextBox 54"/>
          <p:cNvSpPr txBox="1"/>
          <p:nvPr/>
        </p:nvSpPr>
        <p:spPr>
          <a:xfrm>
            <a:off x="0" y="6604084"/>
            <a:ext cx="1710725"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Arial"/>
                <a:ea typeface="+mn-ea"/>
                <a:cs typeface="+mn-cs"/>
              </a:rPr>
              <a:t>Adapted from Ray </a:t>
            </a:r>
            <a:r>
              <a:rPr kumimoji="0" lang="en-US" sz="1000" b="0" i="0" u="none" strike="noStrike" kern="1200" cap="none" spc="0" normalizeH="0" baseline="0" noProof="0" dirty="0" smtClean="0">
                <a:ln>
                  <a:noFill/>
                </a:ln>
                <a:solidFill>
                  <a:srgbClr val="000000"/>
                </a:solidFill>
                <a:effectLst/>
                <a:uLnTx/>
                <a:uFillTx/>
                <a:latin typeface="Arial"/>
                <a:ea typeface="+mn-ea"/>
                <a:cs typeface="+mn-cs"/>
              </a:rPr>
              <a:t>Mooney</a:t>
            </a:r>
            <a:endParaRPr kumimoji="0" lang="en-US" sz="10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9741123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50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50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50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50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50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50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5021" grpId="0" animBg="1"/>
      <p:bldP spid="255022" grpId="0" animBg="1"/>
      <p:bldP spid="255023" grpId="0" animBg="1"/>
      <p:bldP spid="255024" grpId="0" animBg="1"/>
      <p:bldP spid="255025" grpId="0" animBg="1"/>
      <p:bldP spid="255027"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Backpropagation</a:t>
            </a:r>
            <a:endParaRPr lang="en-US" dirty="0"/>
          </a:p>
        </p:txBody>
      </p:sp>
      <p:sp>
        <p:nvSpPr>
          <p:cNvPr id="3" name="Content Placeholder 2"/>
          <p:cNvSpPr>
            <a:spLocks noGrp="1"/>
          </p:cNvSpPr>
          <p:nvPr>
            <p:ph idx="1"/>
          </p:nvPr>
        </p:nvSpPr>
        <p:spPr/>
        <p:txBody>
          <a:bodyPr/>
          <a:lstStyle/>
          <a:p>
            <a:pPr marL="457200" indent="-457200">
              <a:buFont typeface="Arial"/>
              <a:buChar char="•"/>
            </a:pPr>
            <a:r>
              <a:rPr lang="en-US" dirty="0" smtClean="0"/>
              <a:t>Easier if we use </a:t>
            </a:r>
            <a:r>
              <a:rPr lang="en-US" i="1" dirty="0" smtClean="0"/>
              <a:t>computational graphs, </a:t>
            </a:r>
            <a:r>
              <a:rPr lang="en-US" dirty="0" smtClean="0"/>
              <a:t>especially when we have complicated functions typical in deep neural networks</a:t>
            </a:r>
          </a:p>
          <a:p>
            <a:r>
              <a:rPr lang="en-US" dirty="0" smtClean="0"/>
              <a:t> </a:t>
            </a:r>
            <a:endParaRPr lang="en-US" dirty="0"/>
          </a:p>
        </p:txBody>
      </p:sp>
      <p:pic>
        <p:nvPicPr>
          <p:cNvPr id="4" name="Picture 3"/>
          <p:cNvPicPr>
            <a:picLocks noChangeAspect="1"/>
          </p:cNvPicPr>
          <p:nvPr/>
        </p:nvPicPr>
        <p:blipFill>
          <a:blip r:embed="rId3"/>
          <a:stretch>
            <a:fillRect/>
          </a:stretch>
        </p:blipFill>
        <p:spPr>
          <a:xfrm>
            <a:off x="940414" y="3200400"/>
            <a:ext cx="6941631" cy="2743200"/>
          </a:xfrm>
          <a:prstGeom prst="rect">
            <a:avLst/>
          </a:prstGeom>
        </p:spPr>
      </p:pic>
      <p:sp>
        <p:nvSpPr>
          <p:cNvPr id="5" name="TextBox 4">
            <a:extLst>
              <a:ext uri="{FF2B5EF4-FFF2-40B4-BE49-F238E27FC236}">
                <a16:creationId xmlns:a16="http://schemas.microsoft.com/office/drawing/2014/main" xmlns="" id="{DB5D253A-4C2F-4660-BEFA-BFFAF075816A}"/>
              </a:ext>
            </a:extLst>
          </p:cNvPr>
          <p:cNvSpPr txBox="1"/>
          <p:nvPr/>
        </p:nvSpPr>
        <p:spPr>
          <a:xfrm>
            <a:off x="0" y="6604084"/>
            <a:ext cx="1451038" cy="253916"/>
          </a:xfrm>
          <a:prstGeom prst="rect">
            <a:avLst/>
          </a:prstGeom>
          <a:noFill/>
        </p:spPr>
        <p:txBody>
          <a:bodyPr wrap="none" rtlCol="0">
            <a:spAutoFit/>
          </a:bodyPr>
          <a:lstStyle/>
          <a:p>
            <a:r>
              <a:rPr lang="en-US" sz="1050" dirty="0" smtClean="0"/>
              <a:t>Figure from </a:t>
            </a:r>
            <a:r>
              <a:rPr lang="en-US" sz="1050" dirty="0" err="1" smtClean="0"/>
              <a:t>Karpathy</a:t>
            </a:r>
            <a:endParaRPr lang="en-US" sz="1050" dirty="0"/>
          </a:p>
        </p:txBody>
      </p:sp>
    </p:spTree>
    <p:extLst>
      <p:ext uri="{BB962C8B-B14F-4D97-AF65-F5344CB8AC3E}">
        <p14:creationId xmlns:p14="http://schemas.microsoft.com/office/powerpoint/2010/main" val="137994100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0" y="5481366"/>
            <a:ext cx="9144000" cy="359073"/>
          </a:xfrm>
          <a:prstGeom prst="rect">
            <a:avLst/>
          </a:prstGeom>
        </p:spPr>
        <p:txBody>
          <a:bodyPr vert="horz" wrap="square" lIns="0" tIns="50800" rIns="0" bIns="0" rtlCol="0">
            <a:spAutoFit/>
          </a:bodyPr>
          <a:lstStyle/>
          <a:p>
            <a:pPr marL="157480">
              <a:spcBef>
                <a:spcPts val="400"/>
              </a:spcBef>
              <a:tabLst>
                <a:tab pos="5411470" algn="l"/>
                <a:tab pos="7621270" algn="l"/>
              </a:tabLst>
            </a:pPr>
            <a:r>
              <a:rPr spc="-5" dirty="0">
                <a:solidFill>
                  <a:srgbClr val="FFFFFF"/>
                </a:solidFill>
                <a:latin typeface="Arial"/>
                <a:cs typeface="Arial"/>
              </a:rPr>
              <a:t>Fei-Fei Li &amp; Andrej Karpathy &amp;</a:t>
            </a:r>
            <a:r>
              <a:rPr spc="100" dirty="0">
                <a:solidFill>
                  <a:srgbClr val="FFFFFF"/>
                </a:solidFill>
                <a:latin typeface="Arial"/>
                <a:cs typeface="Arial"/>
              </a:rPr>
              <a:t> </a:t>
            </a:r>
            <a:r>
              <a:rPr spc="-5" dirty="0">
                <a:solidFill>
                  <a:srgbClr val="FFFFFF"/>
                </a:solidFill>
                <a:latin typeface="Arial"/>
                <a:cs typeface="Arial"/>
              </a:rPr>
              <a:t>Justin</a:t>
            </a:r>
            <a:r>
              <a:rPr spc="10" dirty="0">
                <a:solidFill>
                  <a:srgbClr val="FFFFFF"/>
                </a:solidFill>
                <a:latin typeface="Arial"/>
                <a:cs typeface="Arial"/>
              </a:rPr>
              <a:t> </a:t>
            </a:r>
            <a:r>
              <a:rPr spc="-5" dirty="0">
                <a:solidFill>
                  <a:srgbClr val="FFFFFF"/>
                </a:solidFill>
                <a:latin typeface="Arial"/>
                <a:cs typeface="Arial"/>
              </a:rPr>
              <a:t>Johnson	</a:t>
            </a:r>
            <a:r>
              <a:rPr sz="3000" spc="-7" baseline="-4166" dirty="0">
                <a:solidFill>
                  <a:srgbClr val="FFFFFF"/>
                </a:solidFill>
                <a:latin typeface="Arial"/>
                <a:cs typeface="Arial"/>
              </a:rPr>
              <a:t>Lecture</a:t>
            </a:r>
            <a:r>
              <a:rPr sz="3000" baseline="-4166" dirty="0">
                <a:solidFill>
                  <a:srgbClr val="FFFFFF"/>
                </a:solidFill>
                <a:latin typeface="Arial"/>
                <a:cs typeface="Arial"/>
              </a:rPr>
              <a:t> </a:t>
            </a:r>
            <a:r>
              <a:rPr sz="3000" spc="-7" baseline="-4166" dirty="0">
                <a:solidFill>
                  <a:srgbClr val="FFFFFF"/>
                </a:solidFill>
                <a:latin typeface="Arial"/>
                <a:cs typeface="Arial"/>
              </a:rPr>
              <a:t>4</a:t>
            </a:r>
            <a:r>
              <a:rPr sz="3000" baseline="-4166" dirty="0">
                <a:solidFill>
                  <a:srgbClr val="FFFFFF"/>
                </a:solidFill>
                <a:latin typeface="Arial"/>
                <a:cs typeface="Arial"/>
              </a:rPr>
              <a:t> -	</a:t>
            </a:r>
            <a:r>
              <a:rPr sz="3000" spc="-7" baseline="-4166" dirty="0">
                <a:solidFill>
                  <a:srgbClr val="FFFFFF"/>
                </a:solidFill>
                <a:latin typeface="Arial"/>
                <a:cs typeface="Arial"/>
              </a:rPr>
              <a:t>13 Jan</a:t>
            </a:r>
            <a:r>
              <a:rPr sz="3000" spc="-97" baseline="-4166" dirty="0">
                <a:solidFill>
                  <a:srgbClr val="FFFFFF"/>
                </a:solidFill>
                <a:latin typeface="Arial"/>
                <a:cs typeface="Arial"/>
              </a:rPr>
              <a:t> </a:t>
            </a:r>
            <a:r>
              <a:rPr sz="3000" spc="-7" baseline="-4166" dirty="0">
                <a:solidFill>
                  <a:srgbClr val="FFFFFF"/>
                </a:solidFill>
                <a:latin typeface="Arial"/>
                <a:cs typeface="Arial"/>
              </a:rPr>
              <a:t>2016</a:t>
            </a:r>
            <a:endParaRPr sz="3000" baseline="-4166">
              <a:solidFill>
                <a:prstClr val="black"/>
              </a:solidFill>
              <a:latin typeface="Arial"/>
              <a:cs typeface="Arial"/>
            </a:endParaRPr>
          </a:p>
        </p:txBody>
      </p:sp>
      <p:sp>
        <p:nvSpPr>
          <p:cNvPr id="4" name="object 4"/>
          <p:cNvSpPr/>
          <p:nvPr/>
        </p:nvSpPr>
        <p:spPr>
          <a:xfrm>
            <a:off x="290550" y="1165875"/>
            <a:ext cx="2847969" cy="438149"/>
          </a:xfrm>
          <a:prstGeom prst="rect">
            <a:avLst/>
          </a:prstGeom>
          <a:blipFill>
            <a:blip r:embed="rId3" cstate="print"/>
            <a:stretch>
              <a:fillRect/>
            </a:stretch>
          </a:blipFill>
        </p:spPr>
        <p:txBody>
          <a:bodyPr wrap="square" lIns="0" tIns="0" rIns="0" bIns="0" rtlCol="0"/>
          <a:lstStyle/>
          <a:p>
            <a:endParaRPr>
              <a:solidFill>
                <a:prstClr val="black"/>
              </a:solidFill>
              <a:latin typeface="Calibri"/>
            </a:endParaRPr>
          </a:p>
        </p:txBody>
      </p:sp>
      <p:sp>
        <p:nvSpPr>
          <p:cNvPr id="5" name="object 5"/>
          <p:cNvSpPr/>
          <p:nvPr/>
        </p:nvSpPr>
        <p:spPr>
          <a:xfrm>
            <a:off x="4505940" y="1011924"/>
            <a:ext cx="4510690" cy="2056720"/>
          </a:xfrm>
          <a:prstGeom prst="rect">
            <a:avLst/>
          </a:prstGeom>
          <a:blipFill>
            <a:blip r:embed="rId4" cstate="print"/>
            <a:stretch>
              <a:fillRect/>
            </a:stretch>
          </a:blipFill>
        </p:spPr>
        <p:txBody>
          <a:bodyPr wrap="square" lIns="0" tIns="0" rIns="0" bIns="0" rtlCol="0"/>
          <a:lstStyle/>
          <a:p>
            <a:endParaRPr>
              <a:solidFill>
                <a:prstClr val="black"/>
              </a:solidFill>
              <a:latin typeface="Calibri"/>
            </a:endParaRPr>
          </a:p>
        </p:txBody>
      </p:sp>
      <p:sp>
        <p:nvSpPr>
          <p:cNvPr id="6" name="object 6"/>
          <p:cNvSpPr/>
          <p:nvPr/>
        </p:nvSpPr>
        <p:spPr>
          <a:xfrm>
            <a:off x="4501191" y="1007163"/>
            <a:ext cx="4520565" cy="2066289"/>
          </a:xfrm>
          <a:custGeom>
            <a:avLst/>
            <a:gdLst/>
            <a:ahLst/>
            <a:cxnLst/>
            <a:rect l="l" t="t" r="r" b="b"/>
            <a:pathLst>
              <a:path w="4520565" h="2066289">
                <a:moveTo>
                  <a:pt x="0" y="0"/>
                </a:moveTo>
                <a:lnTo>
                  <a:pt x="4520215" y="0"/>
                </a:lnTo>
                <a:lnTo>
                  <a:pt x="4520215" y="2066245"/>
                </a:lnTo>
                <a:lnTo>
                  <a:pt x="0" y="2066245"/>
                </a:lnTo>
                <a:lnTo>
                  <a:pt x="0" y="0"/>
                </a:lnTo>
                <a:close/>
              </a:path>
            </a:pathLst>
          </a:custGeom>
          <a:ln w="9524">
            <a:solidFill>
              <a:srgbClr val="000000"/>
            </a:solidFill>
          </a:ln>
        </p:spPr>
        <p:txBody>
          <a:bodyPr wrap="square" lIns="0" tIns="0" rIns="0" bIns="0" rtlCol="0"/>
          <a:lstStyle/>
          <a:p>
            <a:endParaRPr>
              <a:solidFill>
                <a:prstClr val="black"/>
              </a:solidFill>
              <a:latin typeface="Calibri"/>
            </a:endParaRPr>
          </a:p>
        </p:txBody>
      </p:sp>
      <p:sp>
        <p:nvSpPr>
          <p:cNvPr id="7" name="object 7"/>
          <p:cNvSpPr/>
          <p:nvPr/>
        </p:nvSpPr>
        <p:spPr>
          <a:xfrm>
            <a:off x="4702041" y="1313250"/>
            <a:ext cx="375285" cy="263525"/>
          </a:xfrm>
          <a:custGeom>
            <a:avLst/>
            <a:gdLst/>
            <a:ahLst/>
            <a:cxnLst/>
            <a:rect l="l" t="t" r="r" b="b"/>
            <a:pathLst>
              <a:path w="375285" h="263525">
                <a:moveTo>
                  <a:pt x="0" y="0"/>
                </a:moveTo>
                <a:lnTo>
                  <a:pt x="374999" y="0"/>
                </a:lnTo>
                <a:lnTo>
                  <a:pt x="374999" y="263399"/>
                </a:lnTo>
                <a:lnTo>
                  <a:pt x="0" y="263399"/>
                </a:lnTo>
                <a:lnTo>
                  <a:pt x="0" y="0"/>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8" name="object 8"/>
          <p:cNvSpPr/>
          <p:nvPr/>
        </p:nvSpPr>
        <p:spPr>
          <a:xfrm>
            <a:off x="4774666" y="2072048"/>
            <a:ext cx="375285" cy="263525"/>
          </a:xfrm>
          <a:custGeom>
            <a:avLst/>
            <a:gdLst/>
            <a:ahLst/>
            <a:cxnLst/>
            <a:rect l="l" t="t" r="r" b="b"/>
            <a:pathLst>
              <a:path w="375285" h="263525">
                <a:moveTo>
                  <a:pt x="0" y="0"/>
                </a:moveTo>
                <a:lnTo>
                  <a:pt x="374999" y="0"/>
                </a:lnTo>
                <a:lnTo>
                  <a:pt x="374999" y="263399"/>
                </a:lnTo>
                <a:lnTo>
                  <a:pt x="0" y="263399"/>
                </a:lnTo>
                <a:lnTo>
                  <a:pt x="0" y="0"/>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9" name="object 9"/>
          <p:cNvSpPr/>
          <p:nvPr/>
        </p:nvSpPr>
        <p:spPr>
          <a:xfrm>
            <a:off x="6642537" y="1713799"/>
            <a:ext cx="375285" cy="263525"/>
          </a:xfrm>
          <a:custGeom>
            <a:avLst/>
            <a:gdLst/>
            <a:ahLst/>
            <a:cxnLst/>
            <a:rect l="l" t="t" r="r" b="b"/>
            <a:pathLst>
              <a:path w="375284" h="263525">
                <a:moveTo>
                  <a:pt x="0" y="0"/>
                </a:moveTo>
                <a:lnTo>
                  <a:pt x="374999" y="0"/>
                </a:lnTo>
                <a:lnTo>
                  <a:pt x="374999" y="263399"/>
                </a:lnTo>
                <a:lnTo>
                  <a:pt x="0" y="263399"/>
                </a:lnTo>
                <a:lnTo>
                  <a:pt x="0" y="0"/>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10" name="object 10"/>
          <p:cNvSpPr/>
          <p:nvPr/>
        </p:nvSpPr>
        <p:spPr>
          <a:xfrm>
            <a:off x="8470559" y="2257173"/>
            <a:ext cx="375285" cy="263525"/>
          </a:xfrm>
          <a:custGeom>
            <a:avLst/>
            <a:gdLst/>
            <a:ahLst/>
            <a:cxnLst/>
            <a:rect l="l" t="t" r="r" b="b"/>
            <a:pathLst>
              <a:path w="375284" h="263525">
                <a:moveTo>
                  <a:pt x="0" y="0"/>
                </a:moveTo>
                <a:lnTo>
                  <a:pt x="374999" y="0"/>
                </a:lnTo>
                <a:lnTo>
                  <a:pt x="374999" y="263399"/>
                </a:lnTo>
                <a:lnTo>
                  <a:pt x="0" y="263399"/>
                </a:lnTo>
                <a:lnTo>
                  <a:pt x="0" y="0"/>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11" name="object 11"/>
          <p:cNvSpPr/>
          <p:nvPr/>
        </p:nvSpPr>
        <p:spPr>
          <a:xfrm>
            <a:off x="4702041" y="2869171"/>
            <a:ext cx="375285" cy="158115"/>
          </a:xfrm>
          <a:custGeom>
            <a:avLst/>
            <a:gdLst/>
            <a:ahLst/>
            <a:cxnLst/>
            <a:rect l="l" t="t" r="r" b="b"/>
            <a:pathLst>
              <a:path w="375285" h="158114">
                <a:moveTo>
                  <a:pt x="0" y="0"/>
                </a:moveTo>
                <a:lnTo>
                  <a:pt x="374999" y="0"/>
                </a:lnTo>
                <a:lnTo>
                  <a:pt x="374999" y="158099"/>
                </a:lnTo>
                <a:lnTo>
                  <a:pt x="0" y="158099"/>
                </a:lnTo>
                <a:lnTo>
                  <a:pt x="0" y="0"/>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12" name="object 12"/>
          <p:cNvSpPr txBox="1">
            <a:spLocks noGrp="1"/>
          </p:cNvSpPr>
          <p:nvPr>
            <p:ph type="title"/>
          </p:nvPr>
        </p:nvSpPr>
        <p:spPr>
          <a:xfrm>
            <a:off x="331950" y="1711930"/>
            <a:ext cx="3164205" cy="375920"/>
          </a:xfrm>
          <a:prstGeom prst="rect">
            <a:avLst/>
          </a:prstGeom>
        </p:spPr>
        <p:txBody>
          <a:bodyPr vert="horz" wrap="square" lIns="0" tIns="0" rIns="0" bIns="0" rtlCol="0">
            <a:spAutoFit/>
          </a:bodyPr>
          <a:lstStyle/>
          <a:p>
            <a:pPr marL="12700"/>
            <a:r>
              <a:rPr sz="2400" spc="-5" dirty="0">
                <a:solidFill>
                  <a:srgbClr val="38751C"/>
                </a:solidFill>
              </a:rPr>
              <a:t>e.g. </a:t>
            </a:r>
            <a:r>
              <a:rPr sz="2400" dirty="0">
                <a:solidFill>
                  <a:srgbClr val="38751C"/>
                </a:solidFill>
              </a:rPr>
              <a:t>x </a:t>
            </a:r>
            <a:r>
              <a:rPr sz="2400" spc="-5" dirty="0">
                <a:solidFill>
                  <a:srgbClr val="38751C"/>
                </a:solidFill>
              </a:rPr>
              <a:t>= -2, </a:t>
            </a:r>
            <a:r>
              <a:rPr sz="2400" dirty="0">
                <a:solidFill>
                  <a:srgbClr val="38751C"/>
                </a:solidFill>
              </a:rPr>
              <a:t>y </a:t>
            </a:r>
            <a:r>
              <a:rPr sz="2400" spc="-5" dirty="0">
                <a:solidFill>
                  <a:srgbClr val="38751C"/>
                </a:solidFill>
              </a:rPr>
              <a:t>= 5, </a:t>
            </a:r>
            <a:r>
              <a:rPr sz="2400" dirty="0">
                <a:solidFill>
                  <a:srgbClr val="38751C"/>
                </a:solidFill>
              </a:rPr>
              <a:t>z </a:t>
            </a:r>
            <a:r>
              <a:rPr sz="2400" spc="-5" dirty="0">
                <a:solidFill>
                  <a:srgbClr val="38751C"/>
                </a:solidFill>
              </a:rPr>
              <a:t>=</a:t>
            </a:r>
            <a:r>
              <a:rPr sz="2400" spc="-70" dirty="0">
                <a:solidFill>
                  <a:srgbClr val="38751C"/>
                </a:solidFill>
              </a:rPr>
              <a:t> </a:t>
            </a:r>
            <a:r>
              <a:rPr sz="2400" spc="-5" dirty="0">
                <a:solidFill>
                  <a:srgbClr val="38751C"/>
                </a:solidFill>
              </a:rPr>
              <a:t>-4</a:t>
            </a:r>
            <a:endParaRPr sz="2400"/>
          </a:p>
        </p:txBody>
      </p:sp>
      <p:sp>
        <p:nvSpPr>
          <p:cNvPr id="13" name="object 13"/>
          <p:cNvSpPr/>
          <p:nvPr/>
        </p:nvSpPr>
        <p:spPr>
          <a:xfrm>
            <a:off x="6434288" y="1374999"/>
            <a:ext cx="244475" cy="263525"/>
          </a:xfrm>
          <a:custGeom>
            <a:avLst/>
            <a:gdLst/>
            <a:ahLst/>
            <a:cxnLst/>
            <a:rect l="l" t="t" r="r" b="b"/>
            <a:pathLst>
              <a:path w="244475" h="263525">
                <a:moveTo>
                  <a:pt x="0" y="0"/>
                </a:moveTo>
                <a:lnTo>
                  <a:pt x="244199" y="0"/>
                </a:lnTo>
                <a:lnTo>
                  <a:pt x="244199" y="263399"/>
                </a:lnTo>
                <a:lnTo>
                  <a:pt x="0" y="263399"/>
                </a:lnTo>
                <a:lnTo>
                  <a:pt x="0" y="0"/>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14" name="object 14"/>
          <p:cNvSpPr txBox="1"/>
          <p:nvPr/>
        </p:nvSpPr>
        <p:spPr>
          <a:xfrm>
            <a:off x="5399118" y="5586262"/>
            <a:ext cx="1579880" cy="288290"/>
          </a:xfrm>
          <a:prstGeom prst="rect">
            <a:avLst/>
          </a:prstGeom>
        </p:spPr>
        <p:txBody>
          <a:bodyPr vert="horz" wrap="square" lIns="0" tIns="0" rIns="0" bIns="0" rtlCol="0">
            <a:spAutoFit/>
          </a:bodyPr>
          <a:lstStyle/>
          <a:p>
            <a:pPr marL="12700">
              <a:lnSpc>
                <a:spcPts val="2190"/>
              </a:lnSpc>
            </a:pPr>
            <a:r>
              <a:rPr sz="3000" spc="-7" baseline="1388" dirty="0">
                <a:solidFill>
                  <a:srgbClr val="FFFFFF"/>
                </a:solidFill>
                <a:latin typeface="Arial"/>
                <a:cs typeface="Arial"/>
              </a:rPr>
              <a:t>Lecture 4 </a:t>
            </a:r>
            <a:r>
              <a:rPr sz="3000" baseline="1388" dirty="0">
                <a:solidFill>
                  <a:srgbClr val="FFFFFF"/>
                </a:solidFill>
                <a:latin typeface="Arial"/>
                <a:cs typeface="Arial"/>
              </a:rPr>
              <a:t>-</a:t>
            </a:r>
            <a:r>
              <a:rPr sz="3000" spc="-225" baseline="1388" dirty="0">
                <a:solidFill>
                  <a:srgbClr val="FFFFFF"/>
                </a:solidFill>
                <a:latin typeface="Arial"/>
                <a:cs typeface="Arial"/>
              </a:rPr>
              <a:t> </a:t>
            </a:r>
            <a:r>
              <a:rPr sz="2000" spc="-5" dirty="0">
                <a:solidFill>
                  <a:srgbClr val="FFFFFF"/>
                </a:solidFill>
                <a:latin typeface="Arial"/>
                <a:cs typeface="Arial"/>
              </a:rPr>
              <a:t>10</a:t>
            </a:r>
            <a:endParaRPr sz="2000">
              <a:solidFill>
                <a:prstClr val="black"/>
              </a:solidFill>
              <a:latin typeface="Arial"/>
              <a:cs typeface="Arial"/>
            </a:endParaRPr>
          </a:p>
        </p:txBody>
      </p:sp>
      <p:sp>
        <p:nvSpPr>
          <p:cNvPr id="15" name="object 15"/>
          <p:cNvSpPr txBox="1">
            <a:spLocks noGrp="1"/>
          </p:cNvSpPr>
          <p:nvPr>
            <p:ph type="ftr" sz="quarter" idx="5"/>
          </p:nvPr>
        </p:nvSpPr>
        <p:spPr>
          <a:prstGeom prst="rect">
            <a:avLst/>
          </a:prstGeom>
        </p:spPr>
        <p:txBody>
          <a:bodyPr vert="horz" wrap="square" lIns="0" tIns="0" rIns="0" bIns="0" rtlCol="0">
            <a:spAutoFit/>
          </a:bodyPr>
          <a:lstStyle/>
          <a:p>
            <a:pPr marL="12700">
              <a:lnSpc>
                <a:spcPts val="2120"/>
              </a:lnSpc>
            </a:pPr>
            <a:r>
              <a:rPr spc="-5" dirty="0">
                <a:solidFill>
                  <a:prstClr val="white"/>
                </a:solidFill>
              </a:rPr>
              <a:t>13 Jan</a:t>
            </a:r>
            <a:r>
              <a:rPr spc="-65" dirty="0">
                <a:solidFill>
                  <a:prstClr val="white"/>
                </a:solidFill>
              </a:rPr>
              <a:t> </a:t>
            </a:r>
            <a:r>
              <a:rPr spc="-5" dirty="0">
                <a:solidFill>
                  <a:prstClr val="white"/>
                </a:solidFill>
              </a:rPr>
              <a:t>2016</a:t>
            </a:r>
          </a:p>
        </p:txBody>
      </p:sp>
      <p:sp>
        <p:nvSpPr>
          <p:cNvPr id="16" name="object 16"/>
          <p:cNvSpPr txBox="1">
            <a:spLocks noGrp="1"/>
          </p:cNvSpPr>
          <p:nvPr>
            <p:ph type="dt" sz="half" idx="6"/>
          </p:nvPr>
        </p:nvSpPr>
        <p:spPr>
          <a:prstGeom prst="rect">
            <a:avLst/>
          </a:prstGeom>
        </p:spPr>
        <p:txBody>
          <a:bodyPr vert="horz" wrap="square" lIns="0" tIns="0" rIns="0" bIns="0" rtlCol="0">
            <a:spAutoFit/>
          </a:bodyPr>
          <a:lstStyle/>
          <a:p>
            <a:pPr marL="12700">
              <a:lnSpc>
                <a:spcPts val="1920"/>
              </a:lnSpc>
            </a:pPr>
            <a:r>
              <a:rPr spc="-5" dirty="0">
                <a:solidFill>
                  <a:prstClr val="white"/>
                </a:solidFill>
              </a:rPr>
              <a:t>Fei-Fei Li &amp; Andrej Karpathy &amp; Justin</a:t>
            </a:r>
            <a:r>
              <a:rPr spc="65" dirty="0">
                <a:solidFill>
                  <a:prstClr val="white"/>
                </a:solidFill>
              </a:rPr>
              <a:t> </a:t>
            </a:r>
            <a:r>
              <a:rPr spc="-5" dirty="0">
                <a:solidFill>
                  <a:prstClr val="white"/>
                </a:solidFill>
              </a:rPr>
              <a:t>Johnson</a:t>
            </a:r>
          </a:p>
        </p:txBody>
      </p:sp>
      <p:sp>
        <p:nvSpPr>
          <p:cNvPr id="17" name="TextBox 16">
            <a:extLst>
              <a:ext uri="{FF2B5EF4-FFF2-40B4-BE49-F238E27FC236}">
                <a16:creationId xmlns:a16="http://schemas.microsoft.com/office/drawing/2014/main" xmlns="" id="{DB5D253A-4C2F-4660-BEFA-BFFAF075816A}"/>
              </a:ext>
            </a:extLst>
          </p:cNvPr>
          <p:cNvSpPr txBox="1"/>
          <p:nvPr/>
        </p:nvSpPr>
        <p:spPr>
          <a:xfrm>
            <a:off x="0" y="6604084"/>
            <a:ext cx="1072730" cy="253916"/>
          </a:xfrm>
          <a:prstGeom prst="rect">
            <a:avLst/>
          </a:prstGeom>
          <a:noFill/>
        </p:spPr>
        <p:txBody>
          <a:bodyPr wrap="none" rtlCol="0">
            <a:spAutoFit/>
          </a:bodyPr>
          <a:lstStyle/>
          <a:p>
            <a:r>
              <a:rPr lang="en-US" sz="1050" dirty="0"/>
              <a:t>Andrej </a:t>
            </a:r>
            <a:r>
              <a:rPr lang="en-US" sz="1050" dirty="0" err="1"/>
              <a:t>Karpathy</a:t>
            </a:r>
            <a:endParaRPr lang="en-US" sz="1050" dirty="0"/>
          </a:p>
        </p:txBody>
      </p:sp>
      <p:sp>
        <p:nvSpPr>
          <p:cNvPr id="3" name="Rectangle 2"/>
          <p:cNvSpPr/>
          <p:nvPr/>
        </p:nvSpPr>
        <p:spPr>
          <a:xfrm>
            <a:off x="0" y="76955"/>
            <a:ext cx="7494359" cy="646331"/>
          </a:xfrm>
          <a:prstGeom prst="rect">
            <a:avLst/>
          </a:prstGeom>
        </p:spPr>
        <p:txBody>
          <a:bodyPr wrap="none">
            <a:spAutoFit/>
          </a:bodyPr>
          <a:lstStyle/>
          <a:p>
            <a:r>
              <a:rPr lang="en-US" sz="3600" dirty="0" smtClean="0">
                <a:latin typeface="Arial" panose="020B0604020202020204" pitchFamily="34" charset="0"/>
                <a:cs typeface="Arial" panose="020B0604020202020204" pitchFamily="34" charset="0"/>
              </a:rPr>
              <a:t>Backpropagation: a simple example</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0066049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0" y="5481366"/>
            <a:ext cx="9144000" cy="359073"/>
          </a:xfrm>
          <a:prstGeom prst="rect">
            <a:avLst/>
          </a:prstGeom>
        </p:spPr>
        <p:txBody>
          <a:bodyPr vert="horz" wrap="square" lIns="0" tIns="50800" rIns="0" bIns="0" rtlCol="0">
            <a:spAutoFit/>
          </a:bodyPr>
          <a:lstStyle/>
          <a:p>
            <a:pPr marL="157480">
              <a:spcBef>
                <a:spcPts val="400"/>
              </a:spcBef>
              <a:tabLst>
                <a:tab pos="5411470" algn="l"/>
                <a:tab pos="7621270" algn="l"/>
              </a:tabLst>
            </a:pPr>
            <a:r>
              <a:rPr spc="-5" dirty="0">
                <a:solidFill>
                  <a:srgbClr val="FFFFFF"/>
                </a:solidFill>
                <a:latin typeface="Arial"/>
                <a:cs typeface="Arial"/>
              </a:rPr>
              <a:t>Fei-Fei Li &amp; Andrej Karpathy &amp;</a:t>
            </a:r>
            <a:r>
              <a:rPr spc="100" dirty="0">
                <a:solidFill>
                  <a:srgbClr val="FFFFFF"/>
                </a:solidFill>
                <a:latin typeface="Arial"/>
                <a:cs typeface="Arial"/>
              </a:rPr>
              <a:t> </a:t>
            </a:r>
            <a:r>
              <a:rPr spc="-5" dirty="0">
                <a:solidFill>
                  <a:srgbClr val="FFFFFF"/>
                </a:solidFill>
                <a:latin typeface="Arial"/>
                <a:cs typeface="Arial"/>
              </a:rPr>
              <a:t>Justin</a:t>
            </a:r>
            <a:r>
              <a:rPr spc="10" dirty="0">
                <a:solidFill>
                  <a:srgbClr val="FFFFFF"/>
                </a:solidFill>
                <a:latin typeface="Arial"/>
                <a:cs typeface="Arial"/>
              </a:rPr>
              <a:t> </a:t>
            </a:r>
            <a:r>
              <a:rPr spc="-5" dirty="0">
                <a:solidFill>
                  <a:srgbClr val="FFFFFF"/>
                </a:solidFill>
                <a:latin typeface="Arial"/>
                <a:cs typeface="Arial"/>
              </a:rPr>
              <a:t>Johnson	</a:t>
            </a:r>
            <a:r>
              <a:rPr sz="3000" spc="-7" baseline="-4166" dirty="0">
                <a:solidFill>
                  <a:srgbClr val="FFFFFF"/>
                </a:solidFill>
                <a:latin typeface="Arial"/>
                <a:cs typeface="Arial"/>
              </a:rPr>
              <a:t>Lecture</a:t>
            </a:r>
            <a:r>
              <a:rPr sz="3000" baseline="-4166" dirty="0">
                <a:solidFill>
                  <a:srgbClr val="FFFFFF"/>
                </a:solidFill>
                <a:latin typeface="Arial"/>
                <a:cs typeface="Arial"/>
              </a:rPr>
              <a:t> </a:t>
            </a:r>
            <a:r>
              <a:rPr sz="3000" spc="-7" baseline="-4166" dirty="0">
                <a:solidFill>
                  <a:srgbClr val="FFFFFF"/>
                </a:solidFill>
                <a:latin typeface="Arial"/>
                <a:cs typeface="Arial"/>
              </a:rPr>
              <a:t>4</a:t>
            </a:r>
            <a:r>
              <a:rPr sz="3000" baseline="-4166" dirty="0">
                <a:solidFill>
                  <a:srgbClr val="FFFFFF"/>
                </a:solidFill>
                <a:latin typeface="Arial"/>
                <a:cs typeface="Arial"/>
              </a:rPr>
              <a:t> -	</a:t>
            </a:r>
            <a:r>
              <a:rPr sz="3000" spc="-7" baseline="-4166" dirty="0">
                <a:solidFill>
                  <a:srgbClr val="FFFFFF"/>
                </a:solidFill>
                <a:latin typeface="Arial"/>
                <a:cs typeface="Arial"/>
              </a:rPr>
              <a:t>13 Jan</a:t>
            </a:r>
            <a:r>
              <a:rPr sz="3000" spc="-97" baseline="-4166" dirty="0">
                <a:solidFill>
                  <a:srgbClr val="FFFFFF"/>
                </a:solidFill>
                <a:latin typeface="Arial"/>
                <a:cs typeface="Arial"/>
              </a:rPr>
              <a:t> </a:t>
            </a:r>
            <a:r>
              <a:rPr sz="3000" spc="-7" baseline="-4166" dirty="0">
                <a:solidFill>
                  <a:srgbClr val="FFFFFF"/>
                </a:solidFill>
                <a:latin typeface="Arial"/>
                <a:cs typeface="Arial"/>
              </a:rPr>
              <a:t>2016</a:t>
            </a:r>
            <a:endParaRPr sz="3000" baseline="-4166">
              <a:solidFill>
                <a:prstClr val="black"/>
              </a:solidFill>
              <a:latin typeface="Arial"/>
              <a:cs typeface="Arial"/>
            </a:endParaRPr>
          </a:p>
        </p:txBody>
      </p:sp>
      <p:sp>
        <p:nvSpPr>
          <p:cNvPr id="4" name="object 4"/>
          <p:cNvSpPr/>
          <p:nvPr/>
        </p:nvSpPr>
        <p:spPr>
          <a:xfrm>
            <a:off x="100600" y="3355395"/>
            <a:ext cx="4166235" cy="785495"/>
          </a:xfrm>
          <a:custGeom>
            <a:avLst/>
            <a:gdLst/>
            <a:ahLst/>
            <a:cxnLst/>
            <a:rect l="l" t="t" r="r" b="b"/>
            <a:pathLst>
              <a:path w="4166235" h="785495">
                <a:moveTo>
                  <a:pt x="0" y="0"/>
                </a:moveTo>
                <a:lnTo>
                  <a:pt x="4166091" y="0"/>
                </a:lnTo>
                <a:lnTo>
                  <a:pt x="4166091" y="785398"/>
                </a:lnTo>
                <a:lnTo>
                  <a:pt x="0" y="785398"/>
                </a:lnTo>
                <a:lnTo>
                  <a:pt x="0" y="0"/>
                </a:lnTo>
                <a:close/>
              </a:path>
            </a:pathLst>
          </a:custGeom>
          <a:ln w="19049">
            <a:solidFill>
              <a:srgbClr val="0000FF"/>
            </a:solidFill>
          </a:ln>
        </p:spPr>
        <p:txBody>
          <a:bodyPr wrap="square" lIns="0" tIns="0" rIns="0" bIns="0" rtlCol="0"/>
          <a:lstStyle/>
          <a:p>
            <a:endParaRPr>
              <a:solidFill>
                <a:prstClr val="black"/>
              </a:solidFill>
              <a:latin typeface="Calibri"/>
            </a:endParaRPr>
          </a:p>
        </p:txBody>
      </p:sp>
      <p:sp>
        <p:nvSpPr>
          <p:cNvPr id="5" name="object 5"/>
          <p:cNvSpPr/>
          <p:nvPr/>
        </p:nvSpPr>
        <p:spPr>
          <a:xfrm>
            <a:off x="90100" y="2447822"/>
            <a:ext cx="4166235" cy="785495"/>
          </a:xfrm>
          <a:custGeom>
            <a:avLst/>
            <a:gdLst/>
            <a:ahLst/>
            <a:cxnLst/>
            <a:rect l="l" t="t" r="r" b="b"/>
            <a:pathLst>
              <a:path w="4166235" h="785494">
                <a:moveTo>
                  <a:pt x="0" y="0"/>
                </a:moveTo>
                <a:lnTo>
                  <a:pt x="4166091" y="0"/>
                </a:lnTo>
                <a:lnTo>
                  <a:pt x="4166091" y="785398"/>
                </a:lnTo>
                <a:lnTo>
                  <a:pt x="0" y="785398"/>
                </a:lnTo>
                <a:lnTo>
                  <a:pt x="0" y="0"/>
                </a:lnTo>
                <a:close/>
              </a:path>
            </a:pathLst>
          </a:custGeom>
          <a:ln w="19049">
            <a:solidFill>
              <a:srgbClr val="FF0000"/>
            </a:solidFill>
          </a:ln>
        </p:spPr>
        <p:txBody>
          <a:bodyPr wrap="square" lIns="0" tIns="0" rIns="0" bIns="0" rtlCol="0"/>
          <a:lstStyle/>
          <a:p>
            <a:endParaRPr>
              <a:solidFill>
                <a:prstClr val="black"/>
              </a:solidFill>
              <a:latin typeface="Calibri"/>
            </a:endParaRPr>
          </a:p>
        </p:txBody>
      </p:sp>
      <p:sp>
        <p:nvSpPr>
          <p:cNvPr id="6" name="object 6"/>
          <p:cNvSpPr/>
          <p:nvPr/>
        </p:nvSpPr>
        <p:spPr>
          <a:xfrm>
            <a:off x="290550" y="1165875"/>
            <a:ext cx="2847969" cy="438149"/>
          </a:xfrm>
          <a:prstGeom prst="rect">
            <a:avLst/>
          </a:prstGeom>
          <a:blipFill>
            <a:blip r:embed="rId3" cstate="print"/>
            <a:stretch>
              <a:fillRect/>
            </a:stretch>
          </a:blipFill>
        </p:spPr>
        <p:txBody>
          <a:bodyPr wrap="square" lIns="0" tIns="0" rIns="0" bIns="0" rtlCol="0"/>
          <a:lstStyle/>
          <a:p>
            <a:endParaRPr>
              <a:solidFill>
                <a:prstClr val="black"/>
              </a:solidFill>
              <a:latin typeface="Calibri"/>
            </a:endParaRPr>
          </a:p>
        </p:txBody>
      </p:sp>
      <p:sp>
        <p:nvSpPr>
          <p:cNvPr id="7" name="object 7"/>
          <p:cNvSpPr/>
          <p:nvPr/>
        </p:nvSpPr>
        <p:spPr>
          <a:xfrm>
            <a:off x="4505940" y="1011924"/>
            <a:ext cx="4510690" cy="2056720"/>
          </a:xfrm>
          <a:prstGeom prst="rect">
            <a:avLst/>
          </a:prstGeom>
          <a:blipFill>
            <a:blip r:embed="rId4" cstate="print"/>
            <a:stretch>
              <a:fillRect/>
            </a:stretch>
          </a:blipFill>
        </p:spPr>
        <p:txBody>
          <a:bodyPr wrap="square" lIns="0" tIns="0" rIns="0" bIns="0" rtlCol="0"/>
          <a:lstStyle/>
          <a:p>
            <a:endParaRPr>
              <a:solidFill>
                <a:prstClr val="black"/>
              </a:solidFill>
              <a:latin typeface="Calibri"/>
            </a:endParaRPr>
          </a:p>
        </p:txBody>
      </p:sp>
      <p:sp>
        <p:nvSpPr>
          <p:cNvPr id="8" name="object 8"/>
          <p:cNvSpPr/>
          <p:nvPr/>
        </p:nvSpPr>
        <p:spPr>
          <a:xfrm>
            <a:off x="4501191" y="1007163"/>
            <a:ext cx="4520565" cy="2066289"/>
          </a:xfrm>
          <a:custGeom>
            <a:avLst/>
            <a:gdLst/>
            <a:ahLst/>
            <a:cxnLst/>
            <a:rect l="l" t="t" r="r" b="b"/>
            <a:pathLst>
              <a:path w="4520565" h="2066289">
                <a:moveTo>
                  <a:pt x="0" y="0"/>
                </a:moveTo>
                <a:lnTo>
                  <a:pt x="4520215" y="0"/>
                </a:lnTo>
                <a:lnTo>
                  <a:pt x="4520215" y="2066245"/>
                </a:lnTo>
                <a:lnTo>
                  <a:pt x="0" y="2066245"/>
                </a:lnTo>
                <a:lnTo>
                  <a:pt x="0" y="0"/>
                </a:lnTo>
                <a:close/>
              </a:path>
            </a:pathLst>
          </a:custGeom>
          <a:ln w="9524">
            <a:solidFill>
              <a:srgbClr val="000000"/>
            </a:solidFill>
          </a:ln>
        </p:spPr>
        <p:txBody>
          <a:bodyPr wrap="square" lIns="0" tIns="0" rIns="0" bIns="0" rtlCol="0"/>
          <a:lstStyle/>
          <a:p>
            <a:endParaRPr>
              <a:solidFill>
                <a:prstClr val="black"/>
              </a:solidFill>
              <a:latin typeface="Calibri"/>
            </a:endParaRPr>
          </a:p>
        </p:txBody>
      </p:sp>
      <p:sp>
        <p:nvSpPr>
          <p:cNvPr id="9" name="object 9"/>
          <p:cNvSpPr/>
          <p:nvPr/>
        </p:nvSpPr>
        <p:spPr>
          <a:xfrm>
            <a:off x="4702041" y="1313250"/>
            <a:ext cx="375285" cy="263525"/>
          </a:xfrm>
          <a:custGeom>
            <a:avLst/>
            <a:gdLst/>
            <a:ahLst/>
            <a:cxnLst/>
            <a:rect l="l" t="t" r="r" b="b"/>
            <a:pathLst>
              <a:path w="375285" h="263525">
                <a:moveTo>
                  <a:pt x="0" y="0"/>
                </a:moveTo>
                <a:lnTo>
                  <a:pt x="374999" y="0"/>
                </a:lnTo>
                <a:lnTo>
                  <a:pt x="374999" y="263399"/>
                </a:lnTo>
                <a:lnTo>
                  <a:pt x="0" y="263399"/>
                </a:lnTo>
                <a:lnTo>
                  <a:pt x="0" y="0"/>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10" name="object 10"/>
          <p:cNvSpPr/>
          <p:nvPr/>
        </p:nvSpPr>
        <p:spPr>
          <a:xfrm>
            <a:off x="4774666" y="2072048"/>
            <a:ext cx="375285" cy="263525"/>
          </a:xfrm>
          <a:custGeom>
            <a:avLst/>
            <a:gdLst/>
            <a:ahLst/>
            <a:cxnLst/>
            <a:rect l="l" t="t" r="r" b="b"/>
            <a:pathLst>
              <a:path w="375285" h="263525">
                <a:moveTo>
                  <a:pt x="0" y="0"/>
                </a:moveTo>
                <a:lnTo>
                  <a:pt x="374999" y="0"/>
                </a:lnTo>
                <a:lnTo>
                  <a:pt x="374999" y="263399"/>
                </a:lnTo>
                <a:lnTo>
                  <a:pt x="0" y="263399"/>
                </a:lnTo>
                <a:lnTo>
                  <a:pt x="0" y="0"/>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11" name="object 11"/>
          <p:cNvSpPr/>
          <p:nvPr/>
        </p:nvSpPr>
        <p:spPr>
          <a:xfrm>
            <a:off x="6642537" y="1713799"/>
            <a:ext cx="375285" cy="263525"/>
          </a:xfrm>
          <a:custGeom>
            <a:avLst/>
            <a:gdLst/>
            <a:ahLst/>
            <a:cxnLst/>
            <a:rect l="l" t="t" r="r" b="b"/>
            <a:pathLst>
              <a:path w="375284" h="263525">
                <a:moveTo>
                  <a:pt x="0" y="0"/>
                </a:moveTo>
                <a:lnTo>
                  <a:pt x="374999" y="0"/>
                </a:lnTo>
                <a:lnTo>
                  <a:pt x="374999" y="263399"/>
                </a:lnTo>
                <a:lnTo>
                  <a:pt x="0" y="263399"/>
                </a:lnTo>
                <a:lnTo>
                  <a:pt x="0" y="0"/>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12" name="object 12"/>
          <p:cNvSpPr/>
          <p:nvPr/>
        </p:nvSpPr>
        <p:spPr>
          <a:xfrm>
            <a:off x="8470559" y="2257173"/>
            <a:ext cx="375285" cy="263525"/>
          </a:xfrm>
          <a:custGeom>
            <a:avLst/>
            <a:gdLst/>
            <a:ahLst/>
            <a:cxnLst/>
            <a:rect l="l" t="t" r="r" b="b"/>
            <a:pathLst>
              <a:path w="375284" h="263525">
                <a:moveTo>
                  <a:pt x="0" y="0"/>
                </a:moveTo>
                <a:lnTo>
                  <a:pt x="374999" y="0"/>
                </a:lnTo>
                <a:lnTo>
                  <a:pt x="374999" y="263399"/>
                </a:lnTo>
                <a:lnTo>
                  <a:pt x="0" y="263399"/>
                </a:lnTo>
                <a:lnTo>
                  <a:pt x="0" y="0"/>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13" name="object 13"/>
          <p:cNvSpPr/>
          <p:nvPr/>
        </p:nvSpPr>
        <p:spPr>
          <a:xfrm>
            <a:off x="4702041" y="2869171"/>
            <a:ext cx="375285" cy="158115"/>
          </a:xfrm>
          <a:custGeom>
            <a:avLst/>
            <a:gdLst/>
            <a:ahLst/>
            <a:cxnLst/>
            <a:rect l="l" t="t" r="r" b="b"/>
            <a:pathLst>
              <a:path w="375285" h="158114">
                <a:moveTo>
                  <a:pt x="0" y="0"/>
                </a:moveTo>
                <a:lnTo>
                  <a:pt x="374999" y="0"/>
                </a:lnTo>
                <a:lnTo>
                  <a:pt x="374999" y="158099"/>
                </a:lnTo>
                <a:lnTo>
                  <a:pt x="0" y="158099"/>
                </a:lnTo>
                <a:lnTo>
                  <a:pt x="0" y="0"/>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14" name="object 14"/>
          <p:cNvSpPr txBox="1">
            <a:spLocks noGrp="1"/>
          </p:cNvSpPr>
          <p:nvPr>
            <p:ph type="title"/>
          </p:nvPr>
        </p:nvSpPr>
        <p:spPr>
          <a:xfrm>
            <a:off x="331950" y="1711930"/>
            <a:ext cx="3164205" cy="375920"/>
          </a:xfrm>
          <a:prstGeom prst="rect">
            <a:avLst/>
          </a:prstGeom>
        </p:spPr>
        <p:txBody>
          <a:bodyPr vert="horz" wrap="square" lIns="0" tIns="0" rIns="0" bIns="0" rtlCol="0">
            <a:spAutoFit/>
          </a:bodyPr>
          <a:lstStyle/>
          <a:p>
            <a:pPr marL="12700"/>
            <a:r>
              <a:rPr sz="2400" spc="-5" dirty="0">
                <a:solidFill>
                  <a:srgbClr val="38751C"/>
                </a:solidFill>
              </a:rPr>
              <a:t>e.g. </a:t>
            </a:r>
            <a:r>
              <a:rPr sz="2400" dirty="0">
                <a:solidFill>
                  <a:srgbClr val="38751C"/>
                </a:solidFill>
              </a:rPr>
              <a:t>x </a:t>
            </a:r>
            <a:r>
              <a:rPr sz="2400" spc="-5" dirty="0">
                <a:solidFill>
                  <a:srgbClr val="38751C"/>
                </a:solidFill>
              </a:rPr>
              <a:t>= -2, </a:t>
            </a:r>
            <a:r>
              <a:rPr sz="2400" dirty="0">
                <a:solidFill>
                  <a:srgbClr val="38751C"/>
                </a:solidFill>
              </a:rPr>
              <a:t>y </a:t>
            </a:r>
            <a:r>
              <a:rPr sz="2400" spc="-5" dirty="0">
                <a:solidFill>
                  <a:srgbClr val="38751C"/>
                </a:solidFill>
              </a:rPr>
              <a:t>= 5, </a:t>
            </a:r>
            <a:r>
              <a:rPr sz="2400" dirty="0">
                <a:solidFill>
                  <a:srgbClr val="38751C"/>
                </a:solidFill>
              </a:rPr>
              <a:t>z </a:t>
            </a:r>
            <a:r>
              <a:rPr sz="2400" spc="-5" dirty="0">
                <a:solidFill>
                  <a:srgbClr val="38751C"/>
                </a:solidFill>
              </a:rPr>
              <a:t>=</a:t>
            </a:r>
            <a:r>
              <a:rPr sz="2400" spc="-70" dirty="0">
                <a:solidFill>
                  <a:srgbClr val="38751C"/>
                </a:solidFill>
              </a:rPr>
              <a:t> </a:t>
            </a:r>
            <a:r>
              <a:rPr sz="2400" spc="-5" dirty="0">
                <a:solidFill>
                  <a:srgbClr val="38751C"/>
                </a:solidFill>
              </a:rPr>
              <a:t>-4</a:t>
            </a:r>
            <a:endParaRPr sz="2400"/>
          </a:p>
        </p:txBody>
      </p:sp>
      <p:sp>
        <p:nvSpPr>
          <p:cNvPr id="15" name="object 15"/>
          <p:cNvSpPr/>
          <p:nvPr/>
        </p:nvSpPr>
        <p:spPr>
          <a:xfrm>
            <a:off x="207187" y="2626996"/>
            <a:ext cx="1409697" cy="390524"/>
          </a:xfrm>
          <a:prstGeom prst="rect">
            <a:avLst/>
          </a:prstGeom>
          <a:blipFill>
            <a:blip r:embed="rId5" cstate="print"/>
            <a:stretch>
              <a:fillRect/>
            </a:stretch>
          </a:blipFill>
        </p:spPr>
        <p:txBody>
          <a:bodyPr wrap="square" lIns="0" tIns="0" rIns="0" bIns="0" rtlCol="0"/>
          <a:lstStyle/>
          <a:p>
            <a:endParaRPr>
              <a:solidFill>
                <a:prstClr val="black"/>
              </a:solidFill>
              <a:latin typeface="Calibri"/>
            </a:endParaRPr>
          </a:p>
        </p:txBody>
      </p:sp>
      <p:sp>
        <p:nvSpPr>
          <p:cNvPr id="16" name="object 16"/>
          <p:cNvSpPr/>
          <p:nvPr/>
        </p:nvSpPr>
        <p:spPr>
          <a:xfrm>
            <a:off x="253000" y="3520870"/>
            <a:ext cx="942973" cy="457199"/>
          </a:xfrm>
          <a:prstGeom prst="rect">
            <a:avLst/>
          </a:prstGeom>
          <a:blipFill>
            <a:blip r:embed="rId6" cstate="print"/>
            <a:stretch>
              <a:fillRect/>
            </a:stretch>
          </a:blipFill>
        </p:spPr>
        <p:txBody>
          <a:bodyPr wrap="square" lIns="0" tIns="0" rIns="0" bIns="0" rtlCol="0"/>
          <a:lstStyle/>
          <a:p>
            <a:endParaRPr>
              <a:solidFill>
                <a:prstClr val="black"/>
              </a:solidFill>
              <a:latin typeface="Calibri"/>
            </a:endParaRPr>
          </a:p>
        </p:txBody>
      </p:sp>
      <p:sp>
        <p:nvSpPr>
          <p:cNvPr id="17" name="object 17"/>
          <p:cNvSpPr/>
          <p:nvPr/>
        </p:nvSpPr>
        <p:spPr>
          <a:xfrm>
            <a:off x="2000570" y="3454194"/>
            <a:ext cx="2047870" cy="590548"/>
          </a:xfrm>
          <a:prstGeom prst="rect">
            <a:avLst/>
          </a:prstGeom>
          <a:blipFill>
            <a:blip r:embed="rId7" cstate="print"/>
            <a:stretch>
              <a:fillRect/>
            </a:stretch>
          </a:blipFill>
        </p:spPr>
        <p:txBody>
          <a:bodyPr wrap="square" lIns="0" tIns="0" rIns="0" bIns="0" rtlCol="0"/>
          <a:lstStyle/>
          <a:p>
            <a:endParaRPr>
              <a:solidFill>
                <a:prstClr val="black"/>
              </a:solidFill>
              <a:latin typeface="Calibri"/>
            </a:endParaRPr>
          </a:p>
        </p:txBody>
      </p:sp>
      <p:sp>
        <p:nvSpPr>
          <p:cNvPr id="18" name="object 18"/>
          <p:cNvSpPr/>
          <p:nvPr/>
        </p:nvSpPr>
        <p:spPr>
          <a:xfrm>
            <a:off x="1971033" y="2512697"/>
            <a:ext cx="2085958" cy="619123"/>
          </a:xfrm>
          <a:prstGeom prst="rect">
            <a:avLst/>
          </a:prstGeom>
          <a:blipFill>
            <a:blip r:embed="rId8" cstate="print"/>
            <a:stretch>
              <a:fillRect/>
            </a:stretch>
          </a:blipFill>
        </p:spPr>
        <p:txBody>
          <a:bodyPr wrap="square" lIns="0" tIns="0" rIns="0" bIns="0" rtlCol="0"/>
          <a:lstStyle/>
          <a:p>
            <a:endParaRPr>
              <a:solidFill>
                <a:prstClr val="black"/>
              </a:solidFill>
              <a:latin typeface="Calibri"/>
            </a:endParaRPr>
          </a:p>
        </p:txBody>
      </p:sp>
      <p:sp>
        <p:nvSpPr>
          <p:cNvPr id="19" name="object 19"/>
          <p:cNvSpPr txBox="1"/>
          <p:nvPr/>
        </p:nvSpPr>
        <p:spPr>
          <a:xfrm>
            <a:off x="423300" y="4609120"/>
            <a:ext cx="821055" cy="375920"/>
          </a:xfrm>
          <a:prstGeom prst="rect">
            <a:avLst/>
          </a:prstGeom>
        </p:spPr>
        <p:txBody>
          <a:bodyPr vert="horz" wrap="square" lIns="0" tIns="0" rIns="0" bIns="0" rtlCol="0">
            <a:spAutoFit/>
          </a:bodyPr>
          <a:lstStyle/>
          <a:p>
            <a:pPr marL="12700"/>
            <a:r>
              <a:rPr sz="2400" spc="-5" dirty="0">
                <a:solidFill>
                  <a:prstClr val="black"/>
                </a:solidFill>
                <a:latin typeface="Arial"/>
                <a:cs typeface="Arial"/>
              </a:rPr>
              <a:t>Want:</a:t>
            </a:r>
            <a:endParaRPr sz="2400">
              <a:solidFill>
                <a:prstClr val="black"/>
              </a:solidFill>
              <a:latin typeface="Arial"/>
              <a:cs typeface="Arial"/>
            </a:endParaRPr>
          </a:p>
        </p:txBody>
      </p:sp>
      <p:sp>
        <p:nvSpPr>
          <p:cNvPr id="20" name="object 20"/>
          <p:cNvSpPr/>
          <p:nvPr/>
        </p:nvSpPr>
        <p:spPr>
          <a:xfrm>
            <a:off x="1528596" y="4478667"/>
            <a:ext cx="1609916" cy="619198"/>
          </a:xfrm>
          <a:prstGeom prst="rect">
            <a:avLst/>
          </a:prstGeom>
          <a:blipFill>
            <a:blip r:embed="rId9" cstate="print"/>
            <a:stretch>
              <a:fillRect/>
            </a:stretch>
          </a:blipFill>
        </p:spPr>
        <p:txBody>
          <a:bodyPr wrap="square" lIns="0" tIns="0" rIns="0" bIns="0" rtlCol="0"/>
          <a:lstStyle/>
          <a:p>
            <a:endParaRPr>
              <a:solidFill>
                <a:prstClr val="black"/>
              </a:solidFill>
              <a:latin typeface="Calibri"/>
            </a:endParaRPr>
          </a:p>
        </p:txBody>
      </p:sp>
      <p:sp>
        <p:nvSpPr>
          <p:cNvPr id="21" name="object 21"/>
          <p:cNvSpPr txBox="1"/>
          <p:nvPr/>
        </p:nvSpPr>
        <p:spPr>
          <a:xfrm>
            <a:off x="5399118" y="5586262"/>
            <a:ext cx="1579880" cy="288290"/>
          </a:xfrm>
          <a:prstGeom prst="rect">
            <a:avLst/>
          </a:prstGeom>
        </p:spPr>
        <p:txBody>
          <a:bodyPr vert="horz" wrap="square" lIns="0" tIns="0" rIns="0" bIns="0" rtlCol="0">
            <a:spAutoFit/>
          </a:bodyPr>
          <a:lstStyle/>
          <a:p>
            <a:pPr marL="12700">
              <a:lnSpc>
                <a:spcPts val="2190"/>
              </a:lnSpc>
            </a:pPr>
            <a:r>
              <a:rPr sz="3000" spc="-7" baseline="1388" dirty="0">
                <a:solidFill>
                  <a:srgbClr val="FFFFFF"/>
                </a:solidFill>
                <a:latin typeface="Arial"/>
                <a:cs typeface="Arial"/>
              </a:rPr>
              <a:t>Lecture 4 </a:t>
            </a:r>
            <a:r>
              <a:rPr sz="3000" baseline="1388" dirty="0">
                <a:solidFill>
                  <a:srgbClr val="FFFFFF"/>
                </a:solidFill>
                <a:latin typeface="Arial"/>
                <a:cs typeface="Arial"/>
              </a:rPr>
              <a:t>-</a:t>
            </a:r>
            <a:r>
              <a:rPr sz="3000" spc="-225" baseline="1388" dirty="0">
                <a:solidFill>
                  <a:srgbClr val="FFFFFF"/>
                </a:solidFill>
                <a:latin typeface="Arial"/>
                <a:cs typeface="Arial"/>
              </a:rPr>
              <a:t> </a:t>
            </a:r>
            <a:r>
              <a:rPr sz="2000" spc="-5" dirty="0">
                <a:solidFill>
                  <a:srgbClr val="FFFFFF"/>
                </a:solidFill>
                <a:latin typeface="Arial"/>
                <a:cs typeface="Arial"/>
              </a:rPr>
              <a:t>11</a:t>
            </a:r>
            <a:endParaRPr sz="2000">
              <a:solidFill>
                <a:prstClr val="black"/>
              </a:solidFill>
              <a:latin typeface="Arial"/>
              <a:cs typeface="Arial"/>
            </a:endParaRPr>
          </a:p>
        </p:txBody>
      </p:sp>
      <p:sp>
        <p:nvSpPr>
          <p:cNvPr id="22" name="object 22"/>
          <p:cNvSpPr txBox="1">
            <a:spLocks noGrp="1"/>
          </p:cNvSpPr>
          <p:nvPr>
            <p:ph type="ftr" sz="quarter" idx="5"/>
          </p:nvPr>
        </p:nvSpPr>
        <p:spPr>
          <a:prstGeom prst="rect">
            <a:avLst/>
          </a:prstGeom>
        </p:spPr>
        <p:txBody>
          <a:bodyPr vert="horz" wrap="square" lIns="0" tIns="0" rIns="0" bIns="0" rtlCol="0">
            <a:spAutoFit/>
          </a:bodyPr>
          <a:lstStyle/>
          <a:p>
            <a:pPr marL="12700">
              <a:lnSpc>
                <a:spcPts val="2120"/>
              </a:lnSpc>
            </a:pPr>
            <a:r>
              <a:rPr spc="-5" dirty="0">
                <a:solidFill>
                  <a:prstClr val="white"/>
                </a:solidFill>
              </a:rPr>
              <a:t>13 Jan</a:t>
            </a:r>
            <a:r>
              <a:rPr spc="-65" dirty="0">
                <a:solidFill>
                  <a:prstClr val="white"/>
                </a:solidFill>
              </a:rPr>
              <a:t> </a:t>
            </a:r>
            <a:r>
              <a:rPr spc="-5" dirty="0">
                <a:solidFill>
                  <a:prstClr val="white"/>
                </a:solidFill>
              </a:rPr>
              <a:t>2016</a:t>
            </a:r>
          </a:p>
        </p:txBody>
      </p:sp>
      <p:sp>
        <p:nvSpPr>
          <p:cNvPr id="23" name="object 23"/>
          <p:cNvSpPr txBox="1">
            <a:spLocks noGrp="1"/>
          </p:cNvSpPr>
          <p:nvPr>
            <p:ph type="dt" sz="half" idx="6"/>
          </p:nvPr>
        </p:nvSpPr>
        <p:spPr>
          <a:prstGeom prst="rect">
            <a:avLst/>
          </a:prstGeom>
        </p:spPr>
        <p:txBody>
          <a:bodyPr vert="horz" wrap="square" lIns="0" tIns="0" rIns="0" bIns="0" rtlCol="0">
            <a:spAutoFit/>
          </a:bodyPr>
          <a:lstStyle/>
          <a:p>
            <a:pPr marL="12700">
              <a:lnSpc>
                <a:spcPts val="1920"/>
              </a:lnSpc>
            </a:pPr>
            <a:r>
              <a:rPr spc="-5" dirty="0">
                <a:solidFill>
                  <a:prstClr val="white"/>
                </a:solidFill>
              </a:rPr>
              <a:t>Fei-Fei Li &amp; Andrej Karpathy &amp; Justin</a:t>
            </a:r>
            <a:r>
              <a:rPr spc="65" dirty="0">
                <a:solidFill>
                  <a:prstClr val="white"/>
                </a:solidFill>
              </a:rPr>
              <a:t> </a:t>
            </a:r>
            <a:r>
              <a:rPr spc="-5" dirty="0">
                <a:solidFill>
                  <a:prstClr val="white"/>
                </a:solidFill>
              </a:rPr>
              <a:t>Johnson</a:t>
            </a:r>
          </a:p>
        </p:txBody>
      </p:sp>
      <p:sp>
        <p:nvSpPr>
          <p:cNvPr id="24" name="TextBox 23">
            <a:extLst>
              <a:ext uri="{FF2B5EF4-FFF2-40B4-BE49-F238E27FC236}">
                <a16:creationId xmlns:a16="http://schemas.microsoft.com/office/drawing/2014/main" xmlns="" id="{AF9730C2-54F5-4F1A-A399-AE9CF0C57D81}"/>
              </a:ext>
            </a:extLst>
          </p:cNvPr>
          <p:cNvSpPr txBox="1"/>
          <p:nvPr/>
        </p:nvSpPr>
        <p:spPr>
          <a:xfrm>
            <a:off x="0" y="6604084"/>
            <a:ext cx="1072730" cy="253916"/>
          </a:xfrm>
          <a:prstGeom prst="rect">
            <a:avLst/>
          </a:prstGeom>
          <a:noFill/>
        </p:spPr>
        <p:txBody>
          <a:bodyPr wrap="none" rtlCol="0">
            <a:spAutoFit/>
          </a:bodyPr>
          <a:lstStyle/>
          <a:p>
            <a:r>
              <a:rPr lang="en-US" sz="1050" dirty="0"/>
              <a:t>Andrej </a:t>
            </a:r>
            <a:r>
              <a:rPr lang="en-US" sz="1050" dirty="0" err="1"/>
              <a:t>Karpathy</a:t>
            </a:r>
            <a:endParaRPr lang="en-US" sz="1050" dirty="0"/>
          </a:p>
        </p:txBody>
      </p:sp>
      <p:sp>
        <p:nvSpPr>
          <p:cNvPr id="25" name="Rectangle 24"/>
          <p:cNvSpPr/>
          <p:nvPr/>
        </p:nvSpPr>
        <p:spPr>
          <a:xfrm>
            <a:off x="0" y="76955"/>
            <a:ext cx="7494359" cy="646331"/>
          </a:xfrm>
          <a:prstGeom prst="rect">
            <a:avLst/>
          </a:prstGeom>
        </p:spPr>
        <p:txBody>
          <a:bodyPr wrap="none">
            <a:spAutoFit/>
          </a:bodyPr>
          <a:lstStyle/>
          <a:p>
            <a:r>
              <a:rPr lang="en-US" sz="3600" dirty="0" smtClean="0">
                <a:latin typeface="Arial" panose="020B0604020202020204" pitchFamily="34" charset="0"/>
                <a:cs typeface="Arial" panose="020B0604020202020204" pitchFamily="34" charset="0"/>
              </a:rPr>
              <a:t>Backpropagation: a simple example</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9517315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0" y="5481366"/>
            <a:ext cx="9144000" cy="359073"/>
          </a:xfrm>
          <a:prstGeom prst="rect">
            <a:avLst/>
          </a:prstGeom>
        </p:spPr>
        <p:txBody>
          <a:bodyPr vert="horz" wrap="square" lIns="0" tIns="50800" rIns="0" bIns="0" rtlCol="0">
            <a:spAutoFit/>
          </a:bodyPr>
          <a:lstStyle/>
          <a:p>
            <a:pPr marL="157480">
              <a:spcBef>
                <a:spcPts val="400"/>
              </a:spcBef>
              <a:tabLst>
                <a:tab pos="5411470" algn="l"/>
                <a:tab pos="7621270" algn="l"/>
              </a:tabLst>
            </a:pPr>
            <a:r>
              <a:rPr spc="-5" dirty="0">
                <a:solidFill>
                  <a:srgbClr val="FFFFFF"/>
                </a:solidFill>
                <a:latin typeface="Arial"/>
                <a:cs typeface="Arial"/>
              </a:rPr>
              <a:t>Fei-Fei Li &amp; Andrej Karpathy &amp;</a:t>
            </a:r>
            <a:r>
              <a:rPr spc="100" dirty="0">
                <a:solidFill>
                  <a:srgbClr val="FFFFFF"/>
                </a:solidFill>
                <a:latin typeface="Arial"/>
                <a:cs typeface="Arial"/>
              </a:rPr>
              <a:t> </a:t>
            </a:r>
            <a:r>
              <a:rPr spc="-5" dirty="0">
                <a:solidFill>
                  <a:srgbClr val="FFFFFF"/>
                </a:solidFill>
                <a:latin typeface="Arial"/>
                <a:cs typeface="Arial"/>
              </a:rPr>
              <a:t>Justin</a:t>
            </a:r>
            <a:r>
              <a:rPr spc="10" dirty="0">
                <a:solidFill>
                  <a:srgbClr val="FFFFFF"/>
                </a:solidFill>
                <a:latin typeface="Arial"/>
                <a:cs typeface="Arial"/>
              </a:rPr>
              <a:t> </a:t>
            </a:r>
            <a:r>
              <a:rPr spc="-5" dirty="0">
                <a:solidFill>
                  <a:srgbClr val="FFFFFF"/>
                </a:solidFill>
                <a:latin typeface="Arial"/>
                <a:cs typeface="Arial"/>
              </a:rPr>
              <a:t>Johnson	</a:t>
            </a:r>
            <a:r>
              <a:rPr sz="3000" spc="-7" baseline="-4166" dirty="0">
                <a:solidFill>
                  <a:srgbClr val="FFFFFF"/>
                </a:solidFill>
                <a:latin typeface="Arial"/>
                <a:cs typeface="Arial"/>
              </a:rPr>
              <a:t>Lecture</a:t>
            </a:r>
            <a:r>
              <a:rPr sz="3000" baseline="-4166" dirty="0">
                <a:solidFill>
                  <a:srgbClr val="FFFFFF"/>
                </a:solidFill>
                <a:latin typeface="Arial"/>
                <a:cs typeface="Arial"/>
              </a:rPr>
              <a:t> </a:t>
            </a:r>
            <a:r>
              <a:rPr sz="3000" spc="-7" baseline="-4166" dirty="0">
                <a:solidFill>
                  <a:srgbClr val="FFFFFF"/>
                </a:solidFill>
                <a:latin typeface="Arial"/>
                <a:cs typeface="Arial"/>
              </a:rPr>
              <a:t>4</a:t>
            </a:r>
            <a:r>
              <a:rPr sz="3000" baseline="-4166" dirty="0">
                <a:solidFill>
                  <a:srgbClr val="FFFFFF"/>
                </a:solidFill>
                <a:latin typeface="Arial"/>
                <a:cs typeface="Arial"/>
              </a:rPr>
              <a:t> -	</a:t>
            </a:r>
            <a:r>
              <a:rPr sz="3000" spc="-7" baseline="-4166" dirty="0">
                <a:solidFill>
                  <a:srgbClr val="FFFFFF"/>
                </a:solidFill>
                <a:latin typeface="Arial"/>
                <a:cs typeface="Arial"/>
              </a:rPr>
              <a:t>13 Jan</a:t>
            </a:r>
            <a:r>
              <a:rPr sz="3000" spc="-97" baseline="-4166" dirty="0">
                <a:solidFill>
                  <a:srgbClr val="FFFFFF"/>
                </a:solidFill>
                <a:latin typeface="Arial"/>
                <a:cs typeface="Arial"/>
              </a:rPr>
              <a:t> </a:t>
            </a:r>
            <a:r>
              <a:rPr sz="3000" spc="-7" baseline="-4166" dirty="0">
                <a:solidFill>
                  <a:srgbClr val="FFFFFF"/>
                </a:solidFill>
                <a:latin typeface="Arial"/>
                <a:cs typeface="Arial"/>
              </a:rPr>
              <a:t>2016</a:t>
            </a:r>
            <a:endParaRPr sz="3000" baseline="-4166">
              <a:solidFill>
                <a:prstClr val="black"/>
              </a:solidFill>
              <a:latin typeface="Arial"/>
              <a:cs typeface="Arial"/>
            </a:endParaRPr>
          </a:p>
        </p:txBody>
      </p:sp>
      <p:sp>
        <p:nvSpPr>
          <p:cNvPr id="4" name="object 4"/>
          <p:cNvSpPr/>
          <p:nvPr/>
        </p:nvSpPr>
        <p:spPr>
          <a:xfrm>
            <a:off x="100600" y="3355395"/>
            <a:ext cx="4166235" cy="785495"/>
          </a:xfrm>
          <a:custGeom>
            <a:avLst/>
            <a:gdLst/>
            <a:ahLst/>
            <a:cxnLst/>
            <a:rect l="l" t="t" r="r" b="b"/>
            <a:pathLst>
              <a:path w="4166235" h="785495">
                <a:moveTo>
                  <a:pt x="0" y="0"/>
                </a:moveTo>
                <a:lnTo>
                  <a:pt x="4166091" y="0"/>
                </a:lnTo>
                <a:lnTo>
                  <a:pt x="4166091" y="785398"/>
                </a:lnTo>
                <a:lnTo>
                  <a:pt x="0" y="785398"/>
                </a:lnTo>
                <a:lnTo>
                  <a:pt x="0" y="0"/>
                </a:lnTo>
                <a:close/>
              </a:path>
            </a:pathLst>
          </a:custGeom>
          <a:ln w="19049">
            <a:solidFill>
              <a:srgbClr val="0000FF"/>
            </a:solidFill>
          </a:ln>
        </p:spPr>
        <p:txBody>
          <a:bodyPr wrap="square" lIns="0" tIns="0" rIns="0" bIns="0" rtlCol="0"/>
          <a:lstStyle/>
          <a:p>
            <a:endParaRPr>
              <a:solidFill>
                <a:prstClr val="black"/>
              </a:solidFill>
              <a:latin typeface="Calibri"/>
            </a:endParaRPr>
          </a:p>
        </p:txBody>
      </p:sp>
      <p:sp>
        <p:nvSpPr>
          <p:cNvPr id="5" name="object 5"/>
          <p:cNvSpPr/>
          <p:nvPr/>
        </p:nvSpPr>
        <p:spPr>
          <a:xfrm>
            <a:off x="90100" y="2447822"/>
            <a:ext cx="4166235" cy="785495"/>
          </a:xfrm>
          <a:custGeom>
            <a:avLst/>
            <a:gdLst/>
            <a:ahLst/>
            <a:cxnLst/>
            <a:rect l="l" t="t" r="r" b="b"/>
            <a:pathLst>
              <a:path w="4166235" h="785494">
                <a:moveTo>
                  <a:pt x="0" y="0"/>
                </a:moveTo>
                <a:lnTo>
                  <a:pt x="4166091" y="0"/>
                </a:lnTo>
                <a:lnTo>
                  <a:pt x="4166091" y="785398"/>
                </a:lnTo>
                <a:lnTo>
                  <a:pt x="0" y="785398"/>
                </a:lnTo>
                <a:lnTo>
                  <a:pt x="0" y="0"/>
                </a:lnTo>
                <a:close/>
              </a:path>
            </a:pathLst>
          </a:custGeom>
          <a:ln w="19049">
            <a:solidFill>
              <a:srgbClr val="FF0000"/>
            </a:solidFill>
          </a:ln>
        </p:spPr>
        <p:txBody>
          <a:bodyPr wrap="square" lIns="0" tIns="0" rIns="0" bIns="0" rtlCol="0"/>
          <a:lstStyle/>
          <a:p>
            <a:endParaRPr>
              <a:solidFill>
                <a:prstClr val="black"/>
              </a:solidFill>
              <a:latin typeface="Calibri"/>
            </a:endParaRPr>
          </a:p>
        </p:txBody>
      </p:sp>
      <p:sp>
        <p:nvSpPr>
          <p:cNvPr id="6" name="object 6"/>
          <p:cNvSpPr/>
          <p:nvPr/>
        </p:nvSpPr>
        <p:spPr>
          <a:xfrm>
            <a:off x="290550" y="1165875"/>
            <a:ext cx="2847969" cy="438149"/>
          </a:xfrm>
          <a:prstGeom prst="rect">
            <a:avLst/>
          </a:prstGeom>
          <a:blipFill>
            <a:blip r:embed="rId3" cstate="print"/>
            <a:stretch>
              <a:fillRect/>
            </a:stretch>
          </a:blipFill>
        </p:spPr>
        <p:txBody>
          <a:bodyPr wrap="square" lIns="0" tIns="0" rIns="0" bIns="0" rtlCol="0"/>
          <a:lstStyle/>
          <a:p>
            <a:endParaRPr>
              <a:solidFill>
                <a:prstClr val="black"/>
              </a:solidFill>
              <a:latin typeface="Calibri"/>
            </a:endParaRPr>
          </a:p>
        </p:txBody>
      </p:sp>
      <p:sp>
        <p:nvSpPr>
          <p:cNvPr id="7" name="object 7"/>
          <p:cNvSpPr/>
          <p:nvPr/>
        </p:nvSpPr>
        <p:spPr>
          <a:xfrm>
            <a:off x="4505940" y="1011924"/>
            <a:ext cx="4510690" cy="2056720"/>
          </a:xfrm>
          <a:prstGeom prst="rect">
            <a:avLst/>
          </a:prstGeom>
          <a:blipFill>
            <a:blip r:embed="rId4" cstate="print"/>
            <a:stretch>
              <a:fillRect/>
            </a:stretch>
          </a:blipFill>
        </p:spPr>
        <p:txBody>
          <a:bodyPr wrap="square" lIns="0" tIns="0" rIns="0" bIns="0" rtlCol="0"/>
          <a:lstStyle/>
          <a:p>
            <a:endParaRPr>
              <a:solidFill>
                <a:prstClr val="black"/>
              </a:solidFill>
              <a:latin typeface="Calibri"/>
            </a:endParaRPr>
          </a:p>
        </p:txBody>
      </p:sp>
      <p:sp>
        <p:nvSpPr>
          <p:cNvPr id="8" name="object 8"/>
          <p:cNvSpPr/>
          <p:nvPr/>
        </p:nvSpPr>
        <p:spPr>
          <a:xfrm>
            <a:off x="4501191" y="1007163"/>
            <a:ext cx="4520565" cy="2066289"/>
          </a:xfrm>
          <a:custGeom>
            <a:avLst/>
            <a:gdLst/>
            <a:ahLst/>
            <a:cxnLst/>
            <a:rect l="l" t="t" r="r" b="b"/>
            <a:pathLst>
              <a:path w="4520565" h="2066289">
                <a:moveTo>
                  <a:pt x="0" y="0"/>
                </a:moveTo>
                <a:lnTo>
                  <a:pt x="4520215" y="0"/>
                </a:lnTo>
                <a:lnTo>
                  <a:pt x="4520215" y="2066245"/>
                </a:lnTo>
                <a:lnTo>
                  <a:pt x="0" y="2066245"/>
                </a:lnTo>
                <a:lnTo>
                  <a:pt x="0" y="0"/>
                </a:lnTo>
                <a:close/>
              </a:path>
            </a:pathLst>
          </a:custGeom>
          <a:ln w="9524">
            <a:solidFill>
              <a:srgbClr val="000000"/>
            </a:solidFill>
          </a:ln>
        </p:spPr>
        <p:txBody>
          <a:bodyPr wrap="square" lIns="0" tIns="0" rIns="0" bIns="0" rtlCol="0"/>
          <a:lstStyle/>
          <a:p>
            <a:endParaRPr>
              <a:solidFill>
                <a:prstClr val="black"/>
              </a:solidFill>
              <a:latin typeface="Calibri"/>
            </a:endParaRPr>
          </a:p>
        </p:txBody>
      </p:sp>
      <p:sp>
        <p:nvSpPr>
          <p:cNvPr id="9" name="object 9"/>
          <p:cNvSpPr/>
          <p:nvPr/>
        </p:nvSpPr>
        <p:spPr>
          <a:xfrm>
            <a:off x="4702041" y="1313250"/>
            <a:ext cx="375285" cy="263525"/>
          </a:xfrm>
          <a:custGeom>
            <a:avLst/>
            <a:gdLst/>
            <a:ahLst/>
            <a:cxnLst/>
            <a:rect l="l" t="t" r="r" b="b"/>
            <a:pathLst>
              <a:path w="375285" h="263525">
                <a:moveTo>
                  <a:pt x="0" y="0"/>
                </a:moveTo>
                <a:lnTo>
                  <a:pt x="374999" y="0"/>
                </a:lnTo>
                <a:lnTo>
                  <a:pt x="374999" y="263399"/>
                </a:lnTo>
                <a:lnTo>
                  <a:pt x="0" y="263399"/>
                </a:lnTo>
                <a:lnTo>
                  <a:pt x="0" y="0"/>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10" name="object 10"/>
          <p:cNvSpPr/>
          <p:nvPr/>
        </p:nvSpPr>
        <p:spPr>
          <a:xfrm>
            <a:off x="4774666" y="2072048"/>
            <a:ext cx="375285" cy="263525"/>
          </a:xfrm>
          <a:custGeom>
            <a:avLst/>
            <a:gdLst/>
            <a:ahLst/>
            <a:cxnLst/>
            <a:rect l="l" t="t" r="r" b="b"/>
            <a:pathLst>
              <a:path w="375285" h="263525">
                <a:moveTo>
                  <a:pt x="0" y="0"/>
                </a:moveTo>
                <a:lnTo>
                  <a:pt x="374999" y="0"/>
                </a:lnTo>
                <a:lnTo>
                  <a:pt x="374999" y="263399"/>
                </a:lnTo>
                <a:lnTo>
                  <a:pt x="0" y="263399"/>
                </a:lnTo>
                <a:lnTo>
                  <a:pt x="0" y="0"/>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11" name="object 11"/>
          <p:cNvSpPr/>
          <p:nvPr/>
        </p:nvSpPr>
        <p:spPr>
          <a:xfrm>
            <a:off x="6642537" y="1713799"/>
            <a:ext cx="375285" cy="263525"/>
          </a:xfrm>
          <a:custGeom>
            <a:avLst/>
            <a:gdLst/>
            <a:ahLst/>
            <a:cxnLst/>
            <a:rect l="l" t="t" r="r" b="b"/>
            <a:pathLst>
              <a:path w="375284" h="263525">
                <a:moveTo>
                  <a:pt x="0" y="0"/>
                </a:moveTo>
                <a:lnTo>
                  <a:pt x="374999" y="0"/>
                </a:lnTo>
                <a:lnTo>
                  <a:pt x="374999" y="263399"/>
                </a:lnTo>
                <a:lnTo>
                  <a:pt x="0" y="263399"/>
                </a:lnTo>
                <a:lnTo>
                  <a:pt x="0" y="0"/>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12" name="object 12"/>
          <p:cNvSpPr/>
          <p:nvPr/>
        </p:nvSpPr>
        <p:spPr>
          <a:xfrm>
            <a:off x="8470559" y="2257173"/>
            <a:ext cx="375285" cy="263525"/>
          </a:xfrm>
          <a:custGeom>
            <a:avLst/>
            <a:gdLst/>
            <a:ahLst/>
            <a:cxnLst/>
            <a:rect l="l" t="t" r="r" b="b"/>
            <a:pathLst>
              <a:path w="375284" h="263525">
                <a:moveTo>
                  <a:pt x="0" y="0"/>
                </a:moveTo>
                <a:lnTo>
                  <a:pt x="374999" y="0"/>
                </a:lnTo>
                <a:lnTo>
                  <a:pt x="374999" y="263399"/>
                </a:lnTo>
                <a:lnTo>
                  <a:pt x="0" y="263399"/>
                </a:lnTo>
                <a:lnTo>
                  <a:pt x="0" y="0"/>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13" name="object 13"/>
          <p:cNvSpPr/>
          <p:nvPr/>
        </p:nvSpPr>
        <p:spPr>
          <a:xfrm>
            <a:off x="4702041" y="2869171"/>
            <a:ext cx="375285" cy="158115"/>
          </a:xfrm>
          <a:custGeom>
            <a:avLst/>
            <a:gdLst/>
            <a:ahLst/>
            <a:cxnLst/>
            <a:rect l="l" t="t" r="r" b="b"/>
            <a:pathLst>
              <a:path w="375285" h="158114">
                <a:moveTo>
                  <a:pt x="0" y="0"/>
                </a:moveTo>
                <a:lnTo>
                  <a:pt x="374999" y="0"/>
                </a:lnTo>
                <a:lnTo>
                  <a:pt x="374999" y="158099"/>
                </a:lnTo>
                <a:lnTo>
                  <a:pt x="0" y="158099"/>
                </a:lnTo>
                <a:lnTo>
                  <a:pt x="0" y="0"/>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14" name="object 14"/>
          <p:cNvSpPr txBox="1">
            <a:spLocks noGrp="1"/>
          </p:cNvSpPr>
          <p:nvPr>
            <p:ph type="title"/>
          </p:nvPr>
        </p:nvSpPr>
        <p:spPr>
          <a:xfrm>
            <a:off x="331950" y="1711930"/>
            <a:ext cx="3164205" cy="375920"/>
          </a:xfrm>
          <a:prstGeom prst="rect">
            <a:avLst/>
          </a:prstGeom>
        </p:spPr>
        <p:txBody>
          <a:bodyPr vert="horz" wrap="square" lIns="0" tIns="0" rIns="0" bIns="0" rtlCol="0">
            <a:spAutoFit/>
          </a:bodyPr>
          <a:lstStyle/>
          <a:p>
            <a:pPr marL="12700"/>
            <a:r>
              <a:rPr sz="2400" spc="-5" dirty="0">
                <a:solidFill>
                  <a:srgbClr val="38751C"/>
                </a:solidFill>
              </a:rPr>
              <a:t>e.g. </a:t>
            </a:r>
            <a:r>
              <a:rPr sz="2400" dirty="0">
                <a:solidFill>
                  <a:srgbClr val="38751C"/>
                </a:solidFill>
              </a:rPr>
              <a:t>x </a:t>
            </a:r>
            <a:r>
              <a:rPr sz="2400" spc="-5" dirty="0">
                <a:solidFill>
                  <a:srgbClr val="38751C"/>
                </a:solidFill>
              </a:rPr>
              <a:t>= -2, </a:t>
            </a:r>
            <a:r>
              <a:rPr sz="2400" dirty="0">
                <a:solidFill>
                  <a:srgbClr val="38751C"/>
                </a:solidFill>
              </a:rPr>
              <a:t>y </a:t>
            </a:r>
            <a:r>
              <a:rPr sz="2400" spc="-5" dirty="0">
                <a:solidFill>
                  <a:srgbClr val="38751C"/>
                </a:solidFill>
              </a:rPr>
              <a:t>= 5, </a:t>
            </a:r>
            <a:r>
              <a:rPr sz="2400" dirty="0">
                <a:solidFill>
                  <a:srgbClr val="38751C"/>
                </a:solidFill>
              </a:rPr>
              <a:t>z </a:t>
            </a:r>
            <a:r>
              <a:rPr sz="2400" spc="-5" dirty="0">
                <a:solidFill>
                  <a:srgbClr val="38751C"/>
                </a:solidFill>
              </a:rPr>
              <a:t>=</a:t>
            </a:r>
            <a:r>
              <a:rPr sz="2400" spc="-70" dirty="0">
                <a:solidFill>
                  <a:srgbClr val="38751C"/>
                </a:solidFill>
              </a:rPr>
              <a:t> </a:t>
            </a:r>
            <a:r>
              <a:rPr sz="2400" spc="-5" dirty="0">
                <a:solidFill>
                  <a:srgbClr val="38751C"/>
                </a:solidFill>
              </a:rPr>
              <a:t>-4</a:t>
            </a:r>
            <a:endParaRPr sz="2400"/>
          </a:p>
        </p:txBody>
      </p:sp>
      <p:sp>
        <p:nvSpPr>
          <p:cNvPr id="15" name="object 15"/>
          <p:cNvSpPr/>
          <p:nvPr/>
        </p:nvSpPr>
        <p:spPr>
          <a:xfrm>
            <a:off x="207187" y="2626996"/>
            <a:ext cx="1409697" cy="390524"/>
          </a:xfrm>
          <a:prstGeom prst="rect">
            <a:avLst/>
          </a:prstGeom>
          <a:blipFill>
            <a:blip r:embed="rId5" cstate="print"/>
            <a:stretch>
              <a:fillRect/>
            </a:stretch>
          </a:blipFill>
        </p:spPr>
        <p:txBody>
          <a:bodyPr wrap="square" lIns="0" tIns="0" rIns="0" bIns="0" rtlCol="0"/>
          <a:lstStyle/>
          <a:p>
            <a:endParaRPr>
              <a:solidFill>
                <a:prstClr val="black"/>
              </a:solidFill>
              <a:latin typeface="Calibri"/>
            </a:endParaRPr>
          </a:p>
        </p:txBody>
      </p:sp>
      <p:sp>
        <p:nvSpPr>
          <p:cNvPr id="16" name="object 16"/>
          <p:cNvSpPr/>
          <p:nvPr/>
        </p:nvSpPr>
        <p:spPr>
          <a:xfrm>
            <a:off x="253000" y="3520870"/>
            <a:ext cx="942973" cy="457199"/>
          </a:xfrm>
          <a:prstGeom prst="rect">
            <a:avLst/>
          </a:prstGeom>
          <a:blipFill>
            <a:blip r:embed="rId6" cstate="print"/>
            <a:stretch>
              <a:fillRect/>
            </a:stretch>
          </a:blipFill>
        </p:spPr>
        <p:txBody>
          <a:bodyPr wrap="square" lIns="0" tIns="0" rIns="0" bIns="0" rtlCol="0"/>
          <a:lstStyle/>
          <a:p>
            <a:endParaRPr>
              <a:solidFill>
                <a:prstClr val="black"/>
              </a:solidFill>
              <a:latin typeface="Calibri"/>
            </a:endParaRPr>
          </a:p>
        </p:txBody>
      </p:sp>
      <p:sp>
        <p:nvSpPr>
          <p:cNvPr id="17" name="object 17"/>
          <p:cNvSpPr/>
          <p:nvPr/>
        </p:nvSpPr>
        <p:spPr>
          <a:xfrm>
            <a:off x="2000570" y="3454194"/>
            <a:ext cx="2047870" cy="590548"/>
          </a:xfrm>
          <a:prstGeom prst="rect">
            <a:avLst/>
          </a:prstGeom>
          <a:blipFill>
            <a:blip r:embed="rId7" cstate="print"/>
            <a:stretch>
              <a:fillRect/>
            </a:stretch>
          </a:blipFill>
        </p:spPr>
        <p:txBody>
          <a:bodyPr wrap="square" lIns="0" tIns="0" rIns="0" bIns="0" rtlCol="0"/>
          <a:lstStyle/>
          <a:p>
            <a:endParaRPr>
              <a:solidFill>
                <a:prstClr val="black"/>
              </a:solidFill>
              <a:latin typeface="Calibri"/>
            </a:endParaRPr>
          </a:p>
        </p:txBody>
      </p:sp>
      <p:sp>
        <p:nvSpPr>
          <p:cNvPr id="18" name="object 18"/>
          <p:cNvSpPr/>
          <p:nvPr/>
        </p:nvSpPr>
        <p:spPr>
          <a:xfrm>
            <a:off x="1971033" y="2512697"/>
            <a:ext cx="2085958" cy="619123"/>
          </a:xfrm>
          <a:prstGeom prst="rect">
            <a:avLst/>
          </a:prstGeom>
          <a:blipFill>
            <a:blip r:embed="rId8" cstate="print"/>
            <a:stretch>
              <a:fillRect/>
            </a:stretch>
          </a:blipFill>
        </p:spPr>
        <p:txBody>
          <a:bodyPr wrap="square" lIns="0" tIns="0" rIns="0" bIns="0" rtlCol="0"/>
          <a:lstStyle/>
          <a:p>
            <a:endParaRPr>
              <a:solidFill>
                <a:prstClr val="black"/>
              </a:solidFill>
              <a:latin typeface="Calibri"/>
            </a:endParaRPr>
          </a:p>
        </p:txBody>
      </p:sp>
      <p:sp>
        <p:nvSpPr>
          <p:cNvPr id="19" name="object 19"/>
          <p:cNvSpPr txBox="1"/>
          <p:nvPr/>
        </p:nvSpPr>
        <p:spPr>
          <a:xfrm>
            <a:off x="423300" y="4609120"/>
            <a:ext cx="821055" cy="375920"/>
          </a:xfrm>
          <a:prstGeom prst="rect">
            <a:avLst/>
          </a:prstGeom>
        </p:spPr>
        <p:txBody>
          <a:bodyPr vert="horz" wrap="square" lIns="0" tIns="0" rIns="0" bIns="0" rtlCol="0">
            <a:spAutoFit/>
          </a:bodyPr>
          <a:lstStyle/>
          <a:p>
            <a:pPr marL="12700"/>
            <a:r>
              <a:rPr sz="2400" spc="-5" dirty="0">
                <a:solidFill>
                  <a:prstClr val="black"/>
                </a:solidFill>
                <a:latin typeface="Arial"/>
                <a:cs typeface="Arial"/>
              </a:rPr>
              <a:t>Want:</a:t>
            </a:r>
            <a:endParaRPr sz="2400">
              <a:solidFill>
                <a:prstClr val="black"/>
              </a:solidFill>
              <a:latin typeface="Arial"/>
              <a:cs typeface="Arial"/>
            </a:endParaRPr>
          </a:p>
        </p:txBody>
      </p:sp>
      <p:sp>
        <p:nvSpPr>
          <p:cNvPr id="20" name="object 20"/>
          <p:cNvSpPr/>
          <p:nvPr/>
        </p:nvSpPr>
        <p:spPr>
          <a:xfrm>
            <a:off x="1528596" y="4478667"/>
            <a:ext cx="1609916" cy="619198"/>
          </a:xfrm>
          <a:prstGeom prst="rect">
            <a:avLst/>
          </a:prstGeom>
          <a:blipFill>
            <a:blip r:embed="rId9" cstate="print"/>
            <a:stretch>
              <a:fillRect/>
            </a:stretch>
          </a:blipFill>
        </p:spPr>
        <p:txBody>
          <a:bodyPr wrap="square" lIns="0" tIns="0" rIns="0" bIns="0" rtlCol="0"/>
          <a:lstStyle/>
          <a:p>
            <a:endParaRPr>
              <a:solidFill>
                <a:prstClr val="black"/>
              </a:solidFill>
              <a:latin typeface="Calibri"/>
            </a:endParaRPr>
          </a:p>
        </p:txBody>
      </p:sp>
      <p:sp>
        <p:nvSpPr>
          <p:cNvPr id="21" name="object 21"/>
          <p:cNvSpPr/>
          <p:nvPr/>
        </p:nvSpPr>
        <p:spPr>
          <a:xfrm>
            <a:off x="8282633" y="3293370"/>
            <a:ext cx="346946" cy="590548"/>
          </a:xfrm>
          <a:prstGeom prst="rect">
            <a:avLst/>
          </a:prstGeom>
          <a:blipFill>
            <a:blip r:embed="rId10" cstate="print"/>
            <a:stretch>
              <a:fillRect/>
            </a:stretch>
          </a:blipFill>
        </p:spPr>
        <p:txBody>
          <a:bodyPr wrap="square" lIns="0" tIns="0" rIns="0" bIns="0" rtlCol="0"/>
          <a:lstStyle/>
          <a:p>
            <a:endParaRPr>
              <a:solidFill>
                <a:prstClr val="black"/>
              </a:solidFill>
              <a:latin typeface="Calibri"/>
            </a:endParaRPr>
          </a:p>
        </p:txBody>
      </p:sp>
      <p:sp>
        <p:nvSpPr>
          <p:cNvPr id="22" name="object 22"/>
          <p:cNvSpPr/>
          <p:nvPr/>
        </p:nvSpPr>
        <p:spPr>
          <a:xfrm>
            <a:off x="8273109" y="3283845"/>
            <a:ext cx="366395" cy="609600"/>
          </a:xfrm>
          <a:custGeom>
            <a:avLst/>
            <a:gdLst/>
            <a:ahLst/>
            <a:cxnLst/>
            <a:rect l="l" t="t" r="r" b="b"/>
            <a:pathLst>
              <a:path w="366395" h="609600">
                <a:moveTo>
                  <a:pt x="0" y="0"/>
                </a:moveTo>
                <a:lnTo>
                  <a:pt x="365999" y="0"/>
                </a:lnTo>
                <a:lnTo>
                  <a:pt x="365999" y="609598"/>
                </a:lnTo>
                <a:lnTo>
                  <a:pt x="0" y="609598"/>
                </a:lnTo>
                <a:lnTo>
                  <a:pt x="0" y="0"/>
                </a:lnTo>
                <a:close/>
              </a:path>
            </a:pathLst>
          </a:custGeom>
          <a:ln w="19049">
            <a:solidFill>
              <a:srgbClr val="FF00FF"/>
            </a:solidFill>
          </a:ln>
        </p:spPr>
        <p:txBody>
          <a:bodyPr wrap="square" lIns="0" tIns="0" rIns="0" bIns="0" rtlCol="0"/>
          <a:lstStyle/>
          <a:p>
            <a:endParaRPr>
              <a:solidFill>
                <a:prstClr val="black"/>
              </a:solidFill>
              <a:latin typeface="Calibri"/>
            </a:endParaRPr>
          </a:p>
        </p:txBody>
      </p:sp>
      <p:sp>
        <p:nvSpPr>
          <p:cNvPr id="23" name="object 23"/>
          <p:cNvSpPr/>
          <p:nvPr/>
        </p:nvSpPr>
        <p:spPr>
          <a:xfrm>
            <a:off x="8456108" y="2631159"/>
            <a:ext cx="173355" cy="662305"/>
          </a:xfrm>
          <a:custGeom>
            <a:avLst/>
            <a:gdLst/>
            <a:ahLst/>
            <a:cxnLst/>
            <a:rect l="l" t="t" r="r" b="b"/>
            <a:pathLst>
              <a:path w="173354" h="662305">
                <a:moveTo>
                  <a:pt x="0" y="662211"/>
                </a:moveTo>
                <a:lnTo>
                  <a:pt x="172999" y="0"/>
                </a:lnTo>
              </a:path>
            </a:pathLst>
          </a:custGeom>
          <a:ln w="19049">
            <a:solidFill>
              <a:srgbClr val="FF00FF"/>
            </a:solidFill>
          </a:ln>
        </p:spPr>
        <p:txBody>
          <a:bodyPr wrap="square" lIns="0" tIns="0" rIns="0" bIns="0" rtlCol="0"/>
          <a:lstStyle/>
          <a:p>
            <a:endParaRPr>
              <a:solidFill>
                <a:prstClr val="black"/>
              </a:solidFill>
              <a:latin typeface="Calibri"/>
            </a:endParaRPr>
          </a:p>
        </p:txBody>
      </p:sp>
      <p:sp>
        <p:nvSpPr>
          <p:cNvPr id="24" name="object 24"/>
          <p:cNvSpPr/>
          <p:nvPr/>
        </p:nvSpPr>
        <p:spPr>
          <a:xfrm>
            <a:off x="8598657" y="2547517"/>
            <a:ext cx="60960" cy="92075"/>
          </a:xfrm>
          <a:custGeom>
            <a:avLst/>
            <a:gdLst/>
            <a:ahLst/>
            <a:cxnLst/>
            <a:rect l="l" t="t" r="r" b="b"/>
            <a:pathLst>
              <a:path w="60959" h="92075">
                <a:moveTo>
                  <a:pt x="60899" y="91597"/>
                </a:moveTo>
                <a:lnTo>
                  <a:pt x="52299" y="0"/>
                </a:lnTo>
                <a:lnTo>
                  <a:pt x="0" y="75689"/>
                </a:lnTo>
                <a:lnTo>
                  <a:pt x="60899" y="91597"/>
                </a:lnTo>
                <a:close/>
              </a:path>
            </a:pathLst>
          </a:custGeom>
          <a:ln w="19049">
            <a:solidFill>
              <a:srgbClr val="FF00FF"/>
            </a:solidFill>
          </a:ln>
        </p:spPr>
        <p:txBody>
          <a:bodyPr wrap="square" lIns="0" tIns="0" rIns="0" bIns="0" rtlCol="0"/>
          <a:lstStyle/>
          <a:p>
            <a:endParaRPr>
              <a:solidFill>
                <a:prstClr val="black"/>
              </a:solidFill>
              <a:latin typeface="Calibri"/>
            </a:endParaRPr>
          </a:p>
        </p:txBody>
      </p:sp>
      <p:sp>
        <p:nvSpPr>
          <p:cNvPr id="25" name="object 25"/>
          <p:cNvSpPr txBox="1"/>
          <p:nvPr/>
        </p:nvSpPr>
        <p:spPr>
          <a:xfrm>
            <a:off x="5399118" y="5586262"/>
            <a:ext cx="1579880" cy="288290"/>
          </a:xfrm>
          <a:prstGeom prst="rect">
            <a:avLst/>
          </a:prstGeom>
        </p:spPr>
        <p:txBody>
          <a:bodyPr vert="horz" wrap="square" lIns="0" tIns="0" rIns="0" bIns="0" rtlCol="0">
            <a:spAutoFit/>
          </a:bodyPr>
          <a:lstStyle/>
          <a:p>
            <a:pPr marL="12700">
              <a:lnSpc>
                <a:spcPts val="2190"/>
              </a:lnSpc>
            </a:pPr>
            <a:r>
              <a:rPr sz="3000" spc="-7" baseline="1388" dirty="0">
                <a:solidFill>
                  <a:srgbClr val="FFFFFF"/>
                </a:solidFill>
                <a:latin typeface="Arial"/>
                <a:cs typeface="Arial"/>
              </a:rPr>
              <a:t>Lecture 4 </a:t>
            </a:r>
            <a:r>
              <a:rPr sz="3000" baseline="1388" dirty="0">
                <a:solidFill>
                  <a:srgbClr val="FFFFFF"/>
                </a:solidFill>
                <a:latin typeface="Arial"/>
                <a:cs typeface="Arial"/>
              </a:rPr>
              <a:t>-</a:t>
            </a:r>
            <a:r>
              <a:rPr sz="3000" spc="-225" baseline="1388" dirty="0">
                <a:solidFill>
                  <a:srgbClr val="FFFFFF"/>
                </a:solidFill>
                <a:latin typeface="Arial"/>
                <a:cs typeface="Arial"/>
              </a:rPr>
              <a:t> </a:t>
            </a:r>
            <a:r>
              <a:rPr sz="2000" spc="-5" dirty="0">
                <a:solidFill>
                  <a:srgbClr val="FFFFFF"/>
                </a:solidFill>
                <a:latin typeface="Arial"/>
                <a:cs typeface="Arial"/>
              </a:rPr>
              <a:t>12</a:t>
            </a:r>
            <a:endParaRPr sz="2000">
              <a:solidFill>
                <a:prstClr val="black"/>
              </a:solidFill>
              <a:latin typeface="Arial"/>
              <a:cs typeface="Arial"/>
            </a:endParaRPr>
          </a:p>
        </p:txBody>
      </p:sp>
      <p:sp>
        <p:nvSpPr>
          <p:cNvPr id="26" name="object 26"/>
          <p:cNvSpPr txBox="1">
            <a:spLocks noGrp="1"/>
          </p:cNvSpPr>
          <p:nvPr>
            <p:ph type="ftr" sz="quarter" idx="5"/>
          </p:nvPr>
        </p:nvSpPr>
        <p:spPr>
          <a:prstGeom prst="rect">
            <a:avLst/>
          </a:prstGeom>
        </p:spPr>
        <p:txBody>
          <a:bodyPr vert="horz" wrap="square" lIns="0" tIns="0" rIns="0" bIns="0" rtlCol="0">
            <a:spAutoFit/>
          </a:bodyPr>
          <a:lstStyle/>
          <a:p>
            <a:pPr marL="12700">
              <a:lnSpc>
                <a:spcPts val="2120"/>
              </a:lnSpc>
            </a:pPr>
            <a:r>
              <a:rPr spc="-5" dirty="0">
                <a:solidFill>
                  <a:prstClr val="white"/>
                </a:solidFill>
              </a:rPr>
              <a:t>13 Jan</a:t>
            </a:r>
            <a:r>
              <a:rPr spc="-65" dirty="0">
                <a:solidFill>
                  <a:prstClr val="white"/>
                </a:solidFill>
              </a:rPr>
              <a:t> </a:t>
            </a:r>
            <a:r>
              <a:rPr spc="-5" dirty="0">
                <a:solidFill>
                  <a:prstClr val="white"/>
                </a:solidFill>
              </a:rPr>
              <a:t>2016</a:t>
            </a:r>
          </a:p>
        </p:txBody>
      </p:sp>
      <p:sp>
        <p:nvSpPr>
          <p:cNvPr id="27" name="object 27"/>
          <p:cNvSpPr txBox="1">
            <a:spLocks noGrp="1"/>
          </p:cNvSpPr>
          <p:nvPr>
            <p:ph type="dt" sz="half" idx="6"/>
          </p:nvPr>
        </p:nvSpPr>
        <p:spPr>
          <a:prstGeom prst="rect">
            <a:avLst/>
          </a:prstGeom>
        </p:spPr>
        <p:txBody>
          <a:bodyPr vert="horz" wrap="square" lIns="0" tIns="0" rIns="0" bIns="0" rtlCol="0">
            <a:spAutoFit/>
          </a:bodyPr>
          <a:lstStyle/>
          <a:p>
            <a:pPr marL="12700">
              <a:lnSpc>
                <a:spcPts val="1920"/>
              </a:lnSpc>
            </a:pPr>
            <a:r>
              <a:rPr spc="-5" dirty="0">
                <a:solidFill>
                  <a:prstClr val="white"/>
                </a:solidFill>
              </a:rPr>
              <a:t>Fei-Fei Li &amp; Andrej Karpathy &amp; Justin</a:t>
            </a:r>
            <a:r>
              <a:rPr spc="65" dirty="0">
                <a:solidFill>
                  <a:prstClr val="white"/>
                </a:solidFill>
              </a:rPr>
              <a:t> </a:t>
            </a:r>
            <a:r>
              <a:rPr spc="-5" dirty="0">
                <a:solidFill>
                  <a:prstClr val="white"/>
                </a:solidFill>
              </a:rPr>
              <a:t>Johnson</a:t>
            </a:r>
          </a:p>
        </p:txBody>
      </p:sp>
      <p:sp>
        <p:nvSpPr>
          <p:cNvPr id="28" name="TextBox 27">
            <a:extLst>
              <a:ext uri="{FF2B5EF4-FFF2-40B4-BE49-F238E27FC236}">
                <a16:creationId xmlns:a16="http://schemas.microsoft.com/office/drawing/2014/main" xmlns="" id="{93D71C8E-5C12-4189-AE17-F4339B491FB6}"/>
              </a:ext>
            </a:extLst>
          </p:cNvPr>
          <p:cNvSpPr txBox="1"/>
          <p:nvPr/>
        </p:nvSpPr>
        <p:spPr>
          <a:xfrm>
            <a:off x="0" y="6604084"/>
            <a:ext cx="1072730" cy="253916"/>
          </a:xfrm>
          <a:prstGeom prst="rect">
            <a:avLst/>
          </a:prstGeom>
          <a:noFill/>
        </p:spPr>
        <p:txBody>
          <a:bodyPr wrap="none" rtlCol="0">
            <a:spAutoFit/>
          </a:bodyPr>
          <a:lstStyle/>
          <a:p>
            <a:r>
              <a:rPr lang="en-US" sz="1050" dirty="0"/>
              <a:t>Andrej </a:t>
            </a:r>
            <a:r>
              <a:rPr lang="en-US" sz="1050" dirty="0" err="1"/>
              <a:t>Karpathy</a:t>
            </a:r>
            <a:endParaRPr lang="en-US" sz="1050" dirty="0"/>
          </a:p>
        </p:txBody>
      </p:sp>
      <p:sp>
        <p:nvSpPr>
          <p:cNvPr id="29" name="Rectangle 28"/>
          <p:cNvSpPr/>
          <p:nvPr/>
        </p:nvSpPr>
        <p:spPr>
          <a:xfrm>
            <a:off x="0" y="76955"/>
            <a:ext cx="7494359" cy="646331"/>
          </a:xfrm>
          <a:prstGeom prst="rect">
            <a:avLst/>
          </a:prstGeom>
        </p:spPr>
        <p:txBody>
          <a:bodyPr wrap="none">
            <a:spAutoFit/>
          </a:bodyPr>
          <a:lstStyle/>
          <a:p>
            <a:r>
              <a:rPr lang="en-US" sz="3600" dirty="0" smtClean="0">
                <a:latin typeface="Arial" panose="020B0604020202020204" pitchFamily="34" charset="0"/>
                <a:cs typeface="Arial" panose="020B0604020202020204" pitchFamily="34" charset="0"/>
              </a:rPr>
              <a:t>Backpropagation: a simple example</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7792799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0" y="5481366"/>
            <a:ext cx="9144000" cy="359073"/>
          </a:xfrm>
          <a:prstGeom prst="rect">
            <a:avLst/>
          </a:prstGeom>
        </p:spPr>
        <p:txBody>
          <a:bodyPr vert="horz" wrap="square" lIns="0" tIns="50800" rIns="0" bIns="0" rtlCol="0">
            <a:spAutoFit/>
          </a:bodyPr>
          <a:lstStyle/>
          <a:p>
            <a:pPr marL="157480">
              <a:spcBef>
                <a:spcPts val="400"/>
              </a:spcBef>
              <a:tabLst>
                <a:tab pos="5411470" algn="l"/>
                <a:tab pos="7621270" algn="l"/>
              </a:tabLst>
            </a:pPr>
            <a:r>
              <a:rPr spc="-5" dirty="0">
                <a:solidFill>
                  <a:srgbClr val="FFFFFF"/>
                </a:solidFill>
                <a:latin typeface="Arial"/>
                <a:cs typeface="Arial"/>
              </a:rPr>
              <a:t>Fei-Fei Li &amp; Andrej Karpathy &amp;</a:t>
            </a:r>
            <a:r>
              <a:rPr spc="100" dirty="0">
                <a:solidFill>
                  <a:srgbClr val="FFFFFF"/>
                </a:solidFill>
                <a:latin typeface="Arial"/>
                <a:cs typeface="Arial"/>
              </a:rPr>
              <a:t> </a:t>
            </a:r>
            <a:r>
              <a:rPr spc="-5" dirty="0">
                <a:solidFill>
                  <a:srgbClr val="FFFFFF"/>
                </a:solidFill>
                <a:latin typeface="Arial"/>
                <a:cs typeface="Arial"/>
              </a:rPr>
              <a:t>Justin</a:t>
            </a:r>
            <a:r>
              <a:rPr spc="10" dirty="0">
                <a:solidFill>
                  <a:srgbClr val="FFFFFF"/>
                </a:solidFill>
                <a:latin typeface="Arial"/>
                <a:cs typeface="Arial"/>
              </a:rPr>
              <a:t> </a:t>
            </a:r>
            <a:r>
              <a:rPr spc="-5" dirty="0">
                <a:solidFill>
                  <a:srgbClr val="FFFFFF"/>
                </a:solidFill>
                <a:latin typeface="Arial"/>
                <a:cs typeface="Arial"/>
              </a:rPr>
              <a:t>Johnson	</a:t>
            </a:r>
            <a:r>
              <a:rPr sz="3000" spc="-7" baseline="-4166" dirty="0">
                <a:solidFill>
                  <a:srgbClr val="FFFFFF"/>
                </a:solidFill>
                <a:latin typeface="Arial"/>
                <a:cs typeface="Arial"/>
              </a:rPr>
              <a:t>Lecture</a:t>
            </a:r>
            <a:r>
              <a:rPr sz="3000" baseline="-4166" dirty="0">
                <a:solidFill>
                  <a:srgbClr val="FFFFFF"/>
                </a:solidFill>
                <a:latin typeface="Arial"/>
                <a:cs typeface="Arial"/>
              </a:rPr>
              <a:t> </a:t>
            </a:r>
            <a:r>
              <a:rPr sz="3000" spc="-7" baseline="-4166" dirty="0">
                <a:solidFill>
                  <a:srgbClr val="FFFFFF"/>
                </a:solidFill>
                <a:latin typeface="Arial"/>
                <a:cs typeface="Arial"/>
              </a:rPr>
              <a:t>4</a:t>
            </a:r>
            <a:r>
              <a:rPr sz="3000" baseline="-4166" dirty="0">
                <a:solidFill>
                  <a:srgbClr val="FFFFFF"/>
                </a:solidFill>
                <a:latin typeface="Arial"/>
                <a:cs typeface="Arial"/>
              </a:rPr>
              <a:t> -	</a:t>
            </a:r>
            <a:r>
              <a:rPr sz="3000" spc="-7" baseline="-4166" dirty="0">
                <a:solidFill>
                  <a:srgbClr val="FFFFFF"/>
                </a:solidFill>
                <a:latin typeface="Arial"/>
                <a:cs typeface="Arial"/>
              </a:rPr>
              <a:t>13 Jan</a:t>
            </a:r>
            <a:r>
              <a:rPr sz="3000" spc="-97" baseline="-4166" dirty="0">
                <a:solidFill>
                  <a:srgbClr val="FFFFFF"/>
                </a:solidFill>
                <a:latin typeface="Arial"/>
                <a:cs typeface="Arial"/>
              </a:rPr>
              <a:t> </a:t>
            </a:r>
            <a:r>
              <a:rPr sz="3000" spc="-7" baseline="-4166" dirty="0">
                <a:solidFill>
                  <a:srgbClr val="FFFFFF"/>
                </a:solidFill>
                <a:latin typeface="Arial"/>
                <a:cs typeface="Arial"/>
              </a:rPr>
              <a:t>2016</a:t>
            </a:r>
            <a:endParaRPr sz="3000" baseline="-4166">
              <a:solidFill>
                <a:prstClr val="black"/>
              </a:solidFill>
              <a:latin typeface="Arial"/>
              <a:cs typeface="Arial"/>
            </a:endParaRPr>
          </a:p>
        </p:txBody>
      </p:sp>
      <p:sp>
        <p:nvSpPr>
          <p:cNvPr id="4" name="object 4"/>
          <p:cNvSpPr/>
          <p:nvPr/>
        </p:nvSpPr>
        <p:spPr>
          <a:xfrm>
            <a:off x="100600" y="3355395"/>
            <a:ext cx="4166235" cy="785495"/>
          </a:xfrm>
          <a:custGeom>
            <a:avLst/>
            <a:gdLst/>
            <a:ahLst/>
            <a:cxnLst/>
            <a:rect l="l" t="t" r="r" b="b"/>
            <a:pathLst>
              <a:path w="4166235" h="785495">
                <a:moveTo>
                  <a:pt x="0" y="0"/>
                </a:moveTo>
                <a:lnTo>
                  <a:pt x="4166091" y="0"/>
                </a:lnTo>
                <a:lnTo>
                  <a:pt x="4166091" y="785398"/>
                </a:lnTo>
                <a:lnTo>
                  <a:pt x="0" y="785398"/>
                </a:lnTo>
                <a:lnTo>
                  <a:pt x="0" y="0"/>
                </a:lnTo>
                <a:close/>
              </a:path>
            </a:pathLst>
          </a:custGeom>
          <a:ln w="19049">
            <a:solidFill>
              <a:srgbClr val="0000FF"/>
            </a:solidFill>
          </a:ln>
        </p:spPr>
        <p:txBody>
          <a:bodyPr wrap="square" lIns="0" tIns="0" rIns="0" bIns="0" rtlCol="0"/>
          <a:lstStyle/>
          <a:p>
            <a:endParaRPr>
              <a:solidFill>
                <a:prstClr val="black"/>
              </a:solidFill>
              <a:latin typeface="Calibri"/>
            </a:endParaRPr>
          </a:p>
        </p:txBody>
      </p:sp>
      <p:sp>
        <p:nvSpPr>
          <p:cNvPr id="5" name="object 5"/>
          <p:cNvSpPr/>
          <p:nvPr/>
        </p:nvSpPr>
        <p:spPr>
          <a:xfrm>
            <a:off x="90100" y="2447822"/>
            <a:ext cx="4166235" cy="785495"/>
          </a:xfrm>
          <a:custGeom>
            <a:avLst/>
            <a:gdLst/>
            <a:ahLst/>
            <a:cxnLst/>
            <a:rect l="l" t="t" r="r" b="b"/>
            <a:pathLst>
              <a:path w="4166235" h="785494">
                <a:moveTo>
                  <a:pt x="0" y="0"/>
                </a:moveTo>
                <a:lnTo>
                  <a:pt x="4166091" y="0"/>
                </a:lnTo>
                <a:lnTo>
                  <a:pt x="4166091" y="785398"/>
                </a:lnTo>
                <a:lnTo>
                  <a:pt x="0" y="785398"/>
                </a:lnTo>
                <a:lnTo>
                  <a:pt x="0" y="0"/>
                </a:lnTo>
                <a:close/>
              </a:path>
            </a:pathLst>
          </a:custGeom>
          <a:ln w="19049">
            <a:solidFill>
              <a:srgbClr val="FF0000"/>
            </a:solidFill>
          </a:ln>
        </p:spPr>
        <p:txBody>
          <a:bodyPr wrap="square" lIns="0" tIns="0" rIns="0" bIns="0" rtlCol="0"/>
          <a:lstStyle/>
          <a:p>
            <a:endParaRPr>
              <a:solidFill>
                <a:prstClr val="black"/>
              </a:solidFill>
              <a:latin typeface="Calibri"/>
            </a:endParaRPr>
          </a:p>
        </p:txBody>
      </p:sp>
      <p:sp>
        <p:nvSpPr>
          <p:cNvPr id="6" name="object 6"/>
          <p:cNvSpPr/>
          <p:nvPr/>
        </p:nvSpPr>
        <p:spPr>
          <a:xfrm>
            <a:off x="290550" y="1165875"/>
            <a:ext cx="2847969" cy="438149"/>
          </a:xfrm>
          <a:prstGeom prst="rect">
            <a:avLst/>
          </a:prstGeom>
          <a:blipFill>
            <a:blip r:embed="rId3" cstate="print"/>
            <a:stretch>
              <a:fillRect/>
            </a:stretch>
          </a:blipFill>
        </p:spPr>
        <p:txBody>
          <a:bodyPr wrap="square" lIns="0" tIns="0" rIns="0" bIns="0" rtlCol="0"/>
          <a:lstStyle/>
          <a:p>
            <a:endParaRPr>
              <a:solidFill>
                <a:prstClr val="black"/>
              </a:solidFill>
              <a:latin typeface="Calibri"/>
            </a:endParaRPr>
          </a:p>
        </p:txBody>
      </p:sp>
      <p:sp>
        <p:nvSpPr>
          <p:cNvPr id="7" name="object 7"/>
          <p:cNvSpPr/>
          <p:nvPr/>
        </p:nvSpPr>
        <p:spPr>
          <a:xfrm>
            <a:off x="4505940" y="1011924"/>
            <a:ext cx="4510690" cy="2056720"/>
          </a:xfrm>
          <a:prstGeom prst="rect">
            <a:avLst/>
          </a:prstGeom>
          <a:blipFill>
            <a:blip r:embed="rId4" cstate="print"/>
            <a:stretch>
              <a:fillRect/>
            </a:stretch>
          </a:blipFill>
        </p:spPr>
        <p:txBody>
          <a:bodyPr wrap="square" lIns="0" tIns="0" rIns="0" bIns="0" rtlCol="0"/>
          <a:lstStyle/>
          <a:p>
            <a:endParaRPr>
              <a:solidFill>
                <a:prstClr val="black"/>
              </a:solidFill>
              <a:latin typeface="Calibri"/>
            </a:endParaRPr>
          </a:p>
        </p:txBody>
      </p:sp>
      <p:sp>
        <p:nvSpPr>
          <p:cNvPr id="8" name="object 8"/>
          <p:cNvSpPr/>
          <p:nvPr/>
        </p:nvSpPr>
        <p:spPr>
          <a:xfrm>
            <a:off x="4501191" y="1007163"/>
            <a:ext cx="4520565" cy="2066289"/>
          </a:xfrm>
          <a:custGeom>
            <a:avLst/>
            <a:gdLst/>
            <a:ahLst/>
            <a:cxnLst/>
            <a:rect l="l" t="t" r="r" b="b"/>
            <a:pathLst>
              <a:path w="4520565" h="2066289">
                <a:moveTo>
                  <a:pt x="0" y="0"/>
                </a:moveTo>
                <a:lnTo>
                  <a:pt x="4520215" y="0"/>
                </a:lnTo>
                <a:lnTo>
                  <a:pt x="4520215" y="2066245"/>
                </a:lnTo>
                <a:lnTo>
                  <a:pt x="0" y="2066245"/>
                </a:lnTo>
                <a:lnTo>
                  <a:pt x="0" y="0"/>
                </a:lnTo>
                <a:close/>
              </a:path>
            </a:pathLst>
          </a:custGeom>
          <a:ln w="9524">
            <a:solidFill>
              <a:srgbClr val="000000"/>
            </a:solidFill>
          </a:ln>
        </p:spPr>
        <p:txBody>
          <a:bodyPr wrap="square" lIns="0" tIns="0" rIns="0" bIns="0" rtlCol="0"/>
          <a:lstStyle/>
          <a:p>
            <a:endParaRPr>
              <a:solidFill>
                <a:prstClr val="black"/>
              </a:solidFill>
              <a:latin typeface="Calibri"/>
            </a:endParaRPr>
          </a:p>
        </p:txBody>
      </p:sp>
      <p:sp>
        <p:nvSpPr>
          <p:cNvPr id="9" name="object 9"/>
          <p:cNvSpPr/>
          <p:nvPr/>
        </p:nvSpPr>
        <p:spPr>
          <a:xfrm>
            <a:off x="4702041" y="1313250"/>
            <a:ext cx="375285" cy="263525"/>
          </a:xfrm>
          <a:custGeom>
            <a:avLst/>
            <a:gdLst/>
            <a:ahLst/>
            <a:cxnLst/>
            <a:rect l="l" t="t" r="r" b="b"/>
            <a:pathLst>
              <a:path w="375285" h="263525">
                <a:moveTo>
                  <a:pt x="0" y="0"/>
                </a:moveTo>
                <a:lnTo>
                  <a:pt x="374999" y="0"/>
                </a:lnTo>
                <a:lnTo>
                  <a:pt x="374999" y="263399"/>
                </a:lnTo>
                <a:lnTo>
                  <a:pt x="0" y="263399"/>
                </a:lnTo>
                <a:lnTo>
                  <a:pt x="0" y="0"/>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10" name="object 10"/>
          <p:cNvSpPr/>
          <p:nvPr/>
        </p:nvSpPr>
        <p:spPr>
          <a:xfrm>
            <a:off x="4774666" y="2072048"/>
            <a:ext cx="375285" cy="263525"/>
          </a:xfrm>
          <a:custGeom>
            <a:avLst/>
            <a:gdLst/>
            <a:ahLst/>
            <a:cxnLst/>
            <a:rect l="l" t="t" r="r" b="b"/>
            <a:pathLst>
              <a:path w="375285" h="263525">
                <a:moveTo>
                  <a:pt x="0" y="0"/>
                </a:moveTo>
                <a:lnTo>
                  <a:pt x="374999" y="0"/>
                </a:lnTo>
                <a:lnTo>
                  <a:pt x="374999" y="263399"/>
                </a:lnTo>
                <a:lnTo>
                  <a:pt x="0" y="263399"/>
                </a:lnTo>
                <a:lnTo>
                  <a:pt x="0" y="0"/>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11" name="object 11"/>
          <p:cNvSpPr/>
          <p:nvPr/>
        </p:nvSpPr>
        <p:spPr>
          <a:xfrm>
            <a:off x="6642537" y="1713799"/>
            <a:ext cx="375285" cy="263525"/>
          </a:xfrm>
          <a:custGeom>
            <a:avLst/>
            <a:gdLst/>
            <a:ahLst/>
            <a:cxnLst/>
            <a:rect l="l" t="t" r="r" b="b"/>
            <a:pathLst>
              <a:path w="375284" h="263525">
                <a:moveTo>
                  <a:pt x="0" y="0"/>
                </a:moveTo>
                <a:lnTo>
                  <a:pt x="374999" y="0"/>
                </a:lnTo>
                <a:lnTo>
                  <a:pt x="374999" y="263399"/>
                </a:lnTo>
                <a:lnTo>
                  <a:pt x="0" y="263399"/>
                </a:lnTo>
                <a:lnTo>
                  <a:pt x="0" y="0"/>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12" name="object 12"/>
          <p:cNvSpPr/>
          <p:nvPr/>
        </p:nvSpPr>
        <p:spPr>
          <a:xfrm>
            <a:off x="4702041" y="2869171"/>
            <a:ext cx="375285" cy="158115"/>
          </a:xfrm>
          <a:custGeom>
            <a:avLst/>
            <a:gdLst/>
            <a:ahLst/>
            <a:cxnLst/>
            <a:rect l="l" t="t" r="r" b="b"/>
            <a:pathLst>
              <a:path w="375285" h="158114">
                <a:moveTo>
                  <a:pt x="0" y="0"/>
                </a:moveTo>
                <a:lnTo>
                  <a:pt x="374999" y="0"/>
                </a:lnTo>
                <a:lnTo>
                  <a:pt x="374999" y="158099"/>
                </a:lnTo>
                <a:lnTo>
                  <a:pt x="0" y="158099"/>
                </a:lnTo>
                <a:lnTo>
                  <a:pt x="0" y="0"/>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13" name="object 13"/>
          <p:cNvSpPr txBox="1">
            <a:spLocks noGrp="1"/>
          </p:cNvSpPr>
          <p:nvPr>
            <p:ph type="title"/>
          </p:nvPr>
        </p:nvSpPr>
        <p:spPr>
          <a:xfrm>
            <a:off x="331950" y="1711930"/>
            <a:ext cx="3164205" cy="375920"/>
          </a:xfrm>
          <a:prstGeom prst="rect">
            <a:avLst/>
          </a:prstGeom>
        </p:spPr>
        <p:txBody>
          <a:bodyPr vert="horz" wrap="square" lIns="0" tIns="0" rIns="0" bIns="0" rtlCol="0">
            <a:spAutoFit/>
          </a:bodyPr>
          <a:lstStyle/>
          <a:p>
            <a:pPr marL="12700"/>
            <a:r>
              <a:rPr sz="2400" spc="-5" dirty="0">
                <a:solidFill>
                  <a:srgbClr val="38751C"/>
                </a:solidFill>
              </a:rPr>
              <a:t>e.g. </a:t>
            </a:r>
            <a:r>
              <a:rPr sz="2400" dirty="0">
                <a:solidFill>
                  <a:srgbClr val="38751C"/>
                </a:solidFill>
              </a:rPr>
              <a:t>x </a:t>
            </a:r>
            <a:r>
              <a:rPr sz="2400" spc="-5" dirty="0">
                <a:solidFill>
                  <a:srgbClr val="38751C"/>
                </a:solidFill>
              </a:rPr>
              <a:t>= -2, </a:t>
            </a:r>
            <a:r>
              <a:rPr sz="2400" dirty="0">
                <a:solidFill>
                  <a:srgbClr val="38751C"/>
                </a:solidFill>
              </a:rPr>
              <a:t>y </a:t>
            </a:r>
            <a:r>
              <a:rPr sz="2400" spc="-5" dirty="0">
                <a:solidFill>
                  <a:srgbClr val="38751C"/>
                </a:solidFill>
              </a:rPr>
              <a:t>= 5, </a:t>
            </a:r>
            <a:r>
              <a:rPr sz="2400" dirty="0">
                <a:solidFill>
                  <a:srgbClr val="38751C"/>
                </a:solidFill>
              </a:rPr>
              <a:t>z </a:t>
            </a:r>
            <a:r>
              <a:rPr sz="2400" spc="-5" dirty="0">
                <a:solidFill>
                  <a:srgbClr val="38751C"/>
                </a:solidFill>
              </a:rPr>
              <a:t>=</a:t>
            </a:r>
            <a:r>
              <a:rPr sz="2400" spc="-70" dirty="0">
                <a:solidFill>
                  <a:srgbClr val="38751C"/>
                </a:solidFill>
              </a:rPr>
              <a:t> </a:t>
            </a:r>
            <a:r>
              <a:rPr sz="2400" spc="-5" dirty="0">
                <a:solidFill>
                  <a:srgbClr val="38751C"/>
                </a:solidFill>
              </a:rPr>
              <a:t>-4</a:t>
            </a:r>
            <a:endParaRPr sz="2400"/>
          </a:p>
        </p:txBody>
      </p:sp>
      <p:sp>
        <p:nvSpPr>
          <p:cNvPr id="14" name="object 14"/>
          <p:cNvSpPr/>
          <p:nvPr/>
        </p:nvSpPr>
        <p:spPr>
          <a:xfrm>
            <a:off x="207187" y="2626996"/>
            <a:ext cx="1409697" cy="390524"/>
          </a:xfrm>
          <a:prstGeom prst="rect">
            <a:avLst/>
          </a:prstGeom>
          <a:blipFill>
            <a:blip r:embed="rId5" cstate="print"/>
            <a:stretch>
              <a:fillRect/>
            </a:stretch>
          </a:blipFill>
        </p:spPr>
        <p:txBody>
          <a:bodyPr wrap="square" lIns="0" tIns="0" rIns="0" bIns="0" rtlCol="0"/>
          <a:lstStyle/>
          <a:p>
            <a:endParaRPr>
              <a:solidFill>
                <a:prstClr val="black"/>
              </a:solidFill>
              <a:latin typeface="Calibri"/>
            </a:endParaRPr>
          </a:p>
        </p:txBody>
      </p:sp>
      <p:sp>
        <p:nvSpPr>
          <p:cNvPr id="15" name="object 15"/>
          <p:cNvSpPr/>
          <p:nvPr/>
        </p:nvSpPr>
        <p:spPr>
          <a:xfrm>
            <a:off x="253000" y="3520870"/>
            <a:ext cx="942973" cy="457199"/>
          </a:xfrm>
          <a:prstGeom prst="rect">
            <a:avLst/>
          </a:prstGeom>
          <a:blipFill>
            <a:blip r:embed="rId6" cstate="print"/>
            <a:stretch>
              <a:fillRect/>
            </a:stretch>
          </a:blipFill>
        </p:spPr>
        <p:txBody>
          <a:bodyPr wrap="square" lIns="0" tIns="0" rIns="0" bIns="0" rtlCol="0"/>
          <a:lstStyle/>
          <a:p>
            <a:endParaRPr>
              <a:solidFill>
                <a:prstClr val="black"/>
              </a:solidFill>
              <a:latin typeface="Calibri"/>
            </a:endParaRPr>
          </a:p>
        </p:txBody>
      </p:sp>
      <p:sp>
        <p:nvSpPr>
          <p:cNvPr id="16" name="object 16"/>
          <p:cNvSpPr/>
          <p:nvPr/>
        </p:nvSpPr>
        <p:spPr>
          <a:xfrm>
            <a:off x="2000570" y="3454194"/>
            <a:ext cx="2047870" cy="590548"/>
          </a:xfrm>
          <a:prstGeom prst="rect">
            <a:avLst/>
          </a:prstGeom>
          <a:blipFill>
            <a:blip r:embed="rId7" cstate="print"/>
            <a:stretch>
              <a:fillRect/>
            </a:stretch>
          </a:blipFill>
        </p:spPr>
        <p:txBody>
          <a:bodyPr wrap="square" lIns="0" tIns="0" rIns="0" bIns="0" rtlCol="0"/>
          <a:lstStyle/>
          <a:p>
            <a:endParaRPr>
              <a:solidFill>
                <a:prstClr val="black"/>
              </a:solidFill>
              <a:latin typeface="Calibri"/>
            </a:endParaRPr>
          </a:p>
        </p:txBody>
      </p:sp>
      <p:sp>
        <p:nvSpPr>
          <p:cNvPr id="17" name="object 17"/>
          <p:cNvSpPr/>
          <p:nvPr/>
        </p:nvSpPr>
        <p:spPr>
          <a:xfrm>
            <a:off x="1971033" y="2512697"/>
            <a:ext cx="2085958" cy="619123"/>
          </a:xfrm>
          <a:prstGeom prst="rect">
            <a:avLst/>
          </a:prstGeom>
          <a:blipFill>
            <a:blip r:embed="rId8" cstate="print"/>
            <a:stretch>
              <a:fillRect/>
            </a:stretch>
          </a:blipFill>
        </p:spPr>
        <p:txBody>
          <a:bodyPr wrap="square" lIns="0" tIns="0" rIns="0" bIns="0" rtlCol="0"/>
          <a:lstStyle/>
          <a:p>
            <a:endParaRPr>
              <a:solidFill>
                <a:prstClr val="black"/>
              </a:solidFill>
              <a:latin typeface="Calibri"/>
            </a:endParaRPr>
          </a:p>
        </p:txBody>
      </p:sp>
      <p:sp>
        <p:nvSpPr>
          <p:cNvPr id="18" name="object 18"/>
          <p:cNvSpPr txBox="1"/>
          <p:nvPr/>
        </p:nvSpPr>
        <p:spPr>
          <a:xfrm>
            <a:off x="423300" y="4609120"/>
            <a:ext cx="821055" cy="375920"/>
          </a:xfrm>
          <a:prstGeom prst="rect">
            <a:avLst/>
          </a:prstGeom>
        </p:spPr>
        <p:txBody>
          <a:bodyPr vert="horz" wrap="square" lIns="0" tIns="0" rIns="0" bIns="0" rtlCol="0">
            <a:spAutoFit/>
          </a:bodyPr>
          <a:lstStyle/>
          <a:p>
            <a:pPr marL="12700"/>
            <a:r>
              <a:rPr sz="2400" spc="-5" dirty="0">
                <a:solidFill>
                  <a:prstClr val="black"/>
                </a:solidFill>
                <a:latin typeface="Arial"/>
                <a:cs typeface="Arial"/>
              </a:rPr>
              <a:t>Want:</a:t>
            </a:r>
            <a:endParaRPr sz="2400">
              <a:solidFill>
                <a:prstClr val="black"/>
              </a:solidFill>
              <a:latin typeface="Arial"/>
              <a:cs typeface="Arial"/>
            </a:endParaRPr>
          </a:p>
        </p:txBody>
      </p:sp>
      <p:sp>
        <p:nvSpPr>
          <p:cNvPr id="19" name="object 19"/>
          <p:cNvSpPr/>
          <p:nvPr/>
        </p:nvSpPr>
        <p:spPr>
          <a:xfrm>
            <a:off x="1528596" y="4478667"/>
            <a:ext cx="1609916" cy="619198"/>
          </a:xfrm>
          <a:prstGeom prst="rect">
            <a:avLst/>
          </a:prstGeom>
          <a:blipFill>
            <a:blip r:embed="rId9" cstate="print"/>
            <a:stretch>
              <a:fillRect/>
            </a:stretch>
          </a:blipFill>
        </p:spPr>
        <p:txBody>
          <a:bodyPr wrap="square" lIns="0" tIns="0" rIns="0" bIns="0" rtlCol="0"/>
          <a:lstStyle/>
          <a:p>
            <a:endParaRPr>
              <a:solidFill>
                <a:prstClr val="black"/>
              </a:solidFill>
              <a:latin typeface="Calibri"/>
            </a:endParaRPr>
          </a:p>
        </p:txBody>
      </p:sp>
      <p:sp>
        <p:nvSpPr>
          <p:cNvPr id="20" name="object 20"/>
          <p:cNvSpPr/>
          <p:nvPr/>
        </p:nvSpPr>
        <p:spPr>
          <a:xfrm>
            <a:off x="8282633" y="3293370"/>
            <a:ext cx="346946" cy="590548"/>
          </a:xfrm>
          <a:prstGeom prst="rect">
            <a:avLst/>
          </a:prstGeom>
          <a:blipFill>
            <a:blip r:embed="rId10" cstate="print"/>
            <a:stretch>
              <a:fillRect/>
            </a:stretch>
          </a:blipFill>
        </p:spPr>
        <p:txBody>
          <a:bodyPr wrap="square" lIns="0" tIns="0" rIns="0" bIns="0" rtlCol="0"/>
          <a:lstStyle/>
          <a:p>
            <a:endParaRPr>
              <a:solidFill>
                <a:prstClr val="black"/>
              </a:solidFill>
              <a:latin typeface="Calibri"/>
            </a:endParaRPr>
          </a:p>
        </p:txBody>
      </p:sp>
      <p:sp>
        <p:nvSpPr>
          <p:cNvPr id="21" name="object 21"/>
          <p:cNvSpPr/>
          <p:nvPr/>
        </p:nvSpPr>
        <p:spPr>
          <a:xfrm>
            <a:off x="8273109" y="3283845"/>
            <a:ext cx="366395" cy="609600"/>
          </a:xfrm>
          <a:custGeom>
            <a:avLst/>
            <a:gdLst/>
            <a:ahLst/>
            <a:cxnLst/>
            <a:rect l="l" t="t" r="r" b="b"/>
            <a:pathLst>
              <a:path w="366395" h="609600">
                <a:moveTo>
                  <a:pt x="0" y="0"/>
                </a:moveTo>
                <a:lnTo>
                  <a:pt x="365999" y="0"/>
                </a:lnTo>
                <a:lnTo>
                  <a:pt x="365999" y="609598"/>
                </a:lnTo>
                <a:lnTo>
                  <a:pt x="0" y="609598"/>
                </a:lnTo>
                <a:lnTo>
                  <a:pt x="0" y="0"/>
                </a:lnTo>
                <a:close/>
              </a:path>
            </a:pathLst>
          </a:custGeom>
          <a:ln w="19049">
            <a:solidFill>
              <a:srgbClr val="FF00FF"/>
            </a:solidFill>
          </a:ln>
        </p:spPr>
        <p:txBody>
          <a:bodyPr wrap="square" lIns="0" tIns="0" rIns="0" bIns="0" rtlCol="0"/>
          <a:lstStyle/>
          <a:p>
            <a:endParaRPr>
              <a:solidFill>
                <a:prstClr val="black"/>
              </a:solidFill>
              <a:latin typeface="Calibri"/>
            </a:endParaRPr>
          </a:p>
        </p:txBody>
      </p:sp>
      <p:sp>
        <p:nvSpPr>
          <p:cNvPr id="22" name="object 22"/>
          <p:cNvSpPr/>
          <p:nvPr/>
        </p:nvSpPr>
        <p:spPr>
          <a:xfrm>
            <a:off x="8456108" y="2631159"/>
            <a:ext cx="173355" cy="662305"/>
          </a:xfrm>
          <a:custGeom>
            <a:avLst/>
            <a:gdLst/>
            <a:ahLst/>
            <a:cxnLst/>
            <a:rect l="l" t="t" r="r" b="b"/>
            <a:pathLst>
              <a:path w="173354" h="662305">
                <a:moveTo>
                  <a:pt x="0" y="662211"/>
                </a:moveTo>
                <a:lnTo>
                  <a:pt x="172999" y="0"/>
                </a:lnTo>
              </a:path>
            </a:pathLst>
          </a:custGeom>
          <a:ln w="19049">
            <a:solidFill>
              <a:srgbClr val="FF00FF"/>
            </a:solidFill>
          </a:ln>
        </p:spPr>
        <p:txBody>
          <a:bodyPr wrap="square" lIns="0" tIns="0" rIns="0" bIns="0" rtlCol="0"/>
          <a:lstStyle/>
          <a:p>
            <a:endParaRPr>
              <a:solidFill>
                <a:prstClr val="black"/>
              </a:solidFill>
              <a:latin typeface="Calibri"/>
            </a:endParaRPr>
          </a:p>
        </p:txBody>
      </p:sp>
      <p:sp>
        <p:nvSpPr>
          <p:cNvPr id="23" name="object 23"/>
          <p:cNvSpPr/>
          <p:nvPr/>
        </p:nvSpPr>
        <p:spPr>
          <a:xfrm>
            <a:off x="8598657" y="2547517"/>
            <a:ext cx="60960" cy="92075"/>
          </a:xfrm>
          <a:custGeom>
            <a:avLst/>
            <a:gdLst/>
            <a:ahLst/>
            <a:cxnLst/>
            <a:rect l="l" t="t" r="r" b="b"/>
            <a:pathLst>
              <a:path w="60959" h="92075">
                <a:moveTo>
                  <a:pt x="60899" y="91597"/>
                </a:moveTo>
                <a:lnTo>
                  <a:pt x="52299" y="0"/>
                </a:lnTo>
                <a:lnTo>
                  <a:pt x="0" y="75689"/>
                </a:lnTo>
                <a:lnTo>
                  <a:pt x="60899" y="91597"/>
                </a:lnTo>
                <a:close/>
              </a:path>
            </a:pathLst>
          </a:custGeom>
          <a:ln w="19049">
            <a:solidFill>
              <a:srgbClr val="FF00FF"/>
            </a:solidFill>
          </a:ln>
        </p:spPr>
        <p:txBody>
          <a:bodyPr wrap="square" lIns="0" tIns="0" rIns="0" bIns="0" rtlCol="0"/>
          <a:lstStyle/>
          <a:p>
            <a:endParaRPr>
              <a:solidFill>
                <a:prstClr val="black"/>
              </a:solidFill>
              <a:latin typeface="Calibri"/>
            </a:endParaRPr>
          </a:p>
        </p:txBody>
      </p:sp>
      <p:sp>
        <p:nvSpPr>
          <p:cNvPr id="24" name="object 24"/>
          <p:cNvSpPr txBox="1"/>
          <p:nvPr/>
        </p:nvSpPr>
        <p:spPr>
          <a:xfrm>
            <a:off x="5399118" y="5586262"/>
            <a:ext cx="1579880" cy="288290"/>
          </a:xfrm>
          <a:prstGeom prst="rect">
            <a:avLst/>
          </a:prstGeom>
        </p:spPr>
        <p:txBody>
          <a:bodyPr vert="horz" wrap="square" lIns="0" tIns="0" rIns="0" bIns="0" rtlCol="0">
            <a:spAutoFit/>
          </a:bodyPr>
          <a:lstStyle/>
          <a:p>
            <a:pPr marL="12700">
              <a:lnSpc>
                <a:spcPts val="2190"/>
              </a:lnSpc>
            </a:pPr>
            <a:r>
              <a:rPr sz="3000" spc="-7" baseline="1388" dirty="0">
                <a:solidFill>
                  <a:srgbClr val="FFFFFF"/>
                </a:solidFill>
                <a:latin typeface="Arial"/>
                <a:cs typeface="Arial"/>
              </a:rPr>
              <a:t>Lecture 4 </a:t>
            </a:r>
            <a:r>
              <a:rPr sz="3000" baseline="1388" dirty="0">
                <a:solidFill>
                  <a:srgbClr val="FFFFFF"/>
                </a:solidFill>
                <a:latin typeface="Arial"/>
                <a:cs typeface="Arial"/>
              </a:rPr>
              <a:t>-</a:t>
            </a:r>
            <a:r>
              <a:rPr sz="3000" spc="-225" baseline="1388" dirty="0">
                <a:solidFill>
                  <a:srgbClr val="FFFFFF"/>
                </a:solidFill>
                <a:latin typeface="Arial"/>
                <a:cs typeface="Arial"/>
              </a:rPr>
              <a:t> </a:t>
            </a:r>
            <a:r>
              <a:rPr sz="2000" spc="-5" dirty="0">
                <a:solidFill>
                  <a:srgbClr val="FFFFFF"/>
                </a:solidFill>
                <a:latin typeface="Arial"/>
                <a:cs typeface="Arial"/>
              </a:rPr>
              <a:t>13</a:t>
            </a:r>
            <a:endParaRPr sz="2000">
              <a:solidFill>
                <a:prstClr val="black"/>
              </a:solidFill>
              <a:latin typeface="Arial"/>
              <a:cs typeface="Arial"/>
            </a:endParaRPr>
          </a:p>
        </p:txBody>
      </p:sp>
      <p:sp>
        <p:nvSpPr>
          <p:cNvPr id="25" name="object 25"/>
          <p:cNvSpPr txBox="1">
            <a:spLocks noGrp="1"/>
          </p:cNvSpPr>
          <p:nvPr>
            <p:ph type="ftr" sz="quarter" idx="5"/>
          </p:nvPr>
        </p:nvSpPr>
        <p:spPr>
          <a:prstGeom prst="rect">
            <a:avLst/>
          </a:prstGeom>
        </p:spPr>
        <p:txBody>
          <a:bodyPr vert="horz" wrap="square" lIns="0" tIns="0" rIns="0" bIns="0" rtlCol="0">
            <a:spAutoFit/>
          </a:bodyPr>
          <a:lstStyle/>
          <a:p>
            <a:pPr marL="12700">
              <a:lnSpc>
                <a:spcPts val="2120"/>
              </a:lnSpc>
            </a:pPr>
            <a:r>
              <a:rPr spc="-5" dirty="0">
                <a:solidFill>
                  <a:prstClr val="white"/>
                </a:solidFill>
              </a:rPr>
              <a:t>13 Jan</a:t>
            </a:r>
            <a:r>
              <a:rPr spc="-65" dirty="0">
                <a:solidFill>
                  <a:prstClr val="white"/>
                </a:solidFill>
              </a:rPr>
              <a:t> </a:t>
            </a:r>
            <a:r>
              <a:rPr spc="-5" dirty="0">
                <a:solidFill>
                  <a:prstClr val="white"/>
                </a:solidFill>
              </a:rPr>
              <a:t>2016</a:t>
            </a:r>
          </a:p>
        </p:txBody>
      </p:sp>
      <p:sp>
        <p:nvSpPr>
          <p:cNvPr id="26" name="object 26"/>
          <p:cNvSpPr txBox="1">
            <a:spLocks noGrp="1"/>
          </p:cNvSpPr>
          <p:nvPr>
            <p:ph type="dt" sz="half" idx="6"/>
          </p:nvPr>
        </p:nvSpPr>
        <p:spPr>
          <a:prstGeom prst="rect">
            <a:avLst/>
          </a:prstGeom>
        </p:spPr>
        <p:txBody>
          <a:bodyPr vert="horz" wrap="square" lIns="0" tIns="0" rIns="0" bIns="0" rtlCol="0">
            <a:spAutoFit/>
          </a:bodyPr>
          <a:lstStyle/>
          <a:p>
            <a:pPr marL="12700">
              <a:lnSpc>
                <a:spcPts val="1920"/>
              </a:lnSpc>
            </a:pPr>
            <a:r>
              <a:rPr spc="-5" dirty="0">
                <a:solidFill>
                  <a:prstClr val="white"/>
                </a:solidFill>
              </a:rPr>
              <a:t>Fei-Fei Li &amp; Andrej Karpathy &amp; Justin</a:t>
            </a:r>
            <a:r>
              <a:rPr spc="65" dirty="0">
                <a:solidFill>
                  <a:prstClr val="white"/>
                </a:solidFill>
              </a:rPr>
              <a:t> </a:t>
            </a:r>
            <a:r>
              <a:rPr spc="-5" dirty="0">
                <a:solidFill>
                  <a:prstClr val="white"/>
                </a:solidFill>
              </a:rPr>
              <a:t>Johnson</a:t>
            </a:r>
          </a:p>
        </p:txBody>
      </p:sp>
      <p:sp>
        <p:nvSpPr>
          <p:cNvPr id="27" name="TextBox 26">
            <a:extLst>
              <a:ext uri="{FF2B5EF4-FFF2-40B4-BE49-F238E27FC236}">
                <a16:creationId xmlns:a16="http://schemas.microsoft.com/office/drawing/2014/main" xmlns="" id="{1212DAC1-CFFF-4F1F-A597-09223FE6F76F}"/>
              </a:ext>
            </a:extLst>
          </p:cNvPr>
          <p:cNvSpPr txBox="1"/>
          <p:nvPr/>
        </p:nvSpPr>
        <p:spPr>
          <a:xfrm>
            <a:off x="0" y="6604084"/>
            <a:ext cx="1072730" cy="253916"/>
          </a:xfrm>
          <a:prstGeom prst="rect">
            <a:avLst/>
          </a:prstGeom>
          <a:noFill/>
        </p:spPr>
        <p:txBody>
          <a:bodyPr wrap="none" rtlCol="0">
            <a:spAutoFit/>
          </a:bodyPr>
          <a:lstStyle/>
          <a:p>
            <a:r>
              <a:rPr lang="en-US" sz="1050" dirty="0"/>
              <a:t>Andrej </a:t>
            </a:r>
            <a:r>
              <a:rPr lang="en-US" sz="1050" dirty="0" err="1"/>
              <a:t>Karpathy</a:t>
            </a:r>
            <a:endParaRPr lang="en-US" sz="1050" dirty="0"/>
          </a:p>
        </p:txBody>
      </p:sp>
      <p:sp>
        <p:nvSpPr>
          <p:cNvPr id="28" name="Rectangle 27"/>
          <p:cNvSpPr/>
          <p:nvPr/>
        </p:nvSpPr>
        <p:spPr>
          <a:xfrm>
            <a:off x="0" y="76955"/>
            <a:ext cx="7494359" cy="646331"/>
          </a:xfrm>
          <a:prstGeom prst="rect">
            <a:avLst/>
          </a:prstGeom>
        </p:spPr>
        <p:txBody>
          <a:bodyPr wrap="none">
            <a:spAutoFit/>
          </a:bodyPr>
          <a:lstStyle/>
          <a:p>
            <a:r>
              <a:rPr lang="en-US" sz="3600" dirty="0" smtClean="0">
                <a:latin typeface="Arial" panose="020B0604020202020204" pitchFamily="34" charset="0"/>
                <a:cs typeface="Arial" panose="020B0604020202020204" pitchFamily="34" charset="0"/>
              </a:rPr>
              <a:t>Backpropagation: a simple example</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777732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0" y="5481366"/>
            <a:ext cx="9144000" cy="359073"/>
          </a:xfrm>
          <a:prstGeom prst="rect">
            <a:avLst/>
          </a:prstGeom>
        </p:spPr>
        <p:txBody>
          <a:bodyPr vert="horz" wrap="square" lIns="0" tIns="50800" rIns="0" bIns="0" rtlCol="0">
            <a:spAutoFit/>
          </a:bodyPr>
          <a:lstStyle/>
          <a:p>
            <a:pPr marL="157480">
              <a:spcBef>
                <a:spcPts val="400"/>
              </a:spcBef>
              <a:tabLst>
                <a:tab pos="5411470" algn="l"/>
                <a:tab pos="7621270" algn="l"/>
              </a:tabLst>
            </a:pPr>
            <a:r>
              <a:rPr spc="-5" dirty="0">
                <a:solidFill>
                  <a:srgbClr val="FFFFFF"/>
                </a:solidFill>
                <a:latin typeface="Arial"/>
                <a:cs typeface="Arial"/>
              </a:rPr>
              <a:t>Fei-Fei Li &amp; Andrej Karpathy &amp;</a:t>
            </a:r>
            <a:r>
              <a:rPr spc="100" dirty="0">
                <a:solidFill>
                  <a:srgbClr val="FFFFFF"/>
                </a:solidFill>
                <a:latin typeface="Arial"/>
                <a:cs typeface="Arial"/>
              </a:rPr>
              <a:t> </a:t>
            </a:r>
            <a:r>
              <a:rPr spc="-5" dirty="0">
                <a:solidFill>
                  <a:srgbClr val="FFFFFF"/>
                </a:solidFill>
                <a:latin typeface="Arial"/>
                <a:cs typeface="Arial"/>
              </a:rPr>
              <a:t>Justin</a:t>
            </a:r>
            <a:r>
              <a:rPr spc="10" dirty="0">
                <a:solidFill>
                  <a:srgbClr val="FFFFFF"/>
                </a:solidFill>
                <a:latin typeface="Arial"/>
                <a:cs typeface="Arial"/>
              </a:rPr>
              <a:t> </a:t>
            </a:r>
            <a:r>
              <a:rPr spc="-5" dirty="0">
                <a:solidFill>
                  <a:srgbClr val="FFFFFF"/>
                </a:solidFill>
                <a:latin typeface="Arial"/>
                <a:cs typeface="Arial"/>
              </a:rPr>
              <a:t>Johnson	</a:t>
            </a:r>
            <a:r>
              <a:rPr sz="3000" spc="-7" baseline="-4166" dirty="0">
                <a:solidFill>
                  <a:srgbClr val="FFFFFF"/>
                </a:solidFill>
                <a:latin typeface="Arial"/>
                <a:cs typeface="Arial"/>
              </a:rPr>
              <a:t>Lecture</a:t>
            </a:r>
            <a:r>
              <a:rPr sz="3000" baseline="-4166" dirty="0">
                <a:solidFill>
                  <a:srgbClr val="FFFFFF"/>
                </a:solidFill>
                <a:latin typeface="Arial"/>
                <a:cs typeface="Arial"/>
              </a:rPr>
              <a:t> </a:t>
            </a:r>
            <a:r>
              <a:rPr sz="3000" spc="-7" baseline="-4166" dirty="0">
                <a:solidFill>
                  <a:srgbClr val="FFFFFF"/>
                </a:solidFill>
                <a:latin typeface="Arial"/>
                <a:cs typeface="Arial"/>
              </a:rPr>
              <a:t>4</a:t>
            </a:r>
            <a:r>
              <a:rPr sz="3000" baseline="-4166" dirty="0">
                <a:solidFill>
                  <a:srgbClr val="FFFFFF"/>
                </a:solidFill>
                <a:latin typeface="Arial"/>
                <a:cs typeface="Arial"/>
              </a:rPr>
              <a:t> -	</a:t>
            </a:r>
            <a:r>
              <a:rPr sz="3000" spc="-7" baseline="-4166" dirty="0">
                <a:solidFill>
                  <a:srgbClr val="FFFFFF"/>
                </a:solidFill>
                <a:latin typeface="Arial"/>
                <a:cs typeface="Arial"/>
              </a:rPr>
              <a:t>13 Jan</a:t>
            </a:r>
            <a:r>
              <a:rPr sz="3000" spc="-97" baseline="-4166" dirty="0">
                <a:solidFill>
                  <a:srgbClr val="FFFFFF"/>
                </a:solidFill>
                <a:latin typeface="Arial"/>
                <a:cs typeface="Arial"/>
              </a:rPr>
              <a:t> </a:t>
            </a:r>
            <a:r>
              <a:rPr sz="3000" spc="-7" baseline="-4166" dirty="0">
                <a:solidFill>
                  <a:srgbClr val="FFFFFF"/>
                </a:solidFill>
                <a:latin typeface="Arial"/>
                <a:cs typeface="Arial"/>
              </a:rPr>
              <a:t>2016</a:t>
            </a:r>
            <a:endParaRPr sz="3000" baseline="-4166">
              <a:solidFill>
                <a:prstClr val="black"/>
              </a:solidFill>
              <a:latin typeface="Arial"/>
              <a:cs typeface="Arial"/>
            </a:endParaRPr>
          </a:p>
        </p:txBody>
      </p:sp>
      <p:sp>
        <p:nvSpPr>
          <p:cNvPr id="4" name="object 4"/>
          <p:cNvSpPr/>
          <p:nvPr/>
        </p:nvSpPr>
        <p:spPr>
          <a:xfrm>
            <a:off x="100600" y="3355395"/>
            <a:ext cx="4166235" cy="785495"/>
          </a:xfrm>
          <a:custGeom>
            <a:avLst/>
            <a:gdLst/>
            <a:ahLst/>
            <a:cxnLst/>
            <a:rect l="l" t="t" r="r" b="b"/>
            <a:pathLst>
              <a:path w="4166235" h="785495">
                <a:moveTo>
                  <a:pt x="0" y="0"/>
                </a:moveTo>
                <a:lnTo>
                  <a:pt x="4166091" y="0"/>
                </a:lnTo>
                <a:lnTo>
                  <a:pt x="4166091" y="785398"/>
                </a:lnTo>
                <a:lnTo>
                  <a:pt x="0" y="785398"/>
                </a:lnTo>
                <a:lnTo>
                  <a:pt x="0" y="0"/>
                </a:lnTo>
                <a:close/>
              </a:path>
            </a:pathLst>
          </a:custGeom>
          <a:ln w="19049">
            <a:solidFill>
              <a:srgbClr val="0000FF"/>
            </a:solidFill>
          </a:ln>
        </p:spPr>
        <p:txBody>
          <a:bodyPr wrap="square" lIns="0" tIns="0" rIns="0" bIns="0" rtlCol="0"/>
          <a:lstStyle/>
          <a:p>
            <a:endParaRPr>
              <a:solidFill>
                <a:prstClr val="black"/>
              </a:solidFill>
              <a:latin typeface="Calibri"/>
            </a:endParaRPr>
          </a:p>
        </p:txBody>
      </p:sp>
      <p:sp>
        <p:nvSpPr>
          <p:cNvPr id="5" name="object 5"/>
          <p:cNvSpPr/>
          <p:nvPr/>
        </p:nvSpPr>
        <p:spPr>
          <a:xfrm>
            <a:off x="90100" y="2447822"/>
            <a:ext cx="4166235" cy="785495"/>
          </a:xfrm>
          <a:custGeom>
            <a:avLst/>
            <a:gdLst/>
            <a:ahLst/>
            <a:cxnLst/>
            <a:rect l="l" t="t" r="r" b="b"/>
            <a:pathLst>
              <a:path w="4166235" h="785494">
                <a:moveTo>
                  <a:pt x="0" y="0"/>
                </a:moveTo>
                <a:lnTo>
                  <a:pt x="4166091" y="0"/>
                </a:lnTo>
                <a:lnTo>
                  <a:pt x="4166091" y="785398"/>
                </a:lnTo>
                <a:lnTo>
                  <a:pt x="0" y="785398"/>
                </a:lnTo>
                <a:lnTo>
                  <a:pt x="0" y="0"/>
                </a:lnTo>
                <a:close/>
              </a:path>
            </a:pathLst>
          </a:custGeom>
          <a:ln w="19049">
            <a:solidFill>
              <a:srgbClr val="FF0000"/>
            </a:solidFill>
          </a:ln>
        </p:spPr>
        <p:txBody>
          <a:bodyPr wrap="square" lIns="0" tIns="0" rIns="0" bIns="0" rtlCol="0"/>
          <a:lstStyle/>
          <a:p>
            <a:endParaRPr>
              <a:solidFill>
                <a:prstClr val="black"/>
              </a:solidFill>
              <a:latin typeface="Calibri"/>
            </a:endParaRPr>
          </a:p>
        </p:txBody>
      </p:sp>
      <p:sp>
        <p:nvSpPr>
          <p:cNvPr id="6" name="object 6"/>
          <p:cNvSpPr/>
          <p:nvPr/>
        </p:nvSpPr>
        <p:spPr>
          <a:xfrm>
            <a:off x="290550" y="1165875"/>
            <a:ext cx="2847969" cy="438149"/>
          </a:xfrm>
          <a:prstGeom prst="rect">
            <a:avLst/>
          </a:prstGeom>
          <a:blipFill>
            <a:blip r:embed="rId2" cstate="print"/>
            <a:stretch>
              <a:fillRect/>
            </a:stretch>
          </a:blipFill>
        </p:spPr>
        <p:txBody>
          <a:bodyPr wrap="square" lIns="0" tIns="0" rIns="0" bIns="0" rtlCol="0"/>
          <a:lstStyle/>
          <a:p>
            <a:endParaRPr>
              <a:solidFill>
                <a:prstClr val="black"/>
              </a:solidFill>
              <a:latin typeface="Calibri"/>
            </a:endParaRPr>
          </a:p>
        </p:txBody>
      </p:sp>
      <p:sp>
        <p:nvSpPr>
          <p:cNvPr id="7" name="object 7"/>
          <p:cNvSpPr/>
          <p:nvPr/>
        </p:nvSpPr>
        <p:spPr>
          <a:xfrm>
            <a:off x="4505940" y="1011924"/>
            <a:ext cx="4510690" cy="2056720"/>
          </a:xfrm>
          <a:prstGeom prst="rect">
            <a:avLst/>
          </a:prstGeom>
          <a:blipFill>
            <a:blip r:embed="rId3" cstate="print"/>
            <a:stretch>
              <a:fillRect/>
            </a:stretch>
          </a:blipFill>
        </p:spPr>
        <p:txBody>
          <a:bodyPr wrap="square" lIns="0" tIns="0" rIns="0" bIns="0" rtlCol="0"/>
          <a:lstStyle/>
          <a:p>
            <a:endParaRPr>
              <a:solidFill>
                <a:prstClr val="black"/>
              </a:solidFill>
              <a:latin typeface="Calibri"/>
            </a:endParaRPr>
          </a:p>
        </p:txBody>
      </p:sp>
      <p:sp>
        <p:nvSpPr>
          <p:cNvPr id="8" name="object 8"/>
          <p:cNvSpPr/>
          <p:nvPr/>
        </p:nvSpPr>
        <p:spPr>
          <a:xfrm>
            <a:off x="4501191" y="1007163"/>
            <a:ext cx="4520565" cy="2066289"/>
          </a:xfrm>
          <a:custGeom>
            <a:avLst/>
            <a:gdLst/>
            <a:ahLst/>
            <a:cxnLst/>
            <a:rect l="l" t="t" r="r" b="b"/>
            <a:pathLst>
              <a:path w="4520565" h="2066289">
                <a:moveTo>
                  <a:pt x="0" y="0"/>
                </a:moveTo>
                <a:lnTo>
                  <a:pt x="4520215" y="0"/>
                </a:lnTo>
                <a:lnTo>
                  <a:pt x="4520215" y="2066245"/>
                </a:lnTo>
                <a:lnTo>
                  <a:pt x="0" y="2066245"/>
                </a:lnTo>
                <a:lnTo>
                  <a:pt x="0" y="0"/>
                </a:lnTo>
                <a:close/>
              </a:path>
            </a:pathLst>
          </a:custGeom>
          <a:ln w="9524">
            <a:solidFill>
              <a:srgbClr val="000000"/>
            </a:solidFill>
          </a:ln>
        </p:spPr>
        <p:txBody>
          <a:bodyPr wrap="square" lIns="0" tIns="0" rIns="0" bIns="0" rtlCol="0"/>
          <a:lstStyle/>
          <a:p>
            <a:endParaRPr>
              <a:solidFill>
                <a:prstClr val="black"/>
              </a:solidFill>
              <a:latin typeface="Calibri"/>
            </a:endParaRPr>
          </a:p>
        </p:txBody>
      </p:sp>
      <p:sp>
        <p:nvSpPr>
          <p:cNvPr id="9" name="object 9"/>
          <p:cNvSpPr/>
          <p:nvPr/>
        </p:nvSpPr>
        <p:spPr>
          <a:xfrm>
            <a:off x="4702041" y="1313250"/>
            <a:ext cx="375285" cy="263525"/>
          </a:xfrm>
          <a:custGeom>
            <a:avLst/>
            <a:gdLst/>
            <a:ahLst/>
            <a:cxnLst/>
            <a:rect l="l" t="t" r="r" b="b"/>
            <a:pathLst>
              <a:path w="375285" h="263525">
                <a:moveTo>
                  <a:pt x="0" y="0"/>
                </a:moveTo>
                <a:lnTo>
                  <a:pt x="374999" y="0"/>
                </a:lnTo>
                <a:lnTo>
                  <a:pt x="374999" y="263399"/>
                </a:lnTo>
                <a:lnTo>
                  <a:pt x="0" y="263399"/>
                </a:lnTo>
                <a:lnTo>
                  <a:pt x="0" y="0"/>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10" name="object 10"/>
          <p:cNvSpPr/>
          <p:nvPr/>
        </p:nvSpPr>
        <p:spPr>
          <a:xfrm>
            <a:off x="4774666" y="2072048"/>
            <a:ext cx="375285" cy="263525"/>
          </a:xfrm>
          <a:custGeom>
            <a:avLst/>
            <a:gdLst/>
            <a:ahLst/>
            <a:cxnLst/>
            <a:rect l="l" t="t" r="r" b="b"/>
            <a:pathLst>
              <a:path w="375285" h="263525">
                <a:moveTo>
                  <a:pt x="0" y="0"/>
                </a:moveTo>
                <a:lnTo>
                  <a:pt x="374999" y="0"/>
                </a:lnTo>
                <a:lnTo>
                  <a:pt x="374999" y="263399"/>
                </a:lnTo>
                <a:lnTo>
                  <a:pt x="0" y="263399"/>
                </a:lnTo>
                <a:lnTo>
                  <a:pt x="0" y="0"/>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11" name="object 11"/>
          <p:cNvSpPr/>
          <p:nvPr/>
        </p:nvSpPr>
        <p:spPr>
          <a:xfrm>
            <a:off x="6642537" y="1713799"/>
            <a:ext cx="375285" cy="263525"/>
          </a:xfrm>
          <a:custGeom>
            <a:avLst/>
            <a:gdLst/>
            <a:ahLst/>
            <a:cxnLst/>
            <a:rect l="l" t="t" r="r" b="b"/>
            <a:pathLst>
              <a:path w="375284" h="263525">
                <a:moveTo>
                  <a:pt x="0" y="0"/>
                </a:moveTo>
                <a:lnTo>
                  <a:pt x="374999" y="0"/>
                </a:lnTo>
                <a:lnTo>
                  <a:pt x="374999" y="263399"/>
                </a:lnTo>
                <a:lnTo>
                  <a:pt x="0" y="263399"/>
                </a:lnTo>
                <a:lnTo>
                  <a:pt x="0" y="0"/>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12" name="object 12"/>
          <p:cNvSpPr/>
          <p:nvPr/>
        </p:nvSpPr>
        <p:spPr>
          <a:xfrm>
            <a:off x="4702041" y="2869171"/>
            <a:ext cx="375285" cy="158115"/>
          </a:xfrm>
          <a:custGeom>
            <a:avLst/>
            <a:gdLst/>
            <a:ahLst/>
            <a:cxnLst/>
            <a:rect l="l" t="t" r="r" b="b"/>
            <a:pathLst>
              <a:path w="375285" h="158114">
                <a:moveTo>
                  <a:pt x="0" y="0"/>
                </a:moveTo>
                <a:lnTo>
                  <a:pt x="374999" y="0"/>
                </a:lnTo>
                <a:lnTo>
                  <a:pt x="374999" y="158099"/>
                </a:lnTo>
                <a:lnTo>
                  <a:pt x="0" y="158099"/>
                </a:lnTo>
                <a:lnTo>
                  <a:pt x="0" y="0"/>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13" name="object 13"/>
          <p:cNvSpPr txBox="1">
            <a:spLocks noGrp="1"/>
          </p:cNvSpPr>
          <p:nvPr>
            <p:ph type="title"/>
          </p:nvPr>
        </p:nvSpPr>
        <p:spPr>
          <a:xfrm>
            <a:off x="331950" y="1711930"/>
            <a:ext cx="3164205" cy="375920"/>
          </a:xfrm>
          <a:prstGeom prst="rect">
            <a:avLst/>
          </a:prstGeom>
        </p:spPr>
        <p:txBody>
          <a:bodyPr vert="horz" wrap="square" lIns="0" tIns="0" rIns="0" bIns="0" rtlCol="0">
            <a:spAutoFit/>
          </a:bodyPr>
          <a:lstStyle/>
          <a:p>
            <a:pPr marL="12700"/>
            <a:r>
              <a:rPr sz="2400" spc="-5" dirty="0">
                <a:solidFill>
                  <a:srgbClr val="38751C"/>
                </a:solidFill>
              </a:rPr>
              <a:t>e.g. </a:t>
            </a:r>
            <a:r>
              <a:rPr sz="2400" dirty="0">
                <a:solidFill>
                  <a:srgbClr val="38751C"/>
                </a:solidFill>
              </a:rPr>
              <a:t>x </a:t>
            </a:r>
            <a:r>
              <a:rPr sz="2400" spc="-5" dirty="0">
                <a:solidFill>
                  <a:srgbClr val="38751C"/>
                </a:solidFill>
              </a:rPr>
              <a:t>= -2, </a:t>
            </a:r>
            <a:r>
              <a:rPr sz="2400" dirty="0">
                <a:solidFill>
                  <a:srgbClr val="38751C"/>
                </a:solidFill>
              </a:rPr>
              <a:t>y </a:t>
            </a:r>
            <a:r>
              <a:rPr sz="2400" spc="-5" dirty="0">
                <a:solidFill>
                  <a:srgbClr val="38751C"/>
                </a:solidFill>
              </a:rPr>
              <a:t>= 5, </a:t>
            </a:r>
            <a:r>
              <a:rPr sz="2400" dirty="0">
                <a:solidFill>
                  <a:srgbClr val="38751C"/>
                </a:solidFill>
              </a:rPr>
              <a:t>z </a:t>
            </a:r>
            <a:r>
              <a:rPr sz="2400" spc="-5" dirty="0">
                <a:solidFill>
                  <a:srgbClr val="38751C"/>
                </a:solidFill>
              </a:rPr>
              <a:t>=</a:t>
            </a:r>
            <a:r>
              <a:rPr sz="2400" spc="-70" dirty="0">
                <a:solidFill>
                  <a:srgbClr val="38751C"/>
                </a:solidFill>
              </a:rPr>
              <a:t> </a:t>
            </a:r>
            <a:r>
              <a:rPr sz="2400" spc="-5" dirty="0">
                <a:solidFill>
                  <a:srgbClr val="38751C"/>
                </a:solidFill>
              </a:rPr>
              <a:t>-4</a:t>
            </a:r>
            <a:endParaRPr sz="2400"/>
          </a:p>
        </p:txBody>
      </p:sp>
      <p:sp>
        <p:nvSpPr>
          <p:cNvPr id="14" name="object 14"/>
          <p:cNvSpPr/>
          <p:nvPr/>
        </p:nvSpPr>
        <p:spPr>
          <a:xfrm>
            <a:off x="207187" y="2626996"/>
            <a:ext cx="1409697" cy="390524"/>
          </a:xfrm>
          <a:prstGeom prst="rect">
            <a:avLst/>
          </a:prstGeom>
          <a:blipFill>
            <a:blip r:embed="rId4" cstate="print"/>
            <a:stretch>
              <a:fillRect/>
            </a:stretch>
          </a:blipFill>
        </p:spPr>
        <p:txBody>
          <a:bodyPr wrap="square" lIns="0" tIns="0" rIns="0" bIns="0" rtlCol="0"/>
          <a:lstStyle/>
          <a:p>
            <a:endParaRPr>
              <a:solidFill>
                <a:prstClr val="black"/>
              </a:solidFill>
              <a:latin typeface="Calibri"/>
            </a:endParaRPr>
          </a:p>
        </p:txBody>
      </p:sp>
      <p:sp>
        <p:nvSpPr>
          <p:cNvPr id="15" name="object 15"/>
          <p:cNvSpPr/>
          <p:nvPr/>
        </p:nvSpPr>
        <p:spPr>
          <a:xfrm>
            <a:off x="253000" y="3520870"/>
            <a:ext cx="942973" cy="457199"/>
          </a:xfrm>
          <a:prstGeom prst="rect">
            <a:avLst/>
          </a:prstGeom>
          <a:blipFill>
            <a:blip r:embed="rId5" cstate="print"/>
            <a:stretch>
              <a:fillRect/>
            </a:stretch>
          </a:blipFill>
        </p:spPr>
        <p:txBody>
          <a:bodyPr wrap="square" lIns="0" tIns="0" rIns="0" bIns="0" rtlCol="0"/>
          <a:lstStyle/>
          <a:p>
            <a:endParaRPr>
              <a:solidFill>
                <a:prstClr val="black"/>
              </a:solidFill>
              <a:latin typeface="Calibri"/>
            </a:endParaRPr>
          </a:p>
        </p:txBody>
      </p:sp>
      <p:sp>
        <p:nvSpPr>
          <p:cNvPr id="16" name="object 16"/>
          <p:cNvSpPr/>
          <p:nvPr/>
        </p:nvSpPr>
        <p:spPr>
          <a:xfrm>
            <a:off x="2000570" y="3454194"/>
            <a:ext cx="2047870" cy="590548"/>
          </a:xfrm>
          <a:prstGeom prst="rect">
            <a:avLst/>
          </a:prstGeom>
          <a:blipFill>
            <a:blip r:embed="rId6" cstate="print"/>
            <a:stretch>
              <a:fillRect/>
            </a:stretch>
          </a:blipFill>
        </p:spPr>
        <p:txBody>
          <a:bodyPr wrap="square" lIns="0" tIns="0" rIns="0" bIns="0" rtlCol="0"/>
          <a:lstStyle/>
          <a:p>
            <a:endParaRPr>
              <a:solidFill>
                <a:prstClr val="black"/>
              </a:solidFill>
              <a:latin typeface="Calibri"/>
            </a:endParaRPr>
          </a:p>
        </p:txBody>
      </p:sp>
      <p:sp>
        <p:nvSpPr>
          <p:cNvPr id="17" name="object 17"/>
          <p:cNvSpPr/>
          <p:nvPr/>
        </p:nvSpPr>
        <p:spPr>
          <a:xfrm>
            <a:off x="1971033" y="2512697"/>
            <a:ext cx="2085958" cy="619123"/>
          </a:xfrm>
          <a:prstGeom prst="rect">
            <a:avLst/>
          </a:prstGeom>
          <a:blipFill>
            <a:blip r:embed="rId7" cstate="print"/>
            <a:stretch>
              <a:fillRect/>
            </a:stretch>
          </a:blipFill>
        </p:spPr>
        <p:txBody>
          <a:bodyPr wrap="square" lIns="0" tIns="0" rIns="0" bIns="0" rtlCol="0"/>
          <a:lstStyle/>
          <a:p>
            <a:endParaRPr>
              <a:solidFill>
                <a:prstClr val="black"/>
              </a:solidFill>
              <a:latin typeface="Calibri"/>
            </a:endParaRPr>
          </a:p>
        </p:txBody>
      </p:sp>
      <p:sp>
        <p:nvSpPr>
          <p:cNvPr id="18" name="object 18"/>
          <p:cNvSpPr txBox="1"/>
          <p:nvPr/>
        </p:nvSpPr>
        <p:spPr>
          <a:xfrm>
            <a:off x="423300" y="4609120"/>
            <a:ext cx="821055" cy="375920"/>
          </a:xfrm>
          <a:prstGeom prst="rect">
            <a:avLst/>
          </a:prstGeom>
        </p:spPr>
        <p:txBody>
          <a:bodyPr vert="horz" wrap="square" lIns="0" tIns="0" rIns="0" bIns="0" rtlCol="0">
            <a:spAutoFit/>
          </a:bodyPr>
          <a:lstStyle/>
          <a:p>
            <a:pPr marL="12700"/>
            <a:r>
              <a:rPr sz="2400" spc="-5" dirty="0">
                <a:solidFill>
                  <a:prstClr val="black"/>
                </a:solidFill>
                <a:latin typeface="Arial"/>
                <a:cs typeface="Arial"/>
              </a:rPr>
              <a:t>Want:</a:t>
            </a:r>
            <a:endParaRPr sz="2400">
              <a:solidFill>
                <a:prstClr val="black"/>
              </a:solidFill>
              <a:latin typeface="Arial"/>
              <a:cs typeface="Arial"/>
            </a:endParaRPr>
          </a:p>
        </p:txBody>
      </p:sp>
      <p:sp>
        <p:nvSpPr>
          <p:cNvPr id="19" name="object 19"/>
          <p:cNvSpPr/>
          <p:nvPr/>
        </p:nvSpPr>
        <p:spPr>
          <a:xfrm>
            <a:off x="1528596" y="4478667"/>
            <a:ext cx="1609916" cy="619198"/>
          </a:xfrm>
          <a:prstGeom prst="rect">
            <a:avLst/>
          </a:prstGeom>
          <a:blipFill>
            <a:blip r:embed="rId8" cstate="print"/>
            <a:stretch>
              <a:fillRect/>
            </a:stretch>
          </a:blipFill>
        </p:spPr>
        <p:txBody>
          <a:bodyPr wrap="square" lIns="0" tIns="0" rIns="0" bIns="0" rtlCol="0"/>
          <a:lstStyle/>
          <a:p>
            <a:endParaRPr>
              <a:solidFill>
                <a:prstClr val="black"/>
              </a:solidFill>
              <a:latin typeface="Calibri"/>
            </a:endParaRPr>
          </a:p>
        </p:txBody>
      </p:sp>
      <p:sp>
        <p:nvSpPr>
          <p:cNvPr id="20" name="object 20"/>
          <p:cNvSpPr/>
          <p:nvPr/>
        </p:nvSpPr>
        <p:spPr>
          <a:xfrm>
            <a:off x="5411565" y="2944871"/>
            <a:ext cx="3044825" cy="348615"/>
          </a:xfrm>
          <a:custGeom>
            <a:avLst/>
            <a:gdLst/>
            <a:ahLst/>
            <a:cxnLst/>
            <a:rect l="l" t="t" r="r" b="b"/>
            <a:pathLst>
              <a:path w="3044825" h="348614">
                <a:moveTo>
                  <a:pt x="3044543" y="348499"/>
                </a:moveTo>
                <a:lnTo>
                  <a:pt x="0" y="0"/>
                </a:lnTo>
              </a:path>
            </a:pathLst>
          </a:custGeom>
          <a:ln w="19049">
            <a:solidFill>
              <a:srgbClr val="FF00FF"/>
            </a:solidFill>
          </a:ln>
        </p:spPr>
        <p:txBody>
          <a:bodyPr wrap="square" lIns="0" tIns="0" rIns="0" bIns="0" rtlCol="0"/>
          <a:lstStyle/>
          <a:p>
            <a:endParaRPr>
              <a:solidFill>
                <a:prstClr val="black"/>
              </a:solidFill>
              <a:latin typeface="Calibri"/>
            </a:endParaRPr>
          </a:p>
        </p:txBody>
      </p:sp>
      <p:sp>
        <p:nvSpPr>
          <p:cNvPr id="21" name="object 21"/>
          <p:cNvSpPr/>
          <p:nvPr/>
        </p:nvSpPr>
        <p:spPr>
          <a:xfrm>
            <a:off x="5325690" y="2913609"/>
            <a:ext cx="89535" cy="62865"/>
          </a:xfrm>
          <a:custGeom>
            <a:avLst/>
            <a:gdLst/>
            <a:ahLst/>
            <a:cxnLst/>
            <a:rect l="l" t="t" r="r" b="b"/>
            <a:pathLst>
              <a:path w="89535" h="62864">
                <a:moveTo>
                  <a:pt x="89449" y="0"/>
                </a:moveTo>
                <a:lnTo>
                  <a:pt x="0" y="21429"/>
                </a:lnTo>
                <a:lnTo>
                  <a:pt x="82299" y="62522"/>
                </a:lnTo>
                <a:lnTo>
                  <a:pt x="89449" y="0"/>
                </a:lnTo>
                <a:close/>
              </a:path>
            </a:pathLst>
          </a:custGeom>
          <a:ln w="19049">
            <a:solidFill>
              <a:srgbClr val="FF00FF"/>
            </a:solidFill>
          </a:ln>
        </p:spPr>
        <p:txBody>
          <a:bodyPr wrap="square" lIns="0" tIns="0" rIns="0" bIns="0" rtlCol="0"/>
          <a:lstStyle/>
          <a:p>
            <a:endParaRPr>
              <a:solidFill>
                <a:prstClr val="black"/>
              </a:solidFill>
              <a:latin typeface="Calibri"/>
            </a:endParaRPr>
          </a:p>
        </p:txBody>
      </p:sp>
      <p:sp>
        <p:nvSpPr>
          <p:cNvPr id="22" name="object 22"/>
          <p:cNvSpPr/>
          <p:nvPr/>
        </p:nvSpPr>
        <p:spPr>
          <a:xfrm>
            <a:off x="8378007" y="3301476"/>
            <a:ext cx="466314" cy="619193"/>
          </a:xfrm>
          <a:prstGeom prst="rect">
            <a:avLst/>
          </a:prstGeom>
          <a:blipFill>
            <a:blip r:embed="rId9" cstate="print"/>
            <a:stretch>
              <a:fillRect/>
            </a:stretch>
          </a:blipFill>
        </p:spPr>
        <p:txBody>
          <a:bodyPr wrap="square" lIns="0" tIns="0" rIns="0" bIns="0" rtlCol="0"/>
          <a:lstStyle/>
          <a:p>
            <a:endParaRPr>
              <a:solidFill>
                <a:prstClr val="black"/>
              </a:solidFill>
              <a:latin typeface="Calibri"/>
            </a:endParaRPr>
          </a:p>
        </p:txBody>
      </p:sp>
      <p:sp>
        <p:nvSpPr>
          <p:cNvPr id="23" name="object 23"/>
          <p:cNvSpPr/>
          <p:nvPr/>
        </p:nvSpPr>
        <p:spPr>
          <a:xfrm>
            <a:off x="8368483" y="3291950"/>
            <a:ext cx="485775" cy="638810"/>
          </a:xfrm>
          <a:custGeom>
            <a:avLst/>
            <a:gdLst/>
            <a:ahLst/>
            <a:cxnLst/>
            <a:rect l="l" t="t" r="r" b="b"/>
            <a:pathLst>
              <a:path w="485775" h="638810">
                <a:moveTo>
                  <a:pt x="0" y="0"/>
                </a:moveTo>
                <a:lnTo>
                  <a:pt x="485374" y="0"/>
                </a:lnTo>
                <a:lnTo>
                  <a:pt x="485374" y="638243"/>
                </a:lnTo>
                <a:lnTo>
                  <a:pt x="0" y="638243"/>
                </a:lnTo>
                <a:lnTo>
                  <a:pt x="0" y="0"/>
                </a:lnTo>
                <a:close/>
              </a:path>
            </a:pathLst>
          </a:custGeom>
          <a:ln w="19049">
            <a:solidFill>
              <a:srgbClr val="FF00FF"/>
            </a:solidFill>
          </a:ln>
        </p:spPr>
        <p:txBody>
          <a:bodyPr wrap="square" lIns="0" tIns="0" rIns="0" bIns="0" rtlCol="0"/>
          <a:lstStyle/>
          <a:p>
            <a:endParaRPr>
              <a:solidFill>
                <a:prstClr val="black"/>
              </a:solidFill>
              <a:latin typeface="Calibri"/>
            </a:endParaRPr>
          </a:p>
        </p:txBody>
      </p:sp>
      <p:sp>
        <p:nvSpPr>
          <p:cNvPr id="24" name="object 24"/>
          <p:cNvSpPr txBox="1"/>
          <p:nvPr/>
        </p:nvSpPr>
        <p:spPr>
          <a:xfrm>
            <a:off x="5399118" y="5586262"/>
            <a:ext cx="1579880" cy="288290"/>
          </a:xfrm>
          <a:prstGeom prst="rect">
            <a:avLst/>
          </a:prstGeom>
        </p:spPr>
        <p:txBody>
          <a:bodyPr vert="horz" wrap="square" lIns="0" tIns="0" rIns="0" bIns="0" rtlCol="0">
            <a:spAutoFit/>
          </a:bodyPr>
          <a:lstStyle/>
          <a:p>
            <a:pPr marL="12700">
              <a:lnSpc>
                <a:spcPts val="2190"/>
              </a:lnSpc>
            </a:pPr>
            <a:r>
              <a:rPr sz="3000" spc="-7" baseline="1388" dirty="0">
                <a:solidFill>
                  <a:srgbClr val="FFFFFF"/>
                </a:solidFill>
                <a:latin typeface="Arial"/>
                <a:cs typeface="Arial"/>
              </a:rPr>
              <a:t>Lecture 4 </a:t>
            </a:r>
            <a:r>
              <a:rPr sz="3000" baseline="1388" dirty="0">
                <a:solidFill>
                  <a:srgbClr val="FFFFFF"/>
                </a:solidFill>
                <a:latin typeface="Arial"/>
                <a:cs typeface="Arial"/>
              </a:rPr>
              <a:t>-</a:t>
            </a:r>
            <a:r>
              <a:rPr sz="3000" spc="-225" baseline="1388" dirty="0">
                <a:solidFill>
                  <a:srgbClr val="FFFFFF"/>
                </a:solidFill>
                <a:latin typeface="Arial"/>
                <a:cs typeface="Arial"/>
              </a:rPr>
              <a:t> </a:t>
            </a:r>
            <a:r>
              <a:rPr sz="2000" spc="-5" dirty="0">
                <a:solidFill>
                  <a:srgbClr val="FFFFFF"/>
                </a:solidFill>
                <a:latin typeface="Arial"/>
                <a:cs typeface="Arial"/>
              </a:rPr>
              <a:t>14</a:t>
            </a:r>
            <a:endParaRPr sz="2000">
              <a:solidFill>
                <a:prstClr val="black"/>
              </a:solidFill>
              <a:latin typeface="Arial"/>
              <a:cs typeface="Arial"/>
            </a:endParaRPr>
          </a:p>
        </p:txBody>
      </p:sp>
      <p:sp>
        <p:nvSpPr>
          <p:cNvPr id="25" name="object 25"/>
          <p:cNvSpPr txBox="1">
            <a:spLocks noGrp="1"/>
          </p:cNvSpPr>
          <p:nvPr>
            <p:ph type="ftr" sz="quarter" idx="5"/>
          </p:nvPr>
        </p:nvSpPr>
        <p:spPr>
          <a:prstGeom prst="rect">
            <a:avLst/>
          </a:prstGeom>
        </p:spPr>
        <p:txBody>
          <a:bodyPr vert="horz" wrap="square" lIns="0" tIns="0" rIns="0" bIns="0" rtlCol="0">
            <a:spAutoFit/>
          </a:bodyPr>
          <a:lstStyle/>
          <a:p>
            <a:pPr marL="12700">
              <a:lnSpc>
                <a:spcPts val="2120"/>
              </a:lnSpc>
            </a:pPr>
            <a:r>
              <a:rPr spc="-5" dirty="0">
                <a:solidFill>
                  <a:prstClr val="white"/>
                </a:solidFill>
              </a:rPr>
              <a:t>13 Jan</a:t>
            </a:r>
            <a:r>
              <a:rPr spc="-65" dirty="0">
                <a:solidFill>
                  <a:prstClr val="white"/>
                </a:solidFill>
              </a:rPr>
              <a:t> </a:t>
            </a:r>
            <a:r>
              <a:rPr spc="-5" dirty="0">
                <a:solidFill>
                  <a:prstClr val="white"/>
                </a:solidFill>
              </a:rPr>
              <a:t>2016</a:t>
            </a:r>
          </a:p>
        </p:txBody>
      </p:sp>
      <p:sp>
        <p:nvSpPr>
          <p:cNvPr id="26" name="object 26"/>
          <p:cNvSpPr txBox="1">
            <a:spLocks noGrp="1"/>
          </p:cNvSpPr>
          <p:nvPr>
            <p:ph type="dt" sz="half" idx="6"/>
          </p:nvPr>
        </p:nvSpPr>
        <p:spPr>
          <a:prstGeom prst="rect">
            <a:avLst/>
          </a:prstGeom>
        </p:spPr>
        <p:txBody>
          <a:bodyPr vert="horz" wrap="square" lIns="0" tIns="0" rIns="0" bIns="0" rtlCol="0">
            <a:spAutoFit/>
          </a:bodyPr>
          <a:lstStyle/>
          <a:p>
            <a:pPr marL="12700">
              <a:lnSpc>
                <a:spcPts val="1920"/>
              </a:lnSpc>
            </a:pPr>
            <a:r>
              <a:rPr spc="-5" dirty="0">
                <a:solidFill>
                  <a:prstClr val="white"/>
                </a:solidFill>
              </a:rPr>
              <a:t>Fei-Fei Li &amp; Andrej Karpathy &amp; Justin</a:t>
            </a:r>
            <a:r>
              <a:rPr spc="65" dirty="0">
                <a:solidFill>
                  <a:prstClr val="white"/>
                </a:solidFill>
              </a:rPr>
              <a:t> </a:t>
            </a:r>
            <a:r>
              <a:rPr spc="-5" dirty="0">
                <a:solidFill>
                  <a:prstClr val="white"/>
                </a:solidFill>
              </a:rPr>
              <a:t>Johnson</a:t>
            </a:r>
          </a:p>
        </p:txBody>
      </p:sp>
      <p:sp>
        <p:nvSpPr>
          <p:cNvPr id="27" name="TextBox 26">
            <a:extLst>
              <a:ext uri="{FF2B5EF4-FFF2-40B4-BE49-F238E27FC236}">
                <a16:creationId xmlns:a16="http://schemas.microsoft.com/office/drawing/2014/main" xmlns="" id="{A9E04AC4-488B-46AC-9555-31D037304264}"/>
              </a:ext>
            </a:extLst>
          </p:cNvPr>
          <p:cNvSpPr txBox="1"/>
          <p:nvPr/>
        </p:nvSpPr>
        <p:spPr>
          <a:xfrm>
            <a:off x="0" y="6604084"/>
            <a:ext cx="1072730" cy="253916"/>
          </a:xfrm>
          <a:prstGeom prst="rect">
            <a:avLst/>
          </a:prstGeom>
          <a:noFill/>
        </p:spPr>
        <p:txBody>
          <a:bodyPr wrap="none" rtlCol="0">
            <a:spAutoFit/>
          </a:bodyPr>
          <a:lstStyle/>
          <a:p>
            <a:r>
              <a:rPr lang="en-US" sz="1050" dirty="0"/>
              <a:t>Andrej </a:t>
            </a:r>
            <a:r>
              <a:rPr lang="en-US" sz="1050" dirty="0" err="1"/>
              <a:t>Karpathy</a:t>
            </a:r>
            <a:endParaRPr lang="en-US" sz="1050" dirty="0"/>
          </a:p>
        </p:txBody>
      </p:sp>
      <p:sp>
        <p:nvSpPr>
          <p:cNvPr id="28" name="Rectangle 27"/>
          <p:cNvSpPr/>
          <p:nvPr/>
        </p:nvSpPr>
        <p:spPr>
          <a:xfrm>
            <a:off x="0" y="76955"/>
            <a:ext cx="7494359" cy="646331"/>
          </a:xfrm>
          <a:prstGeom prst="rect">
            <a:avLst/>
          </a:prstGeom>
        </p:spPr>
        <p:txBody>
          <a:bodyPr wrap="none">
            <a:spAutoFit/>
          </a:bodyPr>
          <a:lstStyle/>
          <a:p>
            <a:r>
              <a:rPr lang="en-US" sz="3600" dirty="0" smtClean="0">
                <a:latin typeface="Arial" panose="020B0604020202020204" pitchFamily="34" charset="0"/>
                <a:cs typeface="Arial" panose="020B0604020202020204" pitchFamily="34" charset="0"/>
              </a:rPr>
              <a:t>Backpropagation: a simple example</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260644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0" y="5481366"/>
            <a:ext cx="9144000" cy="359073"/>
          </a:xfrm>
          <a:prstGeom prst="rect">
            <a:avLst/>
          </a:prstGeom>
        </p:spPr>
        <p:txBody>
          <a:bodyPr vert="horz" wrap="square" lIns="0" tIns="50800" rIns="0" bIns="0" rtlCol="0">
            <a:spAutoFit/>
          </a:bodyPr>
          <a:lstStyle/>
          <a:p>
            <a:pPr marL="157480">
              <a:spcBef>
                <a:spcPts val="400"/>
              </a:spcBef>
              <a:tabLst>
                <a:tab pos="5411470" algn="l"/>
                <a:tab pos="7621270" algn="l"/>
              </a:tabLst>
            </a:pPr>
            <a:r>
              <a:rPr spc="-5" dirty="0">
                <a:solidFill>
                  <a:srgbClr val="FFFFFF"/>
                </a:solidFill>
                <a:latin typeface="Arial"/>
                <a:cs typeface="Arial"/>
              </a:rPr>
              <a:t>Fei-Fei Li &amp; Andrej Karpathy &amp;</a:t>
            </a:r>
            <a:r>
              <a:rPr spc="100" dirty="0">
                <a:solidFill>
                  <a:srgbClr val="FFFFFF"/>
                </a:solidFill>
                <a:latin typeface="Arial"/>
                <a:cs typeface="Arial"/>
              </a:rPr>
              <a:t> </a:t>
            </a:r>
            <a:r>
              <a:rPr spc="-5" dirty="0">
                <a:solidFill>
                  <a:srgbClr val="FFFFFF"/>
                </a:solidFill>
                <a:latin typeface="Arial"/>
                <a:cs typeface="Arial"/>
              </a:rPr>
              <a:t>Justin</a:t>
            </a:r>
            <a:r>
              <a:rPr spc="10" dirty="0">
                <a:solidFill>
                  <a:srgbClr val="FFFFFF"/>
                </a:solidFill>
                <a:latin typeface="Arial"/>
                <a:cs typeface="Arial"/>
              </a:rPr>
              <a:t> </a:t>
            </a:r>
            <a:r>
              <a:rPr spc="-5" dirty="0">
                <a:solidFill>
                  <a:srgbClr val="FFFFFF"/>
                </a:solidFill>
                <a:latin typeface="Arial"/>
                <a:cs typeface="Arial"/>
              </a:rPr>
              <a:t>Johnson	</a:t>
            </a:r>
            <a:r>
              <a:rPr sz="3000" spc="-7" baseline="-4166" dirty="0">
                <a:solidFill>
                  <a:srgbClr val="FFFFFF"/>
                </a:solidFill>
                <a:latin typeface="Arial"/>
                <a:cs typeface="Arial"/>
              </a:rPr>
              <a:t>Lecture</a:t>
            </a:r>
            <a:r>
              <a:rPr sz="3000" baseline="-4166" dirty="0">
                <a:solidFill>
                  <a:srgbClr val="FFFFFF"/>
                </a:solidFill>
                <a:latin typeface="Arial"/>
                <a:cs typeface="Arial"/>
              </a:rPr>
              <a:t> </a:t>
            </a:r>
            <a:r>
              <a:rPr sz="3000" spc="-7" baseline="-4166" dirty="0">
                <a:solidFill>
                  <a:srgbClr val="FFFFFF"/>
                </a:solidFill>
                <a:latin typeface="Arial"/>
                <a:cs typeface="Arial"/>
              </a:rPr>
              <a:t>4</a:t>
            </a:r>
            <a:r>
              <a:rPr sz="3000" baseline="-4166" dirty="0">
                <a:solidFill>
                  <a:srgbClr val="FFFFFF"/>
                </a:solidFill>
                <a:latin typeface="Arial"/>
                <a:cs typeface="Arial"/>
              </a:rPr>
              <a:t> -	</a:t>
            </a:r>
            <a:r>
              <a:rPr sz="3000" spc="-7" baseline="-4166" dirty="0">
                <a:solidFill>
                  <a:srgbClr val="FFFFFF"/>
                </a:solidFill>
                <a:latin typeface="Arial"/>
                <a:cs typeface="Arial"/>
              </a:rPr>
              <a:t>13 Jan</a:t>
            </a:r>
            <a:r>
              <a:rPr sz="3000" spc="-97" baseline="-4166" dirty="0">
                <a:solidFill>
                  <a:srgbClr val="FFFFFF"/>
                </a:solidFill>
                <a:latin typeface="Arial"/>
                <a:cs typeface="Arial"/>
              </a:rPr>
              <a:t> </a:t>
            </a:r>
            <a:r>
              <a:rPr sz="3000" spc="-7" baseline="-4166" dirty="0">
                <a:solidFill>
                  <a:srgbClr val="FFFFFF"/>
                </a:solidFill>
                <a:latin typeface="Arial"/>
                <a:cs typeface="Arial"/>
              </a:rPr>
              <a:t>2016</a:t>
            </a:r>
            <a:endParaRPr sz="3000" baseline="-4166">
              <a:solidFill>
                <a:prstClr val="black"/>
              </a:solidFill>
              <a:latin typeface="Arial"/>
              <a:cs typeface="Arial"/>
            </a:endParaRPr>
          </a:p>
        </p:txBody>
      </p:sp>
      <p:sp>
        <p:nvSpPr>
          <p:cNvPr id="4" name="object 4"/>
          <p:cNvSpPr/>
          <p:nvPr/>
        </p:nvSpPr>
        <p:spPr>
          <a:xfrm>
            <a:off x="100600" y="3355395"/>
            <a:ext cx="4166235" cy="785495"/>
          </a:xfrm>
          <a:custGeom>
            <a:avLst/>
            <a:gdLst/>
            <a:ahLst/>
            <a:cxnLst/>
            <a:rect l="l" t="t" r="r" b="b"/>
            <a:pathLst>
              <a:path w="4166235" h="785495">
                <a:moveTo>
                  <a:pt x="0" y="0"/>
                </a:moveTo>
                <a:lnTo>
                  <a:pt x="4166091" y="0"/>
                </a:lnTo>
                <a:lnTo>
                  <a:pt x="4166091" y="785398"/>
                </a:lnTo>
                <a:lnTo>
                  <a:pt x="0" y="785398"/>
                </a:lnTo>
                <a:lnTo>
                  <a:pt x="0" y="0"/>
                </a:lnTo>
                <a:close/>
              </a:path>
            </a:pathLst>
          </a:custGeom>
          <a:ln w="19049">
            <a:solidFill>
              <a:srgbClr val="0000FF"/>
            </a:solidFill>
          </a:ln>
        </p:spPr>
        <p:txBody>
          <a:bodyPr wrap="square" lIns="0" tIns="0" rIns="0" bIns="0" rtlCol="0"/>
          <a:lstStyle/>
          <a:p>
            <a:endParaRPr>
              <a:solidFill>
                <a:prstClr val="black"/>
              </a:solidFill>
              <a:latin typeface="Calibri"/>
            </a:endParaRPr>
          </a:p>
        </p:txBody>
      </p:sp>
      <p:sp>
        <p:nvSpPr>
          <p:cNvPr id="5" name="object 5"/>
          <p:cNvSpPr/>
          <p:nvPr/>
        </p:nvSpPr>
        <p:spPr>
          <a:xfrm>
            <a:off x="90100" y="2447822"/>
            <a:ext cx="4166235" cy="785495"/>
          </a:xfrm>
          <a:custGeom>
            <a:avLst/>
            <a:gdLst/>
            <a:ahLst/>
            <a:cxnLst/>
            <a:rect l="l" t="t" r="r" b="b"/>
            <a:pathLst>
              <a:path w="4166235" h="785494">
                <a:moveTo>
                  <a:pt x="0" y="0"/>
                </a:moveTo>
                <a:lnTo>
                  <a:pt x="4166091" y="0"/>
                </a:lnTo>
                <a:lnTo>
                  <a:pt x="4166091" y="785398"/>
                </a:lnTo>
                <a:lnTo>
                  <a:pt x="0" y="785398"/>
                </a:lnTo>
                <a:lnTo>
                  <a:pt x="0" y="0"/>
                </a:lnTo>
                <a:close/>
              </a:path>
            </a:pathLst>
          </a:custGeom>
          <a:ln w="19049">
            <a:solidFill>
              <a:srgbClr val="FF0000"/>
            </a:solidFill>
          </a:ln>
        </p:spPr>
        <p:txBody>
          <a:bodyPr wrap="square" lIns="0" tIns="0" rIns="0" bIns="0" rtlCol="0"/>
          <a:lstStyle/>
          <a:p>
            <a:endParaRPr>
              <a:solidFill>
                <a:prstClr val="black"/>
              </a:solidFill>
              <a:latin typeface="Calibri"/>
            </a:endParaRPr>
          </a:p>
        </p:txBody>
      </p:sp>
      <p:sp>
        <p:nvSpPr>
          <p:cNvPr id="6" name="object 6"/>
          <p:cNvSpPr/>
          <p:nvPr/>
        </p:nvSpPr>
        <p:spPr>
          <a:xfrm>
            <a:off x="290550" y="1165875"/>
            <a:ext cx="2847969" cy="438149"/>
          </a:xfrm>
          <a:prstGeom prst="rect">
            <a:avLst/>
          </a:prstGeom>
          <a:blipFill>
            <a:blip r:embed="rId3" cstate="print"/>
            <a:stretch>
              <a:fillRect/>
            </a:stretch>
          </a:blipFill>
        </p:spPr>
        <p:txBody>
          <a:bodyPr wrap="square" lIns="0" tIns="0" rIns="0" bIns="0" rtlCol="0"/>
          <a:lstStyle/>
          <a:p>
            <a:endParaRPr>
              <a:solidFill>
                <a:prstClr val="black"/>
              </a:solidFill>
              <a:latin typeface="Calibri"/>
            </a:endParaRPr>
          </a:p>
        </p:txBody>
      </p:sp>
      <p:sp>
        <p:nvSpPr>
          <p:cNvPr id="7" name="object 7"/>
          <p:cNvSpPr/>
          <p:nvPr/>
        </p:nvSpPr>
        <p:spPr>
          <a:xfrm>
            <a:off x="4505940" y="1011924"/>
            <a:ext cx="4510690" cy="2056720"/>
          </a:xfrm>
          <a:prstGeom prst="rect">
            <a:avLst/>
          </a:prstGeom>
          <a:blipFill>
            <a:blip r:embed="rId4" cstate="print"/>
            <a:stretch>
              <a:fillRect/>
            </a:stretch>
          </a:blipFill>
        </p:spPr>
        <p:txBody>
          <a:bodyPr wrap="square" lIns="0" tIns="0" rIns="0" bIns="0" rtlCol="0"/>
          <a:lstStyle/>
          <a:p>
            <a:endParaRPr>
              <a:solidFill>
                <a:prstClr val="black"/>
              </a:solidFill>
              <a:latin typeface="Calibri"/>
            </a:endParaRPr>
          </a:p>
        </p:txBody>
      </p:sp>
      <p:sp>
        <p:nvSpPr>
          <p:cNvPr id="8" name="object 8"/>
          <p:cNvSpPr/>
          <p:nvPr/>
        </p:nvSpPr>
        <p:spPr>
          <a:xfrm>
            <a:off x="4501191" y="1007163"/>
            <a:ext cx="4520565" cy="2066289"/>
          </a:xfrm>
          <a:custGeom>
            <a:avLst/>
            <a:gdLst/>
            <a:ahLst/>
            <a:cxnLst/>
            <a:rect l="l" t="t" r="r" b="b"/>
            <a:pathLst>
              <a:path w="4520565" h="2066289">
                <a:moveTo>
                  <a:pt x="0" y="0"/>
                </a:moveTo>
                <a:lnTo>
                  <a:pt x="4520215" y="0"/>
                </a:lnTo>
                <a:lnTo>
                  <a:pt x="4520215" y="2066245"/>
                </a:lnTo>
                <a:lnTo>
                  <a:pt x="0" y="2066245"/>
                </a:lnTo>
                <a:lnTo>
                  <a:pt x="0" y="0"/>
                </a:lnTo>
                <a:close/>
              </a:path>
            </a:pathLst>
          </a:custGeom>
          <a:ln w="9524">
            <a:solidFill>
              <a:srgbClr val="000000"/>
            </a:solidFill>
          </a:ln>
        </p:spPr>
        <p:txBody>
          <a:bodyPr wrap="square" lIns="0" tIns="0" rIns="0" bIns="0" rtlCol="0"/>
          <a:lstStyle/>
          <a:p>
            <a:endParaRPr>
              <a:solidFill>
                <a:prstClr val="black"/>
              </a:solidFill>
              <a:latin typeface="Calibri"/>
            </a:endParaRPr>
          </a:p>
        </p:txBody>
      </p:sp>
      <p:sp>
        <p:nvSpPr>
          <p:cNvPr id="9" name="object 9"/>
          <p:cNvSpPr/>
          <p:nvPr/>
        </p:nvSpPr>
        <p:spPr>
          <a:xfrm>
            <a:off x="4702041" y="1313250"/>
            <a:ext cx="375285" cy="263525"/>
          </a:xfrm>
          <a:custGeom>
            <a:avLst/>
            <a:gdLst/>
            <a:ahLst/>
            <a:cxnLst/>
            <a:rect l="l" t="t" r="r" b="b"/>
            <a:pathLst>
              <a:path w="375285" h="263525">
                <a:moveTo>
                  <a:pt x="0" y="0"/>
                </a:moveTo>
                <a:lnTo>
                  <a:pt x="374999" y="0"/>
                </a:lnTo>
                <a:lnTo>
                  <a:pt x="374999" y="263399"/>
                </a:lnTo>
                <a:lnTo>
                  <a:pt x="0" y="263399"/>
                </a:lnTo>
                <a:lnTo>
                  <a:pt x="0" y="0"/>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10" name="object 10"/>
          <p:cNvSpPr/>
          <p:nvPr/>
        </p:nvSpPr>
        <p:spPr>
          <a:xfrm>
            <a:off x="4774666" y="2072048"/>
            <a:ext cx="375285" cy="263525"/>
          </a:xfrm>
          <a:custGeom>
            <a:avLst/>
            <a:gdLst/>
            <a:ahLst/>
            <a:cxnLst/>
            <a:rect l="l" t="t" r="r" b="b"/>
            <a:pathLst>
              <a:path w="375285" h="263525">
                <a:moveTo>
                  <a:pt x="0" y="0"/>
                </a:moveTo>
                <a:lnTo>
                  <a:pt x="374999" y="0"/>
                </a:lnTo>
                <a:lnTo>
                  <a:pt x="374999" y="263399"/>
                </a:lnTo>
                <a:lnTo>
                  <a:pt x="0" y="263399"/>
                </a:lnTo>
                <a:lnTo>
                  <a:pt x="0" y="0"/>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11" name="object 11"/>
          <p:cNvSpPr/>
          <p:nvPr/>
        </p:nvSpPr>
        <p:spPr>
          <a:xfrm>
            <a:off x="6642537" y="1713799"/>
            <a:ext cx="375285" cy="263525"/>
          </a:xfrm>
          <a:custGeom>
            <a:avLst/>
            <a:gdLst/>
            <a:ahLst/>
            <a:cxnLst/>
            <a:rect l="l" t="t" r="r" b="b"/>
            <a:pathLst>
              <a:path w="375284" h="263525">
                <a:moveTo>
                  <a:pt x="0" y="0"/>
                </a:moveTo>
                <a:lnTo>
                  <a:pt x="374999" y="0"/>
                </a:lnTo>
                <a:lnTo>
                  <a:pt x="374999" y="263399"/>
                </a:lnTo>
                <a:lnTo>
                  <a:pt x="0" y="263399"/>
                </a:lnTo>
                <a:lnTo>
                  <a:pt x="0" y="0"/>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12" name="object 12"/>
          <p:cNvSpPr txBox="1">
            <a:spLocks noGrp="1"/>
          </p:cNvSpPr>
          <p:nvPr>
            <p:ph type="title"/>
          </p:nvPr>
        </p:nvSpPr>
        <p:spPr>
          <a:xfrm>
            <a:off x="331950" y="1711930"/>
            <a:ext cx="3164205" cy="375920"/>
          </a:xfrm>
          <a:prstGeom prst="rect">
            <a:avLst/>
          </a:prstGeom>
        </p:spPr>
        <p:txBody>
          <a:bodyPr vert="horz" wrap="square" lIns="0" tIns="0" rIns="0" bIns="0" rtlCol="0">
            <a:spAutoFit/>
          </a:bodyPr>
          <a:lstStyle/>
          <a:p>
            <a:pPr marL="12700"/>
            <a:r>
              <a:rPr sz="2400" spc="-5" dirty="0">
                <a:solidFill>
                  <a:srgbClr val="38751C"/>
                </a:solidFill>
              </a:rPr>
              <a:t>e.g. </a:t>
            </a:r>
            <a:r>
              <a:rPr sz="2400" dirty="0">
                <a:solidFill>
                  <a:srgbClr val="38751C"/>
                </a:solidFill>
              </a:rPr>
              <a:t>x </a:t>
            </a:r>
            <a:r>
              <a:rPr sz="2400" spc="-5" dirty="0">
                <a:solidFill>
                  <a:srgbClr val="38751C"/>
                </a:solidFill>
              </a:rPr>
              <a:t>= -2, </a:t>
            </a:r>
            <a:r>
              <a:rPr sz="2400" dirty="0">
                <a:solidFill>
                  <a:srgbClr val="38751C"/>
                </a:solidFill>
              </a:rPr>
              <a:t>y </a:t>
            </a:r>
            <a:r>
              <a:rPr sz="2400" spc="-5" dirty="0">
                <a:solidFill>
                  <a:srgbClr val="38751C"/>
                </a:solidFill>
              </a:rPr>
              <a:t>= 5, </a:t>
            </a:r>
            <a:r>
              <a:rPr sz="2400" dirty="0">
                <a:solidFill>
                  <a:srgbClr val="38751C"/>
                </a:solidFill>
              </a:rPr>
              <a:t>z </a:t>
            </a:r>
            <a:r>
              <a:rPr sz="2400" spc="-5" dirty="0">
                <a:solidFill>
                  <a:srgbClr val="38751C"/>
                </a:solidFill>
              </a:rPr>
              <a:t>=</a:t>
            </a:r>
            <a:r>
              <a:rPr sz="2400" spc="-70" dirty="0">
                <a:solidFill>
                  <a:srgbClr val="38751C"/>
                </a:solidFill>
              </a:rPr>
              <a:t> </a:t>
            </a:r>
            <a:r>
              <a:rPr sz="2400" spc="-5" dirty="0">
                <a:solidFill>
                  <a:srgbClr val="38751C"/>
                </a:solidFill>
              </a:rPr>
              <a:t>-4</a:t>
            </a:r>
            <a:endParaRPr sz="2400"/>
          </a:p>
        </p:txBody>
      </p:sp>
      <p:sp>
        <p:nvSpPr>
          <p:cNvPr id="13" name="object 13"/>
          <p:cNvSpPr/>
          <p:nvPr/>
        </p:nvSpPr>
        <p:spPr>
          <a:xfrm>
            <a:off x="207187" y="2626996"/>
            <a:ext cx="1409697" cy="390524"/>
          </a:xfrm>
          <a:prstGeom prst="rect">
            <a:avLst/>
          </a:prstGeom>
          <a:blipFill>
            <a:blip r:embed="rId5" cstate="print"/>
            <a:stretch>
              <a:fillRect/>
            </a:stretch>
          </a:blipFill>
        </p:spPr>
        <p:txBody>
          <a:bodyPr wrap="square" lIns="0" tIns="0" rIns="0" bIns="0" rtlCol="0"/>
          <a:lstStyle/>
          <a:p>
            <a:endParaRPr>
              <a:solidFill>
                <a:prstClr val="black"/>
              </a:solidFill>
              <a:latin typeface="Calibri"/>
            </a:endParaRPr>
          </a:p>
        </p:txBody>
      </p:sp>
      <p:sp>
        <p:nvSpPr>
          <p:cNvPr id="14" name="object 14"/>
          <p:cNvSpPr/>
          <p:nvPr/>
        </p:nvSpPr>
        <p:spPr>
          <a:xfrm>
            <a:off x="253000" y="3520870"/>
            <a:ext cx="942973" cy="457199"/>
          </a:xfrm>
          <a:prstGeom prst="rect">
            <a:avLst/>
          </a:prstGeom>
          <a:blipFill>
            <a:blip r:embed="rId6" cstate="print"/>
            <a:stretch>
              <a:fillRect/>
            </a:stretch>
          </a:blipFill>
        </p:spPr>
        <p:txBody>
          <a:bodyPr wrap="square" lIns="0" tIns="0" rIns="0" bIns="0" rtlCol="0"/>
          <a:lstStyle/>
          <a:p>
            <a:endParaRPr>
              <a:solidFill>
                <a:prstClr val="black"/>
              </a:solidFill>
              <a:latin typeface="Calibri"/>
            </a:endParaRPr>
          </a:p>
        </p:txBody>
      </p:sp>
      <p:sp>
        <p:nvSpPr>
          <p:cNvPr id="15" name="object 15"/>
          <p:cNvSpPr/>
          <p:nvPr/>
        </p:nvSpPr>
        <p:spPr>
          <a:xfrm>
            <a:off x="2000570" y="3454194"/>
            <a:ext cx="2047870" cy="590548"/>
          </a:xfrm>
          <a:prstGeom prst="rect">
            <a:avLst/>
          </a:prstGeom>
          <a:blipFill>
            <a:blip r:embed="rId7" cstate="print"/>
            <a:stretch>
              <a:fillRect/>
            </a:stretch>
          </a:blipFill>
        </p:spPr>
        <p:txBody>
          <a:bodyPr wrap="square" lIns="0" tIns="0" rIns="0" bIns="0" rtlCol="0"/>
          <a:lstStyle/>
          <a:p>
            <a:endParaRPr>
              <a:solidFill>
                <a:prstClr val="black"/>
              </a:solidFill>
              <a:latin typeface="Calibri"/>
            </a:endParaRPr>
          </a:p>
        </p:txBody>
      </p:sp>
      <p:sp>
        <p:nvSpPr>
          <p:cNvPr id="16" name="object 16"/>
          <p:cNvSpPr/>
          <p:nvPr/>
        </p:nvSpPr>
        <p:spPr>
          <a:xfrm>
            <a:off x="1971033" y="2512697"/>
            <a:ext cx="2085958" cy="619123"/>
          </a:xfrm>
          <a:prstGeom prst="rect">
            <a:avLst/>
          </a:prstGeom>
          <a:blipFill>
            <a:blip r:embed="rId8" cstate="print"/>
            <a:stretch>
              <a:fillRect/>
            </a:stretch>
          </a:blipFill>
        </p:spPr>
        <p:txBody>
          <a:bodyPr wrap="square" lIns="0" tIns="0" rIns="0" bIns="0" rtlCol="0"/>
          <a:lstStyle/>
          <a:p>
            <a:endParaRPr>
              <a:solidFill>
                <a:prstClr val="black"/>
              </a:solidFill>
              <a:latin typeface="Calibri"/>
            </a:endParaRPr>
          </a:p>
        </p:txBody>
      </p:sp>
      <p:sp>
        <p:nvSpPr>
          <p:cNvPr id="17" name="object 17"/>
          <p:cNvSpPr txBox="1"/>
          <p:nvPr/>
        </p:nvSpPr>
        <p:spPr>
          <a:xfrm>
            <a:off x="423300" y="4609120"/>
            <a:ext cx="821055" cy="375920"/>
          </a:xfrm>
          <a:prstGeom prst="rect">
            <a:avLst/>
          </a:prstGeom>
        </p:spPr>
        <p:txBody>
          <a:bodyPr vert="horz" wrap="square" lIns="0" tIns="0" rIns="0" bIns="0" rtlCol="0">
            <a:spAutoFit/>
          </a:bodyPr>
          <a:lstStyle/>
          <a:p>
            <a:pPr marL="12700"/>
            <a:r>
              <a:rPr sz="2400" spc="-5" dirty="0">
                <a:solidFill>
                  <a:prstClr val="black"/>
                </a:solidFill>
                <a:latin typeface="Arial"/>
                <a:cs typeface="Arial"/>
              </a:rPr>
              <a:t>Want:</a:t>
            </a:r>
            <a:endParaRPr sz="2400">
              <a:solidFill>
                <a:prstClr val="black"/>
              </a:solidFill>
              <a:latin typeface="Arial"/>
              <a:cs typeface="Arial"/>
            </a:endParaRPr>
          </a:p>
        </p:txBody>
      </p:sp>
      <p:sp>
        <p:nvSpPr>
          <p:cNvPr id="18" name="object 18"/>
          <p:cNvSpPr/>
          <p:nvPr/>
        </p:nvSpPr>
        <p:spPr>
          <a:xfrm>
            <a:off x="1528596" y="4478667"/>
            <a:ext cx="1609916" cy="619198"/>
          </a:xfrm>
          <a:prstGeom prst="rect">
            <a:avLst/>
          </a:prstGeom>
          <a:blipFill>
            <a:blip r:embed="rId9" cstate="print"/>
            <a:stretch>
              <a:fillRect/>
            </a:stretch>
          </a:blipFill>
        </p:spPr>
        <p:txBody>
          <a:bodyPr wrap="square" lIns="0" tIns="0" rIns="0" bIns="0" rtlCol="0"/>
          <a:lstStyle/>
          <a:p>
            <a:endParaRPr>
              <a:solidFill>
                <a:prstClr val="black"/>
              </a:solidFill>
              <a:latin typeface="Calibri"/>
            </a:endParaRPr>
          </a:p>
        </p:txBody>
      </p:sp>
      <p:sp>
        <p:nvSpPr>
          <p:cNvPr id="19" name="object 19"/>
          <p:cNvSpPr/>
          <p:nvPr/>
        </p:nvSpPr>
        <p:spPr>
          <a:xfrm>
            <a:off x="8378007" y="3301476"/>
            <a:ext cx="466314" cy="619193"/>
          </a:xfrm>
          <a:prstGeom prst="rect">
            <a:avLst/>
          </a:prstGeom>
          <a:blipFill>
            <a:blip r:embed="rId10" cstate="print"/>
            <a:stretch>
              <a:fillRect/>
            </a:stretch>
          </a:blipFill>
        </p:spPr>
        <p:txBody>
          <a:bodyPr wrap="square" lIns="0" tIns="0" rIns="0" bIns="0" rtlCol="0"/>
          <a:lstStyle/>
          <a:p>
            <a:endParaRPr>
              <a:solidFill>
                <a:prstClr val="black"/>
              </a:solidFill>
              <a:latin typeface="Calibri"/>
            </a:endParaRPr>
          </a:p>
        </p:txBody>
      </p:sp>
      <p:sp>
        <p:nvSpPr>
          <p:cNvPr id="20" name="object 20"/>
          <p:cNvSpPr/>
          <p:nvPr/>
        </p:nvSpPr>
        <p:spPr>
          <a:xfrm>
            <a:off x="8368483" y="3291950"/>
            <a:ext cx="485775" cy="638810"/>
          </a:xfrm>
          <a:custGeom>
            <a:avLst/>
            <a:gdLst/>
            <a:ahLst/>
            <a:cxnLst/>
            <a:rect l="l" t="t" r="r" b="b"/>
            <a:pathLst>
              <a:path w="485775" h="638810">
                <a:moveTo>
                  <a:pt x="0" y="0"/>
                </a:moveTo>
                <a:lnTo>
                  <a:pt x="485374" y="0"/>
                </a:lnTo>
                <a:lnTo>
                  <a:pt x="485374" y="638243"/>
                </a:lnTo>
                <a:lnTo>
                  <a:pt x="0" y="638243"/>
                </a:lnTo>
                <a:lnTo>
                  <a:pt x="0" y="0"/>
                </a:lnTo>
                <a:close/>
              </a:path>
            </a:pathLst>
          </a:custGeom>
          <a:ln w="19049">
            <a:solidFill>
              <a:srgbClr val="FF00FF"/>
            </a:solidFill>
          </a:ln>
        </p:spPr>
        <p:txBody>
          <a:bodyPr wrap="square" lIns="0" tIns="0" rIns="0" bIns="0" rtlCol="0"/>
          <a:lstStyle/>
          <a:p>
            <a:endParaRPr>
              <a:solidFill>
                <a:prstClr val="black"/>
              </a:solidFill>
              <a:latin typeface="Calibri"/>
            </a:endParaRPr>
          </a:p>
        </p:txBody>
      </p:sp>
      <p:sp>
        <p:nvSpPr>
          <p:cNvPr id="21" name="object 21"/>
          <p:cNvSpPr/>
          <p:nvPr/>
        </p:nvSpPr>
        <p:spPr>
          <a:xfrm>
            <a:off x="5411565" y="2944871"/>
            <a:ext cx="3044825" cy="348615"/>
          </a:xfrm>
          <a:custGeom>
            <a:avLst/>
            <a:gdLst/>
            <a:ahLst/>
            <a:cxnLst/>
            <a:rect l="l" t="t" r="r" b="b"/>
            <a:pathLst>
              <a:path w="3044825" h="348614">
                <a:moveTo>
                  <a:pt x="3044543" y="348499"/>
                </a:moveTo>
                <a:lnTo>
                  <a:pt x="0" y="0"/>
                </a:lnTo>
              </a:path>
            </a:pathLst>
          </a:custGeom>
          <a:ln w="19049">
            <a:solidFill>
              <a:srgbClr val="FF00FF"/>
            </a:solidFill>
          </a:ln>
        </p:spPr>
        <p:txBody>
          <a:bodyPr wrap="square" lIns="0" tIns="0" rIns="0" bIns="0" rtlCol="0"/>
          <a:lstStyle/>
          <a:p>
            <a:endParaRPr>
              <a:solidFill>
                <a:prstClr val="black"/>
              </a:solidFill>
              <a:latin typeface="Calibri"/>
            </a:endParaRPr>
          </a:p>
        </p:txBody>
      </p:sp>
      <p:sp>
        <p:nvSpPr>
          <p:cNvPr id="22" name="object 22"/>
          <p:cNvSpPr/>
          <p:nvPr/>
        </p:nvSpPr>
        <p:spPr>
          <a:xfrm>
            <a:off x="5325690" y="2913609"/>
            <a:ext cx="89535" cy="62865"/>
          </a:xfrm>
          <a:custGeom>
            <a:avLst/>
            <a:gdLst/>
            <a:ahLst/>
            <a:cxnLst/>
            <a:rect l="l" t="t" r="r" b="b"/>
            <a:pathLst>
              <a:path w="89535" h="62864">
                <a:moveTo>
                  <a:pt x="89449" y="0"/>
                </a:moveTo>
                <a:lnTo>
                  <a:pt x="0" y="21429"/>
                </a:lnTo>
                <a:lnTo>
                  <a:pt x="82299" y="62522"/>
                </a:lnTo>
                <a:lnTo>
                  <a:pt x="89449" y="0"/>
                </a:lnTo>
                <a:close/>
              </a:path>
            </a:pathLst>
          </a:custGeom>
          <a:ln w="19049">
            <a:solidFill>
              <a:srgbClr val="FF00FF"/>
            </a:solidFill>
          </a:ln>
        </p:spPr>
        <p:txBody>
          <a:bodyPr wrap="square" lIns="0" tIns="0" rIns="0" bIns="0" rtlCol="0"/>
          <a:lstStyle/>
          <a:p>
            <a:endParaRPr>
              <a:solidFill>
                <a:prstClr val="black"/>
              </a:solidFill>
              <a:latin typeface="Calibri"/>
            </a:endParaRPr>
          </a:p>
        </p:txBody>
      </p:sp>
      <p:sp>
        <p:nvSpPr>
          <p:cNvPr id="23" name="object 23"/>
          <p:cNvSpPr txBox="1"/>
          <p:nvPr/>
        </p:nvSpPr>
        <p:spPr>
          <a:xfrm>
            <a:off x="5399118" y="5586262"/>
            <a:ext cx="1579880" cy="288290"/>
          </a:xfrm>
          <a:prstGeom prst="rect">
            <a:avLst/>
          </a:prstGeom>
        </p:spPr>
        <p:txBody>
          <a:bodyPr vert="horz" wrap="square" lIns="0" tIns="0" rIns="0" bIns="0" rtlCol="0">
            <a:spAutoFit/>
          </a:bodyPr>
          <a:lstStyle/>
          <a:p>
            <a:pPr marL="12700">
              <a:lnSpc>
                <a:spcPts val="2190"/>
              </a:lnSpc>
            </a:pPr>
            <a:r>
              <a:rPr sz="3000" spc="-7" baseline="1388" dirty="0">
                <a:solidFill>
                  <a:srgbClr val="FFFFFF"/>
                </a:solidFill>
                <a:latin typeface="Arial"/>
                <a:cs typeface="Arial"/>
              </a:rPr>
              <a:t>Lecture 4 </a:t>
            </a:r>
            <a:r>
              <a:rPr sz="3000" baseline="1388" dirty="0">
                <a:solidFill>
                  <a:srgbClr val="FFFFFF"/>
                </a:solidFill>
                <a:latin typeface="Arial"/>
                <a:cs typeface="Arial"/>
              </a:rPr>
              <a:t>-</a:t>
            </a:r>
            <a:r>
              <a:rPr sz="3000" spc="-225" baseline="1388" dirty="0">
                <a:solidFill>
                  <a:srgbClr val="FFFFFF"/>
                </a:solidFill>
                <a:latin typeface="Arial"/>
                <a:cs typeface="Arial"/>
              </a:rPr>
              <a:t> </a:t>
            </a:r>
            <a:r>
              <a:rPr sz="2000" spc="-5" dirty="0">
                <a:solidFill>
                  <a:srgbClr val="FFFFFF"/>
                </a:solidFill>
                <a:latin typeface="Arial"/>
                <a:cs typeface="Arial"/>
              </a:rPr>
              <a:t>15</a:t>
            </a:r>
            <a:endParaRPr sz="2000">
              <a:solidFill>
                <a:prstClr val="black"/>
              </a:solidFill>
              <a:latin typeface="Arial"/>
              <a:cs typeface="Arial"/>
            </a:endParaRPr>
          </a:p>
        </p:txBody>
      </p:sp>
      <p:sp>
        <p:nvSpPr>
          <p:cNvPr id="24" name="object 24"/>
          <p:cNvSpPr txBox="1">
            <a:spLocks noGrp="1"/>
          </p:cNvSpPr>
          <p:nvPr>
            <p:ph type="ftr" sz="quarter" idx="5"/>
          </p:nvPr>
        </p:nvSpPr>
        <p:spPr>
          <a:prstGeom prst="rect">
            <a:avLst/>
          </a:prstGeom>
        </p:spPr>
        <p:txBody>
          <a:bodyPr vert="horz" wrap="square" lIns="0" tIns="0" rIns="0" bIns="0" rtlCol="0">
            <a:spAutoFit/>
          </a:bodyPr>
          <a:lstStyle/>
          <a:p>
            <a:pPr marL="12700">
              <a:lnSpc>
                <a:spcPts val="2120"/>
              </a:lnSpc>
            </a:pPr>
            <a:r>
              <a:rPr spc="-5" dirty="0">
                <a:solidFill>
                  <a:prstClr val="white"/>
                </a:solidFill>
              </a:rPr>
              <a:t>13 Jan</a:t>
            </a:r>
            <a:r>
              <a:rPr spc="-65" dirty="0">
                <a:solidFill>
                  <a:prstClr val="white"/>
                </a:solidFill>
              </a:rPr>
              <a:t> </a:t>
            </a:r>
            <a:r>
              <a:rPr spc="-5" dirty="0">
                <a:solidFill>
                  <a:prstClr val="white"/>
                </a:solidFill>
              </a:rPr>
              <a:t>2016</a:t>
            </a:r>
          </a:p>
        </p:txBody>
      </p:sp>
      <p:sp>
        <p:nvSpPr>
          <p:cNvPr id="25" name="object 25"/>
          <p:cNvSpPr txBox="1">
            <a:spLocks noGrp="1"/>
          </p:cNvSpPr>
          <p:nvPr>
            <p:ph type="dt" sz="half" idx="6"/>
          </p:nvPr>
        </p:nvSpPr>
        <p:spPr>
          <a:prstGeom prst="rect">
            <a:avLst/>
          </a:prstGeom>
        </p:spPr>
        <p:txBody>
          <a:bodyPr vert="horz" wrap="square" lIns="0" tIns="0" rIns="0" bIns="0" rtlCol="0">
            <a:spAutoFit/>
          </a:bodyPr>
          <a:lstStyle/>
          <a:p>
            <a:pPr marL="12700">
              <a:lnSpc>
                <a:spcPts val="1920"/>
              </a:lnSpc>
            </a:pPr>
            <a:r>
              <a:rPr spc="-5" dirty="0">
                <a:solidFill>
                  <a:prstClr val="white"/>
                </a:solidFill>
              </a:rPr>
              <a:t>Fei-Fei Li &amp; Andrej Karpathy &amp; Justin</a:t>
            </a:r>
            <a:r>
              <a:rPr spc="65" dirty="0">
                <a:solidFill>
                  <a:prstClr val="white"/>
                </a:solidFill>
              </a:rPr>
              <a:t> </a:t>
            </a:r>
            <a:r>
              <a:rPr spc="-5" dirty="0">
                <a:solidFill>
                  <a:prstClr val="white"/>
                </a:solidFill>
              </a:rPr>
              <a:t>Johnson</a:t>
            </a:r>
          </a:p>
        </p:txBody>
      </p:sp>
      <p:sp>
        <p:nvSpPr>
          <p:cNvPr id="26" name="TextBox 25">
            <a:extLst>
              <a:ext uri="{FF2B5EF4-FFF2-40B4-BE49-F238E27FC236}">
                <a16:creationId xmlns:a16="http://schemas.microsoft.com/office/drawing/2014/main" xmlns="" id="{F882E6D0-2E32-40FE-949B-3664A06E115A}"/>
              </a:ext>
            </a:extLst>
          </p:cNvPr>
          <p:cNvSpPr txBox="1"/>
          <p:nvPr/>
        </p:nvSpPr>
        <p:spPr>
          <a:xfrm>
            <a:off x="0" y="6604084"/>
            <a:ext cx="1072730" cy="253916"/>
          </a:xfrm>
          <a:prstGeom prst="rect">
            <a:avLst/>
          </a:prstGeom>
          <a:noFill/>
        </p:spPr>
        <p:txBody>
          <a:bodyPr wrap="none" rtlCol="0">
            <a:spAutoFit/>
          </a:bodyPr>
          <a:lstStyle/>
          <a:p>
            <a:r>
              <a:rPr lang="en-US" sz="1050" dirty="0"/>
              <a:t>Andrej </a:t>
            </a:r>
            <a:r>
              <a:rPr lang="en-US" sz="1050" dirty="0" err="1"/>
              <a:t>Karpathy</a:t>
            </a:r>
            <a:endParaRPr lang="en-US" sz="1050" dirty="0"/>
          </a:p>
        </p:txBody>
      </p:sp>
      <p:sp>
        <p:nvSpPr>
          <p:cNvPr id="27" name="Rectangle 26"/>
          <p:cNvSpPr/>
          <p:nvPr/>
        </p:nvSpPr>
        <p:spPr>
          <a:xfrm>
            <a:off x="0" y="76955"/>
            <a:ext cx="7494359" cy="646331"/>
          </a:xfrm>
          <a:prstGeom prst="rect">
            <a:avLst/>
          </a:prstGeom>
        </p:spPr>
        <p:txBody>
          <a:bodyPr wrap="none">
            <a:spAutoFit/>
          </a:bodyPr>
          <a:lstStyle/>
          <a:p>
            <a:r>
              <a:rPr lang="en-US" sz="3600" dirty="0" smtClean="0">
                <a:latin typeface="Arial" panose="020B0604020202020204" pitchFamily="34" charset="0"/>
                <a:cs typeface="Arial" panose="020B0604020202020204" pitchFamily="34" charset="0"/>
              </a:rPr>
              <a:t>Backpropagation: a simple example</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9111018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0" y="5481366"/>
            <a:ext cx="9144000" cy="359073"/>
          </a:xfrm>
          <a:prstGeom prst="rect">
            <a:avLst/>
          </a:prstGeom>
        </p:spPr>
        <p:txBody>
          <a:bodyPr vert="horz" wrap="square" lIns="0" tIns="50800" rIns="0" bIns="0" rtlCol="0">
            <a:spAutoFit/>
          </a:bodyPr>
          <a:lstStyle/>
          <a:p>
            <a:pPr marL="157480">
              <a:spcBef>
                <a:spcPts val="400"/>
              </a:spcBef>
              <a:tabLst>
                <a:tab pos="5411470" algn="l"/>
                <a:tab pos="7621270" algn="l"/>
              </a:tabLst>
            </a:pPr>
            <a:r>
              <a:rPr spc="-5" dirty="0">
                <a:solidFill>
                  <a:srgbClr val="FFFFFF"/>
                </a:solidFill>
                <a:latin typeface="Arial"/>
                <a:cs typeface="Arial"/>
              </a:rPr>
              <a:t>Fei-Fei Li &amp; Andrej Karpathy &amp;</a:t>
            </a:r>
            <a:r>
              <a:rPr spc="100" dirty="0">
                <a:solidFill>
                  <a:srgbClr val="FFFFFF"/>
                </a:solidFill>
                <a:latin typeface="Arial"/>
                <a:cs typeface="Arial"/>
              </a:rPr>
              <a:t> </a:t>
            </a:r>
            <a:r>
              <a:rPr spc="-5" dirty="0">
                <a:solidFill>
                  <a:srgbClr val="FFFFFF"/>
                </a:solidFill>
                <a:latin typeface="Arial"/>
                <a:cs typeface="Arial"/>
              </a:rPr>
              <a:t>Justin</a:t>
            </a:r>
            <a:r>
              <a:rPr spc="10" dirty="0">
                <a:solidFill>
                  <a:srgbClr val="FFFFFF"/>
                </a:solidFill>
                <a:latin typeface="Arial"/>
                <a:cs typeface="Arial"/>
              </a:rPr>
              <a:t> </a:t>
            </a:r>
            <a:r>
              <a:rPr spc="-5" dirty="0">
                <a:solidFill>
                  <a:srgbClr val="FFFFFF"/>
                </a:solidFill>
                <a:latin typeface="Arial"/>
                <a:cs typeface="Arial"/>
              </a:rPr>
              <a:t>Johnson	</a:t>
            </a:r>
            <a:r>
              <a:rPr sz="3000" spc="-7" baseline="-4166" dirty="0">
                <a:solidFill>
                  <a:srgbClr val="FFFFFF"/>
                </a:solidFill>
                <a:latin typeface="Arial"/>
                <a:cs typeface="Arial"/>
              </a:rPr>
              <a:t>Lecture</a:t>
            </a:r>
            <a:r>
              <a:rPr sz="3000" baseline="-4166" dirty="0">
                <a:solidFill>
                  <a:srgbClr val="FFFFFF"/>
                </a:solidFill>
                <a:latin typeface="Arial"/>
                <a:cs typeface="Arial"/>
              </a:rPr>
              <a:t> </a:t>
            </a:r>
            <a:r>
              <a:rPr sz="3000" spc="-7" baseline="-4166" dirty="0">
                <a:solidFill>
                  <a:srgbClr val="FFFFFF"/>
                </a:solidFill>
                <a:latin typeface="Arial"/>
                <a:cs typeface="Arial"/>
              </a:rPr>
              <a:t>4</a:t>
            </a:r>
            <a:r>
              <a:rPr sz="3000" baseline="-4166" dirty="0">
                <a:solidFill>
                  <a:srgbClr val="FFFFFF"/>
                </a:solidFill>
                <a:latin typeface="Arial"/>
                <a:cs typeface="Arial"/>
              </a:rPr>
              <a:t> -	</a:t>
            </a:r>
            <a:r>
              <a:rPr sz="3000" spc="-7" baseline="-4166" dirty="0">
                <a:solidFill>
                  <a:srgbClr val="FFFFFF"/>
                </a:solidFill>
                <a:latin typeface="Arial"/>
                <a:cs typeface="Arial"/>
              </a:rPr>
              <a:t>13 Jan</a:t>
            </a:r>
            <a:r>
              <a:rPr sz="3000" spc="-97" baseline="-4166" dirty="0">
                <a:solidFill>
                  <a:srgbClr val="FFFFFF"/>
                </a:solidFill>
                <a:latin typeface="Arial"/>
                <a:cs typeface="Arial"/>
              </a:rPr>
              <a:t> </a:t>
            </a:r>
            <a:r>
              <a:rPr sz="3000" spc="-7" baseline="-4166" dirty="0">
                <a:solidFill>
                  <a:srgbClr val="FFFFFF"/>
                </a:solidFill>
                <a:latin typeface="Arial"/>
                <a:cs typeface="Arial"/>
              </a:rPr>
              <a:t>2016</a:t>
            </a:r>
            <a:endParaRPr sz="3000" baseline="-4166">
              <a:solidFill>
                <a:prstClr val="black"/>
              </a:solidFill>
              <a:latin typeface="Arial"/>
              <a:cs typeface="Arial"/>
            </a:endParaRPr>
          </a:p>
        </p:txBody>
      </p:sp>
      <p:sp>
        <p:nvSpPr>
          <p:cNvPr id="4" name="object 4"/>
          <p:cNvSpPr/>
          <p:nvPr/>
        </p:nvSpPr>
        <p:spPr>
          <a:xfrm>
            <a:off x="100600" y="3355395"/>
            <a:ext cx="4166235" cy="785495"/>
          </a:xfrm>
          <a:custGeom>
            <a:avLst/>
            <a:gdLst/>
            <a:ahLst/>
            <a:cxnLst/>
            <a:rect l="l" t="t" r="r" b="b"/>
            <a:pathLst>
              <a:path w="4166235" h="785495">
                <a:moveTo>
                  <a:pt x="0" y="0"/>
                </a:moveTo>
                <a:lnTo>
                  <a:pt x="4166091" y="0"/>
                </a:lnTo>
                <a:lnTo>
                  <a:pt x="4166091" y="785398"/>
                </a:lnTo>
                <a:lnTo>
                  <a:pt x="0" y="785398"/>
                </a:lnTo>
                <a:lnTo>
                  <a:pt x="0" y="0"/>
                </a:lnTo>
                <a:close/>
              </a:path>
            </a:pathLst>
          </a:custGeom>
          <a:ln w="19049">
            <a:solidFill>
              <a:srgbClr val="0000FF"/>
            </a:solidFill>
          </a:ln>
        </p:spPr>
        <p:txBody>
          <a:bodyPr wrap="square" lIns="0" tIns="0" rIns="0" bIns="0" rtlCol="0"/>
          <a:lstStyle/>
          <a:p>
            <a:endParaRPr>
              <a:solidFill>
                <a:prstClr val="black"/>
              </a:solidFill>
              <a:latin typeface="Calibri"/>
            </a:endParaRPr>
          </a:p>
        </p:txBody>
      </p:sp>
      <p:sp>
        <p:nvSpPr>
          <p:cNvPr id="5" name="object 5"/>
          <p:cNvSpPr/>
          <p:nvPr/>
        </p:nvSpPr>
        <p:spPr>
          <a:xfrm>
            <a:off x="90100" y="2447822"/>
            <a:ext cx="4166235" cy="785495"/>
          </a:xfrm>
          <a:custGeom>
            <a:avLst/>
            <a:gdLst/>
            <a:ahLst/>
            <a:cxnLst/>
            <a:rect l="l" t="t" r="r" b="b"/>
            <a:pathLst>
              <a:path w="4166235" h="785494">
                <a:moveTo>
                  <a:pt x="0" y="0"/>
                </a:moveTo>
                <a:lnTo>
                  <a:pt x="4166091" y="0"/>
                </a:lnTo>
                <a:lnTo>
                  <a:pt x="4166091" y="785398"/>
                </a:lnTo>
                <a:lnTo>
                  <a:pt x="0" y="785398"/>
                </a:lnTo>
                <a:lnTo>
                  <a:pt x="0" y="0"/>
                </a:lnTo>
                <a:close/>
              </a:path>
            </a:pathLst>
          </a:custGeom>
          <a:ln w="19049">
            <a:solidFill>
              <a:srgbClr val="FF0000"/>
            </a:solidFill>
          </a:ln>
        </p:spPr>
        <p:txBody>
          <a:bodyPr wrap="square" lIns="0" tIns="0" rIns="0" bIns="0" rtlCol="0"/>
          <a:lstStyle/>
          <a:p>
            <a:endParaRPr>
              <a:solidFill>
                <a:prstClr val="black"/>
              </a:solidFill>
              <a:latin typeface="Calibri"/>
            </a:endParaRPr>
          </a:p>
        </p:txBody>
      </p:sp>
      <p:sp>
        <p:nvSpPr>
          <p:cNvPr id="6" name="object 6"/>
          <p:cNvSpPr/>
          <p:nvPr/>
        </p:nvSpPr>
        <p:spPr>
          <a:xfrm>
            <a:off x="290550" y="1165875"/>
            <a:ext cx="2847969" cy="438149"/>
          </a:xfrm>
          <a:prstGeom prst="rect">
            <a:avLst/>
          </a:prstGeom>
          <a:blipFill>
            <a:blip r:embed="rId3" cstate="print"/>
            <a:stretch>
              <a:fillRect/>
            </a:stretch>
          </a:blipFill>
        </p:spPr>
        <p:txBody>
          <a:bodyPr wrap="square" lIns="0" tIns="0" rIns="0" bIns="0" rtlCol="0"/>
          <a:lstStyle/>
          <a:p>
            <a:endParaRPr>
              <a:solidFill>
                <a:prstClr val="black"/>
              </a:solidFill>
              <a:latin typeface="Calibri"/>
            </a:endParaRPr>
          </a:p>
        </p:txBody>
      </p:sp>
      <p:sp>
        <p:nvSpPr>
          <p:cNvPr id="7" name="object 7"/>
          <p:cNvSpPr/>
          <p:nvPr/>
        </p:nvSpPr>
        <p:spPr>
          <a:xfrm>
            <a:off x="4505940" y="1011924"/>
            <a:ext cx="4510690" cy="2056720"/>
          </a:xfrm>
          <a:prstGeom prst="rect">
            <a:avLst/>
          </a:prstGeom>
          <a:blipFill>
            <a:blip r:embed="rId4" cstate="print"/>
            <a:stretch>
              <a:fillRect/>
            </a:stretch>
          </a:blipFill>
        </p:spPr>
        <p:txBody>
          <a:bodyPr wrap="square" lIns="0" tIns="0" rIns="0" bIns="0" rtlCol="0"/>
          <a:lstStyle/>
          <a:p>
            <a:endParaRPr>
              <a:solidFill>
                <a:prstClr val="black"/>
              </a:solidFill>
              <a:latin typeface="Calibri"/>
            </a:endParaRPr>
          </a:p>
        </p:txBody>
      </p:sp>
      <p:sp>
        <p:nvSpPr>
          <p:cNvPr id="8" name="object 8"/>
          <p:cNvSpPr/>
          <p:nvPr/>
        </p:nvSpPr>
        <p:spPr>
          <a:xfrm>
            <a:off x="4501191" y="1007163"/>
            <a:ext cx="4520565" cy="2066289"/>
          </a:xfrm>
          <a:custGeom>
            <a:avLst/>
            <a:gdLst/>
            <a:ahLst/>
            <a:cxnLst/>
            <a:rect l="l" t="t" r="r" b="b"/>
            <a:pathLst>
              <a:path w="4520565" h="2066289">
                <a:moveTo>
                  <a:pt x="0" y="0"/>
                </a:moveTo>
                <a:lnTo>
                  <a:pt x="4520215" y="0"/>
                </a:lnTo>
                <a:lnTo>
                  <a:pt x="4520215" y="2066245"/>
                </a:lnTo>
                <a:lnTo>
                  <a:pt x="0" y="2066245"/>
                </a:lnTo>
                <a:lnTo>
                  <a:pt x="0" y="0"/>
                </a:lnTo>
                <a:close/>
              </a:path>
            </a:pathLst>
          </a:custGeom>
          <a:ln w="9524">
            <a:solidFill>
              <a:srgbClr val="000000"/>
            </a:solidFill>
          </a:ln>
        </p:spPr>
        <p:txBody>
          <a:bodyPr wrap="square" lIns="0" tIns="0" rIns="0" bIns="0" rtlCol="0"/>
          <a:lstStyle/>
          <a:p>
            <a:endParaRPr>
              <a:solidFill>
                <a:prstClr val="black"/>
              </a:solidFill>
              <a:latin typeface="Calibri"/>
            </a:endParaRPr>
          </a:p>
        </p:txBody>
      </p:sp>
      <p:sp>
        <p:nvSpPr>
          <p:cNvPr id="9" name="object 9"/>
          <p:cNvSpPr/>
          <p:nvPr/>
        </p:nvSpPr>
        <p:spPr>
          <a:xfrm>
            <a:off x="4702041" y="1313250"/>
            <a:ext cx="375285" cy="263525"/>
          </a:xfrm>
          <a:custGeom>
            <a:avLst/>
            <a:gdLst/>
            <a:ahLst/>
            <a:cxnLst/>
            <a:rect l="l" t="t" r="r" b="b"/>
            <a:pathLst>
              <a:path w="375285" h="263525">
                <a:moveTo>
                  <a:pt x="0" y="0"/>
                </a:moveTo>
                <a:lnTo>
                  <a:pt x="374999" y="0"/>
                </a:lnTo>
                <a:lnTo>
                  <a:pt x="374999" y="263399"/>
                </a:lnTo>
                <a:lnTo>
                  <a:pt x="0" y="263399"/>
                </a:lnTo>
                <a:lnTo>
                  <a:pt x="0" y="0"/>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10" name="object 10"/>
          <p:cNvSpPr/>
          <p:nvPr/>
        </p:nvSpPr>
        <p:spPr>
          <a:xfrm>
            <a:off x="4774666" y="2072048"/>
            <a:ext cx="375285" cy="263525"/>
          </a:xfrm>
          <a:custGeom>
            <a:avLst/>
            <a:gdLst/>
            <a:ahLst/>
            <a:cxnLst/>
            <a:rect l="l" t="t" r="r" b="b"/>
            <a:pathLst>
              <a:path w="375285" h="263525">
                <a:moveTo>
                  <a:pt x="0" y="0"/>
                </a:moveTo>
                <a:lnTo>
                  <a:pt x="374999" y="0"/>
                </a:lnTo>
                <a:lnTo>
                  <a:pt x="374999" y="263399"/>
                </a:lnTo>
                <a:lnTo>
                  <a:pt x="0" y="263399"/>
                </a:lnTo>
                <a:lnTo>
                  <a:pt x="0" y="0"/>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11" name="object 11"/>
          <p:cNvSpPr/>
          <p:nvPr/>
        </p:nvSpPr>
        <p:spPr>
          <a:xfrm>
            <a:off x="6642537" y="1713799"/>
            <a:ext cx="375285" cy="263525"/>
          </a:xfrm>
          <a:custGeom>
            <a:avLst/>
            <a:gdLst/>
            <a:ahLst/>
            <a:cxnLst/>
            <a:rect l="l" t="t" r="r" b="b"/>
            <a:pathLst>
              <a:path w="375284" h="263525">
                <a:moveTo>
                  <a:pt x="0" y="0"/>
                </a:moveTo>
                <a:lnTo>
                  <a:pt x="374999" y="0"/>
                </a:lnTo>
                <a:lnTo>
                  <a:pt x="374999" y="263399"/>
                </a:lnTo>
                <a:lnTo>
                  <a:pt x="0" y="263399"/>
                </a:lnTo>
                <a:lnTo>
                  <a:pt x="0" y="0"/>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12" name="object 12"/>
          <p:cNvSpPr txBox="1">
            <a:spLocks noGrp="1"/>
          </p:cNvSpPr>
          <p:nvPr>
            <p:ph type="title"/>
          </p:nvPr>
        </p:nvSpPr>
        <p:spPr>
          <a:xfrm>
            <a:off x="331950" y="1711930"/>
            <a:ext cx="3164205" cy="375920"/>
          </a:xfrm>
          <a:prstGeom prst="rect">
            <a:avLst/>
          </a:prstGeom>
        </p:spPr>
        <p:txBody>
          <a:bodyPr vert="horz" wrap="square" lIns="0" tIns="0" rIns="0" bIns="0" rtlCol="0">
            <a:spAutoFit/>
          </a:bodyPr>
          <a:lstStyle/>
          <a:p>
            <a:pPr marL="12700"/>
            <a:r>
              <a:rPr sz="2400" spc="-5" dirty="0">
                <a:solidFill>
                  <a:srgbClr val="38751C"/>
                </a:solidFill>
              </a:rPr>
              <a:t>e.g. </a:t>
            </a:r>
            <a:r>
              <a:rPr sz="2400" dirty="0">
                <a:solidFill>
                  <a:srgbClr val="38751C"/>
                </a:solidFill>
              </a:rPr>
              <a:t>x </a:t>
            </a:r>
            <a:r>
              <a:rPr sz="2400" spc="-5" dirty="0">
                <a:solidFill>
                  <a:srgbClr val="38751C"/>
                </a:solidFill>
              </a:rPr>
              <a:t>= -2, </a:t>
            </a:r>
            <a:r>
              <a:rPr sz="2400" dirty="0">
                <a:solidFill>
                  <a:srgbClr val="38751C"/>
                </a:solidFill>
              </a:rPr>
              <a:t>y </a:t>
            </a:r>
            <a:r>
              <a:rPr sz="2400" spc="-5" dirty="0">
                <a:solidFill>
                  <a:srgbClr val="38751C"/>
                </a:solidFill>
              </a:rPr>
              <a:t>= 5, </a:t>
            </a:r>
            <a:r>
              <a:rPr sz="2400" dirty="0">
                <a:solidFill>
                  <a:srgbClr val="38751C"/>
                </a:solidFill>
              </a:rPr>
              <a:t>z </a:t>
            </a:r>
            <a:r>
              <a:rPr sz="2400" spc="-5" dirty="0">
                <a:solidFill>
                  <a:srgbClr val="38751C"/>
                </a:solidFill>
              </a:rPr>
              <a:t>=</a:t>
            </a:r>
            <a:r>
              <a:rPr sz="2400" spc="-70" dirty="0">
                <a:solidFill>
                  <a:srgbClr val="38751C"/>
                </a:solidFill>
              </a:rPr>
              <a:t> </a:t>
            </a:r>
            <a:r>
              <a:rPr sz="2400" spc="-5" dirty="0">
                <a:solidFill>
                  <a:srgbClr val="38751C"/>
                </a:solidFill>
              </a:rPr>
              <a:t>-4</a:t>
            </a:r>
            <a:endParaRPr sz="2400"/>
          </a:p>
        </p:txBody>
      </p:sp>
      <p:sp>
        <p:nvSpPr>
          <p:cNvPr id="13" name="object 13"/>
          <p:cNvSpPr/>
          <p:nvPr/>
        </p:nvSpPr>
        <p:spPr>
          <a:xfrm>
            <a:off x="207187" y="2626996"/>
            <a:ext cx="1409697" cy="390524"/>
          </a:xfrm>
          <a:prstGeom prst="rect">
            <a:avLst/>
          </a:prstGeom>
          <a:blipFill>
            <a:blip r:embed="rId5" cstate="print"/>
            <a:stretch>
              <a:fillRect/>
            </a:stretch>
          </a:blipFill>
        </p:spPr>
        <p:txBody>
          <a:bodyPr wrap="square" lIns="0" tIns="0" rIns="0" bIns="0" rtlCol="0"/>
          <a:lstStyle/>
          <a:p>
            <a:endParaRPr>
              <a:solidFill>
                <a:prstClr val="black"/>
              </a:solidFill>
              <a:latin typeface="Calibri"/>
            </a:endParaRPr>
          </a:p>
        </p:txBody>
      </p:sp>
      <p:sp>
        <p:nvSpPr>
          <p:cNvPr id="14" name="object 14"/>
          <p:cNvSpPr/>
          <p:nvPr/>
        </p:nvSpPr>
        <p:spPr>
          <a:xfrm>
            <a:off x="253000" y="3520870"/>
            <a:ext cx="942973" cy="457199"/>
          </a:xfrm>
          <a:prstGeom prst="rect">
            <a:avLst/>
          </a:prstGeom>
          <a:blipFill>
            <a:blip r:embed="rId6" cstate="print"/>
            <a:stretch>
              <a:fillRect/>
            </a:stretch>
          </a:blipFill>
        </p:spPr>
        <p:txBody>
          <a:bodyPr wrap="square" lIns="0" tIns="0" rIns="0" bIns="0" rtlCol="0"/>
          <a:lstStyle/>
          <a:p>
            <a:endParaRPr>
              <a:solidFill>
                <a:prstClr val="black"/>
              </a:solidFill>
              <a:latin typeface="Calibri"/>
            </a:endParaRPr>
          </a:p>
        </p:txBody>
      </p:sp>
      <p:sp>
        <p:nvSpPr>
          <p:cNvPr id="15" name="object 15"/>
          <p:cNvSpPr/>
          <p:nvPr/>
        </p:nvSpPr>
        <p:spPr>
          <a:xfrm>
            <a:off x="2000570" y="3454194"/>
            <a:ext cx="2047870" cy="590548"/>
          </a:xfrm>
          <a:prstGeom prst="rect">
            <a:avLst/>
          </a:prstGeom>
          <a:blipFill>
            <a:blip r:embed="rId7" cstate="print"/>
            <a:stretch>
              <a:fillRect/>
            </a:stretch>
          </a:blipFill>
        </p:spPr>
        <p:txBody>
          <a:bodyPr wrap="square" lIns="0" tIns="0" rIns="0" bIns="0" rtlCol="0"/>
          <a:lstStyle/>
          <a:p>
            <a:endParaRPr>
              <a:solidFill>
                <a:prstClr val="black"/>
              </a:solidFill>
              <a:latin typeface="Calibri"/>
            </a:endParaRPr>
          </a:p>
        </p:txBody>
      </p:sp>
      <p:sp>
        <p:nvSpPr>
          <p:cNvPr id="16" name="object 16"/>
          <p:cNvSpPr/>
          <p:nvPr/>
        </p:nvSpPr>
        <p:spPr>
          <a:xfrm>
            <a:off x="1971033" y="2512697"/>
            <a:ext cx="2085958" cy="619123"/>
          </a:xfrm>
          <a:prstGeom prst="rect">
            <a:avLst/>
          </a:prstGeom>
          <a:blipFill>
            <a:blip r:embed="rId8" cstate="print"/>
            <a:stretch>
              <a:fillRect/>
            </a:stretch>
          </a:blipFill>
        </p:spPr>
        <p:txBody>
          <a:bodyPr wrap="square" lIns="0" tIns="0" rIns="0" bIns="0" rtlCol="0"/>
          <a:lstStyle/>
          <a:p>
            <a:endParaRPr>
              <a:solidFill>
                <a:prstClr val="black"/>
              </a:solidFill>
              <a:latin typeface="Calibri"/>
            </a:endParaRPr>
          </a:p>
        </p:txBody>
      </p:sp>
      <p:sp>
        <p:nvSpPr>
          <p:cNvPr id="17" name="object 17"/>
          <p:cNvSpPr txBox="1"/>
          <p:nvPr/>
        </p:nvSpPr>
        <p:spPr>
          <a:xfrm>
            <a:off x="423300" y="4609120"/>
            <a:ext cx="821055" cy="375920"/>
          </a:xfrm>
          <a:prstGeom prst="rect">
            <a:avLst/>
          </a:prstGeom>
        </p:spPr>
        <p:txBody>
          <a:bodyPr vert="horz" wrap="square" lIns="0" tIns="0" rIns="0" bIns="0" rtlCol="0">
            <a:spAutoFit/>
          </a:bodyPr>
          <a:lstStyle/>
          <a:p>
            <a:pPr marL="12700"/>
            <a:r>
              <a:rPr sz="2400" spc="-5" dirty="0">
                <a:solidFill>
                  <a:prstClr val="black"/>
                </a:solidFill>
                <a:latin typeface="Arial"/>
                <a:cs typeface="Arial"/>
              </a:rPr>
              <a:t>Want:</a:t>
            </a:r>
            <a:endParaRPr sz="2400">
              <a:solidFill>
                <a:prstClr val="black"/>
              </a:solidFill>
              <a:latin typeface="Arial"/>
              <a:cs typeface="Arial"/>
            </a:endParaRPr>
          </a:p>
        </p:txBody>
      </p:sp>
      <p:sp>
        <p:nvSpPr>
          <p:cNvPr id="18" name="object 18"/>
          <p:cNvSpPr/>
          <p:nvPr/>
        </p:nvSpPr>
        <p:spPr>
          <a:xfrm>
            <a:off x="1528596" y="4478667"/>
            <a:ext cx="1609916" cy="619198"/>
          </a:xfrm>
          <a:prstGeom prst="rect">
            <a:avLst/>
          </a:prstGeom>
          <a:blipFill>
            <a:blip r:embed="rId9" cstate="print"/>
            <a:stretch>
              <a:fillRect/>
            </a:stretch>
          </a:blipFill>
        </p:spPr>
        <p:txBody>
          <a:bodyPr wrap="square" lIns="0" tIns="0" rIns="0" bIns="0" rtlCol="0"/>
          <a:lstStyle/>
          <a:p>
            <a:endParaRPr>
              <a:solidFill>
                <a:prstClr val="black"/>
              </a:solidFill>
              <a:latin typeface="Calibri"/>
            </a:endParaRPr>
          </a:p>
        </p:txBody>
      </p:sp>
      <p:sp>
        <p:nvSpPr>
          <p:cNvPr id="19" name="object 19"/>
          <p:cNvSpPr/>
          <p:nvPr/>
        </p:nvSpPr>
        <p:spPr>
          <a:xfrm>
            <a:off x="8261108" y="3293370"/>
            <a:ext cx="457198" cy="742948"/>
          </a:xfrm>
          <a:prstGeom prst="rect">
            <a:avLst/>
          </a:prstGeom>
          <a:blipFill>
            <a:blip r:embed="rId10" cstate="print"/>
            <a:stretch>
              <a:fillRect/>
            </a:stretch>
          </a:blipFill>
        </p:spPr>
        <p:txBody>
          <a:bodyPr wrap="square" lIns="0" tIns="0" rIns="0" bIns="0" rtlCol="0"/>
          <a:lstStyle/>
          <a:p>
            <a:endParaRPr>
              <a:solidFill>
                <a:prstClr val="black"/>
              </a:solidFill>
              <a:latin typeface="Calibri"/>
            </a:endParaRPr>
          </a:p>
        </p:txBody>
      </p:sp>
      <p:sp>
        <p:nvSpPr>
          <p:cNvPr id="20" name="object 20"/>
          <p:cNvSpPr/>
          <p:nvPr/>
        </p:nvSpPr>
        <p:spPr>
          <a:xfrm>
            <a:off x="8251583" y="3283845"/>
            <a:ext cx="476250" cy="762000"/>
          </a:xfrm>
          <a:custGeom>
            <a:avLst/>
            <a:gdLst/>
            <a:ahLst/>
            <a:cxnLst/>
            <a:rect l="l" t="t" r="r" b="b"/>
            <a:pathLst>
              <a:path w="476250" h="762000">
                <a:moveTo>
                  <a:pt x="0" y="0"/>
                </a:moveTo>
                <a:lnTo>
                  <a:pt x="476249" y="0"/>
                </a:lnTo>
                <a:lnTo>
                  <a:pt x="476249" y="761998"/>
                </a:lnTo>
                <a:lnTo>
                  <a:pt x="0" y="761998"/>
                </a:lnTo>
                <a:lnTo>
                  <a:pt x="0" y="0"/>
                </a:lnTo>
                <a:close/>
              </a:path>
            </a:pathLst>
          </a:custGeom>
          <a:ln w="19049">
            <a:solidFill>
              <a:srgbClr val="FF00FF"/>
            </a:solidFill>
          </a:ln>
        </p:spPr>
        <p:txBody>
          <a:bodyPr wrap="square" lIns="0" tIns="0" rIns="0" bIns="0" rtlCol="0"/>
          <a:lstStyle/>
          <a:p>
            <a:endParaRPr>
              <a:solidFill>
                <a:prstClr val="black"/>
              </a:solidFill>
              <a:latin typeface="Calibri"/>
            </a:endParaRPr>
          </a:p>
        </p:txBody>
      </p:sp>
      <p:sp>
        <p:nvSpPr>
          <p:cNvPr id="21" name="object 21"/>
          <p:cNvSpPr/>
          <p:nvPr/>
        </p:nvSpPr>
        <p:spPr>
          <a:xfrm>
            <a:off x="7035335" y="2034186"/>
            <a:ext cx="1421130" cy="1259205"/>
          </a:xfrm>
          <a:custGeom>
            <a:avLst/>
            <a:gdLst/>
            <a:ahLst/>
            <a:cxnLst/>
            <a:rect l="l" t="t" r="r" b="b"/>
            <a:pathLst>
              <a:path w="1421129" h="1259205">
                <a:moveTo>
                  <a:pt x="1420772" y="1259184"/>
                </a:moveTo>
                <a:lnTo>
                  <a:pt x="0" y="0"/>
                </a:lnTo>
              </a:path>
            </a:pathLst>
          </a:custGeom>
          <a:ln w="19049">
            <a:solidFill>
              <a:srgbClr val="FF00FF"/>
            </a:solidFill>
          </a:ln>
        </p:spPr>
        <p:txBody>
          <a:bodyPr wrap="square" lIns="0" tIns="0" rIns="0" bIns="0" rtlCol="0"/>
          <a:lstStyle/>
          <a:p>
            <a:endParaRPr>
              <a:solidFill>
                <a:prstClr val="black"/>
              </a:solidFill>
              <a:latin typeface="Calibri"/>
            </a:endParaRPr>
          </a:p>
        </p:txBody>
      </p:sp>
      <p:sp>
        <p:nvSpPr>
          <p:cNvPr id="22" name="object 22"/>
          <p:cNvSpPr/>
          <p:nvPr/>
        </p:nvSpPr>
        <p:spPr>
          <a:xfrm>
            <a:off x="6970636" y="1976845"/>
            <a:ext cx="85725" cy="81280"/>
          </a:xfrm>
          <a:custGeom>
            <a:avLst/>
            <a:gdLst/>
            <a:ahLst/>
            <a:cxnLst/>
            <a:rect l="l" t="t" r="r" b="b"/>
            <a:pathLst>
              <a:path w="85725" h="81280">
                <a:moveTo>
                  <a:pt x="85574" y="33789"/>
                </a:moveTo>
                <a:lnTo>
                  <a:pt x="0" y="0"/>
                </a:lnTo>
                <a:lnTo>
                  <a:pt x="43849" y="80887"/>
                </a:lnTo>
                <a:lnTo>
                  <a:pt x="85574" y="33789"/>
                </a:lnTo>
                <a:close/>
              </a:path>
            </a:pathLst>
          </a:custGeom>
          <a:ln w="19049">
            <a:solidFill>
              <a:srgbClr val="FF00FF"/>
            </a:solidFill>
          </a:ln>
        </p:spPr>
        <p:txBody>
          <a:bodyPr wrap="square" lIns="0" tIns="0" rIns="0" bIns="0" rtlCol="0"/>
          <a:lstStyle/>
          <a:p>
            <a:endParaRPr>
              <a:solidFill>
                <a:prstClr val="black"/>
              </a:solidFill>
              <a:latin typeface="Calibri"/>
            </a:endParaRPr>
          </a:p>
        </p:txBody>
      </p:sp>
      <p:sp>
        <p:nvSpPr>
          <p:cNvPr id="23" name="object 23"/>
          <p:cNvSpPr txBox="1"/>
          <p:nvPr/>
        </p:nvSpPr>
        <p:spPr>
          <a:xfrm>
            <a:off x="5399118" y="5586262"/>
            <a:ext cx="1579880" cy="288290"/>
          </a:xfrm>
          <a:prstGeom prst="rect">
            <a:avLst/>
          </a:prstGeom>
        </p:spPr>
        <p:txBody>
          <a:bodyPr vert="horz" wrap="square" lIns="0" tIns="0" rIns="0" bIns="0" rtlCol="0">
            <a:spAutoFit/>
          </a:bodyPr>
          <a:lstStyle/>
          <a:p>
            <a:pPr marL="12700">
              <a:lnSpc>
                <a:spcPts val="2190"/>
              </a:lnSpc>
            </a:pPr>
            <a:r>
              <a:rPr sz="3000" spc="-7" baseline="1388" dirty="0">
                <a:solidFill>
                  <a:srgbClr val="FFFFFF"/>
                </a:solidFill>
                <a:latin typeface="Arial"/>
                <a:cs typeface="Arial"/>
              </a:rPr>
              <a:t>Lecture 4 </a:t>
            </a:r>
            <a:r>
              <a:rPr sz="3000" baseline="1388" dirty="0">
                <a:solidFill>
                  <a:srgbClr val="FFFFFF"/>
                </a:solidFill>
                <a:latin typeface="Arial"/>
                <a:cs typeface="Arial"/>
              </a:rPr>
              <a:t>-</a:t>
            </a:r>
            <a:r>
              <a:rPr sz="3000" spc="-225" baseline="1388" dirty="0">
                <a:solidFill>
                  <a:srgbClr val="FFFFFF"/>
                </a:solidFill>
                <a:latin typeface="Arial"/>
                <a:cs typeface="Arial"/>
              </a:rPr>
              <a:t> </a:t>
            </a:r>
            <a:r>
              <a:rPr sz="2000" spc="-5" dirty="0">
                <a:solidFill>
                  <a:srgbClr val="FFFFFF"/>
                </a:solidFill>
                <a:latin typeface="Arial"/>
                <a:cs typeface="Arial"/>
              </a:rPr>
              <a:t>16</a:t>
            </a:r>
            <a:endParaRPr sz="2000">
              <a:solidFill>
                <a:prstClr val="black"/>
              </a:solidFill>
              <a:latin typeface="Arial"/>
              <a:cs typeface="Arial"/>
            </a:endParaRPr>
          </a:p>
        </p:txBody>
      </p:sp>
      <p:sp>
        <p:nvSpPr>
          <p:cNvPr id="24" name="object 24"/>
          <p:cNvSpPr txBox="1">
            <a:spLocks noGrp="1"/>
          </p:cNvSpPr>
          <p:nvPr>
            <p:ph type="ftr" sz="quarter" idx="5"/>
          </p:nvPr>
        </p:nvSpPr>
        <p:spPr>
          <a:prstGeom prst="rect">
            <a:avLst/>
          </a:prstGeom>
        </p:spPr>
        <p:txBody>
          <a:bodyPr vert="horz" wrap="square" lIns="0" tIns="0" rIns="0" bIns="0" rtlCol="0">
            <a:spAutoFit/>
          </a:bodyPr>
          <a:lstStyle/>
          <a:p>
            <a:pPr marL="12700">
              <a:lnSpc>
                <a:spcPts val="2120"/>
              </a:lnSpc>
            </a:pPr>
            <a:r>
              <a:rPr spc="-5" dirty="0">
                <a:solidFill>
                  <a:prstClr val="white"/>
                </a:solidFill>
              </a:rPr>
              <a:t>13 Jan</a:t>
            </a:r>
            <a:r>
              <a:rPr spc="-65" dirty="0">
                <a:solidFill>
                  <a:prstClr val="white"/>
                </a:solidFill>
              </a:rPr>
              <a:t> </a:t>
            </a:r>
            <a:r>
              <a:rPr spc="-5" dirty="0">
                <a:solidFill>
                  <a:prstClr val="white"/>
                </a:solidFill>
              </a:rPr>
              <a:t>2016</a:t>
            </a:r>
          </a:p>
        </p:txBody>
      </p:sp>
      <p:sp>
        <p:nvSpPr>
          <p:cNvPr id="25" name="object 25"/>
          <p:cNvSpPr txBox="1">
            <a:spLocks noGrp="1"/>
          </p:cNvSpPr>
          <p:nvPr>
            <p:ph type="dt" sz="half" idx="6"/>
          </p:nvPr>
        </p:nvSpPr>
        <p:spPr>
          <a:prstGeom prst="rect">
            <a:avLst/>
          </a:prstGeom>
        </p:spPr>
        <p:txBody>
          <a:bodyPr vert="horz" wrap="square" lIns="0" tIns="0" rIns="0" bIns="0" rtlCol="0">
            <a:spAutoFit/>
          </a:bodyPr>
          <a:lstStyle/>
          <a:p>
            <a:pPr marL="12700">
              <a:lnSpc>
                <a:spcPts val="1920"/>
              </a:lnSpc>
            </a:pPr>
            <a:r>
              <a:rPr spc="-5" dirty="0">
                <a:solidFill>
                  <a:prstClr val="white"/>
                </a:solidFill>
              </a:rPr>
              <a:t>Fei-Fei Li &amp; Andrej Karpathy &amp; Justin</a:t>
            </a:r>
            <a:r>
              <a:rPr spc="65" dirty="0">
                <a:solidFill>
                  <a:prstClr val="white"/>
                </a:solidFill>
              </a:rPr>
              <a:t> </a:t>
            </a:r>
            <a:r>
              <a:rPr spc="-5" dirty="0">
                <a:solidFill>
                  <a:prstClr val="white"/>
                </a:solidFill>
              </a:rPr>
              <a:t>Johnson</a:t>
            </a:r>
          </a:p>
        </p:txBody>
      </p:sp>
      <p:sp>
        <p:nvSpPr>
          <p:cNvPr id="26" name="TextBox 25">
            <a:extLst>
              <a:ext uri="{FF2B5EF4-FFF2-40B4-BE49-F238E27FC236}">
                <a16:creationId xmlns:a16="http://schemas.microsoft.com/office/drawing/2014/main" xmlns="" id="{3F2200C5-8034-44F1-B475-9DD12B482098}"/>
              </a:ext>
            </a:extLst>
          </p:cNvPr>
          <p:cNvSpPr txBox="1"/>
          <p:nvPr/>
        </p:nvSpPr>
        <p:spPr>
          <a:xfrm>
            <a:off x="0" y="6604084"/>
            <a:ext cx="1072730" cy="253916"/>
          </a:xfrm>
          <a:prstGeom prst="rect">
            <a:avLst/>
          </a:prstGeom>
          <a:noFill/>
        </p:spPr>
        <p:txBody>
          <a:bodyPr wrap="none" rtlCol="0">
            <a:spAutoFit/>
          </a:bodyPr>
          <a:lstStyle/>
          <a:p>
            <a:r>
              <a:rPr lang="en-US" sz="1050" dirty="0"/>
              <a:t>Andrej </a:t>
            </a:r>
            <a:r>
              <a:rPr lang="en-US" sz="1050" dirty="0" err="1"/>
              <a:t>Karpathy</a:t>
            </a:r>
            <a:endParaRPr lang="en-US" sz="1050" dirty="0"/>
          </a:p>
        </p:txBody>
      </p:sp>
      <p:sp>
        <p:nvSpPr>
          <p:cNvPr id="27" name="Rectangle 26"/>
          <p:cNvSpPr/>
          <p:nvPr/>
        </p:nvSpPr>
        <p:spPr>
          <a:xfrm>
            <a:off x="0" y="76955"/>
            <a:ext cx="7494359" cy="646331"/>
          </a:xfrm>
          <a:prstGeom prst="rect">
            <a:avLst/>
          </a:prstGeom>
        </p:spPr>
        <p:txBody>
          <a:bodyPr wrap="none">
            <a:spAutoFit/>
          </a:bodyPr>
          <a:lstStyle/>
          <a:p>
            <a:r>
              <a:rPr lang="en-US" sz="3600" dirty="0" smtClean="0">
                <a:latin typeface="Arial" panose="020B0604020202020204" pitchFamily="34" charset="0"/>
                <a:cs typeface="Arial" panose="020B0604020202020204" pitchFamily="34" charset="0"/>
              </a:rPr>
              <a:t>Backpropagation: a simple example</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9598113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0" y="5481366"/>
            <a:ext cx="9144000" cy="359073"/>
          </a:xfrm>
          <a:prstGeom prst="rect">
            <a:avLst/>
          </a:prstGeom>
        </p:spPr>
        <p:txBody>
          <a:bodyPr vert="horz" wrap="square" lIns="0" tIns="50800" rIns="0" bIns="0" rtlCol="0">
            <a:spAutoFit/>
          </a:bodyPr>
          <a:lstStyle/>
          <a:p>
            <a:pPr marL="157480">
              <a:spcBef>
                <a:spcPts val="400"/>
              </a:spcBef>
              <a:tabLst>
                <a:tab pos="5411470" algn="l"/>
                <a:tab pos="7621270" algn="l"/>
              </a:tabLst>
            </a:pPr>
            <a:r>
              <a:rPr spc="-5" dirty="0">
                <a:solidFill>
                  <a:srgbClr val="FFFFFF"/>
                </a:solidFill>
                <a:latin typeface="Arial"/>
                <a:cs typeface="Arial"/>
              </a:rPr>
              <a:t>Fei-Fei Li &amp; Andrej Karpathy &amp;</a:t>
            </a:r>
            <a:r>
              <a:rPr spc="100" dirty="0">
                <a:solidFill>
                  <a:srgbClr val="FFFFFF"/>
                </a:solidFill>
                <a:latin typeface="Arial"/>
                <a:cs typeface="Arial"/>
              </a:rPr>
              <a:t> </a:t>
            </a:r>
            <a:r>
              <a:rPr spc="-5" dirty="0">
                <a:solidFill>
                  <a:srgbClr val="FFFFFF"/>
                </a:solidFill>
                <a:latin typeface="Arial"/>
                <a:cs typeface="Arial"/>
              </a:rPr>
              <a:t>Justin</a:t>
            </a:r>
            <a:r>
              <a:rPr spc="10" dirty="0">
                <a:solidFill>
                  <a:srgbClr val="FFFFFF"/>
                </a:solidFill>
                <a:latin typeface="Arial"/>
                <a:cs typeface="Arial"/>
              </a:rPr>
              <a:t> </a:t>
            </a:r>
            <a:r>
              <a:rPr spc="-5" dirty="0">
                <a:solidFill>
                  <a:srgbClr val="FFFFFF"/>
                </a:solidFill>
                <a:latin typeface="Arial"/>
                <a:cs typeface="Arial"/>
              </a:rPr>
              <a:t>Johnson	</a:t>
            </a:r>
            <a:r>
              <a:rPr sz="3000" spc="-7" baseline="-4166" dirty="0">
                <a:solidFill>
                  <a:srgbClr val="FFFFFF"/>
                </a:solidFill>
                <a:latin typeface="Arial"/>
                <a:cs typeface="Arial"/>
              </a:rPr>
              <a:t>Lecture</a:t>
            </a:r>
            <a:r>
              <a:rPr sz="3000" baseline="-4166" dirty="0">
                <a:solidFill>
                  <a:srgbClr val="FFFFFF"/>
                </a:solidFill>
                <a:latin typeface="Arial"/>
                <a:cs typeface="Arial"/>
              </a:rPr>
              <a:t> </a:t>
            </a:r>
            <a:r>
              <a:rPr sz="3000" spc="-7" baseline="-4166" dirty="0">
                <a:solidFill>
                  <a:srgbClr val="FFFFFF"/>
                </a:solidFill>
                <a:latin typeface="Arial"/>
                <a:cs typeface="Arial"/>
              </a:rPr>
              <a:t>4</a:t>
            </a:r>
            <a:r>
              <a:rPr sz="3000" baseline="-4166" dirty="0">
                <a:solidFill>
                  <a:srgbClr val="FFFFFF"/>
                </a:solidFill>
                <a:latin typeface="Arial"/>
                <a:cs typeface="Arial"/>
              </a:rPr>
              <a:t> -	</a:t>
            </a:r>
            <a:r>
              <a:rPr sz="3000" spc="-7" baseline="-4166" dirty="0">
                <a:solidFill>
                  <a:srgbClr val="FFFFFF"/>
                </a:solidFill>
                <a:latin typeface="Arial"/>
                <a:cs typeface="Arial"/>
              </a:rPr>
              <a:t>13 Jan</a:t>
            </a:r>
            <a:r>
              <a:rPr sz="3000" spc="-97" baseline="-4166" dirty="0">
                <a:solidFill>
                  <a:srgbClr val="FFFFFF"/>
                </a:solidFill>
                <a:latin typeface="Arial"/>
                <a:cs typeface="Arial"/>
              </a:rPr>
              <a:t> </a:t>
            </a:r>
            <a:r>
              <a:rPr sz="3000" spc="-7" baseline="-4166" dirty="0">
                <a:solidFill>
                  <a:srgbClr val="FFFFFF"/>
                </a:solidFill>
                <a:latin typeface="Arial"/>
                <a:cs typeface="Arial"/>
              </a:rPr>
              <a:t>2016</a:t>
            </a:r>
            <a:endParaRPr sz="3000" baseline="-4166">
              <a:solidFill>
                <a:prstClr val="black"/>
              </a:solidFill>
              <a:latin typeface="Arial"/>
              <a:cs typeface="Arial"/>
            </a:endParaRPr>
          </a:p>
        </p:txBody>
      </p:sp>
      <p:sp>
        <p:nvSpPr>
          <p:cNvPr id="4" name="object 4"/>
          <p:cNvSpPr/>
          <p:nvPr/>
        </p:nvSpPr>
        <p:spPr>
          <a:xfrm>
            <a:off x="100600" y="3355395"/>
            <a:ext cx="4166235" cy="785495"/>
          </a:xfrm>
          <a:custGeom>
            <a:avLst/>
            <a:gdLst/>
            <a:ahLst/>
            <a:cxnLst/>
            <a:rect l="l" t="t" r="r" b="b"/>
            <a:pathLst>
              <a:path w="4166235" h="785495">
                <a:moveTo>
                  <a:pt x="0" y="0"/>
                </a:moveTo>
                <a:lnTo>
                  <a:pt x="4166091" y="0"/>
                </a:lnTo>
                <a:lnTo>
                  <a:pt x="4166091" y="785398"/>
                </a:lnTo>
                <a:lnTo>
                  <a:pt x="0" y="785398"/>
                </a:lnTo>
                <a:lnTo>
                  <a:pt x="0" y="0"/>
                </a:lnTo>
                <a:close/>
              </a:path>
            </a:pathLst>
          </a:custGeom>
          <a:ln w="19049">
            <a:solidFill>
              <a:srgbClr val="0000FF"/>
            </a:solidFill>
          </a:ln>
        </p:spPr>
        <p:txBody>
          <a:bodyPr wrap="square" lIns="0" tIns="0" rIns="0" bIns="0" rtlCol="0"/>
          <a:lstStyle/>
          <a:p>
            <a:endParaRPr>
              <a:solidFill>
                <a:prstClr val="black"/>
              </a:solidFill>
              <a:latin typeface="Calibri"/>
            </a:endParaRPr>
          </a:p>
        </p:txBody>
      </p:sp>
      <p:sp>
        <p:nvSpPr>
          <p:cNvPr id="5" name="object 5"/>
          <p:cNvSpPr/>
          <p:nvPr/>
        </p:nvSpPr>
        <p:spPr>
          <a:xfrm>
            <a:off x="90100" y="2447822"/>
            <a:ext cx="4166235" cy="785495"/>
          </a:xfrm>
          <a:custGeom>
            <a:avLst/>
            <a:gdLst/>
            <a:ahLst/>
            <a:cxnLst/>
            <a:rect l="l" t="t" r="r" b="b"/>
            <a:pathLst>
              <a:path w="4166235" h="785494">
                <a:moveTo>
                  <a:pt x="0" y="0"/>
                </a:moveTo>
                <a:lnTo>
                  <a:pt x="4166091" y="0"/>
                </a:lnTo>
                <a:lnTo>
                  <a:pt x="4166091" y="785398"/>
                </a:lnTo>
                <a:lnTo>
                  <a:pt x="0" y="785398"/>
                </a:lnTo>
                <a:lnTo>
                  <a:pt x="0" y="0"/>
                </a:lnTo>
                <a:close/>
              </a:path>
            </a:pathLst>
          </a:custGeom>
          <a:ln w="19049">
            <a:solidFill>
              <a:srgbClr val="FF0000"/>
            </a:solidFill>
          </a:ln>
        </p:spPr>
        <p:txBody>
          <a:bodyPr wrap="square" lIns="0" tIns="0" rIns="0" bIns="0" rtlCol="0"/>
          <a:lstStyle/>
          <a:p>
            <a:endParaRPr>
              <a:solidFill>
                <a:prstClr val="black"/>
              </a:solidFill>
              <a:latin typeface="Calibri"/>
            </a:endParaRPr>
          </a:p>
        </p:txBody>
      </p:sp>
      <p:sp>
        <p:nvSpPr>
          <p:cNvPr id="6" name="object 6"/>
          <p:cNvSpPr/>
          <p:nvPr/>
        </p:nvSpPr>
        <p:spPr>
          <a:xfrm>
            <a:off x="290550" y="1165875"/>
            <a:ext cx="2847969" cy="438149"/>
          </a:xfrm>
          <a:prstGeom prst="rect">
            <a:avLst/>
          </a:prstGeom>
          <a:blipFill>
            <a:blip r:embed="rId3" cstate="print"/>
            <a:stretch>
              <a:fillRect/>
            </a:stretch>
          </a:blipFill>
        </p:spPr>
        <p:txBody>
          <a:bodyPr wrap="square" lIns="0" tIns="0" rIns="0" bIns="0" rtlCol="0"/>
          <a:lstStyle/>
          <a:p>
            <a:endParaRPr>
              <a:solidFill>
                <a:prstClr val="black"/>
              </a:solidFill>
              <a:latin typeface="Calibri"/>
            </a:endParaRPr>
          </a:p>
        </p:txBody>
      </p:sp>
      <p:sp>
        <p:nvSpPr>
          <p:cNvPr id="7" name="object 7"/>
          <p:cNvSpPr/>
          <p:nvPr/>
        </p:nvSpPr>
        <p:spPr>
          <a:xfrm>
            <a:off x="4505940" y="1011924"/>
            <a:ext cx="4510690" cy="2056720"/>
          </a:xfrm>
          <a:prstGeom prst="rect">
            <a:avLst/>
          </a:prstGeom>
          <a:blipFill>
            <a:blip r:embed="rId4" cstate="print"/>
            <a:stretch>
              <a:fillRect/>
            </a:stretch>
          </a:blipFill>
        </p:spPr>
        <p:txBody>
          <a:bodyPr wrap="square" lIns="0" tIns="0" rIns="0" bIns="0" rtlCol="0"/>
          <a:lstStyle/>
          <a:p>
            <a:endParaRPr>
              <a:solidFill>
                <a:prstClr val="black"/>
              </a:solidFill>
              <a:latin typeface="Calibri"/>
            </a:endParaRPr>
          </a:p>
        </p:txBody>
      </p:sp>
      <p:sp>
        <p:nvSpPr>
          <p:cNvPr id="8" name="object 8"/>
          <p:cNvSpPr/>
          <p:nvPr/>
        </p:nvSpPr>
        <p:spPr>
          <a:xfrm>
            <a:off x="4501191" y="1007163"/>
            <a:ext cx="4520565" cy="2066289"/>
          </a:xfrm>
          <a:custGeom>
            <a:avLst/>
            <a:gdLst/>
            <a:ahLst/>
            <a:cxnLst/>
            <a:rect l="l" t="t" r="r" b="b"/>
            <a:pathLst>
              <a:path w="4520565" h="2066289">
                <a:moveTo>
                  <a:pt x="0" y="0"/>
                </a:moveTo>
                <a:lnTo>
                  <a:pt x="4520215" y="0"/>
                </a:lnTo>
                <a:lnTo>
                  <a:pt x="4520215" y="2066245"/>
                </a:lnTo>
                <a:lnTo>
                  <a:pt x="0" y="2066245"/>
                </a:lnTo>
                <a:lnTo>
                  <a:pt x="0" y="0"/>
                </a:lnTo>
                <a:close/>
              </a:path>
            </a:pathLst>
          </a:custGeom>
          <a:ln w="9524">
            <a:solidFill>
              <a:srgbClr val="000000"/>
            </a:solidFill>
          </a:ln>
        </p:spPr>
        <p:txBody>
          <a:bodyPr wrap="square" lIns="0" tIns="0" rIns="0" bIns="0" rtlCol="0"/>
          <a:lstStyle/>
          <a:p>
            <a:endParaRPr>
              <a:solidFill>
                <a:prstClr val="black"/>
              </a:solidFill>
              <a:latin typeface="Calibri"/>
            </a:endParaRPr>
          </a:p>
        </p:txBody>
      </p:sp>
      <p:sp>
        <p:nvSpPr>
          <p:cNvPr id="9" name="object 9"/>
          <p:cNvSpPr/>
          <p:nvPr/>
        </p:nvSpPr>
        <p:spPr>
          <a:xfrm>
            <a:off x="4702041" y="1313250"/>
            <a:ext cx="375285" cy="263525"/>
          </a:xfrm>
          <a:custGeom>
            <a:avLst/>
            <a:gdLst/>
            <a:ahLst/>
            <a:cxnLst/>
            <a:rect l="l" t="t" r="r" b="b"/>
            <a:pathLst>
              <a:path w="375285" h="263525">
                <a:moveTo>
                  <a:pt x="0" y="0"/>
                </a:moveTo>
                <a:lnTo>
                  <a:pt x="374999" y="0"/>
                </a:lnTo>
                <a:lnTo>
                  <a:pt x="374999" y="263399"/>
                </a:lnTo>
                <a:lnTo>
                  <a:pt x="0" y="263399"/>
                </a:lnTo>
                <a:lnTo>
                  <a:pt x="0" y="0"/>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10" name="object 10"/>
          <p:cNvSpPr/>
          <p:nvPr/>
        </p:nvSpPr>
        <p:spPr>
          <a:xfrm>
            <a:off x="4774666" y="2072048"/>
            <a:ext cx="375285" cy="263525"/>
          </a:xfrm>
          <a:custGeom>
            <a:avLst/>
            <a:gdLst/>
            <a:ahLst/>
            <a:cxnLst/>
            <a:rect l="l" t="t" r="r" b="b"/>
            <a:pathLst>
              <a:path w="375285" h="263525">
                <a:moveTo>
                  <a:pt x="0" y="0"/>
                </a:moveTo>
                <a:lnTo>
                  <a:pt x="374999" y="0"/>
                </a:lnTo>
                <a:lnTo>
                  <a:pt x="374999" y="263399"/>
                </a:lnTo>
                <a:lnTo>
                  <a:pt x="0" y="263399"/>
                </a:lnTo>
                <a:lnTo>
                  <a:pt x="0" y="0"/>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11" name="object 11"/>
          <p:cNvSpPr txBox="1">
            <a:spLocks noGrp="1"/>
          </p:cNvSpPr>
          <p:nvPr>
            <p:ph type="title"/>
          </p:nvPr>
        </p:nvSpPr>
        <p:spPr>
          <a:xfrm>
            <a:off x="331950" y="1711930"/>
            <a:ext cx="3164205" cy="375920"/>
          </a:xfrm>
          <a:prstGeom prst="rect">
            <a:avLst/>
          </a:prstGeom>
        </p:spPr>
        <p:txBody>
          <a:bodyPr vert="horz" wrap="square" lIns="0" tIns="0" rIns="0" bIns="0" rtlCol="0">
            <a:spAutoFit/>
          </a:bodyPr>
          <a:lstStyle/>
          <a:p>
            <a:pPr marL="12700"/>
            <a:r>
              <a:rPr sz="2400" spc="-5" dirty="0">
                <a:solidFill>
                  <a:srgbClr val="38751C"/>
                </a:solidFill>
              </a:rPr>
              <a:t>e.g. </a:t>
            </a:r>
            <a:r>
              <a:rPr sz="2400" dirty="0">
                <a:solidFill>
                  <a:srgbClr val="38751C"/>
                </a:solidFill>
              </a:rPr>
              <a:t>x </a:t>
            </a:r>
            <a:r>
              <a:rPr sz="2400" spc="-5" dirty="0">
                <a:solidFill>
                  <a:srgbClr val="38751C"/>
                </a:solidFill>
              </a:rPr>
              <a:t>= -2, </a:t>
            </a:r>
            <a:r>
              <a:rPr sz="2400" dirty="0">
                <a:solidFill>
                  <a:srgbClr val="38751C"/>
                </a:solidFill>
              </a:rPr>
              <a:t>y </a:t>
            </a:r>
            <a:r>
              <a:rPr sz="2400" spc="-5" dirty="0">
                <a:solidFill>
                  <a:srgbClr val="38751C"/>
                </a:solidFill>
              </a:rPr>
              <a:t>= 5, </a:t>
            </a:r>
            <a:r>
              <a:rPr sz="2400" dirty="0">
                <a:solidFill>
                  <a:srgbClr val="38751C"/>
                </a:solidFill>
              </a:rPr>
              <a:t>z </a:t>
            </a:r>
            <a:r>
              <a:rPr sz="2400" spc="-5" dirty="0">
                <a:solidFill>
                  <a:srgbClr val="38751C"/>
                </a:solidFill>
              </a:rPr>
              <a:t>=</a:t>
            </a:r>
            <a:r>
              <a:rPr sz="2400" spc="-70" dirty="0">
                <a:solidFill>
                  <a:srgbClr val="38751C"/>
                </a:solidFill>
              </a:rPr>
              <a:t> </a:t>
            </a:r>
            <a:r>
              <a:rPr sz="2400" spc="-5" dirty="0">
                <a:solidFill>
                  <a:srgbClr val="38751C"/>
                </a:solidFill>
              </a:rPr>
              <a:t>-4</a:t>
            </a:r>
            <a:endParaRPr sz="2400"/>
          </a:p>
        </p:txBody>
      </p:sp>
      <p:sp>
        <p:nvSpPr>
          <p:cNvPr id="12" name="object 12"/>
          <p:cNvSpPr/>
          <p:nvPr/>
        </p:nvSpPr>
        <p:spPr>
          <a:xfrm>
            <a:off x="207187" y="2626996"/>
            <a:ext cx="1409697" cy="390524"/>
          </a:xfrm>
          <a:prstGeom prst="rect">
            <a:avLst/>
          </a:prstGeom>
          <a:blipFill>
            <a:blip r:embed="rId5" cstate="print"/>
            <a:stretch>
              <a:fillRect/>
            </a:stretch>
          </a:blipFill>
        </p:spPr>
        <p:txBody>
          <a:bodyPr wrap="square" lIns="0" tIns="0" rIns="0" bIns="0" rtlCol="0"/>
          <a:lstStyle/>
          <a:p>
            <a:endParaRPr>
              <a:solidFill>
                <a:prstClr val="black"/>
              </a:solidFill>
              <a:latin typeface="Calibri"/>
            </a:endParaRPr>
          </a:p>
        </p:txBody>
      </p:sp>
      <p:sp>
        <p:nvSpPr>
          <p:cNvPr id="13" name="object 13"/>
          <p:cNvSpPr/>
          <p:nvPr/>
        </p:nvSpPr>
        <p:spPr>
          <a:xfrm>
            <a:off x="253000" y="3520870"/>
            <a:ext cx="942973" cy="457199"/>
          </a:xfrm>
          <a:prstGeom prst="rect">
            <a:avLst/>
          </a:prstGeom>
          <a:blipFill>
            <a:blip r:embed="rId6" cstate="print"/>
            <a:stretch>
              <a:fillRect/>
            </a:stretch>
          </a:blipFill>
        </p:spPr>
        <p:txBody>
          <a:bodyPr wrap="square" lIns="0" tIns="0" rIns="0" bIns="0" rtlCol="0"/>
          <a:lstStyle/>
          <a:p>
            <a:endParaRPr>
              <a:solidFill>
                <a:prstClr val="black"/>
              </a:solidFill>
              <a:latin typeface="Calibri"/>
            </a:endParaRPr>
          </a:p>
        </p:txBody>
      </p:sp>
      <p:sp>
        <p:nvSpPr>
          <p:cNvPr id="14" name="object 14"/>
          <p:cNvSpPr/>
          <p:nvPr/>
        </p:nvSpPr>
        <p:spPr>
          <a:xfrm>
            <a:off x="2000570" y="3454194"/>
            <a:ext cx="2047870" cy="590548"/>
          </a:xfrm>
          <a:prstGeom prst="rect">
            <a:avLst/>
          </a:prstGeom>
          <a:blipFill>
            <a:blip r:embed="rId7" cstate="print"/>
            <a:stretch>
              <a:fillRect/>
            </a:stretch>
          </a:blipFill>
        </p:spPr>
        <p:txBody>
          <a:bodyPr wrap="square" lIns="0" tIns="0" rIns="0" bIns="0" rtlCol="0"/>
          <a:lstStyle/>
          <a:p>
            <a:endParaRPr>
              <a:solidFill>
                <a:prstClr val="black"/>
              </a:solidFill>
              <a:latin typeface="Calibri"/>
            </a:endParaRPr>
          </a:p>
        </p:txBody>
      </p:sp>
      <p:sp>
        <p:nvSpPr>
          <p:cNvPr id="15" name="object 15"/>
          <p:cNvSpPr/>
          <p:nvPr/>
        </p:nvSpPr>
        <p:spPr>
          <a:xfrm>
            <a:off x="1971033" y="2512697"/>
            <a:ext cx="2085958" cy="619123"/>
          </a:xfrm>
          <a:prstGeom prst="rect">
            <a:avLst/>
          </a:prstGeom>
          <a:blipFill>
            <a:blip r:embed="rId8" cstate="print"/>
            <a:stretch>
              <a:fillRect/>
            </a:stretch>
          </a:blipFill>
        </p:spPr>
        <p:txBody>
          <a:bodyPr wrap="square" lIns="0" tIns="0" rIns="0" bIns="0" rtlCol="0"/>
          <a:lstStyle/>
          <a:p>
            <a:endParaRPr>
              <a:solidFill>
                <a:prstClr val="black"/>
              </a:solidFill>
              <a:latin typeface="Calibri"/>
            </a:endParaRPr>
          </a:p>
        </p:txBody>
      </p:sp>
      <p:sp>
        <p:nvSpPr>
          <p:cNvPr id="16" name="object 16"/>
          <p:cNvSpPr txBox="1"/>
          <p:nvPr/>
        </p:nvSpPr>
        <p:spPr>
          <a:xfrm>
            <a:off x="423300" y="4609120"/>
            <a:ext cx="821055" cy="375920"/>
          </a:xfrm>
          <a:prstGeom prst="rect">
            <a:avLst/>
          </a:prstGeom>
        </p:spPr>
        <p:txBody>
          <a:bodyPr vert="horz" wrap="square" lIns="0" tIns="0" rIns="0" bIns="0" rtlCol="0">
            <a:spAutoFit/>
          </a:bodyPr>
          <a:lstStyle/>
          <a:p>
            <a:pPr marL="12700"/>
            <a:r>
              <a:rPr sz="2400" spc="-5" dirty="0">
                <a:solidFill>
                  <a:prstClr val="black"/>
                </a:solidFill>
                <a:latin typeface="Arial"/>
                <a:cs typeface="Arial"/>
              </a:rPr>
              <a:t>Want:</a:t>
            </a:r>
            <a:endParaRPr sz="2400">
              <a:solidFill>
                <a:prstClr val="black"/>
              </a:solidFill>
              <a:latin typeface="Arial"/>
              <a:cs typeface="Arial"/>
            </a:endParaRPr>
          </a:p>
        </p:txBody>
      </p:sp>
      <p:sp>
        <p:nvSpPr>
          <p:cNvPr id="17" name="object 17"/>
          <p:cNvSpPr/>
          <p:nvPr/>
        </p:nvSpPr>
        <p:spPr>
          <a:xfrm>
            <a:off x="1528596" y="4478667"/>
            <a:ext cx="1609916" cy="619198"/>
          </a:xfrm>
          <a:prstGeom prst="rect">
            <a:avLst/>
          </a:prstGeom>
          <a:blipFill>
            <a:blip r:embed="rId9" cstate="print"/>
            <a:stretch>
              <a:fillRect/>
            </a:stretch>
          </a:blipFill>
        </p:spPr>
        <p:txBody>
          <a:bodyPr wrap="square" lIns="0" tIns="0" rIns="0" bIns="0" rtlCol="0"/>
          <a:lstStyle/>
          <a:p>
            <a:endParaRPr>
              <a:solidFill>
                <a:prstClr val="black"/>
              </a:solidFill>
              <a:latin typeface="Calibri"/>
            </a:endParaRPr>
          </a:p>
        </p:txBody>
      </p:sp>
      <p:sp>
        <p:nvSpPr>
          <p:cNvPr id="18" name="object 18"/>
          <p:cNvSpPr/>
          <p:nvPr/>
        </p:nvSpPr>
        <p:spPr>
          <a:xfrm>
            <a:off x="7035335" y="2034186"/>
            <a:ext cx="1421130" cy="1259205"/>
          </a:xfrm>
          <a:custGeom>
            <a:avLst/>
            <a:gdLst/>
            <a:ahLst/>
            <a:cxnLst/>
            <a:rect l="l" t="t" r="r" b="b"/>
            <a:pathLst>
              <a:path w="1421129" h="1259205">
                <a:moveTo>
                  <a:pt x="1420772" y="1259184"/>
                </a:moveTo>
                <a:lnTo>
                  <a:pt x="0" y="0"/>
                </a:lnTo>
              </a:path>
            </a:pathLst>
          </a:custGeom>
          <a:ln w="19049">
            <a:solidFill>
              <a:srgbClr val="FF00FF"/>
            </a:solidFill>
          </a:ln>
        </p:spPr>
        <p:txBody>
          <a:bodyPr wrap="square" lIns="0" tIns="0" rIns="0" bIns="0" rtlCol="0"/>
          <a:lstStyle/>
          <a:p>
            <a:endParaRPr>
              <a:solidFill>
                <a:prstClr val="black"/>
              </a:solidFill>
              <a:latin typeface="Calibri"/>
            </a:endParaRPr>
          </a:p>
        </p:txBody>
      </p:sp>
      <p:sp>
        <p:nvSpPr>
          <p:cNvPr id="19" name="object 19"/>
          <p:cNvSpPr/>
          <p:nvPr/>
        </p:nvSpPr>
        <p:spPr>
          <a:xfrm>
            <a:off x="6970636" y="1976845"/>
            <a:ext cx="85725" cy="81280"/>
          </a:xfrm>
          <a:custGeom>
            <a:avLst/>
            <a:gdLst/>
            <a:ahLst/>
            <a:cxnLst/>
            <a:rect l="l" t="t" r="r" b="b"/>
            <a:pathLst>
              <a:path w="85725" h="81280">
                <a:moveTo>
                  <a:pt x="85574" y="33789"/>
                </a:moveTo>
                <a:lnTo>
                  <a:pt x="0" y="0"/>
                </a:lnTo>
                <a:lnTo>
                  <a:pt x="43849" y="80887"/>
                </a:lnTo>
                <a:lnTo>
                  <a:pt x="85574" y="33789"/>
                </a:lnTo>
                <a:close/>
              </a:path>
            </a:pathLst>
          </a:custGeom>
          <a:ln w="19049">
            <a:solidFill>
              <a:srgbClr val="FF00FF"/>
            </a:solidFill>
          </a:ln>
        </p:spPr>
        <p:txBody>
          <a:bodyPr wrap="square" lIns="0" tIns="0" rIns="0" bIns="0" rtlCol="0"/>
          <a:lstStyle/>
          <a:p>
            <a:endParaRPr>
              <a:solidFill>
                <a:prstClr val="black"/>
              </a:solidFill>
              <a:latin typeface="Calibri"/>
            </a:endParaRPr>
          </a:p>
        </p:txBody>
      </p:sp>
      <p:sp>
        <p:nvSpPr>
          <p:cNvPr id="20" name="object 20"/>
          <p:cNvSpPr/>
          <p:nvPr/>
        </p:nvSpPr>
        <p:spPr>
          <a:xfrm>
            <a:off x="8261108" y="3293370"/>
            <a:ext cx="457198" cy="742948"/>
          </a:xfrm>
          <a:prstGeom prst="rect">
            <a:avLst/>
          </a:prstGeom>
          <a:blipFill>
            <a:blip r:embed="rId10" cstate="print"/>
            <a:stretch>
              <a:fillRect/>
            </a:stretch>
          </a:blipFill>
        </p:spPr>
        <p:txBody>
          <a:bodyPr wrap="square" lIns="0" tIns="0" rIns="0" bIns="0" rtlCol="0"/>
          <a:lstStyle/>
          <a:p>
            <a:endParaRPr>
              <a:solidFill>
                <a:prstClr val="black"/>
              </a:solidFill>
              <a:latin typeface="Calibri"/>
            </a:endParaRPr>
          </a:p>
        </p:txBody>
      </p:sp>
      <p:sp>
        <p:nvSpPr>
          <p:cNvPr id="21" name="object 21"/>
          <p:cNvSpPr/>
          <p:nvPr/>
        </p:nvSpPr>
        <p:spPr>
          <a:xfrm>
            <a:off x="8251583" y="3283845"/>
            <a:ext cx="476250" cy="762000"/>
          </a:xfrm>
          <a:custGeom>
            <a:avLst/>
            <a:gdLst/>
            <a:ahLst/>
            <a:cxnLst/>
            <a:rect l="l" t="t" r="r" b="b"/>
            <a:pathLst>
              <a:path w="476250" h="762000">
                <a:moveTo>
                  <a:pt x="0" y="0"/>
                </a:moveTo>
                <a:lnTo>
                  <a:pt x="476249" y="0"/>
                </a:lnTo>
                <a:lnTo>
                  <a:pt x="476249" y="761998"/>
                </a:lnTo>
                <a:lnTo>
                  <a:pt x="0" y="761998"/>
                </a:lnTo>
                <a:lnTo>
                  <a:pt x="0" y="0"/>
                </a:lnTo>
                <a:close/>
              </a:path>
            </a:pathLst>
          </a:custGeom>
          <a:ln w="19049">
            <a:solidFill>
              <a:srgbClr val="FF00FF"/>
            </a:solidFill>
          </a:ln>
        </p:spPr>
        <p:txBody>
          <a:bodyPr wrap="square" lIns="0" tIns="0" rIns="0" bIns="0" rtlCol="0"/>
          <a:lstStyle/>
          <a:p>
            <a:endParaRPr>
              <a:solidFill>
                <a:prstClr val="black"/>
              </a:solidFill>
              <a:latin typeface="Calibri"/>
            </a:endParaRPr>
          </a:p>
        </p:txBody>
      </p:sp>
      <p:sp>
        <p:nvSpPr>
          <p:cNvPr id="22" name="object 22"/>
          <p:cNvSpPr txBox="1"/>
          <p:nvPr/>
        </p:nvSpPr>
        <p:spPr>
          <a:xfrm>
            <a:off x="5399118" y="5586262"/>
            <a:ext cx="1579880" cy="288290"/>
          </a:xfrm>
          <a:prstGeom prst="rect">
            <a:avLst/>
          </a:prstGeom>
        </p:spPr>
        <p:txBody>
          <a:bodyPr vert="horz" wrap="square" lIns="0" tIns="0" rIns="0" bIns="0" rtlCol="0">
            <a:spAutoFit/>
          </a:bodyPr>
          <a:lstStyle/>
          <a:p>
            <a:pPr marL="12700">
              <a:lnSpc>
                <a:spcPts val="2190"/>
              </a:lnSpc>
            </a:pPr>
            <a:r>
              <a:rPr sz="3000" spc="-7" baseline="1388" dirty="0">
                <a:solidFill>
                  <a:srgbClr val="FFFFFF"/>
                </a:solidFill>
                <a:latin typeface="Arial"/>
                <a:cs typeface="Arial"/>
              </a:rPr>
              <a:t>Lecture 4 </a:t>
            </a:r>
            <a:r>
              <a:rPr sz="3000" baseline="1388" dirty="0">
                <a:solidFill>
                  <a:srgbClr val="FFFFFF"/>
                </a:solidFill>
                <a:latin typeface="Arial"/>
                <a:cs typeface="Arial"/>
              </a:rPr>
              <a:t>-</a:t>
            </a:r>
            <a:r>
              <a:rPr sz="3000" spc="-225" baseline="1388" dirty="0">
                <a:solidFill>
                  <a:srgbClr val="FFFFFF"/>
                </a:solidFill>
                <a:latin typeface="Arial"/>
                <a:cs typeface="Arial"/>
              </a:rPr>
              <a:t> </a:t>
            </a:r>
            <a:r>
              <a:rPr sz="2000" spc="-5" dirty="0">
                <a:solidFill>
                  <a:srgbClr val="FFFFFF"/>
                </a:solidFill>
                <a:latin typeface="Arial"/>
                <a:cs typeface="Arial"/>
              </a:rPr>
              <a:t>17</a:t>
            </a:r>
            <a:endParaRPr sz="2000">
              <a:solidFill>
                <a:prstClr val="black"/>
              </a:solidFill>
              <a:latin typeface="Arial"/>
              <a:cs typeface="Arial"/>
            </a:endParaRPr>
          </a:p>
        </p:txBody>
      </p:sp>
      <p:sp>
        <p:nvSpPr>
          <p:cNvPr id="23" name="object 23"/>
          <p:cNvSpPr txBox="1">
            <a:spLocks noGrp="1"/>
          </p:cNvSpPr>
          <p:nvPr>
            <p:ph type="ftr" sz="quarter" idx="5"/>
          </p:nvPr>
        </p:nvSpPr>
        <p:spPr>
          <a:prstGeom prst="rect">
            <a:avLst/>
          </a:prstGeom>
        </p:spPr>
        <p:txBody>
          <a:bodyPr vert="horz" wrap="square" lIns="0" tIns="0" rIns="0" bIns="0" rtlCol="0">
            <a:spAutoFit/>
          </a:bodyPr>
          <a:lstStyle/>
          <a:p>
            <a:pPr marL="12700">
              <a:lnSpc>
                <a:spcPts val="2120"/>
              </a:lnSpc>
            </a:pPr>
            <a:r>
              <a:rPr spc="-5" dirty="0">
                <a:solidFill>
                  <a:prstClr val="white"/>
                </a:solidFill>
              </a:rPr>
              <a:t>13 Jan</a:t>
            </a:r>
            <a:r>
              <a:rPr spc="-65" dirty="0">
                <a:solidFill>
                  <a:prstClr val="white"/>
                </a:solidFill>
              </a:rPr>
              <a:t> </a:t>
            </a:r>
            <a:r>
              <a:rPr spc="-5" dirty="0">
                <a:solidFill>
                  <a:prstClr val="white"/>
                </a:solidFill>
              </a:rPr>
              <a:t>2016</a:t>
            </a:r>
          </a:p>
        </p:txBody>
      </p:sp>
      <p:sp>
        <p:nvSpPr>
          <p:cNvPr id="24" name="object 24"/>
          <p:cNvSpPr txBox="1">
            <a:spLocks noGrp="1"/>
          </p:cNvSpPr>
          <p:nvPr>
            <p:ph type="dt" sz="half" idx="6"/>
          </p:nvPr>
        </p:nvSpPr>
        <p:spPr>
          <a:prstGeom prst="rect">
            <a:avLst/>
          </a:prstGeom>
        </p:spPr>
        <p:txBody>
          <a:bodyPr vert="horz" wrap="square" lIns="0" tIns="0" rIns="0" bIns="0" rtlCol="0">
            <a:spAutoFit/>
          </a:bodyPr>
          <a:lstStyle/>
          <a:p>
            <a:pPr marL="12700">
              <a:lnSpc>
                <a:spcPts val="1920"/>
              </a:lnSpc>
            </a:pPr>
            <a:r>
              <a:rPr spc="-5" dirty="0">
                <a:solidFill>
                  <a:prstClr val="white"/>
                </a:solidFill>
              </a:rPr>
              <a:t>Fei-Fei Li &amp; Andrej Karpathy &amp; Justin</a:t>
            </a:r>
            <a:r>
              <a:rPr spc="65" dirty="0">
                <a:solidFill>
                  <a:prstClr val="white"/>
                </a:solidFill>
              </a:rPr>
              <a:t> </a:t>
            </a:r>
            <a:r>
              <a:rPr spc="-5" dirty="0">
                <a:solidFill>
                  <a:prstClr val="white"/>
                </a:solidFill>
              </a:rPr>
              <a:t>Johnson</a:t>
            </a:r>
          </a:p>
        </p:txBody>
      </p:sp>
      <p:sp>
        <p:nvSpPr>
          <p:cNvPr id="25" name="TextBox 24">
            <a:extLst>
              <a:ext uri="{FF2B5EF4-FFF2-40B4-BE49-F238E27FC236}">
                <a16:creationId xmlns:a16="http://schemas.microsoft.com/office/drawing/2014/main" xmlns="" id="{A0D735E0-74EB-45CF-8BDF-1607957671C3}"/>
              </a:ext>
            </a:extLst>
          </p:cNvPr>
          <p:cNvSpPr txBox="1"/>
          <p:nvPr/>
        </p:nvSpPr>
        <p:spPr>
          <a:xfrm>
            <a:off x="0" y="6604084"/>
            <a:ext cx="1072730" cy="253916"/>
          </a:xfrm>
          <a:prstGeom prst="rect">
            <a:avLst/>
          </a:prstGeom>
          <a:noFill/>
        </p:spPr>
        <p:txBody>
          <a:bodyPr wrap="none" rtlCol="0">
            <a:spAutoFit/>
          </a:bodyPr>
          <a:lstStyle/>
          <a:p>
            <a:r>
              <a:rPr lang="en-US" sz="1050" dirty="0"/>
              <a:t>Andrej </a:t>
            </a:r>
            <a:r>
              <a:rPr lang="en-US" sz="1050" dirty="0" err="1"/>
              <a:t>Karpathy</a:t>
            </a:r>
            <a:endParaRPr lang="en-US" sz="1050" dirty="0"/>
          </a:p>
        </p:txBody>
      </p:sp>
      <p:sp>
        <p:nvSpPr>
          <p:cNvPr id="26" name="Rectangle 25"/>
          <p:cNvSpPr/>
          <p:nvPr/>
        </p:nvSpPr>
        <p:spPr>
          <a:xfrm>
            <a:off x="0" y="76955"/>
            <a:ext cx="7494359" cy="646331"/>
          </a:xfrm>
          <a:prstGeom prst="rect">
            <a:avLst/>
          </a:prstGeom>
        </p:spPr>
        <p:txBody>
          <a:bodyPr wrap="none">
            <a:spAutoFit/>
          </a:bodyPr>
          <a:lstStyle/>
          <a:p>
            <a:r>
              <a:rPr lang="en-US" sz="3600" dirty="0" smtClean="0">
                <a:latin typeface="Arial" panose="020B0604020202020204" pitchFamily="34" charset="0"/>
                <a:cs typeface="Arial" panose="020B0604020202020204" pitchFamily="34" charset="0"/>
              </a:rPr>
              <a:t>Backpropagation: a simple example</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29994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3042919" y="1924222"/>
            <a:ext cx="1650071" cy="1051922"/>
          </a:xfrm>
          <a:prstGeom prst="rect">
            <a:avLst/>
          </a:prstGeom>
          <a:blipFill>
            <a:blip r:embed="rId2" cstate="print"/>
            <a:stretch>
              <a:fillRect/>
            </a:stretch>
          </a:blipFill>
        </p:spPr>
        <p:txBody>
          <a:bodyPr wrap="square" lIns="0" tIns="0" rIns="0" bIns="0" rtlCol="0"/>
          <a:lstStyle/>
          <a:p>
            <a:endParaRPr/>
          </a:p>
        </p:txBody>
      </p:sp>
      <p:sp>
        <p:nvSpPr>
          <p:cNvPr id="6" name="object 6"/>
          <p:cNvSpPr txBox="1"/>
          <p:nvPr/>
        </p:nvSpPr>
        <p:spPr>
          <a:xfrm>
            <a:off x="258625" y="1997751"/>
            <a:ext cx="1226185" cy="375920"/>
          </a:xfrm>
          <a:prstGeom prst="rect">
            <a:avLst/>
          </a:prstGeom>
        </p:spPr>
        <p:txBody>
          <a:bodyPr vert="horz" wrap="square" lIns="0" tIns="0" rIns="0" bIns="0" rtlCol="0">
            <a:spAutoFit/>
          </a:bodyPr>
          <a:lstStyle/>
          <a:p>
            <a:pPr marL="12700"/>
            <a:r>
              <a:rPr sz="2400" b="1" spc="-5" dirty="0">
                <a:latin typeface="Arial"/>
                <a:cs typeface="Arial"/>
              </a:rPr>
              <a:t>Sigmoid</a:t>
            </a:r>
            <a:endParaRPr sz="2400">
              <a:latin typeface="Arial"/>
              <a:cs typeface="Arial"/>
            </a:endParaRPr>
          </a:p>
        </p:txBody>
      </p:sp>
      <p:sp>
        <p:nvSpPr>
          <p:cNvPr id="7" name="object 7"/>
          <p:cNvSpPr/>
          <p:nvPr/>
        </p:nvSpPr>
        <p:spPr>
          <a:xfrm>
            <a:off x="185600" y="2549947"/>
            <a:ext cx="2673069" cy="452699"/>
          </a:xfrm>
          <a:prstGeom prst="rect">
            <a:avLst/>
          </a:prstGeom>
          <a:blipFill>
            <a:blip r:embed="rId3" cstate="print"/>
            <a:stretch>
              <a:fillRect/>
            </a:stretch>
          </a:blipFill>
        </p:spPr>
        <p:txBody>
          <a:bodyPr wrap="square" lIns="0" tIns="0" rIns="0" bIns="0" rtlCol="0"/>
          <a:lstStyle/>
          <a:p>
            <a:endParaRPr/>
          </a:p>
        </p:txBody>
      </p:sp>
      <p:sp>
        <p:nvSpPr>
          <p:cNvPr id="8" name="object 8"/>
          <p:cNvSpPr txBox="1"/>
          <p:nvPr/>
        </p:nvSpPr>
        <p:spPr>
          <a:xfrm>
            <a:off x="258625" y="3670424"/>
            <a:ext cx="668655" cy="375920"/>
          </a:xfrm>
          <a:prstGeom prst="rect">
            <a:avLst/>
          </a:prstGeom>
        </p:spPr>
        <p:txBody>
          <a:bodyPr vert="horz" wrap="square" lIns="0" tIns="0" rIns="0" bIns="0" rtlCol="0">
            <a:spAutoFit/>
          </a:bodyPr>
          <a:lstStyle/>
          <a:p>
            <a:pPr marL="12700"/>
            <a:r>
              <a:rPr sz="2400" b="1" spc="-5" dirty="0">
                <a:latin typeface="Arial"/>
                <a:cs typeface="Arial"/>
              </a:rPr>
              <a:t>tanh</a:t>
            </a:r>
            <a:endParaRPr sz="2400">
              <a:latin typeface="Arial"/>
              <a:cs typeface="Arial"/>
            </a:endParaRPr>
          </a:p>
        </p:txBody>
      </p:sp>
      <p:sp>
        <p:nvSpPr>
          <p:cNvPr id="9" name="object 9"/>
          <p:cNvSpPr txBox="1"/>
          <p:nvPr/>
        </p:nvSpPr>
        <p:spPr>
          <a:xfrm>
            <a:off x="1240736" y="3670424"/>
            <a:ext cx="974090" cy="375920"/>
          </a:xfrm>
          <a:prstGeom prst="rect">
            <a:avLst/>
          </a:prstGeom>
        </p:spPr>
        <p:txBody>
          <a:bodyPr vert="horz" wrap="square" lIns="0" tIns="0" rIns="0" bIns="0" rtlCol="0">
            <a:spAutoFit/>
          </a:bodyPr>
          <a:lstStyle/>
          <a:p>
            <a:pPr marL="12700"/>
            <a:r>
              <a:rPr sz="2400" spc="-5" dirty="0">
                <a:latin typeface="Arial"/>
                <a:cs typeface="Arial"/>
              </a:rPr>
              <a:t>tanh(x)</a:t>
            </a:r>
            <a:endParaRPr sz="2400">
              <a:latin typeface="Arial"/>
              <a:cs typeface="Arial"/>
            </a:endParaRPr>
          </a:p>
        </p:txBody>
      </p:sp>
      <p:sp>
        <p:nvSpPr>
          <p:cNvPr id="10" name="object 10"/>
          <p:cNvSpPr/>
          <p:nvPr/>
        </p:nvSpPr>
        <p:spPr>
          <a:xfrm>
            <a:off x="2996820" y="3113161"/>
            <a:ext cx="1650071" cy="1041607"/>
          </a:xfrm>
          <a:prstGeom prst="rect">
            <a:avLst/>
          </a:prstGeom>
          <a:blipFill>
            <a:blip r:embed="rId4" cstate="print"/>
            <a:stretch>
              <a:fillRect/>
            </a:stretch>
          </a:blipFill>
        </p:spPr>
        <p:txBody>
          <a:bodyPr wrap="square" lIns="0" tIns="0" rIns="0" bIns="0" rtlCol="0"/>
          <a:lstStyle/>
          <a:p>
            <a:endParaRPr/>
          </a:p>
        </p:txBody>
      </p:sp>
      <p:sp>
        <p:nvSpPr>
          <p:cNvPr id="11" name="object 11"/>
          <p:cNvSpPr txBox="1"/>
          <p:nvPr/>
        </p:nvSpPr>
        <p:spPr>
          <a:xfrm>
            <a:off x="258625" y="4808097"/>
            <a:ext cx="821055" cy="375920"/>
          </a:xfrm>
          <a:prstGeom prst="rect">
            <a:avLst/>
          </a:prstGeom>
        </p:spPr>
        <p:txBody>
          <a:bodyPr vert="horz" wrap="square" lIns="0" tIns="0" rIns="0" bIns="0" rtlCol="0">
            <a:spAutoFit/>
          </a:bodyPr>
          <a:lstStyle/>
          <a:p>
            <a:pPr marL="12700"/>
            <a:r>
              <a:rPr sz="2400" b="1" spc="-5" dirty="0">
                <a:latin typeface="Arial"/>
                <a:cs typeface="Arial"/>
              </a:rPr>
              <a:t>ReLU</a:t>
            </a:r>
            <a:endParaRPr sz="2400">
              <a:latin typeface="Arial"/>
              <a:cs typeface="Arial"/>
            </a:endParaRPr>
          </a:p>
        </p:txBody>
      </p:sp>
      <p:sp>
        <p:nvSpPr>
          <p:cNvPr id="12" name="object 12"/>
          <p:cNvSpPr txBox="1"/>
          <p:nvPr/>
        </p:nvSpPr>
        <p:spPr>
          <a:xfrm>
            <a:off x="1393289" y="4808097"/>
            <a:ext cx="1210945" cy="375920"/>
          </a:xfrm>
          <a:prstGeom prst="rect">
            <a:avLst/>
          </a:prstGeom>
        </p:spPr>
        <p:txBody>
          <a:bodyPr vert="horz" wrap="square" lIns="0" tIns="0" rIns="0" bIns="0" rtlCol="0">
            <a:spAutoFit/>
          </a:bodyPr>
          <a:lstStyle/>
          <a:p>
            <a:pPr marL="12700"/>
            <a:r>
              <a:rPr sz="2400" spc="-5" dirty="0">
                <a:latin typeface="Arial"/>
                <a:cs typeface="Arial"/>
              </a:rPr>
              <a:t>max(0,x)</a:t>
            </a:r>
            <a:endParaRPr sz="2400">
              <a:latin typeface="Arial"/>
              <a:cs typeface="Arial"/>
            </a:endParaRPr>
          </a:p>
        </p:txBody>
      </p:sp>
      <p:sp>
        <p:nvSpPr>
          <p:cNvPr id="13" name="object 13"/>
          <p:cNvSpPr/>
          <p:nvPr/>
        </p:nvSpPr>
        <p:spPr>
          <a:xfrm>
            <a:off x="3042918" y="4291768"/>
            <a:ext cx="1557846" cy="1051922"/>
          </a:xfrm>
          <a:prstGeom prst="rect">
            <a:avLst/>
          </a:prstGeom>
          <a:blipFill>
            <a:blip r:embed="rId5" cstate="print"/>
            <a:stretch>
              <a:fillRect/>
            </a:stretch>
          </a:blipFill>
        </p:spPr>
        <p:txBody>
          <a:bodyPr wrap="square" lIns="0" tIns="0" rIns="0" bIns="0" rtlCol="0"/>
          <a:lstStyle/>
          <a:p>
            <a:endParaRPr/>
          </a:p>
        </p:txBody>
      </p:sp>
      <p:sp>
        <p:nvSpPr>
          <p:cNvPr id="14" name="object 14"/>
          <p:cNvSpPr txBox="1">
            <a:spLocks noGrp="1"/>
          </p:cNvSpPr>
          <p:nvPr>
            <p:ph type="title"/>
          </p:nvPr>
        </p:nvSpPr>
        <p:spPr>
          <a:xfrm>
            <a:off x="6493034" y="1447551"/>
            <a:ext cx="1769745" cy="737870"/>
          </a:xfrm>
          <a:prstGeom prst="rect">
            <a:avLst/>
          </a:prstGeom>
        </p:spPr>
        <p:txBody>
          <a:bodyPr vert="horz" wrap="square" lIns="0" tIns="0" rIns="0" bIns="0" numCol="1" rtlCol="0" anchor="ctr" anchorCtr="0" compatLnSpc="1">
            <a:prstTxWarp prst="textNoShape">
              <a:avLst/>
            </a:prstTxWarp>
            <a:spAutoFit/>
          </a:bodyPr>
          <a:lstStyle/>
          <a:p>
            <a:pPr marL="12700">
              <a:lnSpc>
                <a:spcPts val="2865"/>
              </a:lnSpc>
            </a:pPr>
            <a:r>
              <a:rPr sz="2400" b="1" spc="-5" dirty="0">
                <a:latin typeface="Arial"/>
                <a:cs typeface="Arial"/>
              </a:rPr>
              <a:t>Leaky</a:t>
            </a:r>
            <a:r>
              <a:rPr sz="2400" b="1" spc="-70" dirty="0">
                <a:latin typeface="Arial"/>
                <a:cs typeface="Arial"/>
              </a:rPr>
              <a:t> </a:t>
            </a:r>
            <a:r>
              <a:rPr sz="2400" b="1" spc="-5" dirty="0">
                <a:latin typeface="Arial"/>
                <a:cs typeface="Arial"/>
              </a:rPr>
              <a:t>ReLU</a:t>
            </a:r>
            <a:endParaRPr sz="2400">
              <a:latin typeface="Arial"/>
              <a:cs typeface="Arial"/>
            </a:endParaRPr>
          </a:p>
          <a:p>
            <a:pPr marL="12700">
              <a:lnSpc>
                <a:spcPts val="2865"/>
              </a:lnSpc>
            </a:pPr>
            <a:r>
              <a:rPr sz="2400" spc="-5" dirty="0"/>
              <a:t>max(0.1x,</a:t>
            </a:r>
            <a:r>
              <a:rPr sz="2400" spc="-70" dirty="0"/>
              <a:t> </a:t>
            </a:r>
            <a:r>
              <a:rPr sz="2400" dirty="0"/>
              <a:t>x)</a:t>
            </a:r>
            <a:endParaRPr sz="2400"/>
          </a:p>
        </p:txBody>
      </p:sp>
      <p:sp>
        <p:nvSpPr>
          <p:cNvPr id="15" name="object 15"/>
          <p:cNvSpPr/>
          <p:nvPr/>
        </p:nvSpPr>
        <p:spPr>
          <a:xfrm>
            <a:off x="6584562" y="2285669"/>
            <a:ext cx="2168895" cy="1394772"/>
          </a:xfrm>
          <a:prstGeom prst="rect">
            <a:avLst/>
          </a:prstGeom>
          <a:blipFill>
            <a:blip r:embed="rId6" cstate="print"/>
            <a:stretch>
              <a:fillRect/>
            </a:stretch>
          </a:blipFill>
        </p:spPr>
        <p:txBody>
          <a:bodyPr wrap="square" lIns="0" tIns="0" rIns="0" bIns="0" rtlCol="0"/>
          <a:lstStyle/>
          <a:p>
            <a:endParaRPr/>
          </a:p>
        </p:txBody>
      </p:sp>
      <p:sp>
        <p:nvSpPr>
          <p:cNvPr id="16" name="object 16"/>
          <p:cNvSpPr/>
          <p:nvPr/>
        </p:nvSpPr>
        <p:spPr>
          <a:xfrm>
            <a:off x="6594761" y="4081372"/>
            <a:ext cx="2472094" cy="326924"/>
          </a:xfrm>
          <a:prstGeom prst="rect">
            <a:avLst/>
          </a:prstGeom>
          <a:blipFill>
            <a:blip r:embed="rId7" cstate="print"/>
            <a:stretch>
              <a:fillRect/>
            </a:stretch>
          </a:blipFill>
        </p:spPr>
        <p:txBody>
          <a:bodyPr wrap="square" lIns="0" tIns="0" rIns="0" bIns="0" rtlCol="0"/>
          <a:lstStyle/>
          <a:p>
            <a:endParaRPr/>
          </a:p>
        </p:txBody>
      </p:sp>
      <p:sp>
        <p:nvSpPr>
          <p:cNvPr id="17" name="object 17"/>
          <p:cNvSpPr/>
          <p:nvPr/>
        </p:nvSpPr>
        <p:spPr>
          <a:xfrm>
            <a:off x="6149112" y="5033046"/>
            <a:ext cx="2317620" cy="1143047"/>
          </a:xfrm>
          <a:prstGeom prst="rect">
            <a:avLst/>
          </a:prstGeom>
          <a:blipFill>
            <a:blip r:embed="rId8" cstate="print"/>
            <a:stretch>
              <a:fillRect/>
            </a:stretch>
          </a:blipFill>
        </p:spPr>
        <p:txBody>
          <a:bodyPr wrap="square" lIns="0" tIns="0" rIns="0" bIns="0" rtlCol="0"/>
          <a:lstStyle/>
          <a:p>
            <a:endParaRPr/>
          </a:p>
        </p:txBody>
      </p:sp>
      <p:sp>
        <p:nvSpPr>
          <p:cNvPr id="18" name="object 18"/>
          <p:cNvSpPr txBox="1"/>
          <p:nvPr/>
        </p:nvSpPr>
        <p:spPr>
          <a:xfrm>
            <a:off x="5273835" y="3870605"/>
            <a:ext cx="1092200" cy="1066165"/>
          </a:xfrm>
          <a:prstGeom prst="rect">
            <a:avLst/>
          </a:prstGeom>
        </p:spPr>
        <p:txBody>
          <a:bodyPr vert="horz" wrap="square" lIns="0" tIns="0" rIns="0" bIns="0" rtlCol="0">
            <a:spAutoFit/>
          </a:bodyPr>
          <a:lstStyle/>
          <a:p>
            <a:pPr marL="57150" marR="5080" indent="-45085">
              <a:lnSpc>
                <a:spcPct val="144400"/>
              </a:lnSpc>
            </a:pPr>
            <a:r>
              <a:rPr sz="2400" b="1" spc="-5" dirty="0">
                <a:latin typeface="Arial"/>
                <a:cs typeface="Arial"/>
              </a:rPr>
              <a:t>Maxout  ELU</a:t>
            </a:r>
            <a:endParaRPr sz="2400">
              <a:latin typeface="Arial"/>
              <a:cs typeface="Arial"/>
            </a:endParaRPr>
          </a:p>
        </p:txBody>
      </p:sp>
      <p:sp>
        <p:nvSpPr>
          <p:cNvPr id="19" name="object 19"/>
          <p:cNvSpPr/>
          <p:nvPr/>
        </p:nvSpPr>
        <p:spPr>
          <a:xfrm>
            <a:off x="6371913" y="4568078"/>
            <a:ext cx="2168895" cy="417916"/>
          </a:xfrm>
          <a:prstGeom prst="rect">
            <a:avLst/>
          </a:prstGeom>
          <a:blipFill>
            <a:blip r:embed="rId9" cstate="print"/>
            <a:stretch>
              <a:fillRect/>
            </a:stretch>
          </a:blipFill>
        </p:spPr>
        <p:txBody>
          <a:bodyPr wrap="square" lIns="0" tIns="0" rIns="0" bIns="0" rtlCol="0"/>
          <a:lstStyle/>
          <a:p>
            <a:endParaRPr/>
          </a:p>
        </p:txBody>
      </p:sp>
      <p:sp>
        <p:nvSpPr>
          <p:cNvPr id="24" name="Title 1"/>
          <p:cNvSpPr txBox="1">
            <a:spLocks/>
          </p:cNvSpPr>
          <p:nvPr/>
        </p:nvSpPr>
        <p:spPr bwMode="auto">
          <a:xfrm>
            <a:off x="685800" y="76200"/>
            <a:ext cx="77724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400">
                <a:solidFill>
                  <a:schemeClr val="tx2"/>
                </a:solidFill>
                <a:latin typeface="+mj-lt"/>
                <a:ea typeface="+mj-ea"/>
                <a:cs typeface="+mj-cs"/>
              </a:defRPr>
            </a:lvl1pPr>
            <a:lvl2pPr algn="l" rtl="0" eaLnBrk="0" fontAlgn="base" hangingPunct="0">
              <a:spcBef>
                <a:spcPct val="0"/>
              </a:spcBef>
              <a:spcAft>
                <a:spcPct val="0"/>
              </a:spcAft>
              <a:defRPr sz="3400">
                <a:solidFill>
                  <a:schemeClr val="tx2"/>
                </a:solidFill>
                <a:latin typeface="Arial" charset="0"/>
              </a:defRPr>
            </a:lvl2pPr>
            <a:lvl3pPr algn="l" rtl="0" eaLnBrk="0" fontAlgn="base" hangingPunct="0">
              <a:spcBef>
                <a:spcPct val="0"/>
              </a:spcBef>
              <a:spcAft>
                <a:spcPct val="0"/>
              </a:spcAft>
              <a:defRPr sz="3400">
                <a:solidFill>
                  <a:schemeClr val="tx2"/>
                </a:solidFill>
                <a:latin typeface="Arial" charset="0"/>
              </a:defRPr>
            </a:lvl3pPr>
            <a:lvl4pPr algn="l" rtl="0" eaLnBrk="0" fontAlgn="base" hangingPunct="0">
              <a:spcBef>
                <a:spcPct val="0"/>
              </a:spcBef>
              <a:spcAft>
                <a:spcPct val="0"/>
              </a:spcAft>
              <a:defRPr sz="3400">
                <a:solidFill>
                  <a:schemeClr val="tx2"/>
                </a:solidFill>
                <a:latin typeface="Arial" charset="0"/>
              </a:defRPr>
            </a:lvl4pPr>
            <a:lvl5pPr algn="l" rtl="0" eaLnBrk="0" fontAlgn="base" hangingPunct="0">
              <a:spcBef>
                <a:spcPct val="0"/>
              </a:spcBef>
              <a:spcAft>
                <a:spcPct val="0"/>
              </a:spcAft>
              <a:defRPr sz="3400">
                <a:solidFill>
                  <a:schemeClr val="tx2"/>
                </a:solidFill>
                <a:latin typeface="Arial" charset="0"/>
              </a:defRPr>
            </a:lvl5pPr>
            <a:lvl6pPr marL="457200" algn="l" rtl="0" eaLnBrk="0" fontAlgn="base" hangingPunct="0">
              <a:spcBef>
                <a:spcPct val="0"/>
              </a:spcBef>
              <a:spcAft>
                <a:spcPct val="0"/>
              </a:spcAft>
              <a:defRPr sz="3400">
                <a:solidFill>
                  <a:schemeClr val="tx2"/>
                </a:solidFill>
                <a:latin typeface="Arial" charset="0"/>
              </a:defRPr>
            </a:lvl6pPr>
            <a:lvl7pPr marL="914400" algn="l" rtl="0" eaLnBrk="0" fontAlgn="base" hangingPunct="0">
              <a:spcBef>
                <a:spcPct val="0"/>
              </a:spcBef>
              <a:spcAft>
                <a:spcPct val="0"/>
              </a:spcAft>
              <a:defRPr sz="3400">
                <a:solidFill>
                  <a:schemeClr val="tx2"/>
                </a:solidFill>
                <a:latin typeface="Arial" charset="0"/>
              </a:defRPr>
            </a:lvl7pPr>
            <a:lvl8pPr marL="1371600" algn="l" rtl="0" eaLnBrk="0" fontAlgn="base" hangingPunct="0">
              <a:spcBef>
                <a:spcPct val="0"/>
              </a:spcBef>
              <a:spcAft>
                <a:spcPct val="0"/>
              </a:spcAft>
              <a:defRPr sz="3400">
                <a:solidFill>
                  <a:schemeClr val="tx2"/>
                </a:solidFill>
                <a:latin typeface="Arial" charset="0"/>
              </a:defRPr>
            </a:lvl8pPr>
            <a:lvl9pPr marL="1828800" algn="l" rtl="0" eaLnBrk="0" fontAlgn="base" hangingPunct="0">
              <a:spcBef>
                <a:spcPct val="0"/>
              </a:spcBef>
              <a:spcAft>
                <a:spcPct val="0"/>
              </a:spcAft>
              <a:defRPr sz="3400">
                <a:solidFill>
                  <a:schemeClr val="tx2"/>
                </a:solidFill>
                <a:latin typeface="Arial" charset="0"/>
              </a:defRPr>
            </a:lvl9pPr>
          </a:lstStyle>
          <a:p>
            <a:r>
              <a:rPr lang="en-US" kern="0" dirty="0" smtClean="0"/>
              <a:t>Nonlinear activation </a:t>
            </a:r>
            <a:r>
              <a:rPr lang="en-US" kern="0" dirty="0"/>
              <a:t>functions</a:t>
            </a:r>
          </a:p>
        </p:txBody>
      </p:sp>
      <p:sp>
        <p:nvSpPr>
          <p:cNvPr id="25" name="TextBox 24"/>
          <p:cNvSpPr txBox="1"/>
          <p:nvPr/>
        </p:nvSpPr>
        <p:spPr>
          <a:xfrm>
            <a:off x="0" y="6604084"/>
            <a:ext cx="1098378" cy="246221"/>
          </a:xfrm>
          <a:prstGeom prst="rect">
            <a:avLst/>
          </a:prstGeom>
          <a:noFill/>
        </p:spPr>
        <p:txBody>
          <a:bodyPr wrap="none" rtlCol="0">
            <a:spAutoFit/>
          </a:bodyPr>
          <a:lstStyle/>
          <a:p>
            <a:r>
              <a:rPr lang="en-US" sz="1000" dirty="0">
                <a:solidFill>
                  <a:srgbClr val="000000"/>
                </a:solidFill>
              </a:rPr>
              <a:t>Andrej </a:t>
            </a:r>
            <a:r>
              <a:rPr lang="en-US" sz="1000" dirty="0" err="1">
                <a:solidFill>
                  <a:srgbClr val="000000"/>
                </a:solidFill>
              </a:rPr>
              <a:t>Karpathy</a:t>
            </a:r>
            <a:endParaRPr lang="en-US" sz="1000" dirty="0">
              <a:solidFill>
                <a:srgbClr val="000000"/>
              </a:solidFill>
            </a:endParaRPr>
          </a:p>
        </p:txBody>
      </p:sp>
    </p:spTree>
    <p:extLst>
      <p:ext uri="{BB962C8B-B14F-4D97-AF65-F5344CB8AC3E}">
        <p14:creationId xmlns:p14="http://schemas.microsoft.com/office/powerpoint/2010/main" val="413770187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0" y="5481366"/>
            <a:ext cx="9144000" cy="359073"/>
          </a:xfrm>
          <a:prstGeom prst="rect">
            <a:avLst/>
          </a:prstGeom>
        </p:spPr>
        <p:txBody>
          <a:bodyPr vert="horz" wrap="square" lIns="0" tIns="50800" rIns="0" bIns="0" rtlCol="0">
            <a:spAutoFit/>
          </a:bodyPr>
          <a:lstStyle/>
          <a:p>
            <a:pPr marL="157480">
              <a:spcBef>
                <a:spcPts val="400"/>
              </a:spcBef>
              <a:tabLst>
                <a:tab pos="5411470" algn="l"/>
                <a:tab pos="7621270" algn="l"/>
              </a:tabLst>
            </a:pPr>
            <a:r>
              <a:rPr spc="-5" dirty="0">
                <a:solidFill>
                  <a:srgbClr val="FFFFFF"/>
                </a:solidFill>
                <a:latin typeface="Arial"/>
                <a:cs typeface="Arial"/>
              </a:rPr>
              <a:t>Fei-Fei Li &amp; Andrej Karpathy &amp;</a:t>
            </a:r>
            <a:r>
              <a:rPr spc="100" dirty="0">
                <a:solidFill>
                  <a:srgbClr val="FFFFFF"/>
                </a:solidFill>
                <a:latin typeface="Arial"/>
                <a:cs typeface="Arial"/>
              </a:rPr>
              <a:t> </a:t>
            </a:r>
            <a:r>
              <a:rPr spc="-5" dirty="0">
                <a:solidFill>
                  <a:srgbClr val="FFFFFF"/>
                </a:solidFill>
                <a:latin typeface="Arial"/>
                <a:cs typeface="Arial"/>
              </a:rPr>
              <a:t>Justin</a:t>
            </a:r>
            <a:r>
              <a:rPr spc="10" dirty="0">
                <a:solidFill>
                  <a:srgbClr val="FFFFFF"/>
                </a:solidFill>
                <a:latin typeface="Arial"/>
                <a:cs typeface="Arial"/>
              </a:rPr>
              <a:t> </a:t>
            </a:r>
            <a:r>
              <a:rPr spc="-5" dirty="0">
                <a:solidFill>
                  <a:srgbClr val="FFFFFF"/>
                </a:solidFill>
                <a:latin typeface="Arial"/>
                <a:cs typeface="Arial"/>
              </a:rPr>
              <a:t>Johnson	</a:t>
            </a:r>
            <a:r>
              <a:rPr sz="3000" spc="-7" baseline="-4166" dirty="0">
                <a:solidFill>
                  <a:srgbClr val="FFFFFF"/>
                </a:solidFill>
                <a:latin typeface="Arial"/>
                <a:cs typeface="Arial"/>
              </a:rPr>
              <a:t>Lecture</a:t>
            </a:r>
            <a:r>
              <a:rPr sz="3000" baseline="-4166" dirty="0">
                <a:solidFill>
                  <a:srgbClr val="FFFFFF"/>
                </a:solidFill>
                <a:latin typeface="Arial"/>
                <a:cs typeface="Arial"/>
              </a:rPr>
              <a:t> </a:t>
            </a:r>
            <a:r>
              <a:rPr sz="3000" spc="-7" baseline="-4166" dirty="0">
                <a:solidFill>
                  <a:srgbClr val="FFFFFF"/>
                </a:solidFill>
                <a:latin typeface="Arial"/>
                <a:cs typeface="Arial"/>
              </a:rPr>
              <a:t>4</a:t>
            </a:r>
            <a:r>
              <a:rPr sz="3000" baseline="-4166" dirty="0">
                <a:solidFill>
                  <a:srgbClr val="FFFFFF"/>
                </a:solidFill>
                <a:latin typeface="Arial"/>
                <a:cs typeface="Arial"/>
              </a:rPr>
              <a:t> -	</a:t>
            </a:r>
            <a:r>
              <a:rPr sz="3000" spc="-7" baseline="-4166" dirty="0">
                <a:solidFill>
                  <a:srgbClr val="FFFFFF"/>
                </a:solidFill>
                <a:latin typeface="Arial"/>
                <a:cs typeface="Arial"/>
              </a:rPr>
              <a:t>13 Jan</a:t>
            </a:r>
            <a:r>
              <a:rPr sz="3000" spc="-97" baseline="-4166" dirty="0">
                <a:solidFill>
                  <a:srgbClr val="FFFFFF"/>
                </a:solidFill>
                <a:latin typeface="Arial"/>
                <a:cs typeface="Arial"/>
              </a:rPr>
              <a:t> </a:t>
            </a:r>
            <a:r>
              <a:rPr sz="3000" spc="-7" baseline="-4166" dirty="0">
                <a:solidFill>
                  <a:srgbClr val="FFFFFF"/>
                </a:solidFill>
                <a:latin typeface="Arial"/>
                <a:cs typeface="Arial"/>
              </a:rPr>
              <a:t>2016</a:t>
            </a:r>
            <a:endParaRPr sz="3000" baseline="-4166">
              <a:solidFill>
                <a:prstClr val="black"/>
              </a:solidFill>
              <a:latin typeface="Arial"/>
              <a:cs typeface="Arial"/>
            </a:endParaRPr>
          </a:p>
        </p:txBody>
      </p:sp>
      <p:sp>
        <p:nvSpPr>
          <p:cNvPr id="4" name="object 4"/>
          <p:cNvSpPr/>
          <p:nvPr/>
        </p:nvSpPr>
        <p:spPr>
          <a:xfrm>
            <a:off x="100600" y="3355395"/>
            <a:ext cx="4166235" cy="785495"/>
          </a:xfrm>
          <a:custGeom>
            <a:avLst/>
            <a:gdLst/>
            <a:ahLst/>
            <a:cxnLst/>
            <a:rect l="l" t="t" r="r" b="b"/>
            <a:pathLst>
              <a:path w="4166235" h="785495">
                <a:moveTo>
                  <a:pt x="0" y="0"/>
                </a:moveTo>
                <a:lnTo>
                  <a:pt x="4166091" y="0"/>
                </a:lnTo>
                <a:lnTo>
                  <a:pt x="4166091" y="785398"/>
                </a:lnTo>
                <a:lnTo>
                  <a:pt x="0" y="785398"/>
                </a:lnTo>
                <a:lnTo>
                  <a:pt x="0" y="0"/>
                </a:lnTo>
                <a:close/>
              </a:path>
            </a:pathLst>
          </a:custGeom>
          <a:ln w="19049">
            <a:solidFill>
              <a:srgbClr val="0000FF"/>
            </a:solidFill>
          </a:ln>
        </p:spPr>
        <p:txBody>
          <a:bodyPr wrap="square" lIns="0" tIns="0" rIns="0" bIns="0" rtlCol="0"/>
          <a:lstStyle/>
          <a:p>
            <a:endParaRPr>
              <a:solidFill>
                <a:prstClr val="black"/>
              </a:solidFill>
              <a:latin typeface="Calibri"/>
            </a:endParaRPr>
          </a:p>
        </p:txBody>
      </p:sp>
      <p:sp>
        <p:nvSpPr>
          <p:cNvPr id="5" name="object 5"/>
          <p:cNvSpPr/>
          <p:nvPr/>
        </p:nvSpPr>
        <p:spPr>
          <a:xfrm>
            <a:off x="90100" y="2447822"/>
            <a:ext cx="4166235" cy="785495"/>
          </a:xfrm>
          <a:custGeom>
            <a:avLst/>
            <a:gdLst/>
            <a:ahLst/>
            <a:cxnLst/>
            <a:rect l="l" t="t" r="r" b="b"/>
            <a:pathLst>
              <a:path w="4166235" h="785494">
                <a:moveTo>
                  <a:pt x="0" y="0"/>
                </a:moveTo>
                <a:lnTo>
                  <a:pt x="4166091" y="0"/>
                </a:lnTo>
                <a:lnTo>
                  <a:pt x="4166091" y="785398"/>
                </a:lnTo>
                <a:lnTo>
                  <a:pt x="0" y="785398"/>
                </a:lnTo>
                <a:lnTo>
                  <a:pt x="0" y="0"/>
                </a:lnTo>
                <a:close/>
              </a:path>
            </a:pathLst>
          </a:custGeom>
          <a:ln w="19049">
            <a:solidFill>
              <a:srgbClr val="FF0000"/>
            </a:solidFill>
          </a:ln>
        </p:spPr>
        <p:txBody>
          <a:bodyPr wrap="square" lIns="0" tIns="0" rIns="0" bIns="0" rtlCol="0"/>
          <a:lstStyle/>
          <a:p>
            <a:endParaRPr>
              <a:solidFill>
                <a:prstClr val="black"/>
              </a:solidFill>
              <a:latin typeface="Calibri"/>
            </a:endParaRPr>
          </a:p>
        </p:txBody>
      </p:sp>
      <p:sp>
        <p:nvSpPr>
          <p:cNvPr id="6" name="object 6"/>
          <p:cNvSpPr/>
          <p:nvPr/>
        </p:nvSpPr>
        <p:spPr>
          <a:xfrm>
            <a:off x="290550" y="1165875"/>
            <a:ext cx="2847969" cy="438149"/>
          </a:xfrm>
          <a:prstGeom prst="rect">
            <a:avLst/>
          </a:prstGeom>
          <a:blipFill>
            <a:blip r:embed="rId2" cstate="print"/>
            <a:stretch>
              <a:fillRect/>
            </a:stretch>
          </a:blipFill>
        </p:spPr>
        <p:txBody>
          <a:bodyPr wrap="square" lIns="0" tIns="0" rIns="0" bIns="0" rtlCol="0"/>
          <a:lstStyle/>
          <a:p>
            <a:endParaRPr>
              <a:solidFill>
                <a:prstClr val="black"/>
              </a:solidFill>
              <a:latin typeface="Calibri"/>
            </a:endParaRPr>
          </a:p>
        </p:txBody>
      </p:sp>
      <p:sp>
        <p:nvSpPr>
          <p:cNvPr id="7" name="object 7"/>
          <p:cNvSpPr/>
          <p:nvPr/>
        </p:nvSpPr>
        <p:spPr>
          <a:xfrm>
            <a:off x="4505940" y="1011924"/>
            <a:ext cx="4510690" cy="2056720"/>
          </a:xfrm>
          <a:prstGeom prst="rect">
            <a:avLst/>
          </a:prstGeom>
          <a:blipFill>
            <a:blip r:embed="rId3" cstate="print"/>
            <a:stretch>
              <a:fillRect/>
            </a:stretch>
          </a:blipFill>
        </p:spPr>
        <p:txBody>
          <a:bodyPr wrap="square" lIns="0" tIns="0" rIns="0" bIns="0" rtlCol="0"/>
          <a:lstStyle/>
          <a:p>
            <a:endParaRPr>
              <a:solidFill>
                <a:prstClr val="black"/>
              </a:solidFill>
              <a:latin typeface="Calibri"/>
            </a:endParaRPr>
          </a:p>
        </p:txBody>
      </p:sp>
      <p:sp>
        <p:nvSpPr>
          <p:cNvPr id="8" name="object 8"/>
          <p:cNvSpPr/>
          <p:nvPr/>
        </p:nvSpPr>
        <p:spPr>
          <a:xfrm>
            <a:off x="4501191" y="1007163"/>
            <a:ext cx="4520565" cy="2066289"/>
          </a:xfrm>
          <a:custGeom>
            <a:avLst/>
            <a:gdLst/>
            <a:ahLst/>
            <a:cxnLst/>
            <a:rect l="l" t="t" r="r" b="b"/>
            <a:pathLst>
              <a:path w="4520565" h="2066289">
                <a:moveTo>
                  <a:pt x="0" y="0"/>
                </a:moveTo>
                <a:lnTo>
                  <a:pt x="4520215" y="0"/>
                </a:lnTo>
                <a:lnTo>
                  <a:pt x="4520215" y="2066245"/>
                </a:lnTo>
                <a:lnTo>
                  <a:pt x="0" y="2066245"/>
                </a:lnTo>
                <a:lnTo>
                  <a:pt x="0" y="0"/>
                </a:lnTo>
                <a:close/>
              </a:path>
            </a:pathLst>
          </a:custGeom>
          <a:ln w="9524">
            <a:solidFill>
              <a:srgbClr val="000000"/>
            </a:solidFill>
          </a:ln>
        </p:spPr>
        <p:txBody>
          <a:bodyPr wrap="square" lIns="0" tIns="0" rIns="0" bIns="0" rtlCol="0"/>
          <a:lstStyle/>
          <a:p>
            <a:endParaRPr>
              <a:solidFill>
                <a:prstClr val="black"/>
              </a:solidFill>
              <a:latin typeface="Calibri"/>
            </a:endParaRPr>
          </a:p>
        </p:txBody>
      </p:sp>
      <p:sp>
        <p:nvSpPr>
          <p:cNvPr id="9" name="object 9"/>
          <p:cNvSpPr/>
          <p:nvPr/>
        </p:nvSpPr>
        <p:spPr>
          <a:xfrm>
            <a:off x="4702041" y="1313250"/>
            <a:ext cx="375285" cy="263525"/>
          </a:xfrm>
          <a:custGeom>
            <a:avLst/>
            <a:gdLst/>
            <a:ahLst/>
            <a:cxnLst/>
            <a:rect l="l" t="t" r="r" b="b"/>
            <a:pathLst>
              <a:path w="375285" h="263525">
                <a:moveTo>
                  <a:pt x="0" y="0"/>
                </a:moveTo>
                <a:lnTo>
                  <a:pt x="374999" y="0"/>
                </a:lnTo>
                <a:lnTo>
                  <a:pt x="374999" y="263399"/>
                </a:lnTo>
                <a:lnTo>
                  <a:pt x="0" y="263399"/>
                </a:lnTo>
                <a:lnTo>
                  <a:pt x="0" y="0"/>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10" name="object 10"/>
          <p:cNvSpPr/>
          <p:nvPr/>
        </p:nvSpPr>
        <p:spPr>
          <a:xfrm>
            <a:off x="4774666" y="2072048"/>
            <a:ext cx="375285" cy="263525"/>
          </a:xfrm>
          <a:custGeom>
            <a:avLst/>
            <a:gdLst/>
            <a:ahLst/>
            <a:cxnLst/>
            <a:rect l="l" t="t" r="r" b="b"/>
            <a:pathLst>
              <a:path w="375285" h="263525">
                <a:moveTo>
                  <a:pt x="0" y="0"/>
                </a:moveTo>
                <a:lnTo>
                  <a:pt x="374999" y="0"/>
                </a:lnTo>
                <a:lnTo>
                  <a:pt x="374999" y="263399"/>
                </a:lnTo>
                <a:lnTo>
                  <a:pt x="0" y="263399"/>
                </a:lnTo>
                <a:lnTo>
                  <a:pt x="0" y="0"/>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11" name="object 11"/>
          <p:cNvSpPr txBox="1">
            <a:spLocks noGrp="1"/>
          </p:cNvSpPr>
          <p:nvPr>
            <p:ph type="title"/>
          </p:nvPr>
        </p:nvSpPr>
        <p:spPr>
          <a:xfrm>
            <a:off x="331950" y="1711930"/>
            <a:ext cx="3164205" cy="375920"/>
          </a:xfrm>
          <a:prstGeom prst="rect">
            <a:avLst/>
          </a:prstGeom>
        </p:spPr>
        <p:txBody>
          <a:bodyPr vert="horz" wrap="square" lIns="0" tIns="0" rIns="0" bIns="0" rtlCol="0">
            <a:spAutoFit/>
          </a:bodyPr>
          <a:lstStyle/>
          <a:p>
            <a:pPr marL="12700"/>
            <a:r>
              <a:rPr sz="2400" spc="-5" dirty="0">
                <a:solidFill>
                  <a:srgbClr val="38751C"/>
                </a:solidFill>
              </a:rPr>
              <a:t>e.g. </a:t>
            </a:r>
            <a:r>
              <a:rPr sz="2400" dirty="0">
                <a:solidFill>
                  <a:srgbClr val="38751C"/>
                </a:solidFill>
              </a:rPr>
              <a:t>x </a:t>
            </a:r>
            <a:r>
              <a:rPr sz="2400" spc="-5" dirty="0">
                <a:solidFill>
                  <a:srgbClr val="38751C"/>
                </a:solidFill>
              </a:rPr>
              <a:t>= -2, </a:t>
            </a:r>
            <a:r>
              <a:rPr sz="2400" dirty="0">
                <a:solidFill>
                  <a:srgbClr val="38751C"/>
                </a:solidFill>
              </a:rPr>
              <a:t>y </a:t>
            </a:r>
            <a:r>
              <a:rPr sz="2400" spc="-5" dirty="0">
                <a:solidFill>
                  <a:srgbClr val="38751C"/>
                </a:solidFill>
              </a:rPr>
              <a:t>= 5, </a:t>
            </a:r>
            <a:r>
              <a:rPr sz="2400" dirty="0">
                <a:solidFill>
                  <a:srgbClr val="38751C"/>
                </a:solidFill>
              </a:rPr>
              <a:t>z </a:t>
            </a:r>
            <a:r>
              <a:rPr sz="2400" spc="-5" dirty="0">
                <a:solidFill>
                  <a:srgbClr val="38751C"/>
                </a:solidFill>
              </a:rPr>
              <a:t>=</a:t>
            </a:r>
            <a:r>
              <a:rPr sz="2400" spc="-70" dirty="0">
                <a:solidFill>
                  <a:srgbClr val="38751C"/>
                </a:solidFill>
              </a:rPr>
              <a:t> </a:t>
            </a:r>
            <a:r>
              <a:rPr sz="2400" spc="-5" dirty="0">
                <a:solidFill>
                  <a:srgbClr val="38751C"/>
                </a:solidFill>
              </a:rPr>
              <a:t>-4</a:t>
            </a:r>
            <a:endParaRPr sz="2400"/>
          </a:p>
        </p:txBody>
      </p:sp>
      <p:sp>
        <p:nvSpPr>
          <p:cNvPr id="12" name="object 12"/>
          <p:cNvSpPr/>
          <p:nvPr/>
        </p:nvSpPr>
        <p:spPr>
          <a:xfrm>
            <a:off x="207187" y="2626996"/>
            <a:ext cx="1409697" cy="390524"/>
          </a:xfrm>
          <a:prstGeom prst="rect">
            <a:avLst/>
          </a:prstGeom>
          <a:blipFill>
            <a:blip r:embed="rId4" cstate="print"/>
            <a:stretch>
              <a:fillRect/>
            </a:stretch>
          </a:blipFill>
        </p:spPr>
        <p:txBody>
          <a:bodyPr wrap="square" lIns="0" tIns="0" rIns="0" bIns="0" rtlCol="0"/>
          <a:lstStyle/>
          <a:p>
            <a:endParaRPr>
              <a:solidFill>
                <a:prstClr val="black"/>
              </a:solidFill>
              <a:latin typeface="Calibri"/>
            </a:endParaRPr>
          </a:p>
        </p:txBody>
      </p:sp>
      <p:sp>
        <p:nvSpPr>
          <p:cNvPr id="13" name="object 13"/>
          <p:cNvSpPr/>
          <p:nvPr/>
        </p:nvSpPr>
        <p:spPr>
          <a:xfrm>
            <a:off x="253000" y="3520870"/>
            <a:ext cx="942973" cy="457199"/>
          </a:xfrm>
          <a:prstGeom prst="rect">
            <a:avLst/>
          </a:prstGeom>
          <a:blipFill>
            <a:blip r:embed="rId5" cstate="print"/>
            <a:stretch>
              <a:fillRect/>
            </a:stretch>
          </a:blipFill>
        </p:spPr>
        <p:txBody>
          <a:bodyPr wrap="square" lIns="0" tIns="0" rIns="0" bIns="0" rtlCol="0"/>
          <a:lstStyle/>
          <a:p>
            <a:endParaRPr>
              <a:solidFill>
                <a:prstClr val="black"/>
              </a:solidFill>
              <a:latin typeface="Calibri"/>
            </a:endParaRPr>
          </a:p>
        </p:txBody>
      </p:sp>
      <p:sp>
        <p:nvSpPr>
          <p:cNvPr id="14" name="object 14"/>
          <p:cNvSpPr/>
          <p:nvPr/>
        </p:nvSpPr>
        <p:spPr>
          <a:xfrm>
            <a:off x="2000570" y="3454194"/>
            <a:ext cx="2047870" cy="590548"/>
          </a:xfrm>
          <a:prstGeom prst="rect">
            <a:avLst/>
          </a:prstGeom>
          <a:blipFill>
            <a:blip r:embed="rId6" cstate="print"/>
            <a:stretch>
              <a:fillRect/>
            </a:stretch>
          </a:blipFill>
        </p:spPr>
        <p:txBody>
          <a:bodyPr wrap="square" lIns="0" tIns="0" rIns="0" bIns="0" rtlCol="0"/>
          <a:lstStyle/>
          <a:p>
            <a:endParaRPr>
              <a:solidFill>
                <a:prstClr val="black"/>
              </a:solidFill>
              <a:latin typeface="Calibri"/>
            </a:endParaRPr>
          </a:p>
        </p:txBody>
      </p:sp>
      <p:sp>
        <p:nvSpPr>
          <p:cNvPr id="15" name="object 15"/>
          <p:cNvSpPr/>
          <p:nvPr/>
        </p:nvSpPr>
        <p:spPr>
          <a:xfrm>
            <a:off x="1971033" y="2512697"/>
            <a:ext cx="2085958" cy="619123"/>
          </a:xfrm>
          <a:prstGeom prst="rect">
            <a:avLst/>
          </a:prstGeom>
          <a:blipFill>
            <a:blip r:embed="rId7" cstate="print"/>
            <a:stretch>
              <a:fillRect/>
            </a:stretch>
          </a:blipFill>
        </p:spPr>
        <p:txBody>
          <a:bodyPr wrap="square" lIns="0" tIns="0" rIns="0" bIns="0" rtlCol="0"/>
          <a:lstStyle/>
          <a:p>
            <a:endParaRPr>
              <a:solidFill>
                <a:prstClr val="black"/>
              </a:solidFill>
              <a:latin typeface="Calibri"/>
            </a:endParaRPr>
          </a:p>
        </p:txBody>
      </p:sp>
      <p:sp>
        <p:nvSpPr>
          <p:cNvPr id="16" name="object 16"/>
          <p:cNvSpPr txBox="1"/>
          <p:nvPr/>
        </p:nvSpPr>
        <p:spPr>
          <a:xfrm>
            <a:off x="423300" y="4609120"/>
            <a:ext cx="821055" cy="375920"/>
          </a:xfrm>
          <a:prstGeom prst="rect">
            <a:avLst/>
          </a:prstGeom>
        </p:spPr>
        <p:txBody>
          <a:bodyPr vert="horz" wrap="square" lIns="0" tIns="0" rIns="0" bIns="0" rtlCol="0">
            <a:spAutoFit/>
          </a:bodyPr>
          <a:lstStyle/>
          <a:p>
            <a:pPr marL="12700"/>
            <a:r>
              <a:rPr sz="2400" spc="-5" dirty="0">
                <a:solidFill>
                  <a:prstClr val="black"/>
                </a:solidFill>
                <a:latin typeface="Arial"/>
                <a:cs typeface="Arial"/>
              </a:rPr>
              <a:t>Want:</a:t>
            </a:r>
            <a:endParaRPr sz="2400">
              <a:solidFill>
                <a:prstClr val="black"/>
              </a:solidFill>
              <a:latin typeface="Arial"/>
              <a:cs typeface="Arial"/>
            </a:endParaRPr>
          </a:p>
        </p:txBody>
      </p:sp>
      <p:sp>
        <p:nvSpPr>
          <p:cNvPr id="17" name="object 17"/>
          <p:cNvSpPr/>
          <p:nvPr/>
        </p:nvSpPr>
        <p:spPr>
          <a:xfrm>
            <a:off x="1528596" y="4478667"/>
            <a:ext cx="1609916" cy="619198"/>
          </a:xfrm>
          <a:prstGeom prst="rect">
            <a:avLst/>
          </a:prstGeom>
          <a:blipFill>
            <a:blip r:embed="rId8" cstate="print"/>
            <a:stretch>
              <a:fillRect/>
            </a:stretch>
          </a:blipFill>
        </p:spPr>
        <p:txBody>
          <a:bodyPr wrap="square" lIns="0" tIns="0" rIns="0" bIns="0" rtlCol="0"/>
          <a:lstStyle/>
          <a:p>
            <a:endParaRPr>
              <a:solidFill>
                <a:prstClr val="black"/>
              </a:solidFill>
              <a:latin typeface="Calibri"/>
            </a:endParaRPr>
          </a:p>
        </p:txBody>
      </p:sp>
      <p:sp>
        <p:nvSpPr>
          <p:cNvPr id="18" name="object 18"/>
          <p:cNvSpPr/>
          <p:nvPr/>
        </p:nvSpPr>
        <p:spPr>
          <a:xfrm>
            <a:off x="5258214" y="2239522"/>
            <a:ext cx="3197860" cy="1054100"/>
          </a:xfrm>
          <a:custGeom>
            <a:avLst/>
            <a:gdLst/>
            <a:ahLst/>
            <a:cxnLst/>
            <a:rect l="l" t="t" r="r" b="b"/>
            <a:pathLst>
              <a:path w="3197859" h="1054100">
                <a:moveTo>
                  <a:pt x="3197743" y="1053822"/>
                </a:moveTo>
                <a:lnTo>
                  <a:pt x="0" y="0"/>
                </a:lnTo>
              </a:path>
            </a:pathLst>
          </a:custGeom>
          <a:ln w="19049">
            <a:solidFill>
              <a:srgbClr val="FF00FF"/>
            </a:solidFill>
          </a:ln>
        </p:spPr>
        <p:txBody>
          <a:bodyPr wrap="square" lIns="0" tIns="0" rIns="0" bIns="0" rtlCol="0"/>
          <a:lstStyle/>
          <a:p>
            <a:endParaRPr>
              <a:solidFill>
                <a:prstClr val="black"/>
              </a:solidFill>
              <a:latin typeface="Calibri"/>
            </a:endParaRPr>
          </a:p>
        </p:txBody>
      </p:sp>
      <p:sp>
        <p:nvSpPr>
          <p:cNvPr id="19" name="object 19"/>
          <p:cNvSpPr/>
          <p:nvPr/>
        </p:nvSpPr>
        <p:spPr>
          <a:xfrm>
            <a:off x="5176115" y="2209638"/>
            <a:ext cx="92075" cy="60325"/>
          </a:xfrm>
          <a:custGeom>
            <a:avLst/>
            <a:gdLst/>
            <a:ahLst/>
            <a:cxnLst/>
            <a:rect l="l" t="t" r="r" b="b"/>
            <a:pathLst>
              <a:path w="92075" h="60325">
                <a:moveTo>
                  <a:pt x="91949" y="0"/>
                </a:moveTo>
                <a:lnTo>
                  <a:pt x="0" y="2827"/>
                </a:lnTo>
                <a:lnTo>
                  <a:pt x="72249" y="59769"/>
                </a:lnTo>
                <a:lnTo>
                  <a:pt x="91949" y="0"/>
                </a:lnTo>
                <a:close/>
              </a:path>
            </a:pathLst>
          </a:custGeom>
          <a:ln w="19049">
            <a:solidFill>
              <a:srgbClr val="FF00FF"/>
            </a:solidFill>
          </a:ln>
        </p:spPr>
        <p:txBody>
          <a:bodyPr wrap="square" lIns="0" tIns="0" rIns="0" bIns="0" rtlCol="0"/>
          <a:lstStyle/>
          <a:p>
            <a:endParaRPr>
              <a:solidFill>
                <a:prstClr val="black"/>
              </a:solidFill>
              <a:latin typeface="Calibri"/>
            </a:endParaRPr>
          </a:p>
        </p:txBody>
      </p:sp>
      <p:sp>
        <p:nvSpPr>
          <p:cNvPr id="20" name="object 20"/>
          <p:cNvSpPr/>
          <p:nvPr/>
        </p:nvSpPr>
        <p:spPr>
          <a:xfrm>
            <a:off x="8271859" y="3293370"/>
            <a:ext cx="457199" cy="619198"/>
          </a:xfrm>
          <a:prstGeom prst="rect">
            <a:avLst/>
          </a:prstGeom>
          <a:blipFill>
            <a:blip r:embed="rId9" cstate="print"/>
            <a:stretch>
              <a:fillRect/>
            </a:stretch>
          </a:blipFill>
        </p:spPr>
        <p:txBody>
          <a:bodyPr wrap="square" lIns="0" tIns="0" rIns="0" bIns="0" rtlCol="0"/>
          <a:lstStyle/>
          <a:p>
            <a:endParaRPr>
              <a:solidFill>
                <a:prstClr val="black"/>
              </a:solidFill>
              <a:latin typeface="Calibri"/>
            </a:endParaRPr>
          </a:p>
        </p:txBody>
      </p:sp>
      <p:sp>
        <p:nvSpPr>
          <p:cNvPr id="21" name="object 21"/>
          <p:cNvSpPr/>
          <p:nvPr/>
        </p:nvSpPr>
        <p:spPr>
          <a:xfrm>
            <a:off x="8262333" y="3283845"/>
            <a:ext cx="476250" cy="638810"/>
          </a:xfrm>
          <a:custGeom>
            <a:avLst/>
            <a:gdLst/>
            <a:ahLst/>
            <a:cxnLst/>
            <a:rect l="l" t="t" r="r" b="b"/>
            <a:pathLst>
              <a:path w="476250" h="638810">
                <a:moveTo>
                  <a:pt x="0" y="0"/>
                </a:moveTo>
                <a:lnTo>
                  <a:pt x="476249" y="0"/>
                </a:lnTo>
                <a:lnTo>
                  <a:pt x="476249" y="638248"/>
                </a:lnTo>
                <a:lnTo>
                  <a:pt x="0" y="638248"/>
                </a:lnTo>
                <a:lnTo>
                  <a:pt x="0" y="0"/>
                </a:lnTo>
                <a:close/>
              </a:path>
            </a:pathLst>
          </a:custGeom>
          <a:ln w="19049">
            <a:solidFill>
              <a:srgbClr val="FF00FF"/>
            </a:solidFill>
          </a:ln>
        </p:spPr>
        <p:txBody>
          <a:bodyPr wrap="square" lIns="0" tIns="0" rIns="0" bIns="0" rtlCol="0"/>
          <a:lstStyle/>
          <a:p>
            <a:endParaRPr>
              <a:solidFill>
                <a:prstClr val="black"/>
              </a:solidFill>
              <a:latin typeface="Calibri"/>
            </a:endParaRPr>
          </a:p>
        </p:txBody>
      </p:sp>
      <p:sp>
        <p:nvSpPr>
          <p:cNvPr id="22" name="object 22"/>
          <p:cNvSpPr txBox="1"/>
          <p:nvPr/>
        </p:nvSpPr>
        <p:spPr>
          <a:xfrm>
            <a:off x="5399118" y="5586262"/>
            <a:ext cx="1579880" cy="288290"/>
          </a:xfrm>
          <a:prstGeom prst="rect">
            <a:avLst/>
          </a:prstGeom>
        </p:spPr>
        <p:txBody>
          <a:bodyPr vert="horz" wrap="square" lIns="0" tIns="0" rIns="0" bIns="0" rtlCol="0">
            <a:spAutoFit/>
          </a:bodyPr>
          <a:lstStyle/>
          <a:p>
            <a:pPr marL="12700">
              <a:lnSpc>
                <a:spcPts val="2190"/>
              </a:lnSpc>
            </a:pPr>
            <a:r>
              <a:rPr sz="3000" spc="-7" baseline="1388" dirty="0">
                <a:solidFill>
                  <a:srgbClr val="FFFFFF"/>
                </a:solidFill>
                <a:latin typeface="Arial"/>
                <a:cs typeface="Arial"/>
              </a:rPr>
              <a:t>Lecture 4 </a:t>
            </a:r>
            <a:r>
              <a:rPr sz="3000" baseline="1388" dirty="0">
                <a:solidFill>
                  <a:srgbClr val="FFFFFF"/>
                </a:solidFill>
                <a:latin typeface="Arial"/>
                <a:cs typeface="Arial"/>
              </a:rPr>
              <a:t>-</a:t>
            </a:r>
            <a:r>
              <a:rPr sz="3000" spc="-225" baseline="1388" dirty="0">
                <a:solidFill>
                  <a:srgbClr val="FFFFFF"/>
                </a:solidFill>
                <a:latin typeface="Arial"/>
                <a:cs typeface="Arial"/>
              </a:rPr>
              <a:t> </a:t>
            </a:r>
            <a:r>
              <a:rPr sz="2000" spc="-5" dirty="0">
                <a:solidFill>
                  <a:srgbClr val="FFFFFF"/>
                </a:solidFill>
                <a:latin typeface="Arial"/>
                <a:cs typeface="Arial"/>
              </a:rPr>
              <a:t>18</a:t>
            </a:r>
            <a:endParaRPr sz="2000">
              <a:solidFill>
                <a:prstClr val="black"/>
              </a:solidFill>
              <a:latin typeface="Arial"/>
              <a:cs typeface="Arial"/>
            </a:endParaRPr>
          </a:p>
        </p:txBody>
      </p:sp>
      <p:sp>
        <p:nvSpPr>
          <p:cNvPr id="23" name="object 23"/>
          <p:cNvSpPr txBox="1">
            <a:spLocks noGrp="1"/>
          </p:cNvSpPr>
          <p:nvPr>
            <p:ph type="ftr" sz="quarter" idx="5"/>
          </p:nvPr>
        </p:nvSpPr>
        <p:spPr>
          <a:prstGeom prst="rect">
            <a:avLst/>
          </a:prstGeom>
        </p:spPr>
        <p:txBody>
          <a:bodyPr vert="horz" wrap="square" lIns="0" tIns="0" rIns="0" bIns="0" rtlCol="0">
            <a:spAutoFit/>
          </a:bodyPr>
          <a:lstStyle/>
          <a:p>
            <a:pPr marL="12700">
              <a:lnSpc>
                <a:spcPts val="2120"/>
              </a:lnSpc>
            </a:pPr>
            <a:r>
              <a:rPr spc="-5" dirty="0">
                <a:solidFill>
                  <a:prstClr val="white"/>
                </a:solidFill>
              </a:rPr>
              <a:t>13 Jan</a:t>
            </a:r>
            <a:r>
              <a:rPr spc="-65" dirty="0">
                <a:solidFill>
                  <a:prstClr val="white"/>
                </a:solidFill>
              </a:rPr>
              <a:t> </a:t>
            </a:r>
            <a:r>
              <a:rPr spc="-5" dirty="0">
                <a:solidFill>
                  <a:prstClr val="white"/>
                </a:solidFill>
              </a:rPr>
              <a:t>2016</a:t>
            </a:r>
          </a:p>
        </p:txBody>
      </p:sp>
      <p:sp>
        <p:nvSpPr>
          <p:cNvPr id="24" name="object 24"/>
          <p:cNvSpPr txBox="1">
            <a:spLocks noGrp="1"/>
          </p:cNvSpPr>
          <p:nvPr>
            <p:ph type="dt" sz="half" idx="6"/>
          </p:nvPr>
        </p:nvSpPr>
        <p:spPr>
          <a:prstGeom prst="rect">
            <a:avLst/>
          </a:prstGeom>
        </p:spPr>
        <p:txBody>
          <a:bodyPr vert="horz" wrap="square" lIns="0" tIns="0" rIns="0" bIns="0" rtlCol="0">
            <a:spAutoFit/>
          </a:bodyPr>
          <a:lstStyle/>
          <a:p>
            <a:pPr marL="12700">
              <a:lnSpc>
                <a:spcPts val="1920"/>
              </a:lnSpc>
            </a:pPr>
            <a:r>
              <a:rPr spc="-5" dirty="0">
                <a:solidFill>
                  <a:prstClr val="white"/>
                </a:solidFill>
              </a:rPr>
              <a:t>Fei-Fei Li &amp; Andrej Karpathy &amp; Justin</a:t>
            </a:r>
            <a:r>
              <a:rPr spc="65" dirty="0">
                <a:solidFill>
                  <a:prstClr val="white"/>
                </a:solidFill>
              </a:rPr>
              <a:t> </a:t>
            </a:r>
            <a:r>
              <a:rPr spc="-5" dirty="0">
                <a:solidFill>
                  <a:prstClr val="white"/>
                </a:solidFill>
              </a:rPr>
              <a:t>Johnson</a:t>
            </a:r>
          </a:p>
        </p:txBody>
      </p:sp>
      <p:sp>
        <p:nvSpPr>
          <p:cNvPr id="25" name="TextBox 24">
            <a:extLst>
              <a:ext uri="{FF2B5EF4-FFF2-40B4-BE49-F238E27FC236}">
                <a16:creationId xmlns:a16="http://schemas.microsoft.com/office/drawing/2014/main" xmlns="" id="{6436E51E-748E-46E7-A53C-148400A88522}"/>
              </a:ext>
            </a:extLst>
          </p:cNvPr>
          <p:cNvSpPr txBox="1"/>
          <p:nvPr/>
        </p:nvSpPr>
        <p:spPr>
          <a:xfrm>
            <a:off x="0" y="6604084"/>
            <a:ext cx="1072730" cy="253916"/>
          </a:xfrm>
          <a:prstGeom prst="rect">
            <a:avLst/>
          </a:prstGeom>
          <a:noFill/>
        </p:spPr>
        <p:txBody>
          <a:bodyPr wrap="none" rtlCol="0">
            <a:spAutoFit/>
          </a:bodyPr>
          <a:lstStyle/>
          <a:p>
            <a:r>
              <a:rPr lang="en-US" sz="1050" dirty="0"/>
              <a:t>Andrej </a:t>
            </a:r>
            <a:r>
              <a:rPr lang="en-US" sz="1050" dirty="0" err="1"/>
              <a:t>Karpathy</a:t>
            </a:r>
            <a:endParaRPr lang="en-US" sz="1050" dirty="0"/>
          </a:p>
        </p:txBody>
      </p:sp>
      <p:sp>
        <p:nvSpPr>
          <p:cNvPr id="26" name="Rectangle 25"/>
          <p:cNvSpPr/>
          <p:nvPr/>
        </p:nvSpPr>
        <p:spPr>
          <a:xfrm>
            <a:off x="0" y="76955"/>
            <a:ext cx="7494359" cy="646331"/>
          </a:xfrm>
          <a:prstGeom prst="rect">
            <a:avLst/>
          </a:prstGeom>
        </p:spPr>
        <p:txBody>
          <a:bodyPr wrap="none">
            <a:spAutoFit/>
          </a:bodyPr>
          <a:lstStyle/>
          <a:p>
            <a:r>
              <a:rPr lang="en-US" sz="3600" dirty="0" smtClean="0">
                <a:latin typeface="Arial" panose="020B0604020202020204" pitchFamily="34" charset="0"/>
                <a:cs typeface="Arial" panose="020B0604020202020204" pitchFamily="34" charset="0"/>
              </a:rPr>
              <a:t>Backpropagation: a simple example</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9317909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0" y="5481366"/>
            <a:ext cx="9144000" cy="359073"/>
          </a:xfrm>
          <a:prstGeom prst="rect">
            <a:avLst/>
          </a:prstGeom>
        </p:spPr>
        <p:txBody>
          <a:bodyPr vert="horz" wrap="square" lIns="0" tIns="50800" rIns="0" bIns="0" rtlCol="0">
            <a:spAutoFit/>
          </a:bodyPr>
          <a:lstStyle/>
          <a:p>
            <a:pPr marL="157480">
              <a:spcBef>
                <a:spcPts val="400"/>
              </a:spcBef>
              <a:tabLst>
                <a:tab pos="5411470" algn="l"/>
                <a:tab pos="7621270" algn="l"/>
              </a:tabLst>
            </a:pPr>
            <a:r>
              <a:rPr spc="-5" dirty="0">
                <a:solidFill>
                  <a:srgbClr val="FFFFFF"/>
                </a:solidFill>
                <a:latin typeface="Arial"/>
                <a:cs typeface="Arial"/>
              </a:rPr>
              <a:t>Fei-Fei Li &amp; Andrej Karpathy &amp;</a:t>
            </a:r>
            <a:r>
              <a:rPr spc="100" dirty="0">
                <a:solidFill>
                  <a:srgbClr val="FFFFFF"/>
                </a:solidFill>
                <a:latin typeface="Arial"/>
                <a:cs typeface="Arial"/>
              </a:rPr>
              <a:t> </a:t>
            </a:r>
            <a:r>
              <a:rPr spc="-5" dirty="0">
                <a:solidFill>
                  <a:srgbClr val="FFFFFF"/>
                </a:solidFill>
                <a:latin typeface="Arial"/>
                <a:cs typeface="Arial"/>
              </a:rPr>
              <a:t>Justin</a:t>
            </a:r>
            <a:r>
              <a:rPr spc="10" dirty="0">
                <a:solidFill>
                  <a:srgbClr val="FFFFFF"/>
                </a:solidFill>
                <a:latin typeface="Arial"/>
                <a:cs typeface="Arial"/>
              </a:rPr>
              <a:t> </a:t>
            </a:r>
            <a:r>
              <a:rPr spc="-5" dirty="0">
                <a:solidFill>
                  <a:srgbClr val="FFFFFF"/>
                </a:solidFill>
                <a:latin typeface="Arial"/>
                <a:cs typeface="Arial"/>
              </a:rPr>
              <a:t>Johnson	</a:t>
            </a:r>
            <a:r>
              <a:rPr sz="3000" spc="-7" baseline="-4166" dirty="0">
                <a:solidFill>
                  <a:srgbClr val="FFFFFF"/>
                </a:solidFill>
                <a:latin typeface="Arial"/>
                <a:cs typeface="Arial"/>
              </a:rPr>
              <a:t>Lecture</a:t>
            </a:r>
            <a:r>
              <a:rPr sz="3000" baseline="-4166" dirty="0">
                <a:solidFill>
                  <a:srgbClr val="FFFFFF"/>
                </a:solidFill>
                <a:latin typeface="Arial"/>
                <a:cs typeface="Arial"/>
              </a:rPr>
              <a:t> </a:t>
            </a:r>
            <a:r>
              <a:rPr sz="3000" spc="-7" baseline="-4166" dirty="0">
                <a:solidFill>
                  <a:srgbClr val="FFFFFF"/>
                </a:solidFill>
                <a:latin typeface="Arial"/>
                <a:cs typeface="Arial"/>
              </a:rPr>
              <a:t>4</a:t>
            </a:r>
            <a:r>
              <a:rPr sz="3000" baseline="-4166" dirty="0">
                <a:solidFill>
                  <a:srgbClr val="FFFFFF"/>
                </a:solidFill>
                <a:latin typeface="Arial"/>
                <a:cs typeface="Arial"/>
              </a:rPr>
              <a:t> -	</a:t>
            </a:r>
            <a:r>
              <a:rPr sz="3000" spc="-7" baseline="-4166" dirty="0">
                <a:solidFill>
                  <a:srgbClr val="FFFFFF"/>
                </a:solidFill>
                <a:latin typeface="Arial"/>
                <a:cs typeface="Arial"/>
              </a:rPr>
              <a:t>13 Jan</a:t>
            </a:r>
            <a:r>
              <a:rPr sz="3000" spc="-97" baseline="-4166" dirty="0">
                <a:solidFill>
                  <a:srgbClr val="FFFFFF"/>
                </a:solidFill>
                <a:latin typeface="Arial"/>
                <a:cs typeface="Arial"/>
              </a:rPr>
              <a:t> </a:t>
            </a:r>
            <a:r>
              <a:rPr sz="3000" spc="-7" baseline="-4166" dirty="0">
                <a:solidFill>
                  <a:srgbClr val="FFFFFF"/>
                </a:solidFill>
                <a:latin typeface="Arial"/>
                <a:cs typeface="Arial"/>
              </a:rPr>
              <a:t>2016</a:t>
            </a:r>
            <a:endParaRPr sz="3000" baseline="-4166" dirty="0">
              <a:solidFill>
                <a:prstClr val="black"/>
              </a:solidFill>
              <a:latin typeface="Arial"/>
              <a:cs typeface="Arial"/>
            </a:endParaRPr>
          </a:p>
        </p:txBody>
      </p:sp>
      <p:sp>
        <p:nvSpPr>
          <p:cNvPr id="4" name="object 4"/>
          <p:cNvSpPr/>
          <p:nvPr/>
        </p:nvSpPr>
        <p:spPr>
          <a:xfrm>
            <a:off x="100600" y="3355395"/>
            <a:ext cx="4166235" cy="785495"/>
          </a:xfrm>
          <a:custGeom>
            <a:avLst/>
            <a:gdLst/>
            <a:ahLst/>
            <a:cxnLst/>
            <a:rect l="l" t="t" r="r" b="b"/>
            <a:pathLst>
              <a:path w="4166235" h="785495">
                <a:moveTo>
                  <a:pt x="0" y="0"/>
                </a:moveTo>
                <a:lnTo>
                  <a:pt x="4166091" y="0"/>
                </a:lnTo>
                <a:lnTo>
                  <a:pt x="4166091" y="785398"/>
                </a:lnTo>
                <a:lnTo>
                  <a:pt x="0" y="785398"/>
                </a:lnTo>
                <a:lnTo>
                  <a:pt x="0" y="0"/>
                </a:lnTo>
                <a:close/>
              </a:path>
            </a:pathLst>
          </a:custGeom>
          <a:ln w="19049">
            <a:solidFill>
              <a:srgbClr val="0000FF"/>
            </a:solidFill>
          </a:ln>
        </p:spPr>
        <p:txBody>
          <a:bodyPr wrap="square" lIns="0" tIns="0" rIns="0" bIns="0" rtlCol="0"/>
          <a:lstStyle/>
          <a:p>
            <a:endParaRPr>
              <a:solidFill>
                <a:prstClr val="black"/>
              </a:solidFill>
              <a:latin typeface="Calibri"/>
            </a:endParaRPr>
          </a:p>
        </p:txBody>
      </p:sp>
      <p:sp>
        <p:nvSpPr>
          <p:cNvPr id="5" name="object 5"/>
          <p:cNvSpPr/>
          <p:nvPr/>
        </p:nvSpPr>
        <p:spPr>
          <a:xfrm>
            <a:off x="90100" y="2447822"/>
            <a:ext cx="4166235" cy="785495"/>
          </a:xfrm>
          <a:custGeom>
            <a:avLst/>
            <a:gdLst/>
            <a:ahLst/>
            <a:cxnLst/>
            <a:rect l="l" t="t" r="r" b="b"/>
            <a:pathLst>
              <a:path w="4166235" h="785494">
                <a:moveTo>
                  <a:pt x="0" y="0"/>
                </a:moveTo>
                <a:lnTo>
                  <a:pt x="4166091" y="0"/>
                </a:lnTo>
                <a:lnTo>
                  <a:pt x="4166091" y="785398"/>
                </a:lnTo>
                <a:lnTo>
                  <a:pt x="0" y="785398"/>
                </a:lnTo>
                <a:lnTo>
                  <a:pt x="0" y="0"/>
                </a:lnTo>
                <a:close/>
              </a:path>
            </a:pathLst>
          </a:custGeom>
          <a:ln w="19049">
            <a:solidFill>
              <a:srgbClr val="FF0000"/>
            </a:solidFill>
          </a:ln>
        </p:spPr>
        <p:txBody>
          <a:bodyPr wrap="square" lIns="0" tIns="0" rIns="0" bIns="0" rtlCol="0"/>
          <a:lstStyle/>
          <a:p>
            <a:endParaRPr>
              <a:solidFill>
                <a:prstClr val="black"/>
              </a:solidFill>
              <a:latin typeface="Calibri"/>
            </a:endParaRPr>
          </a:p>
        </p:txBody>
      </p:sp>
      <p:sp>
        <p:nvSpPr>
          <p:cNvPr id="6" name="object 6"/>
          <p:cNvSpPr/>
          <p:nvPr/>
        </p:nvSpPr>
        <p:spPr>
          <a:xfrm>
            <a:off x="290550" y="1165875"/>
            <a:ext cx="2847969" cy="438149"/>
          </a:xfrm>
          <a:prstGeom prst="rect">
            <a:avLst/>
          </a:prstGeom>
          <a:blipFill>
            <a:blip r:embed="rId3" cstate="print"/>
            <a:stretch>
              <a:fillRect/>
            </a:stretch>
          </a:blipFill>
        </p:spPr>
        <p:txBody>
          <a:bodyPr wrap="square" lIns="0" tIns="0" rIns="0" bIns="0" rtlCol="0"/>
          <a:lstStyle/>
          <a:p>
            <a:endParaRPr>
              <a:solidFill>
                <a:prstClr val="black"/>
              </a:solidFill>
              <a:latin typeface="Calibri"/>
            </a:endParaRPr>
          </a:p>
        </p:txBody>
      </p:sp>
      <p:sp>
        <p:nvSpPr>
          <p:cNvPr id="7" name="object 7"/>
          <p:cNvSpPr/>
          <p:nvPr/>
        </p:nvSpPr>
        <p:spPr>
          <a:xfrm>
            <a:off x="4505940" y="1011924"/>
            <a:ext cx="4510690" cy="2056720"/>
          </a:xfrm>
          <a:prstGeom prst="rect">
            <a:avLst/>
          </a:prstGeom>
          <a:blipFill>
            <a:blip r:embed="rId4" cstate="print"/>
            <a:stretch>
              <a:fillRect/>
            </a:stretch>
          </a:blipFill>
        </p:spPr>
        <p:txBody>
          <a:bodyPr wrap="square" lIns="0" tIns="0" rIns="0" bIns="0" rtlCol="0"/>
          <a:lstStyle/>
          <a:p>
            <a:endParaRPr>
              <a:solidFill>
                <a:prstClr val="black"/>
              </a:solidFill>
              <a:latin typeface="Calibri"/>
            </a:endParaRPr>
          </a:p>
        </p:txBody>
      </p:sp>
      <p:sp>
        <p:nvSpPr>
          <p:cNvPr id="8" name="object 8"/>
          <p:cNvSpPr/>
          <p:nvPr/>
        </p:nvSpPr>
        <p:spPr>
          <a:xfrm>
            <a:off x="4501191" y="1007163"/>
            <a:ext cx="4520565" cy="2066289"/>
          </a:xfrm>
          <a:custGeom>
            <a:avLst/>
            <a:gdLst/>
            <a:ahLst/>
            <a:cxnLst/>
            <a:rect l="l" t="t" r="r" b="b"/>
            <a:pathLst>
              <a:path w="4520565" h="2066289">
                <a:moveTo>
                  <a:pt x="0" y="0"/>
                </a:moveTo>
                <a:lnTo>
                  <a:pt x="4520215" y="0"/>
                </a:lnTo>
                <a:lnTo>
                  <a:pt x="4520215" y="2066245"/>
                </a:lnTo>
                <a:lnTo>
                  <a:pt x="0" y="2066245"/>
                </a:lnTo>
                <a:lnTo>
                  <a:pt x="0" y="0"/>
                </a:lnTo>
                <a:close/>
              </a:path>
            </a:pathLst>
          </a:custGeom>
          <a:ln w="9524">
            <a:solidFill>
              <a:srgbClr val="000000"/>
            </a:solidFill>
          </a:ln>
        </p:spPr>
        <p:txBody>
          <a:bodyPr wrap="square" lIns="0" tIns="0" rIns="0" bIns="0" rtlCol="0"/>
          <a:lstStyle/>
          <a:p>
            <a:endParaRPr>
              <a:solidFill>
                <a:prstClr val="black"/>
              </a:solidFill>
              <a:latin typeface="Calibri"/>
            </a:endParaRPr>
          </a:p>
        </p:txBody>
      </p:sp>
      <p:sp>
        <p:nvSpPr>
          <p:cNvPr id="9" name="object 9"/>
          <p:cNvSpPr/>
          <p:nvPr/>
        </p:nvSpPr>
        <p:spPr>
          <a:xfrm>
            <a:off x="4702041" y="1313250"/>
            <a:ext cx="375285" cy="263525"/>
          </a:xfrm>
          <a:custGeom>
            <a:avLst/>
            <a:gdLst/>
            <a:ahLst/>
            <a:cxnLst/>
            <a:rect l="l" t="t" r="r" b="b"/>
            <a:pathLst>
              <a:path w="375285" h="263525">
                <a:moveTo>
                  <a:pt x="0" y="0"/>
                </a:moveTo>
                <a:lnTo>
                  <a:pt x="374999" y="0"/>
                </a:lnTo>
                <a:lnTo>
                  <a:pt x="374999" y="263399"/>
                </a:lnTo>
                <a:lnTo>
                  <a:pt x="0" y="263399"/>
                </a:lnTo>
                <a:lnTo>
                  <a:pt x="0" y="0"/>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10" name="object 10"/>
          <p:cNvSpPr txBox="1">
            <a:spLocks noGrp="1"/>
          </p:cNvSpPr>
          <p:nvPr>
            <p:ph type="title"/>
          </p:nvPr>
        </p:nvSpPr>
        <p:spPr>
          <a:xfrm>
            <a:off x="331950" y="1711930"/>
            <a:ext cx="3164205" cy="375920"/>
          </a:xfrm>
          <a:prstGeom prst="rect">
            <a:avLst/>
          </a:prstGeom>
        </p:spPr>
        <p:txBody>
          <a:bodyPr vert="horz" wrap="square" lIns="0" tIns="0" rIns="0" bIns="0" rtlCol="0">
            <a:spAutoFit/>
          </a:bodyPr>
          <a:lstStyle/>
          <a:p>
            <a:pPr marL="12700"/>
            <a:r>
              <a:rPr sz="2400" spc="-5" dirty="0">
                <a:solidFill>
                  <a:srgbClr val="38751C"/>
                </a:solidFill>
              </a:rPr>
              <a:t>e.g. </a:t>
            </a:r>
            <a:r>
              <a:rPr sz="2400" dirty="0">
                <a:solidFill>
                  <a:srgbClr val="38751C"/>
                </a:solidFill>
              </a:rPr>
              <a:t>x </a:t>
            </a:r>
            <a:r>
              <a:rPr sz="2400" spc="-5" dirty="0">
                <a:solidFill>
                  <a:srgbClr val="38751C"/>
                </a:solidFill>
              </a:rPr>
              <a:t>= -2, </a:t>
            </a:r>
            <a:r>
              <a:rPr sz="2400" dirty="0">
                <a:solidFill>
                  <a:srgbClr val="38751C"/>
                </a:solidFill>
              </a:rPr>
              <a:t>y </a:t>
            </a:r>
            <a:r>
              <a:rPr sz="2400" spc="-5" dirty="0">
                <a:solidFill>
                  <a:srgbClr val="38751C"/>
                </a:solidFill>
              </a:rPr>
              <a:t>= 5, </a:t>
            </a:r>
            <a:r>
              <a:rPr sz="2400" dirty="0">
                <a:solidFill>
                  <a:srgbClr val="38751C"/>
                </a:solidFill>
              </a:rPr>
              <a:t>z </a:t>
            </a:r>
            <a:r>
              <a:rPr sz="2400" spc="-5" dirty="0">
                <a:solidFill>
                  <a:srgbClr val="38751C"/>
                </a:solidFill>
              </a:rPr>
              <a:t>=</a:t>
            </a:r>
            <a:r>
              <a:rPr sz="2400" spc="-70" dirty="0">
                <a:solidFill>
                  <a:srgbClr val="38751C"/>
                </a:solidFill>
              </a:rPr>
              <a:t> </a:t>
            </a:r>
            <a:r>
              <a:rPr sz="2400" spc="-5" dirty="0">
                <a:solidFill>
                  <a:srgbClr val="38751C"/>
                </a:solidFill>
              </a:rPr>
              <a:t>-4</a:t>
            </a:r>
            <a:endParaRPr sz="2400"/>
          </a:p>
        </p:txBody>
      </p:sp>
      <p:sp>
        <p:nvSpPr>
          <p:cNvPr id="11" name="object 11"/>
          <p:cNvSpPr/>
          <p:nvPr/>
        </p:nvSpPr>
        <p:spPr>
          <a:xfrm>
            <a:off x="207187" y="2626996"/>
            <a:ext cx="1409697" cy="390524"/>
          </a:xfrm>
          <a:prstGeom prst="rect">
            <a:avLst/>
          </a:prstGeom>
          <a:blipFill>
            <a:blip r:embed="rId5" cstate="print"/>
            <a:stretch>
              <a:fillRect/>
            </a:stretch>
          </a:blipFill>
        </p:spPr>
        <p:txBody>
          <a:bodyPr wrap="square" lIns="0" tIns="0" rIns="0" bIns="0" rtlCol="0"/>
          <a:lstStyle/>
          <a:p>
            <a:endParaRPr>
              <a:solidFill>
                <a:prstClr val="black"/>
              </a:solidFill>
              <a:latin typeface="Calibri"/>
            </a:endParaRPr>
          </a:p>
        </p:txBody>
      </p:sp>
      <p:sp>
        <p:nvSpPr>
          <p:cNvPr id="12" name="object 12"/>
          <p:cNvSpPr/>
          <p:nvPr/>
        </p:nvSpPr>
        <p:spPr>
          <a:xfrm>
            <a:off x="253000" y="3520870"/>
            <a:ext cx="942973" cy="457199"/>
          </a:xfrm>
          <a:prstGeom prst="rect">
            <a:avLst/>
          </a:prstGeom>
          <a:blipFill>
            <a:blip r:embed="rId6" cstate="print"/>
            <a:stretch>
              <a:fillRect/>
            </a:stretch>
          </a:blipFill>
        </p:spPr>
        <p:txBody>
          <a:bodyPr wrap="square" lIns="0" tIns="0" rIns="0" bIns="0" rtlCol="0"/>
          <a:lstStyle/>
          <a:p>
            <a:endParaRPr>
              <a:solidFill>
                <a:prstClr val="black"/>
              </a:solidFill>
              <a:latin typeface="Calibri"/>
            </a:endParaRPr>
          </a:p>
        </p:txBody>
      </p:sp>
      <p:sp>
        <p:nvSpPr>
          <p:cNvPr id="13" name="object 13"/>
          <p:cNvSpPr/>
          <p:nvPr/>
        </p:nvSpPr>
        <p:spPr>
          <a:xfrm>
            <a:off x="2000570" y="3454194"/>
            <a:ext cx="2047870" cy="590548"/>
          </a:xfrm>
          <a:prstGeom prst="rect">
            <a:avLst/>
          </a:prstGeom>
          <a:blipFill>
            <a:blip r:embed="rId7" cstate="print"/>
            <a:stretch>
              <a:fillRect/>
            </a:stretch>
          </a:blipFill>
        </p:spPr>
        <p:txBody>
          <a:bodyPr wrap="square" lIns="0" tIns="0" rIns="0" bIns="0" rtlCol="0"/>
          <a:lstStyle/>
          <a:p>
            <a:endParaRPr>
              <a:solidFill>
                <a:prstClr val="black"/>
              </a:solidFill>
              <a:latin typeface="Calibri"/>
            </a:endParaRPr>
          </a:p>
        </p:txBody>
      </p:sp>
      <p:sp>
        <p:nvSpPr>
          <p:cNvPr id="14" name="object 14"/>
          <p:cNvSpPr/>
          <p:nvPr/>
        </p:nvSpPr>
        <p:spPr>
          <a:xfrm>
            <a:off x="1971033" y="2512697"/>
            <a:ext cx="2085958" cy="619123"/>
          </a:xfrm>
          <a:prstGeom prst="rect">
            <a:avLst/>
          </a:prstGeom>
          <a:blipFill>
            <a:blip r:embed="rId8" cstate="print"/>
            <a:stretch>
              <a:fillRect/>
            </a:stretch>
          </a:blipFill>
        </p:spPr>
        <p:txBody>
          <a:bodyPr wrap="square" lIns="0" tIns="0" rIns="0" bIns="0" rtlCol="0"/>
          <a:lstStyle/>
          <a:p>
            <a:endParaRPr>
              <a:solidFill>
                <a:prstClr val="black"/>
              </a:solidFill>
              <a:latin typeface="Calibri"/>
            </a:endParaRPr>
          </a:p>
        </p:txBody>
      </p:sp>
      <p:sp>
        <p:nvSpPr>
          <p:cNvPr id="15" name="object 15"/>
          <p:cNvSpPr/>
          <p:nvPr/>
        </p:nvSpPr>
        <p:spPr>
          <a:xfrm>
            <a:off x="1528596" y="4478667"/>
            <a:ext cx="1609916" cy="619198"/>
          </a:xfrm>
          <a:prstGeom prst="rect">
            <a:avLst/>
          </a:prstGeom>
          <a:blipFill>
            <a:blip r:embed="rId9" cstate="print"/>
            <a:stretch>
              <a:fillRect/>
            </a:stretch>
          </a:blipFill>
        </p:spPr>
        <p:txBody>
          <a:bodyPr wrap="square" lIns="0" tIns="0" rIns="0" bIns="0" rtlCol="0"/>
          <a:lstStyle/>
          <a:p>
            <a:endParaRPr>
              <a:solidFill>
                <a:prstClr val="black"/>
              </a:solidFill>
              <a:latin typeface="Calibri"/>
            </a:endParaRPr>
          </a:p>
        </p:txBody>
      </p:sp>
      <p:sp>
        <p:nvSpPr>
          <p:cNvPr id="16" name="object 16"/>
          <p:cNvSpPr/>
          <p:nvPr/>
        </p:nvSpPr>
        <p:spPr>
          <a:xfrm>
            <a:off x="5455615" y="4004694"/>
            <a:ext cx="1956895" cy="747173"/>
          </a:xfrm>
          <a:prstGeom prst="rect">
            <a:avLst/>
          </a:prstGeom>
          <a:blipFill>
            <a:blip r:embed="rId10" cstate="print"/>
            <a:stretch>
              <a:fillRect/>
            </a:stretch>
          </a:blipFill>
        </p:spPr>
        <p:txBody>
          <a:bodyPr wrap="square" lIns="0" tIns="0" rIns="0" bIns="0" rtlCol="0"/>
          <a:lstStyle/>
          <a:p>
            <a:endParaRPr>
              <a:solidFill>
                <a:prstClr val="black"/>
              </a:solidFill>
              <a:latin typeface="Calibri"/>
            </a:endParaRPr>
          </a:p>
        </p:txBody>
      </p:sp>
      <p:sp>
        <p:nvSpPr>
          <p:cNvPr id="17" name="object 17"/>
          <p:cNvSpPr/>
          <p:nvPr/>
        </p:nvSpPr>
        <p:spPr>
          <a:xfrm>
            <a:off x="5446088" y="3995169"/>
            <a:ext cx="1976120" cy="766445"/>
          </a:xfrm>
          <a:custGeom>
            <a:avLst/>
            <a:gdLst/>
            <a:ahLst/>
            <a:cxnLst/>
            <a:rect l="l" t="t" r="r" b="b"/>
            <a:pathLst>
              <a:path w="1976120" h="766445">
                <a:moveTo>
                  <a:pt x="0" y="0"/>
                </a:moveTo>
                <a:lnTo>
                  <a:pt x="1975946" y="0"/>
                </a:lnTo>
                <a:lnTo>
                  <a:pt x="1975946" y="766223"/>
                </a:lnTo>
                <a:lnTo>
                  <a:pt x="0" y="766223"/>
                </a:lnTo>
                <a:lnTo>
                  <a:pt x="0" y="0"/>
                </a:lnTo>
                <a:close/>
              </a:path>
            </a:pathLst>
          </a:custGeom>
          <a:ln w="19049">
            <a:solidFill>
              <a:srgbClr val="38751C"/>
            </a:solidFill>
          </a:ln>
        </p:spPr>
        <p:txBody>
          <a:bodyPr wrap="square" lIns="0" tIns="0" rIns="0" bIns="0" rtlCol="0"/>
          <a:lstStyle/>
          <a:p>
            <a:endParaRPr>
              <a:solidFill>
                <a:prstClr val="black"/>
              </a:solidFill>
              <a:latin typeface="Calibri"/>
            </a:endParaRPr>
          </a:p>
        </p:txBody>
      </p:sp>
      <p:sp>
        <p:nvSpPr>
          <p:cNvPr id="18" name="object 18"/>
          <p:cNvSpPr txBox="1"/>
          <p:nvPr/>
        </p:nvSpPr>
        <p:spPr>
          <a:xfrm>
            <a:off x="423300" y="3601301"/>
            <a:ext cx="6690995" cy="1420902"/>
          </a:xfrm>
          <a:prstGeom prst="rect">
            <a:avLst/>
          </a:prstGeom>
        </p:spPr>
        <p:txBody>
          <a:bodyPr vert="horz" wrap="square" lIns="0" tIns="0" rIns="0" bIns="0" rtlCol="0">
            <a:spAutoFit/>
          </a:bodyPr>
          <a:lstStyle/>
          <a:p>
            <a:pPr marL="5204460"/>
            <a:r>
              <a:rPr sz="2400" spc="-5" dirty="0">
                <a:solidFill>
                  <a:srgbClr val="38751C"/>
                </a:solidFill>
                <a:latin typeface="Arial"/>
                <a:cs typeface="Arial"/>
              </a:rPr>
              <a:t>Chain</a:t>
            </a:r>
            <a:r>
              <a:rPr sz="2400" spc="-65" dirty="0">
                <a:solidFill>
                  <a:srgbClr val="38751C"/>
                </a:solidFill>
                <a:latin typeface="Arial"/>
                <a:cs typeface="Arial"/>
              </a:rPr>
              <a:t> </a:t>
            </a:r>
            <a:r>
              <a:rPr sz="2400" spc="-5" dirty="0">
                <a:solidFill>
                  <a:srgbClr val="38751C"/>
                </a:solidFill>
                <a:latin typeface="Arial"/>
                <a:cs typeface="Arial"/>
              </a:rPr>
              <a:t>rule:</a:t>
            </a:r>
            <a:endParaRPr sz="2400">
              <a:solidFill>
                <a:prstClr val="black"/>
              </a:solidFill>
              <a:latin typeface="Arial"/>
              <a:cs typeface="Arial"/>
            </a:endParaRPr>
          </a:p>
          <a:p>
            <a:endParaRPr sz="2400">
              <a:solidFill>
                <a:prstClr val="black"/>
              </a:solidFill>
              <a:latin typeface="Times New Roman"/>
              <a:cs typeface="Times New Roman"/>
            </a:endParaRPr>
          </a:p>
          <a:p>
            <a:pPr>
              <a:spcBef>
                <a:spcPts val="50"/>
              </a:spcBef>
            </a:pPr>
            <a:endParaRPr sz="1950">
              <a:solidFill>
                <a:prstClr val="black"/>
              </a:solidFill>
              <a:latin typeface="Times New Roman"/>
              <a:cs typeface="Times New Roman"/>
            </a:endParaRPr>
          </a:p>
          <a:p>
            <a:pPr marL="12700"/>
            <a:r>
              <a:rPr sz="2400" spc="-5" dirty="0">
                <a:solidFill>
                  <a:prstClr val="black"/>
                </a:solidFill>
                <a:latin typeface="Arial"/>
                <a:cs typeface="Arial"/>
              </a:rPr>
              <a:t>Want:</a:t>
            </a:r>
            <a:endParaRPr sz="2400">
              <a:solidFill>
                <a:prstClr val="black"/>
              </a:solidFill>
              <a:latin typeface="Arial"/>
              <a:cs typeface="Arial"/>
            </a:endParaRPr>
          </a:p>
        </p:txBody>
      </p:sp>
      <p:sp>
        <p:nvSpPr>
          <p:cNvPr id="19" name="object 19"/>
          <p:cNvSpPr/>
          <p:nvPr/>
        </p:nvSpPr>
        <p:spPr>
          <a:xfrm>
            <a:off x="5258214" y="2239522"/>
            <a:ext cx="3197860" cy="1054100"/>
          </a:xfrm>
          <a:custGeom>
            <a:avLst/>
            <a:gdLst/>
            <a:ahLst/>
            <a:cxnLst/>
            <a:rect l="l" t="t" r="r" b="b"/>
            <a:pathLst>
              <a:path w="3197859" h="1054100">
                <a:moveTo>
                  <a:pt x="3197743" y="1053822"/>
                </a:moveTo>
                <a:lnTo>
                  <a:pt x="0" y="0"/>
                </a:lnTo>
              </a:path>
            </a:pathLst>
          </a:custGeom>
          <a:ln w="19049">
            <a:solidFill>
              <a:srgbClr val="FF00FF"/>
            </a:solidFill>
          </a:ln>
        </p:spPr>
        <p:txBody>
          <a:bodyPr wrap="square" lIns="0" tIns="0" rIns="0" bIns="0" rtlCol="0"/>
          <a:lstStyle/>
          <a:p>
            <a:endParaRPr>
              <a:solidFill>
                <a:prstClr val="black"/>
              </a:solidFill>
              <a:latin typeface="Calibri"/>
            </a:endParaRPr>
          </a:p>
        </p:txBody>
      </p:sp>
      <p:sp>
        <p:nvSpPr>
          <p:cNvPr id="20" name="object 20"/>
          <p:cNvSpPr/>
          <p:nvPr/>
        </p:nvSpPr>
        <p:spPr>
          <a:xfrm>
            <a:off x="5176115" y="2209638"/>
            <a:ext cx="92075" cy="60325"/>
          </a:xfrm>
          <a:custGeom>
            <a:avLst/>
            <a:gdLst/>
            <a:ahLst/>
            <a:cxnLst/>
            <a:rect l="l" t="t" r="r" b="b"/>
            <a:pathLst>
              <a:path w="92075" h="60325">
                <a:moveTo>
                  <a:pt x="91949" y="0"/>
                </a:moveTo>
                <a:lnTo>
                  <a:pt x="0" y="2827"/>
                </a:lnTo>
                <a:lnTo>
                  <a:pt x="72249" y="59769"/>
                </a:lnTo>
                <a:lnTo>
                  <a:pt x="91949" y="0"/>
                </a:lnTo>
                <a:close/>
              </a:path>
            </a:pathLst>
          </a:custGeom>
          <a:ln w="19049">
            <a:solidFill>
              <a:srgbClr val="FF00FF"/>
            </a:solidFill>
          </a:ln>
        </p:spPr>
        <p:txBody>
          <a:bodyPr wrap="square" lIns="0" tIns="0" rIns="0" bIns="0" rtlCol="0"/>
          <a:lstStyle/>
          <a:p>
            <a:endParaRPr>
              <a:solidFill>
                <a:prstClr val="black"/>
              </a:solidFill>
              <a:latin typeface="Calibri"/>
            </a:endParaRPr>
          </a:p>
        </p:txBody>
      </p:sp>
      <p:sp>
        <p:nvSpPr>
          <p:cNvPr id="21" name="object 21"/>
          <p:cNvSpPr/>
          <p:nvPr/>
        </p:nvSpPr>
        <p:spPr>
          <a:xfrm>
            <a:off x="8271859" y="3293370"/>
            <a:ext cx="457199" cy="619198"/>
          </a:xfrm>
          <a:prstGeom prst="rect">
            <a:avLst/>
          </a:prstGeom>
          <a:blipFill>
            <a:blip r:embed="rId11" cstate="print"/>
            <a:stretch>
              <a:fillRect/>
            </a:stretch>
          </a:blipFill>
        </p:spPr>
        <p:txBody>
          <a:bodyPr wrap="square" lIns="0" tIns="0" rIns="0" bIns="0" rtlCol="0"/>
          <a:lstStyle/>
          <a:p>
            <a:endParaRPr>
              <a:solidFill>
                <a:prstClr val="black"/>
              </a:solidFill>
              <a:latin typeface="Calibri"/>
            </a:endParaRPr>
          </a:p>
        </p:txBody>
      </p:sp>
      <p:sp>
        <p:nvSpPr>
          <p:cNvPr id="22" name="object 22"/>
          <p:cNvSpPr/>
          <p:nvPr/>
        </p:nvSpPr>
        <p:spPr>
          <a:xfrm>
            <a:off x="8262333" y="3283845"/>
            <a:ext cx="476250" cy="638810"/>
          </a:xfrm>
          <a:custGeom>
            <a:avLst/>
            <a:gdLst/>
            <a:ahLst/>
            <a:cxnLst/>
            <a:rect l="l" t="t" r="r" b="b"/>
            <a:pathLst>
              <a:path w="476250" h="638810">
                <a:moveTo>
                  <a:pt x="0" y="0"/>
                </a:moveTo>
                <a:lnTo>
                  <a:pt x="476249" y="0"/>
                </a:lnTo>
                <a:lnTo>
                  <a:pt x="476249" y="638248"/>
                </a:lnTo>
                <a:lnTo>
                  <a:pt x="0" y="638248"/>
                </a:lnTo>
                <a:lnTo>
                  <a:pt x="0" y="0"/>
                </a:lnTo>
                <a:close/>
              </a:path>
            </a:pathLst>
          </a:custGeom>
          <a:ln w="19049">
            <a:solidFill>
              <a:srgbClr val="FF00FF"/>
            </a:solidFill>
          </a:ln>
        </p:spPr>
        <p:txBody>
          <a:bodyPr wrap="square" lIns="0" tIns="0" rIns="0" bIns="0" rtlCol="0"/>
          <a:lstStyle/>
          <a:p>
            <a:endParaRPr>
              <a:solidFill>
                <a:prstClr val="black"/>
              </a:solidFill>
              <a:latin typeface="Calibri"/>
            </a:endParaRPr>
          </a:p>
        </p:txBody>
      </p:sp>
      <p:sp>
        <p:nvSpPr>
          <p:cNvPr id="23" name="object 23"/>
          <p:cNvSpPr/>
          <p:nvPr/>
        </p:nvSpPr>
        <p:spPr>
          <a:xfrm>
            <a:off x="5510314" y="4028618"/>
            <a:ext cx="504448" cy="683198"/>
          </a:xfrm>
          <a:prstGeom prst="rect">
            <a:avLst/>
          </a:prstGeom>
          <a:blipFill>
            <a:blip r:embed="rId11" cstate="print"/>
            <a:stretch>
              <a:fillRect/>
            </a:stretch>
          </a:blipFill>
        </p:spPr>
        <p:txBody>
          <a:bodyPr wrap="square" lIns="0" tIns="0" rIns="0" bIns="0" rtlCol="0"/>
          <a:lstStyle/>
          <a:p>
            <a:endParaRPr>
              <a:solidFill>
                <a:prstClr val="black"/>
              </a:solidFill>
              <a:latin typeface="Calibri"/>
            </a:endParaRPr>
          </a:p>
        </p:txBody>
      </p:sp>
      <p:sp>
        <p:nvSpPr>
          <p:cNvPr id="24" name="object 24"/>
          <p:cNvSpPr/>
          <p:nvPr/>
        </p:nvSpPr>
        <p:spPr>
          <a:xfrm>
            <a:off x="6900085" y="4043168"/>
            <a:ext cx="504448" cy="683198"/>
          </a:xfrm>
          <a:prstGeom prst="rect">
            <a:avLst/>
          </a:prstGeom>
          <a:blipFill>
            <a:blip r:embed="rId12" cstate="print"/>
            <a:stretch>
              <a:fillRect/>
            </a:stretch>
          </a:blipFill>
        </p:spPr>
        <p:txBody>
          <a:bodyPr wrap="square" lIns="0" tIns="0" rIns="0" bIns="0" rtlCol="0"/>
          <a:lstStyle/>
          <a:p>
            <a:endParaRPr>
              <a:solidFill>
                <a:prstClr val="black"/>
              </a:solidFill>
              <a:latin typeface="Calibri"/>
            </a:endParaRPr>
          </a:p>
        </p:txBody>
      </p:sp>
      <p:sp>
        <p:nvSpPr>
          <p:cNvPr id="26" name="object 26"/>
          <p:cNvSpPr txBox="1">
            <a:spLocks noGrp="1"/>
          </p:cNvSpPr>
          <p:nvPr>
            <p:ph type="ftr" sz="quarter" idx="5"/>
          </p:nvPr>
        </p:nvSpPr>
        <p:spPr>
          <a:prstGeom prst="rect">
            <a:avLst/>
          </a:prstGeom>
        </p:spPr>
        <p:txBody>
          <a:bodyPr vert="horz" wrap="square" lIns="0" tIns="0" rIns="0" bIns="0" rtlCol="0">
            <a:spAutoFit/>
          </a:bodyPr>
          <a:lstStyle/>
          <a:p>
            <a:pPr marL="12700">
              <a:lnSpc>
                <a:spcPts val="2120"/>
              </a:lnSpc>
            </a:pPr>
            <a:r>
              <a:rPr spc="-5" dirty="0">
                <a:solidFill>
                  <a:prstClr val="white"/>
                </a:solidFill>
              </a:rPr>
              <a:t>13 Jan</a:t>
            </a:r>
            <a:r>
              <a:rPr spc="-65" dirty="0">
                <a:solidFill>
                  <a:prstClr val="white"/>
                </a:solidFill>
              </a:rPr>
              <a:t> </a:t>
            </a:r>
            <a:r>
              <a:rPr spc="-5" dirty="0">
                <a:solidFill>
                  <a:prstClr val="white"/>
                </a:solidFill>
              </a:rPr>
              <a:t>2016</a:t>
            </a:r>
          </a:p>
        </p:txBody>
      </p:sp>
      <p:sp>
        <p:nvSpPr>
          <p:cNvPr id="27" name="object 27"/>
          <p:cNvSpPr txBox="1">
            <a:spLocks noGrp="1"/>
          </p:cNvSpPr>
          <p:nvPr>
            <p:ph type="dt" sz="half" idx="6"/>
          </p:nvPr>
        </p:nvSpPr>
        <p:spPr>
          <a:prstGeom prst="rect">
            <a:avLst/>
          </a:prstGeom>
        </p:spPr>
        <p:txBody>
          <a:bodyPr vert="horz" wrap="square" lIns="0" tIns="0" rIns="0" bIns="0" rtlCol="0">
            <a:spAutoFit/>
          </a:bodyPr>
          <a:lstStyle/>
          <a:p>
            <a:pPr marL="12700">
              <a:lnSpc>
                <a:spcPts val="1920"/>
              </a:lnSpc>
            </a:pPr>
            <a:r>
              <a:rPr spc="-5" dirty="0">
                <a:solidFill>
                  <a:prstClr val="white"/>
                </a:solidFill>
              </a:rPr>
              <a:t>Fei-Fei Li &amp; Andrej Karpathy &amp; Justin</a:t>
            </a:r>
            <a:r>
              <a:rPr spc="65" dirty="0">
                <a:solidFill>
                  <a:prstClr val="white"/>
                </a:solidFill>
              </a:rPr>
              <a:t> </a:t>
            </a:r>
            <a:r>
              <a:rPr spc="-5" dirty="0">
                <a:solidFill>
                  <a:prstClr val="white"/>
                </a:solidFill>
              </a:rPr>
              <a:t>Johnson</a:t>
            </a:r>
          </a:p>
        </p:txBody>
      </p:sp>
      <p:sp>
        <p:nvSpPr>
          <p:cNvPr id="28" name="TextBox 27">
            <a:extLst>
              <a:ext uri="{FF2B5EF4-FFF2-40B4-BE49-F238E27FC236}">
                <a16:creationId xmlns:a16="http://schemas.microsoft.com/office/drawing/2014/main" xmlns="" id="{B2D91419-D10C-4DFD-8FE9-5F4B2EE1941C}"/>
              </a:ext>
            </a:extLst>
          </p:cNvPr>
          <p:cNvSpPr txBox="1"/>
          <p:nvPr/>
        </p:nvSpPr>
        <p:spPr>
          <a:xfrm>
            <a:off x="0" y="6604084"/>
            <a:ext cx="1072730" cy="253916"/>
          </a:xfrm>
          <a:prstGeom prst="rect">
            <a:avLst/>
          </a:prstGeom>
          <a:noFill/>
        </p:spPr>
        <p:txBody>
          <a:bodyPr wrap="none" rtlCol="0">
            <a:spAutoFit/>
          </a:bodyPr>
          <a:lstStyle/>
          <a:p>
            <a:r>
              <a:rPr lang="en-US" sz="1050" dirty="0"/>
              <a:t>Andrej </a:t>
            </a:r>
            <a:r>
              <a:rPr lang="en-US" sz="1050" dirty="0" err="1"/>
              <a:t>Karpathy</a:t>
            </a:r>
            <a:endParaRPr lang="en-US" sz="1050" dirty="0"/>
          </a:p>
        </p:txBody>
      </p:sp>
      <p:sp>
        <p:nvSpPr>
          <p:cNvPr id="29" name="Rectangle 28"/>
          <p:cNvSpPr/>
          <p:nvPr/>
        </p:nvSpPr>
        <p:spPr>
          <a:xfrm>
            <a:off x="0" y="76955"/>
            <a:ext cx="7494359" cy="646331"/>
          </a:xfrm>
          <a:prstGeom prst="rect">
            <a:avLst/>
          </a:prstGeom>
        </p:spPr>
        <p:txBody>
          <a:bodyPr wrap="none">
            <a:spAutoFit/>
          </a:bodyPr>
          <a:lstStyle/>
          <a:p>
            <a:r>
              <a:rPr lang="en-US" sz="3600" dirty="0" smtClean="0">
                <a:latin typeface="Arial" panose="020B0604020202020204" pitchFamily="34" charset="0"/>
                <a:cs typeface="Arial" panose="020B0604020202020204" pitchFamily="34" charset="0"/>
              </a:rPr>
              <a:t>Backpropagation: a simple example</a:t>
            </a:r>
            <a:endParaRPr lang="en-US" sz="3600" dirty="0">
              <a:latin typeface="Arial" panose="020B0604020202020204" pitchFamily="34" charset="0"/>
              <a:cs typeface="Arial" panose="020B0604020202020204" pitchFamily="34" charset="0"/>
            </a:endParaRPr>
          </a:p>
        </p:txBody>
      </p:sp>
      <p:sp>
        <p:nvSpPr>
          <p:cNvPr id="30" name="object 19"/>
          <p:cNvSpPr/>
          <p:nvPr/>
        </p:nvSpPr>
        <p:spPr>
          <a:xfrm>
            <a:off x="7197017" y="4771139"/>
            <a:ext cx="297342" cy="615003"/>
          </a:xfrm>
          <a:custGeom>
            <a:avLst/>
            <a:gdLst/>
            <a:ahLst/>
            <a:cxnLst/>
            <a:rect l="l" t="t" r="r" b="b"/>
            <a:pathLst>
              <a:path w="3197859" h="1054100">
                <a:moveTo>
                  <a:pt x="3197743" y="1053822"/>
                </a:moveTo>
                <a:lnTo>
                  <a:pt x="0" y="0"/>
                </a:lnTo>
              </a:path>
            </a:pathLst>
          </a:custGeom>
          <a:ln w="19049">
            <a:solidFill>
              <a:srgbClr val="FF0000"/>
            </a:solidFill>
            <a:tailEnd type="triangle" w="lg" len="lg"/>
          </a:ln>
        </p:spPr>
        <p:txBody>
          <a:bodyPr wrap="square" lIns="0" tIns="0" rIns="0" bIns="0" rtlCol="0"/>
          <a:lstStyle/>
          <a:p>
            <a:endParaRPr>
              <a:solidFill>
                <a:prstClr val="black"/>
              </a:solidFill>
              <a:latin typeface="Calibri"/>
            </a:endParaRPr>
          </a:p>
        </p:txBody>
      </p:sp>
      <p:sp>
        <p:nvSpPr>
          <p:cNvPr id="31" name="object 19"/>
          <p:cNvSpPr/>
          <p:nvPr/>
        </p:nvSpPr>
        <p:spPr>
          <a:xfrm flipH="1">
            <a:off x="6350558" y="4762052"/>
            <a:ext cx="280619" cy="624090"/>
          </a:xfrm>
          <a:custGeom>
            <a:avLst/>
            <a:gdLst/>
            <a:ahLst/>
            <a:cxnLst/>
            <a:rect l="l" t="t" r="r" b="b"/>
            <a:pathLst>
              <a:path w="3197859" h="1054100">
                <a:moveTo>
                  <a:pt x="3197743" y="1053822"/>
                </a:moveTo>
                <a:lnTo>
                  <a:pt x="0" y="0"/>
                </a:lnTo>
              </a:path>
            </a:pathLst>
          </a:custGeom>
          <a:ln w="19049">
            <a:solidFill>
              <a:srgbClr val="FF0000"/>
            </a:solidFill>
            <a:tailEnd type="triangle" w="lg" len="lg"/>
          </a:ln>
        </p:spPr>
        <p:txBody>
          <a:bodyPr wrap="square" lIns="0" tIns="0" rIns="0" bIns="0" rtlCol="0"/>
          <a:lstStyle/>
          <a:p>
            <a:endParaRPr>
              <a:solidFill>
                <a:prstClr val="black"/>
              </a:solidFill>
              <a:latin typeface="Calibri"/>
            </a:endParaRPr>
          </a:p>
        </p:txBody>
      </p:sp>
      <p:sp>
        <p:nvSpPr>
          <p:cNvPr id="32" name="TextBox 31">
            <a:extLst>
              <a:ext uri="{FF2B5EF4-FFF2-40B4-BE49-F238E27FC236}">
                <a16:creationId xmlns:a16="http://schemas.microsoft.com/office/drawing/2014/main" xmlns="" id="{B2D91419-D10C-4DFD-8FE9-5F4B2EE1941C}"/>
              </a:ext>
            </a:extLst>
          </p:cNvPr>
          <p:cNvSpPr txBox="1"/>
          <p:nvPr/>
        </p:nvSpPr>
        <p:spPr>
          <a:xfrm>
            <a:off x="5297871" y="5405704"/>
            <a:ext cx="1741823" cy="338554"/>
          </a:xfrm>
          <a:prstGeom prst="rect">
            <a:avLst/>
          </a:prstGeom>
          <a:noFill/>
        </p:spPr>
        <p:txBody>
          <a:bodyPr wrap="none" rtlCol="0">
            <a:spAutoFit/>
          </a:bodyPr>
          <a:lstStyle/>
          <a:p>
            <a:r>
              <a:rPr lang="en-US" sz="1600" dirty="0" smtClean="0">
                <a:solidFill>
                  <a:srgbClr val="FF0000"/>
                </a:solidFill>
              </a:rPr>
              <a:t>Upstream gradient</a:t>
            </a:r>
            <a:endParaRPr lang="en-US" sz="1600" dirty="0">
              <a:solidFill>
                <a:srgbClr val="FF0000"/>
              </a:solidFill>
            </a:endParaRPr>
          </a:p>
        </p:txBody>
      </p:sp>
      <p:sp>
        <p:nvSpPr>
          <p:cNvPr id="33" name="TextBox 32">
            <a:extLst>
              <a:ext uri="{FF2B5EF4-FFF2-40B4-BE49-F238E27FC236}">
                <a16:creationId xmlns:a16="http://schemas.microsoft.com/office/drawing/2014/main" xmlns="" id="{B2D91419-D10C-4DFD-8FE9-5F4B2EE1941C}"/>
              </a:ext>
            </a:extLst>
          </p:cNvPr>
          <p:cNvSpPr txBox="1"/>
          <p:nvPr/>
        </p:nvSpPr>
        <p:spPr>
          <a:xfrm>
            <a:off x="7197017" y="5414713"/>
            <a:ext cx="1348574" cy="338554"/>
          </a:xfrm>
          <a:prstGeom prst="rect">
            <a:avLst/>
          </a:prstGeom>
          <a:noFill/>
        </p:spPr>
        <p:txBody>
          <a:bodyPr wrap="none" rtlCol="0">
            <a:spAutoFit/>
          </a:bodyPr>
          <a:lstStyle/>
          <a:p>
            <a:r>
              <a:rPr lang="en-US" sz="1600" dirty="0" smtClean="0">
                <a:solidFill>
                  <a:srgbClr val="FF0000"/>
                </a:solidFill>
              </a:rPr>
              <a:t>Local gradient</a:t>
            </a:r>
            <a:endParaRPr lang="en-US" sz="1600" dirty="0">
              <a:solidFill>
                <a:srgbClr val="FF0000"/>
              </a:solidFill>
            </a:endParaRPr>
          </a:p>
        </p:txBody>
      </p:sp>
    </p:spTree>
    <p:extLst>
      <p:ext uri="{BB962C8B-B14F-4D97-AF65-F5344CB8AC3E}">
        <p14:creationId xmlns:p14="http://schemas.microsoft.com/office/powerpoint/2010/main" val="324932862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0" y="5481366"/>
            <a:ext cx="9144000" cy="359073"/>
          </a:xfrm>
          <a:prstGeom prst="rect">
            <a:avLst/>
          </a:prstGeom>
        </p:spPr>
        <p:txBody>
          <a:bodyPr vert="horz" wrap="square" lIns="0" tIns="50800" rIns="0" bIns="0" rtlCol="0">
            <a:spAutoFit/>
          </a:bodyPr>
          <a:lstStyle/>
          <a:p>
            <a:pPr marL="157480">
              <a:spcBef>
                <a:spcPts val="400"/>
              </a:spcBef>
              <a:tabLst>
                <a:tab pos="5411470" algn="l"/>
                <a:tab pos="7621270" algn="l"/>
              </a:tabLst>
            </a:pPr>
            <a:r>
              <a:rPr spc="-5" dirty="0">
                <a:solidFill>
                  <a:srgbClr val="FFFFFF"/>
                </a:solidFill>
                <a:latin typeface="Arial"/>
                <a:cs typeface="Arial"/>
              </a:rPr>
              <a:t>Fei-Fei Li &amp; Andrej Karpathy &amp;</a:t>
            </a:r>
            <a:r>
              <a:rPr spc="100" dirty="0">
                <a:solidFill>
                  <a:srgbClr val="FFFFFF"/>
                </a:solidFill>
                <a:latin typeface="Arial"/>
                <a:cs typeface="Arial"/>
              </a:rPr>
              <a:t> </a:t>
            </a:r>
            <a:r>
              <a:rPr spc="-5" dirty="0">
                <a:solidFill>
                  <a:srgbClr val="FFFFFF"/>
                </a:solidFill>
                <a:latin typeface="Arial"/>
                <a:cs typeface="Arial"/>
              </a:rPr>
              <a:t>Justin</a:t>
            </a:r>
            <a:r>
              <a:rPr spc="10" dirty="0">
                <a:solidFill>
                  <a:srgbClr val="FFFFFF"/>
                </a:solidFill>
                <a:latin typeface="Arial"/>
                <a:cs typeface="Arial"/>
              </a:rPr>
              <a:t> </a:t>
            </a:r>
            <a:r>
              <a:rPr spc="-5" dirty="0">
                <a:solidFill>
                  <a:srgbClr val="FFFFFF"/>
                </a:solidFill>
                <a:latin typeface="Arial"/>
                <a:cs typeface="Arial"/>
              </a:rPr>
              <a:t>Johnson	</a:t>
            </a:r>
            <a:r>
              <a:rPr sz="3000" spc="-7" baseline="-4166" dirty="0">
                <a:solidFill>
                  <a:srgbClr val="FFFFFF"/>
                </a:solidFill>
                <a:latin typeface="Arial"/>
                <a:cs typeface="Arial"/>
              </a:rPr>
              <a:t>Lecture</a:t>
            </a:r>
            <a:r>
              <a:rPr sz="3000" baseline="-4166" dirty="0">
                <a:solidFill>
                  <a:srgbClr val="FFFFFF"/>
                </a:solidFill>
                <a:latin typeface="Arial"/>
                <a:cs typeface="Arial"/>
              </a:rPr>
              <a:t> </a:t>
            </a:r>
            <a:r>
              <a:rPr sz="3000" spc="-7" baseline="-4166" dirty="0">
                <a:solidFill>
                  <a:srgbClr val="FFFFFF"/>
                </a:solidFill>
                <a:latin typeface="Arial"/>
                <a:cs typeface="Arial"/>
              </a:rPr>
              <a:t>4</a:t>
            </a:r>
            <a:r>
              <a:rPr sz="3000" baseline="-4166" dirty="0">
                <a:solidFill>
                  <a:srgbClr val="FFFFFF"/>
                </a:solidFill>
                <a:latin typeface="Arial"/>
                <a:cs typeface="Arial"/>
              </a:rPr>
              <a:t> -	</a:t>
            </a:r>
            <a:r>
              <a:rPr sz="3000" spc="-7" baseline="-4166" dirty="0">
                <a:solidFill>
                  <a:srgbClr val="FFFFFF"/>
                </a:solidFill>
                <a:latin typeface="Arial"/>
                <a:cs typeface="Arial"/>
              </a:rPr>
              <a:t>13 Jan</a:t>
            </a:r>
            <a:r>
              <a:rPr sz="3000" spc="-97" baseline="-4166" dirty="0">
                <a:solidFill>
                  <a:srgbClr val="FFFFFF"/>
                </a:solidFill>
                <a:latin typeface="Arial"/>
                <a:cs typeface="Arial"/>
              </a:rPr>
              <a:t> </a:t>
            </a:r>
            <a:r>
              <a:rPr sz="3000" spc="-7" baseline="-4166" dirty="0">
                <a:solidFill>
                  <a:srgbClr val="FFFFFF"/>
                </a:solidFill>
                <a:latin typeface="Arial"/>
                <a:cs typeface="Arial"/>
              </a:rPr>
              <a:t>2016</a:t>
            </a:r>
            <a:endParaRPr sz="3000" baseline="-4166">
              <a:solidFill>
                <a:prstClr val="black"/>
              </a:solidFill>
              <a:latin typeface="Arial"/>
              <a:cs typeface="Arial"/>
            </a:endParaRPr>
          </a:p>
        </p:txBody>
      </p:sp>
      <p:sp>
        <p:nvSpPr>
          <p:cNvPr id="4" name="object 4"/>
          <p:cNvSpPr/>
          <p:nvPr/>
        </p:nvSpPr>
        <p:spPr>
          <a:xfrm>
            <a:off x="100600" y="3355395"/>
            <a:ext cx="4166235" cy="785495"/>
          </a:xfrm>
          <a:custGeom>
            <a:avLst/>
            <a:gdLst/>
            <a:ahLst/>
            <a:cxnLst/>
            <a:rect l="l" t="t" r="r" b="b"/>
            <a:pathLst>
              <a:path w="4166235" h="785495">
                <a:moveTo>
                  <a:pt x="0" y="0"/>
                </a:moveTo>
                <a:lnTo>
                  <a:pt x="4166091" y="0"/>
                </a:lnTo>
                <a:lnTo>
                  <a:pt x="4166091" y="785398"/>
                </a:lnTo>
                <a:lnTo>
                  <a:pt x="0" y="785398"/>
                </a:lnTo>
                <a:lnTo>
                  <a:pt x="0" y="0"/>
                </a:lnTo>
                <a:close/>
              </a:path>
            </a:pathLst>
          </a:custGeom>
          <a:ln w="19049">
            <a:solidFill>
              <a:srgbClr val="0000FF"/>
            </a:solidFill>
          </a:ln>
        </p:spPr>
        <p:txBody>
          <a:bodyPr wrap="square" lIns="0" tIns="0" rIns="0" bIns="0" rtlCol="0"/>
          <a:lstStyle/>
          <a:p>
            <a:endParaRPr>
              <a:solidFill>
                <a:prstClr val="black"/>
              </a:solidFill>
              <a:latin typeface="Calibri"/>
            </a:endParaRPr>
          </a:p>
        </p:txBody>
      </p:sp>
      <p:sp>
        <p:nvSpPr>
          <p:cNvPr id="5" name="object 5"/>
          <p:cNvSpPr/>
          <p:nvPr/>
        </p:nvSpPr>
        <p:spPr>
          <a:xfrm>
            <a:off x="90100" y="2447822"/>
            <a:ext cx="4166235" cy="785495"/>
          </a:xfrm>
          <a:custGeom>
            <a:avLst/>
            <a:gdLst/>
            <a:ahLst/>
            <a:cxnLst/>
            <a:rect l="l" t="t" r="r" b="b"/>
            <a:pathLst>
              <a:path w="4166235" h="785494">
                <a:moveTo>
                  <a:pt x="0" y="0"/>
                </a:moveTo>
                <a:lnTo>
                  <a:pt x="4166091" y="0"/>
                </a:lnTo>
                <a:lnTo>
                  <a:pt x="4166091" y="785398"/>
                </a:lnTo>
                <a:lnTo>
                  <a:pt x="0" y="785398"/>
                </a:lnTo>
                <a:lnTo>
                  <a:pt x="0" y="0"/>
                </a:lnTo>
                <a:close/>
              </a:path>
            </a:pathLst>
          </a:custGeom>
          <a:ln w="19049">
            <a:solidFill>
              <a:srgbClr val="FF0000"/>
            </a:solidFill>
          </a:ln>
        </p:spPr>
        <p:txBody>
          <a:bodyPr wrap="square" lIns="0" tIns="0" rIns="0" bIns="0" rtlCol="0"/>
          <a:lstStyle/>
          <a:p>
            <a:endParaRPr>
              <a:solidFill>
                <a:prstClr val="black"/>
              </a:solidFill>
              <a:latin typeface="Calibri"/>
            </a:endParaRPr>
          </a:p>
        </p:txBody>
      </p:sp>
      <p:sp>
        <p:nvSpPr>
          <p:cNvPr id="6" name="object 6"/>
          <p:cNvSpPr/>
          <p:nvPr/>
        </p:nvSpPr>
        <p:spPr>
          <a:xfrm>
            <a:off x="290550" y="1165875"/>
            <a:ext cx="2847969" cy="438149"/>
          </a:xfrm>
          <a:prstGeom prst="rect">
            <a:avLst/>
          </a:prstGeom>
          <a:blipFill>
            <a:blip r:embed="rId3" cstate="print"/>
            <a:stretch>
              <a:fillRect/>
            </a:stretch>
          </a:blipFill>
        </p:spPr>
        <p:txBody>
          <a:bodyPr wrap="square" lIns="0" tIns="0" rIns="0" bIns="0" rtlCol="0"/>
          <a:lstStyle/>
          <a:p>
            <a:endParaRPr>
              <a:solidFill>
                <a:prstClr val="black"/>
              </a:solidFill>
              <a:latin typeface="Calibri"/>
            </a:endParaRPr>
          </a:p>
        </p:txBody>
      </p:sp>
      <p:sp>
        <p:nvSpPr>
          <p:cNvPr id="7" name="object 7"/>
          <p:cNvSpPr/>
          <p:nvPr/>
        </p:nvSpPr>
        <p:spPr>
          <a:xfrm>
            <a:off x="4505940" y="1011924"/>
            <a:ext cx="4510690" cy="2056720"/>
          </a:xfrm>
          <a:prstGeom prst="rect">
            <a:avLst/>
          </a:prstGeom>
          <a:blipFill>
            <a:blip r:embed="rId4" cstate="print"/>
            <a:stretch>
              <a:fillRect/>
            </a:stretch>
          </a:blipFill>
        </p:spPr>
        <p:txBody>
          <a:bodyPr wrap="square" lIns="0" tIns="0" rIns="0" bIns="0" rtlCol="0"/>
          <a:lstStyle/>
          <a:p>
            <a:endParaRPr>
              <a:solidFill>
                <a:prstClr val="black"/>
              </a:solidFill>
              <a:latin typeface="Calibri"/>
            </a:endParaRPr>
          </a:p>
        </p:txBody>
      </p:sp>
      <p:sp>
        <p:nvSpPr>
          <p:cNvPr id="8" name="object 8"/>
          <p:cNvSpPr/>
          <p:nvPr/>
        </p:nvSpPr>
        <p:spPr>
          <a:xfrm>
            <a:off x="4501191" y="1007163"/>
            <a:ext cx="4520565" cy="2066289"/>
          </a:xfrm>
          <a:custGeom>
            <a:avLst/>
            <a:gdLst/>
            <a:ahLst/>
            <a:cxnLst/>
            <a:rect l="l" t="t" r="r" b="b"/>
            <a:pathLst>
              <a:path w="4520565" h="2066289">
                <a:moveTo>
                  <a:pt x="0" y="0"/>
                </a:moveTo>
                <a:lnTo>
                  <a:pt x="4520215" y="0"/>
                </a:lnTo>
                <a:lnTo>
                  <a:pt x="4520215" y="2066245"/>
                </a:lnTo>
                <a:lnTo>
                  <a:pt x="0" y="2066245"/>
                </a:lnTo>
                <a:lnTo>
                  <a:pt x="0" y="0"/>
                </a:lnTo>
                <a:close/>
              </a:path>
            </a:pathLst>
          </a:custGeom>
          <a:ln w="9524">
            <a:solidFill>
              <a:srgbClr val="000000"/>
            </a:solidFill>
          </a:ln>
        </p:spPr>
        <p:txBody>
          <a:bodyPr wrap="square" lIns="0" tIns="0" rIns="0" bIns="0" rtlCol="0"/>
          <a:lstStyle/>
          <a:p>
            <a:endParaRPr>
              <a:solidFill>
                <a:prstClr val="black"/>
              </a:solidFill>
              <a:latin typeface="Calibri"/>
            </a:endParaRPr>
          </a:p>
        </p:txBody>
      </p:sp>
      <p:sp>
        <p:nvSpPr>
          <p:cNvPr id="9" name="object 9"/>
          <p:cNvSpPr/>
          <p:nvPr/>
        </p:nvSpPr>
        <p:spPr>
          <a:xfrm>
            <a:off x="4702041" y="1313250"/>
            <a:ext cx="375285" cy="263525"/>
          </a:xfrm>
          <a:custGeom>
            <a:avLst/>
            <a:gdLst/>
            <a:ahLst/>
            <a:cxnLst/>
            <a:rect l="l" t="t" r="r" b="b"/>
            <a:pathLst>
              <a:path w="375285" h="263525">
                <a:moveTo>
                  <a:pt x="0" y="0"/>
                </a:moveTo>
                <a:lnTo>
                  <a:pt x="374999" y="0"/>
                </a:lnTo>
                <a:lnTo>
                  <a:pt x="374999" y="263399"/>
                </a:lnTo>
                <a:lnTo>
                  <a:pt x="0" y="263399"/>
                </a:lnTo>
                <a:lnTo>
                  <a:pt x="0" y="0"/>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10" name="object 10"/>
          <p:cNvSpPr txBox="1">
            <a:spLocks noGrp="1"/>
          </p:cNvSpPr>
          <p:nvPr>
            <p:ph type="title"/>
          </p:nvPr>
        </p:nvSpPr>
        <p:spPr>
          <a:xfrm>
            <a:off x="331950" y="1711930"/>
            <a:ext cx="3164205" cy="375920"/>
          </a:xfrm>
          <a:prstGeom prst="rect">
            <a:avLst/>
          </a:prstGeom>
        </p:spPr>
        <p:txBody>
          <a:bodyPr vert="horz" wrap="square" lIns="0" tIns="0" rIns="0" bIns="0" rtlCol="0">
            <a:spAutoFit/>
          </a:bodyPr>
          <a:lstStyle/>
          <a:p>
            <a:pPr marL="12700"/>
            <a:r>
              <a:rPr sz="2400" spc="-5" dirty="0">
                <a:solidFill>
                  <a:srgbClr val="38751C"/>
                </a:solidFill>
              </a:rPr>
              <a:t>e.g. </a:t>
            </a:r>
            <a:r>
              <a:rPr sz="2400" dirty="0">
                <a:solidFill>
                  <a:srgbClr val="38751C"/>
                </a:solidFill>
              </a:rPr>
              <a:t>x </a:t>
            </a:r>
            <a:r>
              <a:rPr sz="2400" spc="-5" dirty="0">
                <a:solidFill>
                  <a:srgbClr val="38751C"/>
                </a:solidFill>
              </a:rPr>
              <a:t>= -2, </a:t>
            </a:r>
            <a:r>
              <a:rPr sz="2400" dirty="0">
                <a:solidFill>
                  <a:srgbClr val="38751C"/>
                </a:solidFill>
              </a:rPr>
              <a:t>y </a:t>
            </a:r>
            <a:r>
              <a:rPr sz="2400" spc="-5" dirty="0">
                <a:solidFill>
                  <a:srgbClr val="38751C"/>
                </a:solidFill>
              </a:rPr>
              <a:t>= 5, </a:t>
            </a:r>
            <a:r>
              <a:rPr sz="2400" dirty="0">
                <a:solidFill>
                  <a:srgbClr val="38751C"/>
                </a:solidFill>
              </a:rPr>
              <a:t>z </a:t>
            </a:r>
            <a:r>
              <a:rPr sz="2400" spc="-5" dirty="0">
                <a:solidFill>
                  <a:srgbClr val="38751C"/>
                </a:solidFill>
              </a:rPr>
              <a:t>=</a:t>
            </a:r>
            <a:r>
              <a:rPr sz="2400" spc="-70" dirty="0">
                <a:solidFill>
                  <a:srgbClr val="38751C"/>
                </a:solidFill>
              </a:rPr>
              <a:t> </a:t>
            </a:r>
            <a:r>
              <a:rPr sz="2400" spc="-5" dirty="0">
                <a:solidFill>
                  <a:srgbClr val="38751C"/>
                </a:solidFill>
              </a:rPr>
              <a:t>-4</a:t>
            </a:r>
            <a:endParaRPr sz="2400"/>
          </a:p>
        </p:txBody>
      </p:sp>
      <p:sp>
        <p:nvSpPr>
          <p:cNvPr id="11" name="object 11"/>
          <p:cNvSpPr/>
          <p:nvPr/>
        </p:nvSpPr>
        <p:spPr>
          <a:xfrm>
            <a:off x="207187" y="2626996"/>
            <a:ext cx="1409697" cy="390524"/>
          </a:xfrm>
          <a:prstGeom prst="rect">
            <a:avLst/>
          </a:prstGeom>
          <a:blipFill>
            <a:blip r:embed="rId5" cstate="print"/>
            <a:stretch>
              <a:fillRect/>
            </a:stretch>
          </a:blipFill>
        </p:spPr>
        <p:txBody>
          <a:bodyPr wrap="square" lIns="0" tIns="0" rIns="0" bIns="0" rtlCol="0"/>
          <a:lstStyle/>
          <a:p>
            <a:endParaRPr>
              <a:solidFill>
                <a:prstClr val="black"/>
              </a:solidFill>
              <a:latin typeface="Calibri"/>
            </a:endParaRPr>
          </a:p>
        </p:txBody>
      </p:sp>
      <p:sp>
        <p:nvSpPr>
          <p:cNvPr id="12" name="object 12"/>
          <p:cNvSpPr/>
          <p:nvPr/>
        </p:nvSpPr>
        <p:spPr>
          <a:xfrm>
            <a:off x="253000" y="3520870"/>
            <a:ext cx="942973" cy="457199"/>
          </a:xfrm>
          <a:prstGeom prst="rect">
            <a:avLst/>
          </a:prstGeom>
          <a:blipFill>
            <a:blip r:embed="rId6" cstate="print"/>
            <a:stretch>
              <a:fillRect/>
            </a:stretch>
          </a:blipFill>
        </p:spPr>
        <p:txBody>
          <a:bodyPr wrap="square" lIns="0" tIns="0" rIns="0" bIns="0" rtlCol="0"/>
          <a:lstStyle/>
          <a:p>
            <a:endParaRPr>
              <a:solidFill>
                <a:prstClr val="black"/>
              </a:solidFill>
              <a:latin typeface="Calibri"/>
            </a:endParaRPr>
          </a:p>
        </p:txBody>
      </p:sp>
      <p:sp>
        <p:nvSpPr>
          <p:cNvPr id="13" name="object 13"/>
          <p:cNvSpPr/>
          <p:nvPr/>
        </p:nvSpPr>
        <p:spPr>
          <a:xfrm>
            <a:off x="2000570" y="3454194"/>
            <a:ext cx="2047870" cy="590548"/>
          </a:xfrm>
          <a:prstGeom prst="rect">
            <a:avLst/>
          </a:prstGeom>
          <a:blipFill>
            <a:blip r:embed="rId7" cstate="print"/>
            <a:stretch>
              <a:fillRect/>
            </a:stretch>
          </a:blipFill>
        </p:spPr>
        <p:txBody>
          <a:bodyPr wrap="square" lIns="0" tIns="0" rIns="0" bIns="0" rtlCol="0"/>
          <a:lstStyle/>
          <a:p>
            <a:endParaRPr>
              <a:solidFill>
                <a:prstClr val="black"/>
              </a:solidFill>
              <a:latin typeface="Calibri"/>
            </a:endParaRPr>
          </a:p>
        </p:txBody>
      </p:sp>
      <p:sp>
        <p:nvSpPr>
          <p:cNvPr id="14" name="object 14"/>
          <p:cNvSpPr/>
          <p:nvPr/>
        </p:nvSpPr>
        <p:spPr>
          <a:xfrm>
            <a:off x="1971033" y="2512697"/>
            <a:ext cx="2085958" cy="619123"/>
          </a:xfrm>
          <a:prstGeom prst="rect">
            <a:avLst/>
          </a:prstGeom>
          <a:blipFill>
            <a:blip r:embed="rId8" cstate="print"/>
            <a:stretch>
              <a:fillRect/>
            </a:stretch>
          </a:blipFill>
        </p:spPr>
        <p:txBody>
          <a:bodyPr wrap="square" lIns="0" tIns="0" rIns="0" bIns="0" rtlCol="0"/>
          <a:lstStyle/>
          <a:p>
            <a:endParaRPr>
              <a:solidFill>
                <a:prstClr val="black"/>
              </a:solidFill>
              <a:latin typeface="Calibri"/>
            </a:endParaRPr>
          </a:p>
        </p:txBody>
      </p:sp>
      <p:sp>
        <p:nvSpPr>
          <p:cNvPr id="15" name="object 15"/>
          <p:cNvSpPr txBox="1"/>
          <p:nvPr/>
        </p:nvSpPr>
        <p:spPr>
          <a:xfrm>
            <a:off x="423300" y="4609120"/>
            <a:ext cx="821055" cy="375920"/>
          </a:xfrm>
          <a:prstGeom prst="rect">
            <a:avLst/>
          </a:prstGeom>
        </p:spPr>
        <p:txBody>
          <a:bodyPr vert="horz" wrap="square" lIns="0" tIns="0" rIns="0" bIns="0" rtlCol="0">
            <a:spAutoFit/>
          </a:bodyPr>
          <a:lstStyle/>
          <a:p>
            <a:pPr marL="12700"/>
            <a:r>
              <a:rPr sz="2400" spc="-5" dirty="0">
                <a:solidFill>
                  <a:prstClr val="black"/>
                </a:solidFill>
                <a:latin typeface="Arial"/>
                <a:cs typeface="Arial"/>
              </a:rPr>
              <a:t>Want:</a:t>
            </a:r>
            <a:endParaRPr sz="2400">
              <a:solidFill>
                <a:prstClr val="black"/>
              </a:solidFill>
              <a:latin typeface="Arial"/>
              <a:cs typeface="Arial"/>
            </a:endParaRPr>
          </a:p>
        </p:txBody>
      </p:sp>
      <p:sp>
        <p:nvSpPr>
          <p:cNvPr id="16" name="object 16"/>
          <p:cNvSpPr/>
          <p:nvPr/>
        </p:nvSpPr>
        <p:spPr>
          <a:xfrm>
            <a:off x="1528596" y="4478667"/>
            <a:ext cx="1609916" cy="619198"/>
          </a:xfrm>
          <a:prstGeom prst="rect">
            <a:avLst/>
          </a:prstGeom>
          <a:blipFill>
            <a:blip r:embed="rId9" cstate="print"/>
            <a:stretch>
              <a:fillRect/>
            </a:stretch>
          </a:blipFill>
        </p:spPr>
        <p:txBody>
          <a:bodyPr wrap="square" lIns="0" tIns="0" rIns="0" bIns="0" rtlCol="0"/>
          <a:lstStyle/>
          <a:p>
            <a:endParaRPr>
              <a:solidFill>
                <a:prstClr val="black"/>
              </a:solidFill>
              <a:latin typeface="Calibri"/>
            </a:endParaRPr>
          </a:p>
        </p:txBody>
      </p:sp>
      <p:sp>
        <p:nvSpPr>
          <p:cNvPr id="17" name="object 17"/>
          <p:cNvSpPr/>
          <p:nvPr/>
        </p:nvSpPr>
        <p:spPr>
          <a:xfrm>
            <a:off x="5177314" y="1499802"/>
            <a:ext cx="3279140" cy="1793875"/>
          </a:xfrm>
          <a:custGeom>
            <a:avLst/>
            <a:gdLst/>
            <a:ahLst/>
            <a:cxnLst/>
            <a:rect l="l" t="t" r="r" b="b"/>
            <a:pathLst>
              <a:path w="3279140" h="1793875">
                <a:moveTo>
                  <a:pt x="3278618" y="1793443"/>
                </a:moveTo>
                <a:lnTo>
                  <a:pt x="0" y="0"/>
                </a:lnTo>
              </a:path>
            </a:pathLst>
          </a:custGeom>
          <a:ln w="19049">
            <a:solidFill>
              <a:srgbClr val="FF00FF"/>
            </a:solidFill>
          </a:ln>
        </p:spPr>
        <p:txBody>
          <a:bodyPr wrap="square" lIns="0" tIns="0" rIns="0" bIns="0" rtlCol="0"/>
          <a:lstStyle/>
          <a:p>
            <a:endParaRPr>
              <a:solidFill>
                <a:prstClr val="black"/>
              </a:solidFill>
              <a:latin typeface="Calibri"/>
            </a:endParaRPr>
          </a:p>
        </p:txBody>
      </p:sp>
      <p:sp>
        <p:nvSpPr>
          <p:cNvPr id="18" name="object 18"/>
          <p:cNvSpPr/>
          <p:nvPr/>
        </p:nvSpPr>
        <p:spPr>
          <a:xfrm>
            <a:off x="5101464" y="1458314"/>
            <a:ext cx="91440" cy="69215"/>
          </a:xfrm>
          <a:custGeom>
            <a:avLst/>
            <a:gdLst/>
            <a:ahLst/>
            <a:cxnLst/>
            <a:rect l="l" t="t" r="r" b="b"/>
            <a:pathLst>
              <a:path w="91439" h="69215">
                <a:moveTo>
                  <a:pt x="90949" y="13882"/>
                </a:moveTo>
                <a:lnTo>
                  <a:pt x="0" y="0"/>
                </a:lnTo>
                <a:lnTo>
                  <a:pt x="60749" y="69092"/>
                </a:lnTo>
                <a:lnTo>
                  <a:pt x="90949" y="13882"/>
                </a:lnTo>
                <a:close/>
              </a:path>
            </a:pathLst>
          </a:custGeom>
          <a:ln w="19049">
            <a:solidFill>
              <a:srgbClr val="FF00FF"/>
            </a:solidFill>
          </a:ln>
        </p:spPr>
        <p:txBody>
          <a:bodyPr wrap="square" lIns="0" tIns="0" rIns="0" bIns="0" rtlCol="0"/>
          <a:lstStyle/>
          <a:p>
            <a:endParaRPr>
              <a:solidFill>
                <a:prstClr val="black"/>
              </a:solidFill>
              <a:latin typeface="Calibri"/>
            </a:endParaRPr>
          </a:p>
        </p:txBody>
      </p:sp>
      <p:sp>
        <p:nvSpPr>
          <p:cNvPr id="19" name="object 19"/>
          <p:cNvSpPr/>
          <p:nvPr/>
        </p:nvSpPr>
        <p:spPr>
          <a:xfrm>
            <a:off x="8262683" y="3293245"/>
            <a:ext cx="426474" cy="619198"/>
          </a:xfrm>
          <a:prstGeom prst="rect">
            <a:avLst/>
          </a:prstGeom>
          <a:blipFill>
            <a:blip r:embed="rId10" cstate="print"/>
            <a:stretch>
              <a:fillRect/>
            </a:stretch>
          </a:blipFill>
        </p:spPr>
        <p:txBody>
          <a:bodyPr wrap="square" lIns="0" tIns="0" rIns="0" bIns="0" rtlCol="0"/>
          <a:lstStyle/>
          <a:p>
            <a:endParaRPr>
              <a:solidFill>
                <a:prstClr val="black"/>
              </a:solidFill>
              <a:latin typeface="Calibri"/>
            </a:endParaRPr>
          </a:p>
        </p:txBody>
      </p:sp>
      <p:sp>
        <p:nvSpPr>
          <p:cNvPr id="20" name="object 20"/>
          <p:cNvSpPr/>
          <p:nvPr/>
        </p:nvSpPr>
        <p:spPr>
          <a:xfrm>
            <a:off x="8253158" y="3283720"/>
            <a:ext cx="445770" cy="638810"/>
          </a:xfrm>
          <a:custGeom>
            <a:avLst/>
            <a:gdLst/>
            <a:ahLst/>
            <a:cxnLst/>
            <a:rect l="l" t="t" r="r" b="b"/>
            <a:pathLst>
              <a:path w="445770" h="638810">
                <a:moveTo>
                  <a:pt x="0" y="0"/>
                </a:moveTo>
                <a:lnTo>
                  <a:pt x="445524" y="0"/>
                </a:lnTo>
                <a:lnTo>
                  <a:pt x="445524" y="638248"/>
                </a:lnTo>
                <a:lnTo>
                  <a:pt x="0" y="638248"/>
                </a:lnTo>
                <a:lnTo>
                  <a:pt x="0" y="0"/>
                </a:lnTo>
                <a:close/>
              </a:path>
            </a:pathLst>
          </a:custGeom>
          <a:ln w="19049">
            <a:solidFill>
              <a:srgbClr val="FF00FF"/>
            </a:solidFill>
          </a:ln>
        </p:spPr>
        <p:txBody>
          <a:bodyPr wrap="square" lIns="0" tIns="0" rIns="0" bIns="0" rtlCol="0"/>
          <a:lstStyle/>
          <a:p>
            <a:endParaRPr>
              <a:solidFill>
                <a:prstClr val="black"/>
              </a:solidFill>
              <a:latin typeface="Calibri"/>
            </a:endParaRPr>
          </a:p>
        </p:txBody>
      </p:sp>
      <p:sp>
        <p:nvSpPr>
          <p:cNvPr id="21" name="object 21"/>
          <p:cNvSpPr txBox="1"/>
          <p:nvPr/>
        </p:nvSpPr>
        <p:spPr>
          <a:xfrm>
            <a:off x="5399118" y="5586262"/>
            <a:ext cx="1579880" cy="288290"/>
          </a:xfrm>
          <a:prstGeom prst="rect">
            <a:avLst/>
          </a:prstGeom>
        </p:spPr>
        <p:txBody>
          <a:bodyPr vert="horz" wrap="square" lIns="0" tIns="0" rIns="0" bIns="0" rtlCol="0">
            <a:spAutoFit/>
          </a:bodyPr>
          <a:lstStyle/>
          <a:p>
            <a:pPr marL="12700">
              <a:lnSpc>
                <a:spcPts val="2190"/>
              </a:lnSpc>
            </a:pPr>
            <a:r>
              <a:rPr sz="3000" spc="-7" baseline="1388" dirty="0">
                <a:solidFill>
                  <a:srgbClr val="FFFFFF"/>
                </a:solidFill>
                <a:latin typeface="Arial"/>
                <a:cs typeface="Arial"/>
              </a:rPr>
              <a:t>Lecture 4 </a:t>
            </a:r>
            <a:r>
              <a:rPr sz="3000" baseline="1388" dirty="0">
                <a:solidFill>
                  <a:srgbClr val="FFFFFF"/>
                </a:solidFill>
                <a:latin typeface="Arial"/>
                <a:cs typeface="Arial"/>
              </a:rPr>
              <a:t>-</a:t>
            </a:r>
            <a:r>
              <a:rPr sz="3000" spc="-225" baseline="1388" dirty="0">
                <a:solidFill>
                  <a:srgbClr val="FFFFFF"/>
                </a:solidFill>
                <a:latin typeface="Arial"/>
                <a:cs typeface="Arial"/>
              </a:rPr>
              <a:t> </a:t>
            </a:r>
            <a:r>
              <a:rPr sz="2000" spc="-5" dirty="0">
                <a:solidFill>
                  <a:srgbClr val="FFFFFF"/>
                </a:solidFill>
                <a:latin typeface="Arial"/>
                <a:cs typeface="Arial"/>
              </a:rPr>
              <a:t>20</a:t>
            </a:r>
            <a:endParaRPr sz="2000">
              <a:solidFill>
                <a:prstClr val="black"/>
              </a:solidFill>
              <a:latin typeface="Arial"/>
              <a:cs typeface="Arial"/>
            </a:endParaRPr>
          </a:p>
        </p:txBody>
      </p:sp>
      <p:sp>
        <p:nvSpPr>
          <p:cNvPr id="22" name="object 22"/>
          <p:cNvSpPr txBox="1">
            <a:spLocks noGrp="1"/>
          </p:cNvSpPr>
          <p:nvPr>
            <p:ph type="ftr" sz="quarter" idx="5"/>
          </p:nvPr>
        </p:nvSpPr>
        <p:spPr>
          <a:prstGeom prst="rect">
            <a:avLst/>
          </a:prstGeom>
        </p:spPr>
        <p:txBody>
          <a:bodyPr vert="horz" wrap="square" lIns="0" tIns="0" rIns="0" bIns="0" rtlCol="0">
            <a:spAutoFit/>
          </a:bodyPr>
          <a:lstStyle/>
          <a:p>
            <a:pPr marL="12700">
              <a:lnSpc>
                <a:spcPts val="2120"/>
              </a:lnSpc>
            </a:pPr>
            <a:r>
              <a:rPr spc="-5" dirty="0">
                <a:solidFill>
                  <a:prstClr val="white"/>
                </a:solidFill>
              </a:rPr>
              <a:t>13 Jan</a:t>
            </a:r>
            <a:r>
              <a:rPr spc="-65" dirty="0">
                <a:solidFill>
                  <a:prstClr val="white"/>
                </a:solidFill>
              </a:rPr>
              <a:t> </a:t>
            </a:r>
            <a:r>
              <a:rPr spc="-5" dirty="0">
                <a:solidFill>
                  <a:prstClr val="white"/>
                </a:solidFill>
              </a:rPr>
              <a:t>2016</a:t>
            </a:r>
          </a:p>
        </p:txBody>
      </p:sp>
      <p:sp>
        <p:nvSpPr>
          <p:cNvPr id="23" name="object 23"/>
          <p:cNvSpPr txBox="1">
            <a:spLocks noGrp="1"/>
          </p:cNvSpPr>
          <p:nvPr>
            <p:ph type="dt" sz="half" idx="6"/>
          </p:nvPr>
        </p:nvSpPr>
        <p:spPr>
          <a:prstGeom prst="rect">
            <a:avLst/>
          </a:prstGeom>
        </p:spPr>
        <p:txBody>
          <a:bodyPr vert="horz" wrap="square" lIns="0" tIns="0" rIns="0" bIns="0" rtlCol="0">
            <a:spAutoFit/>
          </a:bodyPr>
          <a:lstStyle/>
          <a:p>
            <a:pPr marL="12700">
              <a:lnSpc>
                <a:spcPts val="1920"/>
              </a:lnSpc>
            </a:pPr>
            <a:r>
              <a:rPr spc="-5" dirty="0">
                <a:solidFill>
                  <a:prstClr val="white"/>
                </a:solidFill>
              </a:rPr>
              <a:t>Fei-Fei Li &amp; Andrej Karpathy &amp; Justin</a:t>
            </a:r>
            <a:r>
              <a:rPr spc="65" dirty="0">
                <a:solidFill>
                  <a:prstClr val="white"/>
                </a:solidFill>
              </a:rPr>
              <a:t> </a:t>
            </a:r>
            <a:r>
              <a:rPr spc="-5" dirty="0">
                <a:solidFill>
                  <a:prstClr val="white"/>
                </a:solidFill>
              </a:rPr>
              <a:t>Johnson</a:t>
            </a:r>
          </a:p>
        </p:txBody>
      </p:sp>
      <p:sp>
        <p:nvSpPr>
          <p:cNvPr id="24" name="TextBox 23">
            <a:extLst>
              <a:ext uri="{FF2B5EF4-FFF2-40B4-BE49-F238E27FC236}">
                <a16:creationId xmlns:a16="http://schemas.microsoft.com/office/drawing/2014/main" xmlns="" id="{BAF6EAE8-A0D9-42BF-899B-D2B6672E3012}"/>
              </a:ext>
            </a:extLst>
          </p:cNvPr>
          <p:cNvSpPr txBox="1"/>
          <p:nvPr/>
        </p:nvSpPr>
        <p:spPr>
          <a:xfrm>
            <a:off x="0" y="6604084"/>
            <a:ext cx="1072730" cy="253916"/>
          </a:xfrm>
          <a:prstGeom prst="rect">
            <a:avLst/>
          </a:prstGeom>
          <a:noFill/>
        </p:spPr>
        <p:txBody>
          <a:bodyPr wrap="none" rtlCol="0">
            <a:spAutoFit/>
          </a:bodyPr>
          <a:lstStyle/>
          <a:p>
            <a:r>
              <a:rPr lang="en-US" sz="1050" dirty="0"/>
              <a:t>Andrej </a:t>
            </a:r>
            <a:r>
              <a:rPr lang="en-US" sz="1050" dirty="0" err="1"/>
              <a:t>Karpathy</a:t>
            </a:r>
            <a:endParaRPr lang="en-US" sz="1050" dirty="0"/>
          </a:p>
        </p:txBody>
      </p:sp>
      <p:sp>
        <p:nvSpPr>
          <p:cNvPr id="25" name="Rectangle 24"/>
          <p:cNvSpPr/>
          <p:nvPr/>
        </p:nvSpPr>
        <p:spPr>
          <a:xfrm>
            <a:off x="0" y="76955"/>
            <a:ext cx="7494359" cy="646331"/>
          </a:xfrm>
          <a:prstGeom prst="rect">
            <a:avLst/>
          </a:prstGeom>
        </p:spPr>
        <p:txBody>
          <a:bodyPr wrap="none">
            <a:spAutoFit/>
          </a:bodyPr>
          <a:lstStyle/>
          <a:p>
            <a:r>
              <a:rPr lang="en-US" sz="3600" dirty="0" smtClean="0">
                <a:latin typeface="Arial" panose="020B0604020202020204" pitchFamily="34" charset="0"/>
                <a:cs typeface="Arial" panose="020B0604020202020204" pitchFamily="34" charset="0"/>
              </a:rPr>
              <a:t>Backpropagation: a simple example</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909609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0" y="5481366"/>
            <a:ext cx="9144000" cy="359073"/>
          </a:xfrm>
          <a:prstGeom prst="rect">
            <a:avLst/>
          </a:prstGeom>
        </p:spPr>
        <p:txBody>
          <a:bodyPr vert="horz" wrap="square" lIns="0" tIns="50800" rIns="0" bIns="0" rtlCol="0">
            <a:spAutoFit/>
          </a:bodyPr>
          <a:lstStyle/>
          <a:p>
            <a:pPr marL="157480">
              <a:spcBef>
                <a:spcPts val="400"/>
              </a:spcBef>
              <a:tabLst>
                <a:tab pos="5411470" algn="l"/>
                <a:tab pos="7621270" algn="l"/>
              </a:tabLst>
            </a:pPr>
            <a:r>
              <a:rPr spc="-5" dirty="0">
                <a:solidFill>
                  <a:srgbClr val="FFFFFF"/>
                </a:solidFill>
                <a:latin typeface="Arial"/>
                <a:cs typeface="Arial"/>
              </a:rPr>
              <a:t>Fei-Fei Li &amp; Andrej Karpathy &amp;</a:t>
            </a:r>
            <a:r>
              <a:rPr spc="100" dirty="0">
                <a:solidFill>
                  <a:srgbClr val="FFFFFF"/>
                </a:solidFill>
                <a:latin typeface="Arial"/>
                <a:cs typeface="Arial"/>
              </a:rPr>
              <a:t> </a:t>
            </a:r>
            <a:r>
              <a:rPr spc="-5" dirty="0">
                <a:solidFill>
                  <a:srgbClr val="FFFFFF"/>
                </a:solidFill>
                <a:latin typeface="Arial"/>
                <a:cs typeface="Arial"/>
              </a:rPr>
              <a:t>Justin</a:t>
            </a:r>
            <a:r>
              <a:rPr spc="10" dirty="0">
                <a:solidFill>
                  <a:srgbClr val="FFFFFF"/>
                </a:solidFill>
                <a:latin typeface="Arial"/>
                <a:cs typeface="Arial"/>
              </a:rPr>
              <a:t> </a:t>
            </a:r>
            <a:r>
              <a:rPr spc="-5" dirty="0">
                <a:solidFill>
                  <a:srgbClr val="FFFFFF"/>
                </a:solidFill>
                <a:latin typeface="Arial"/>
                <a:cs typeface="Arial"/>
              </a:rPr>
              <a:t>Johnson	</a:t>
            </a:r>
            <a:r>
              <a:rPr sz="3000" spc="-7" baseline="-4166" dirty="0">
                <a:solidFill>
                  <a:srgbClr val="FFFFFF"/>
                </a:solidFill>
                <a:latin typeface="Arial"/>
                <a:cs typeface="Arial"/>
              </a:rPr>
              <a:t>Lecture</a:t>
            </a:r>
            <a:r>
              <a:rPr sz="3000" baseline="-4166" dirty="0">
                <a:solidFill>
                  <a:srgbClr val="FFFFFF"/>
                </a:solidFill>
                <a:latin typeface="Arial"/>
                <a:cs typeface="Arial"/>
              </a:rPr>
              <a:t> </a:t>
            </a:r>
            <a:r>
              <a:rPr sz="3000" spc="-7" baseline="-4166" dirty="0">
                <a:solidFill>
                  <a:srgbClr val="FFFFFF"/>
                </a:solidFill>
                <a:latin typeface="Arial"/>
                <a:cs typeface="Arial"/>
              </a:rPr>
              <a:t>4</a:t>
            </a:r>
            <a:r>
              <a:rPr sz="3000" baseline="-4166" dirty="0">
                <a:solidFill>
                  <a:srgbClr val="FFFFFF"/>
                </a:solidFill>
                <a:latin typeface="Arial"/>
                <a:cs typeface="Arial"/>
              </a:rPr>
              <a:t> -	</a:t>
            </a:r>
            <a:r>
              <a:rPr sz="3000" spc="-7" baseline="-4166" dirty="0">
                <a:solidFill>
                  <a:srgbClr val="FFFFFF"/>
                </a:solidFill>
                <a:latin typeface="Arial"/>
                <a:cs typeface="Arial"/>
              </a:rPr>
              <a:t>13 Jan</a:t>
            </a:r>
            <a:r>
              <a:rPr sz="3000" spc="-97" baseline="-4166" dirty="0">
                <a:solidFill>
                  <a:srgbClr val="FFFFFF"/>
                </a:solidFill>
                <a:latin typeface="Arial"/>
                <a:cs typeface="Arial"/>
              </a:rPr>
              <a:t> </a:t>
            </a:r>
            <a:r>
              <a:rPr sz="3000" spc="-7" baseline="-4166" dirty="0">
                <a:solidFill>
                  <a:srgbClr val="FFFFFF"/>
                </a:solidFill>
                <a:latin typeface="Arial"/>
                <a:cs typeface="Arial"/>
              </a:rPr>
              <a:t>2016</a:t>
            </a:r>
            <a:endParaRPr sz="3000" baseline="-4166">
              <a:solidFill>
                <a:prstClr val="black"/>
              </a:solidFill>
              <a:latin typeface="Arial"/>
              <a:cs typeface="Arial"/>
            </a:endParaRPr>
          </a:p>
        </p:txBody>
      </p:sp>
      <p:sp>
        <p:nvSpPr>
          <p:cNvPr id="4" name="object 4"/>
          <p:cNvSpPr/>
          <p:nvPr/>
        </p:nvSpPr>
        <p:spPr>
          <a:xfrm>
            <a:off x="100600" y="3355395"/>
            <a:ext cx="4166235" cy="785495"/>
          </a:xfrm>
          <a:custGeom>
            <a:avLst/>
            <a:gdLst/>
            <a:ahLst/>
            <a:cxnLst/>
            <a:rect l="l" t="t" r="r" b="b"/>
            <a:pathLst>
              <a:path w="4166235" h="785495">
                <a:moveTo>
                  <a:pt x="0" y="0"/>
                </a:moveTo>
                <a:lnTo>
                  <a:pt x="4166091" y="0"/>
                </a:lnTo>
                <a:lnTo>
                  <a:pt x="4166091" y="785398"/>
                </a:lnTo>
                <a:lnTo>
                  <a:pt x="0" y="785398"/>
                </a:lnTo>
                <a:lnTo>
                  <a:pt x="0" y="0"/>
                </a:lnTo>
                <a:close/>
              </a:path>
            </a:pathLst>
          </a:custGeom>
          <a:ln w="19049">
            <a:solidFill>
              <a:srgbClr val="0000FF"/>
            </a:solidFill>
          </a:ln>
        </p:spPr>
        <p:txBody>
          <a:bodyPr wrap="square" lIns="0" tIns="0" rIns="0" bIns="0" rtlCol="0"/>
          <a:lstStyle/>
          <a:p>
            <a:endParaRPr>
              <a:solidFill>
                <a:prstClr val="black"/>
              </a:solidFill>
              <a:latin typeface="Calibri"/>
            </a:endParaRPr>
          </a:p>
        </p:txBody>
      </p:sp>
      <p:sp>
        <p:nvSpPr>
          <p:cNvPr id="5" name="object 5"/>
          <p:cNvSpPr/>
          <p:nvPr/>
        </p:nvSpPr>
        <p:spPr>
          <a:xfrm>
            <a:off x="90100" y="2447822"/>
            <a:ext cx="4166235" cy="785495"/>
          </a:xfrm>
          <a:custGeom>
            <a:avLst/>
            <a:gdLst/>
            <a:ahLst/>
            <a:cxnLst/>
            <a:rect l="l" t="t" r="r" b="b"/>
            <a:pathLst>
              <a:path w="4166235" h="785494">
                <a:moveTo>
                  <a:pt x="0" y="0"/>
                </a:moveTo>
                <a:lnTo>
                  <a:pt x="4166091" y="0"/>
                </a:lnTo>
                <a:lnTo>
                  <a:pt x="4166091" y="785398"/>
                </a:lnTo>
                <a:lnTo>
                  <a:pt x="0" y="785398"/>
                </a:lnTo>
                <a:lnTo>
                  <a:pt x="0" y="0"/>
                </a:lnTo>
                <a:close/>
              </a:path>
            </a:pathLst>
          </a:custGeom>
          <a:ln w="19049">
            <a:solidFill>
              <a:srgbClr val="FF0000"/>
            </a:solidFill>
          </a:ln>
        </p:spPr>
        <p:txBody>
          <a:bodyPr wrap="square" lIns="0" tIns="0" rIns="0" bIns="0" rtlCol="0"/>
          <a:lstStyle/>
          <a:p>
            <a:endParaRPr>
              <a:solidFill>
                <a:prstClr val="black"/>
              </a:solidFill>
              <a:latin typeface="Calibri"/>
            </a:endParaRPr>
          </a:p>
        </p:txBody>
      </p:sp>
      <p:sp>
        <p:nvSpPr>
          <p:cNvPr id="6" name="object 6"/>
          <p:cNvSpPr/>
          <p:nvPr/>
        </p:nvSpPr>
        <p:spPr>
          <a:xfrm>
            <a:off x="290550" y="1165875"/>
            <a:ext cx="2847969" cy="438149"/>
          </a:xfrm>
          <a:prstGeom prst="rect">
            <a:avLst/>
          </a:prstGeom>
          <a:blipFill>
            <a:blip r:embed="rId3" cstate="print"/>
            <a:stretch>
              <a:fillRect/>
            </a:stretch>
          </a:blipFill>
        </p:spPr>
        <p:txBody>
          <a:bodyPr wrap="square" lIns="0" tIns="0" rIns="0" bIns="0" rtlCol="0"/>
          <a:lstStyle/>
          <a:p>
            <a:endParaRPr>
              <a:solidFill>
                <a:prstClr val="black"/>
              </a:solidFill>
              <a:latin typeface="Calibri"/>
            </a:endParaRPr>
          </a:p>
        </p:txBody>
      </p:sp>
      <p:sp>
        <p:nvSpPr>
          <p:cNvPr id="7" name="object 7"/>
          <p:cNvSpPr/>
          <p:nvPr/>
        </p:nvSpPr>
        <p:spPr>
          <a:xfrm>
            <a:off x="4505940" y="1011924"/>
            <a:ext cx="4510690" cy="2056720"/>
          </a:xfrm>
          <a:prstGeom prst="rect">
            <a:avLst/>
          </a:prstGeom>
          <a:blipFill>
            <a:blip r:embed="rId4" cstate="print"/>
            <a:stretch>
              <a:fillRect/>
            </a:stretch>
          </a:blipFill>
        </p:spPr>
        <p:txBody>
          <a:bodyPr wrap="square" lIns="0" tIns="0" rIns="0" bIns="0" rtlCol="0"/>
          <a:lstStyle/>
          <a:p>
            <a:endParaRPr>
              <a:solidFill>
                <a:prstClr val="black"/>
              </a:solidFill>
              <a:latin typeface="Calibri"/>
            </a:endParaRPr>
          </a:p>
        </p:txBody>
      </p:sp>
      <p:sp>
        <p:nvSpPr>
          <p:cNvPr id="8" name="object 8"/>
          <p:cNvSpPr/>
          <p:nvPr/>
        </p:nvSpPr>
        <p:spPr>
          <a:xfrm>
            <a:off x="4501191" y="1007163"/>
            <a:ext cx="4520565" cy="2066289"/>
          </a:xfrm>
          <a:custGeom>
            <a:avLst/>
            <a:gdLst/>
            <a:ahLst/>
            <a:cxnLst/>
            <a:rect l="l" t="t" r="r" b="b"/>
            <a:pathLst>
              <a:path w="4520565" h="2066289">
                <a:moveTo>
                  <a:pt x="0" y="0"/>
                </a:moveTo>
                <a:lnTo>
                  <a:pt x="4520215" y="0"/>
                </a:lnTo>
                <a:lnTo>
                  <a:pt x="4520215" y="2066245"/>
                </a:lnTo>
                <a:lnTo>
                  <a:pt x="0" y="2066245"/>
                </a:lnTo>
                <a:lnTo>
                  <a:pt x="0" y="0"/>
                </a:lnTo>
                <a:close/>
              </a:path>
            </a:pathLst>
          </a:custGeom>
          <a:ln w="9524">
            <a:solidFill>
              <a:srgbClr val="000000"/>
            </a:solidFill>
          </a:ln>
        </p:spPr>
        <p:txBody>
          <a:bodyPr wrap="square" lIns="0" tIns="0" rIns="0" bIns="0" rtlCol="0"/>
          <a:lstStyle/>
          <a:p>
            <a:endParaRPr>
              <a:solidFill>
                <a:prstClr val="black"/>
              </a:solidFill>
              <a:latin typeface="Calibri"/>
            </a:endParaRPr>
          </a:p>
        </p:txBody>
      </p:sp>
      <p:sp>
        <p:nvSpPr>
          <p:cNvPr id="9" name="object 9"/>
          <p:cNvSpPr txBox="1">
            <a:spLocks noGrp="1"/>
          </p:cNvSpPr>
          <p:nvPr>
            <p:ph type="title"/>
          </p:nvPr>
        </p:nvSpPr>
        <p:spPr>
          <a:xfrm>
            <a:off x="331950" y="1711930"/>
            <a:ext cx="3164205" cy="375920"/>
          </a:xfrm>
          <a:prstGeom prst="rect">
            <a:avLst/>
          </a:prstGeom>
        </p:spPr>
        <p:txBody>
          <a:bodyPr vert="horz" wrap="square" lIns="0" tIns="0" rIns="0" bIns="0" rtlCol="0">
            <a:spAutoFit/>
          </a:bodyPr>
          <a:lstStyle/>
          <a:p>
            <a:pPr marL="12700"/>
            <a:r>
              <a:rPr sz="2400" spc="-5" dirty="0">
                <a:solidFill>
                  <a:srgbClr val="38751C"/>
                </a:solidFill>
              </a:rPr>
              <a:t>e.g. </a:t>
            </a:r>
            <a:r>
              <a:rPr sz="2400" dirty="0">
                <a:solidFill>
                  <a:srgbClr val="38751C"/>
                </a:solidFill>
              </a:rPr>
              <a:t>x </a:t>
            </a:r>
            <a:r>
              <a:rPr sz="2400" spc="-5" dirty="0">
                <a:solidFill>
                  <a:srgbClr val="38751C"/>
                </a:solidFill>
              </a:rPr>
              <a:t>= -2, </a:t>
            </a:r>
            <a:r>
              <a:rPr sz="2400" dirty="0">
                <a:solidFill>
                  <a:srgbClr val="38751C"/>
                </a:solidFill>
              </a:rPr>
              <a:t>y </a:t>
            </a:r>
            <a:r>
              <a:rPr sz="2400" spc="-5" dirty="0">
                <a:solidFill>
                  <a:srgbClr val="38751C"/>
                </a:solidFill>
              </a:rPr>
              <a:t>= 5, </a:t>
            </a:r>
            <a:r>
              <a:rPr sz="2400" dirty="0">
                <a:solidFill>
                  <a:srgbClr val="38751C"/>
                </a:solidFill>
              </a:rPr>
              <a:t>z </a:t>
            </a:r>
            <a:r>
              <a:rPr sz="2400" spc="-5" dirty="0">
                <a:solidFill>
                  <a:srgbClr val="38751C"/>
                </a:solidFill>
              </a:rPr>
              <a:t>=</a:t>
            </a:r>
            <a:r>
              <a:rPr sz="2400" spc="-70" dirty="0">
                <a:solidFill>
                  <a:srgbClr val="38751C"/>
                </a:solidFill>
              </a:rPr>
              <a:t> </a:t>
            </a:r>
            <a:r>
              <a:rPr sz="2400" spc="-5" dirty="0">
                <a:solidFill>
                  <a:srgbClr val="38751C"/>
                </a:solidFill>
              </a:rPr>
              <a:t>-4</a:t>
            </a:r>
            <a:endParaRPr sz="2400"/>
          </a:p>
        </p:txBody>
      </p:sp>
      <p:sp>
        <p:nvSpPr>
          <p:cNvPr id="10" name="object 10"/>
          <p:cNvSpPr/>
          <p:nvPr/>
        </p:nvSpPr>
        <p:spPr>
          <a:xfrm>
            <a:off x="207187" y="2626996"/>
            <a:ext cx="1409697" cy="390524"/>
          </a:xfrm>
          <a:prstGeom prst="rect">
            <a:avLst/>
          </a:prstGeom>
          <a:blipFill>
            <a:blip r:embed="rId5" cstate="print"/>
            <a:stretch>
              <a:fillRect/>
            </a:stretch>
          </a:blipFill>
        </p:spPr>
        <p:txBody>
          <a:bodyPr wrap="square" lIns="0" tIns="0" rIns="0" bIns="0" rtlCol="0"/>
          <a:lstStyle/>
          <a:p>
            <a:endParaRPr>
              <a:solidFill>
                <a:prstClr val="black"/>
              </a:solidFill>
              <a:latin typeface="Calibri"/>
            </a:endParaRPr>
          </a:p>
        </p:txBody>
      </p:sp>
      <p:sp>
        <p:nvSpPr>
          <p:cNvPr id="11" name="object 11"/>
          <p:cNvSpPr/>
          <p:nvPr/>
        </p:nvSpPr>
        <p:spPr>
          <a:xfrm>
            <a:off x="253000" y="3520870"/>
            <a:ext cx="942973" cy="457199"/>
          </a:xfrm>
          <a:prstGeom prst="rect">
            <a:avLst/>
          </a:prstGeom>
          <a:blipFill>
            <a:blip r:embed="rId6" cstate="print"/>
            <a:stretch>
              <a:fillRect/>
            </a:stretch>
          </a:blipFill>
        </p:spPr>
        <p:txBody>
          <a:bodyPr wrap="square" lIns="0" tIns="0" rIns="0" bIns="0" rtlCol="0"/>
          <a:lstStyle/>
          <a:p>
            <a:endParaRPr>
              <a:solidFill>
                <a:prstClr val="black"/>
              </a:solidFill>
              <a:latin typeface="Calibri"/>
            </a:endParaRPr>
          </a:p>
        </p:txBody>
      </p:sp>
      <p:sp>
        <p:nvSpPr>
          <p:cNvPr id="12" name="object 12"/>
          <p:cNvSpPr/>
          <p:nvPr/>
        </p:nvSpPr>
        <p:spPr>
          <a:xfrm>
            <a:off x="2000570" y="3454194"/>
            <a:ext cx="2047870" cy="590548"/>
          </a:xfrm>
          <a:prstGeom prst="rect">
            <a:avLst/>
          </a:prstGeom>
          <a:blipFill>
            <a:blip r:embed="rId7" cstate="print"/>
            <a:stretch>
              <a:fillRect/>
            </a:stretch>
          </a:blipFill>
        </p:spPr>
        <p:txBody>
          <a:bodyPr wrap="square" lIns="0" tIns="0" rIns="0" bIns="0" rtlCol="0"/>
          <a:lstStyle/>
          <a:p>
            <a:endParaRPr>
              <a:solidFill>
                <a:prstClr val="black"/>
              </a:solidFill>
              <a:latin typeface="Calibri"/>
            </a:endParaRPr>
          </a:p>
        </p:txBody>
      </p:sp>
      <p:sp>
        <p:nvSpPr>
          <p:cNvPr id="13" name="object 13"/>
          <p:cNvSpPr/>
          <p:nvPr/>
        </p:nvSpPr>
        <p:spPr>
          <a:xfrm>
            <a:off x="1971033" y="2512697"/>
            <a:ext cx="2085958" cy="619123"/>
          </a:xfrm>
          <a:prstGeom prst="rect">
            <a:avLst/>
          </a:prstGeom>
          <a:blipFill>
            <a:blip r:embed="rId8" cstate="print"/>
            <a:stretch>
              <a:fillRect/>
            </a:stretch>
          </a:blipFill>
        </p:spPr>
        <p:txBody>
          <a:bodyPr wrap="square" lIns="0" tIns="0" rIns="0" bIns="0" rtlCol="0"/>
          <a:lstStyle/>
          <a:p>
            <a:endParaRPr>
              <a:solidFill>
                <a:prstClr val="black"/>
              </a:solidFill>
              <a:latin typeface="Calibri"/>
            </a:endParaRPr>
          </a:p>
        </p:txBody>
      </p:sp>
      <p:sp>
        <p:nvSpPr>
          <p:cNvPr id="14" name="object 14"/>
          <p:cNvSpPr/>
          <p:nvPr/>
        </p:nvSpPr>
        <p:spPr>
          <a:xfrm>
            <a:off x="1528596" y="4478667"/>
            <a:ext cx="1609916" cy="619198"/>
          </a:xfrm>
          <a:prstGeom prst="rect">
            <a:avLst/>
          </a:prstGeom>
          <a:blipFill>
            <a:blip r:embed="rId9" cstate="print"/>
            <a:stretch>
              <a:fillRect/>
            </a:stretch>
          </a:blipFill>
        </p:spPr>
        <p:txBody>
          <a:bodyPr wrap="square" lIns="0" tIns="0" rIns="0" bIns="0" rtlCol="0"/>
          <a:lstStyle/>
          <a:p>
            <a:endParaRPr>
              <a:solidFill>
                <a:prstClr val="black"/>
              </a:solidFill>
              <a:latin typeface="Calibri"/>
            </a:endParaRPr>
          </a:p>
        </p:txBody>
      </p:sp>
      <p:sp>
        <p:nvSpPr>
          <p:cNvPr id="15" name="object 15"/>
          <p:cNvSpPr/>
          <p:nvPr/>
        </p:nvSpPr>
        <p:spPr>
          <a:xfrm>
            <a:off x="5177314" y="1499802"/>
            <a:ext cx="3279140" cy="1793875"/>
          </a:xfrm>
          <a:custGeom>
            <a:avLst/>
            <a:gdLst/>
            <a:ahLst/>
            <a:cxnLst/>
            <a:rect l="l" t="t" r="r" b="b"/>
            <a:pathLst>
              <a:path w="3279140" h="1793875">
                <a:moveTo>
                  <a:pt x="3278618" y="1793443"/>
                </a:moveTo>
                <a:lnTo>
                  <a:pt x="0" y="0"/>
                </a:lnTo>
              </a:path>
            </a:pathLst>
          </a:custGeom>
          <a:ln w="19049">
            <a:solidFill>
              <a:srgbClr val="FF00FF"/>
            </a:solidFill>
          </a:ln>
        </p:spPr>
        <p:txBody>
          <a:bodyPr wrap="square" lIns="0" tIns="0" rIns="0" bIns="0" rtlCol="0"/>
          <a:lstStyle/>
          <a:p>
            <a:endParaRPr>
              <a:solidFill>
                <a:prstClr val="black"/>
              </a:solidFill>
              <a:latin typeface="Calibri"/>
            </a:endParaRPr>
          </a:p>
        </p:txBody>
      </p:sp>
      <p:sp>
        <p:nvSpPr>
          <p:cNvPr id="16" name="object 16"/>
          <p:cNvSpPr/>
          <p:nvPr/>
        </p:nvSpPr>
        <p:spPr>
          <a:xfrm>
            <a:off x="5101464" y="1458314"/>
            <a:ext cx="91440" cy="69215"/>
          </a:xfrm>
          <a:custGeom>
            <a:avLst/>
            <a:gdLst/>
            <a:ahLst/>
            <a:cxnLst/>
            <a:rect l="l" t="t" r="r" b="b"/>
            <a:pathLst>
              <a:path w="91439" h="69215">
                <a:moveTo>
                  <a:pt x="90949" y="13882"/>
                </a:moveTo>
                <a:lnTo>
                  <a:pt x="0" y="0"/>
                </a:lnTo>
                <a:lnTo>
                  <a:pt x="60749" y="69092"/>
                </a:lnTo>
                <a:lnTo>
                  <a:pt x="90949" y="13882"/>
                </a:lnTo>
                <a:close/>
              </a:path>
            </a:pathLst>
          </a:custGeom>
          <a:ln w="19049">
            <a:solidFill>
              <a:srgbClr val="FF00FF"/>
            </a:solidFill>
          </a:ln>
        </p:spPr>
        <p:txBody>
          <a:bodyPr wrap="square" lIns="0" tIns="0" rIns="0" bIns="0" rtlCol="0"/>
          <a:lstStyle/>
          <a:p>
            <a:endParaRPr>
              <a:solidFill>
                <a:prstClr val="black"/>
              </a:solidFill>
              <a:latin typeface="Calibri"/>
            </a:endParaRPr>
          </a:p>
        </p:txBody>
      </p:sp>
      <p:sp>
        <p:nvSpPr>
          <p:cNvPr id="17" name="object 17"/>
          <p:cNvSpPr/>
          <p:nvPr/>
        </p:nvSpPr>
        <p:spPr>
          <a:xfrm>
            <a:off x="8262683" y="3293245"/>
            <a:ext cx="426474" cy="619198"/>
          </a:xfrm>
          <a:prstGeom prst="rect">
            <a:avLst/>
          </a:prstGeom>
          <a:blipFill>
            <a:blip r:embed="rId10" cstate="print"/>
            <a:stretch>
              <a:fillRect/>
            </a:stretch>
          </a:blipFill>
        </p:spPr>
        <p:txBody>
          <a:bodyPr wrap="square" lIns="0" tIns="0" rIns="0" bIns="0" rtlCol="0"/>
          <a:lstStyle/>
          <a:p>
            <a:endParaRPr>
              <a:solidFill>
                <a:prstClr val="black"/>
              </a:solidFill>
              <a:latin typeface="Calibri"/>
            </a:endParaRPr>
          </a:p>
        </p:txBody>
      </p:sp>
      <p:sp>
        <p:nvSpPr>
          <p:cNvPr id="18" name="object 18"/>
          <p:cNvSpPr/>
          <p:nvPr/>
        </p:nvSpPr>
        <p:spPr>
          <a:xfrm>
            <a:off x="8253158" y="3283720"/>
            <a:ext cx="445770" cy="638810"/>
          </a:xfrm>
          <a:custGeom>
            <a:avLst/>
            <a:gdLst/>
            <a:ahLst/>
            <a:cxnLst/>
            <a:rect l="l" t="t" r="r" b="b"/>
            <a:pathLst>
              <a:path w="445770" h="638810">
                <a:moveTo>
                  <a:pt x="0" y="0"/>
                </a:moveTo>
                <a:lnTo>
                  <a:pt x="445524" y="0"/>
                </a:lnTo>
                <a:lnTo>
                  <a:pt x="445524" y="638248"/>
                </a:lnTo>
                <a:lnTo>
                  <a:pt x="0" y="638248"/>
                </a:lnTo>
                <a:lnTo>
                  <a:pt x="0" y="0"/>
                </a:lnTo>
                <a:close/>
              </a:path>
            </a:pathLst>
          </a:custGeom>
          <a:ln w="19049">
            <a:solidFill>
              <a:srgbClr val="FF00FF"/>
            </a:solidFill>
          </a:ln>
        </p:spPr>
        <p:txBody>
          <a:bodyPr wrap="square" lIns="0" tIns="0" rIns="0" bIns="0" rtlCol="0"/>
          <a:lstStyle/>
          <a:p>
            <a:endParaRPr>
              <a:solidFill>
                <a:prstClr val="black"/>
              </a:solidFill>
              <a:latin typeface="Calibri"/>
            </a:endParaRPr>
          </a:p>
        </p:txBody>
      </p:sp>
      <p:sp>
        <p:nvSpPr>
          <p:cNvPr id="19" name="object 19"/>
          <p:cNvSpPr/>
          <p:nvPr/>
        </p:nvSpPr>
        <p:spPr>
          <a:xfrm>
            <a:off x="5455615" y="4012669"/>
            <a:ext cx="1956895" cy="747173"/>
          </a:xfrm>
          <a:prstGeom prst="rect">
            <a:avLst/>
          </a:prstGeom>
          <a:blipFill>
            <a:blip r:embed="rId11" cstate="print"/>
            <a:stretch>
              <a:fillRect/>
            </a:stretch>
          </a:blipFill>
        </p:spPr>
        <p:txBody>
          <a:bodyPr wrap="square" lIns="0" tIns="0" rIns="0" bIns="0" rtlCol="0"/>
          <a:lstStyle/>
          <a:p>
            <a:endParaRPr>
              <a:solidFill>
                <a:prstClr val="black"/>
              </a:solidFill>
              <a:latin typeface="Calibri"/>
            </a:endParaRPr>
          </a:p>
        </p:txBody>
      </p:sp>
      <p:sp>
        <p:nvSpPr>
          <p:cNvPr id="20" name="object 20"/>
          <p:cNvSpPr/>
          <p:nvPr/>
        </p:nvSpPr>
        <p:spPr>
          <a:xfrm>
            <a:off x="5446088" y="4003144"/>
            <a:ext cx="1976120" cy="766445"/>
          </a:xfrm>
          <a:custGeom>
            <a:avLst/>
            <a:gdLst/>
            <a:ahLst/>
            <a:cxnLst/>
            <a:rect l="l" t="t" r="r" b="b"/>
            <a:pathLst>
              <a:path w="1976120" h="766445">
                <a:moveTo>
                  <a:pt x="0" y="0"/>
                </a:moveTo>
                <a:lnTo>
                  <a:pt x="1975946" y="0"/>
                </a:lnTo>
                <a:lnTo>
                  <a:pt x="1975946" y="766223"/>
                </a:lnTo>
                <a:lnTo>
                  <a:pt x="0" y="766223"/>
                </a:lnTo>
                <a:lnTo>
                  <a:pt x="0" y="0"/>
                </a:lnTo>
                <a:close/>
              </a:path>
            </a:pathLst>
          </a:custGeom>
          <a:ln w="19049">
            <a:solidFill>
              <a:srgbClr val="38751C"/>
            </a:solidFill>
          </a:ln>
        </p:spPr>
        <p:txBody>
          <a:bodyPr wrap="square" lIns="0" tIns="0" rIns="0" bIns="0" rtlCol="0"/>
          <a:lstStyle/>
          <a:p>
            <a:endParaRPr>
              <a:solidFill>
                <a:prstClr val="black"/>
              </a:solidFill>
              <a:latin typeface="Calibri"/>
            </a:endParaRPr>
          </a:p>
        </p:txBody>
      </p:sp>
      <p:sp>
        <p:nvSpPr>
          <p:cNvPr id="21" name="object 21"/>
          <p:cNvSpPr txBox="1"/>
          <p:nvPr/>
        </p:nvSpPr>
        <p:spPr>
          <a:xfrm>
            <a:off x="423300" y="3601301"/>
            <a:ext cx="6690995" cy="1420902"/>
          </a:xfrm>
          <a:prstGeom prst="rect">
            <a:avLst/>
          </a:prstGeom>
        </p:spPr>
        <p:txBody>
          <a:bodyPr vert="horz" wrap="square" lIns="0" tIns="0" rIns="0" bIns="0" rtlCol="0">
            <a:spAutoFit/>
          </a:bodyPr>
          <a:lstStyle/>
          <a:p>
            <a:pPr marL="5204460"/>
            <a:r>
              <a:rPr sz="2400" spc="-5" dirty="0">
                <a:solidFill>
                  <a:srgbClr val="38751C"/>
                </a:solidFill>
                <a:latin typeface="Arial"/>
                <a:cs typeface="Arial"/>
              </a:rPr>
              <a:t>Chain</a:t>
            </a:r>
            <a:r>
              <a:rPr sz="2400" spc="-65" dirty="0">
                <a:solidFill>
                  <a:srgbClr val="38751C"/>
                </a:solidFill>
                <a:latin typeface="Arial"/>
                <a:cs typeface="Arial"/>
              </a:rPr>
              <a:t> </a:t>
            </a:r>
            <a:r>
              <a:rPr sz="2400" spc="-5" dirty="0">
                <a:solidFill>
                  <a:srgbClr val="38751C"/>
                </a:solidFill>
                <a:latin typeface="Arial"/>
                <a:cs typeface="Arial"/>
              </a:rPr>
              <a:t>rule:</a:t>
            </a:r>
            <a:endParaRPr sz="2400">
              <a:solidFill>
                <a:prstClr val="black"/>
              </a:solidFill>
              <a:latin typeface="Arial"/>
              <a:cs typeface="Arial"/>
            </a:endParaRPr>
          </a:p>
          <a:p>
            <a:endParaRPr sz="2400">
              <a:solidFill>
                <a:prstClr val="black"/>
              </a:solidFill>
              <a:latin typeface="Times New Roman"/>
              <a:cs typeface="Times New Roman"/>
            </a:endParaRPr>
          </a:p>
          <a:p>
            <a:pPr>
              <a:spcBef>
                <a:spcPts val="50"/>
              </a:spcBef>
            </a:pPr>
            <a:endParaRPr sz="1950">
              <a:solidFill>
                <a:prstClr val="black"/>
              </a:solidFill>
              <a:latin typeface="Times New Roman"/>
              <a:cs typeface="Times New Roman"/>
            </a:endParaRPr>
          </a:p>
          <a:p>
            <a:pPr marL="12700"/>
            <a:r>
              <a:rPr sz="2400" spc="-5" dirty="0">
                <a:solidFill>
                  <a:prstClr val="black"/>
                </a:solidFill>
                <a:latin typeface="Arial"/>
                <a:cs typeface="Arial"/>
              </a:rPr>
              <a:t>Want:</a:t>
            </a:r>
            <a:endParaRPr sz="2400">
              <a:solidFill>
                <a:prstClr val="black"/>
              </a:solidFill>
              <a:latin typeface="Arial"/>
              <a:cs typeface="Arial"/>
            </a:endParaRPr>
          </a:p>
        </p:txBody>
      </p:sp>
      <p:sp>
        <p:nvSpPr>
          <p:cNvPr id="22" name="object 22"/>
          <p:cNvSpPr txBox="1"/>
          <p:nvPr/>
        </p:nvSpPr>
        <p:spPr>
          <a:xfrm>
            <a:off x="5399118" y="5586262"/>
            <a:ext cx="1579880" cy="288290"/>
          </a:xfrm>
          <a:prstGeom prst="rect">
            <a:avLst/>
          </a:prstGeom>
        </p:spPr>
        <p:txBody>
          <a:bodyPr vert="horz" wrap="square" lIns="0" tIns="0" rIns="0" bIns="0" rtlCol="0">
            <a:spAutoFit/>
          </a:bodyPr>
          <a:lstStyle/>
          <a:p>
            <a:pPr marL="12700">
              <a:lnSpc>
                <a:spcPts val="2190"/>
              </a:lnSpc>
            </a:pPr>
            <a:r>
              <a:rPr sz="3000" spc="-7" baseline="1388" dirty="0">
                <a:solidFill>
                  <a:srgbClr val="FFFFFF"/>
                </a:solidFill>
                <a:latin typeface="Arial"/>
                <a:cs typeface="Arial"/>
              </a:rPr>
              <a:t>Lecture 4 </a:t>
            </a:r>
            <a:r>
              <a:rPr sz="3000" baseline="1388" dirty="0">
                <a:solidFill>
                  <a:srgbClr val="FFFFFF"/>
                </a:solidFill>
                <a:latin typeface="Arial"/>
                <a:cs typeface="Arial"/>
              </a:rPr>
              <a:t>-</a:t>
            </a:r>
            <a:r>
              <a:rPr sz="3000" spc="-225" baseline="1388" dirty="0">
                <a:solidFill>
                  <a:srgbClr val="FFFFFF"/>
                </a:solidFill>
                <a:latin typeface="Arial"/>
                <a:cs typeface="Arial"/>
              </a:rPr>
              <a:t> </a:t>
            </a:r>
            <a:r>
              <a:rPr sz="2000" spc="-5" dirty="0">
                <a:solidFill>
                  <a:srgbClr val="FFFFFF"/>
                </a:solidFill>
                <a:latin typeface="Arial"/>
                <a:cs typeface="Arial"/>
              </a:rPr>
              <a:t>21</a:t>
            </a:r>
            <a:endParaRPr sz="2000">
              <a:solidFill>
                <a:prstClr val="black"/>
              </a:solidFill>
              <a:latin typeface="Arial"/>
              <a:cs typeface="Arial"/>
            </a:endParaRPr>
          </a:p>
        </p:txBody>
      </p:sp>
      <p:sp>
        <p:nvSpPr>
          <p:cNvPr id="23" name="object 23"/>
          <p:cNvSpPr txBox="1">
            <a:spLocks noGrp="1"/>
          </p:cNvSpPr>
          <p:nvPr>
            <p:ph type="ftr" sz="quarter" idx="5"/>
          </p:nvPr>
        </p:nvSpPr>
        <p:spPr>
          <a:prstGeom prst="rect">
            <a:avLst/>
          </a:prstGeom>
        </p:spPr>
        <p:txBody>
          <a:bodyPr vert="horz" wrap="square" lIns="0" tIns="0" rIns="0" bIns="0" rtlCol="0">
            <a:spAutoFit/>
          </a:bodyPr>
          <a:lstStyle/>
          <a:p>
            <a:pPr marL="12700">
              <a:lnSpc>
                <a:spcPts val="2120"/>
              </a:lnSpc>
            </a:pPr>
            <a:r>
              <a:rPr spc="-5" dirty="0">
                <a:solidFill>
                  <a:prstClr val="white"/>
                </a:solidFill>
              </a:rPr>
              <a:t>13 Jan</a:t>
            </a:r>
            <a:r>
              <a:rPr spc="-65" dirty="0">
                <a:solidFill>
                  <a:prstClr val="white"/>
                </a:solidFill>
              </a:rPr>
              <a:t> </a:t>
            </a:r>
            <a:r>
              <a:rPr spc="-5" dirty="0">
                <a:solidFill>
                  <a:prstClr val="white"/>
                </a:solidFill>
              </a:rPr>
              <a:t>2016</a:t>
            </a:r>
          </a:p>
        </p:txBody>
      </p:sp>
      <p:sp>
        <p:nvSpPr>
          <p:cNvPr id="24" name="object 24"/>
          <p:cNvSpPr txBox="1">
            <a:spLocks noGrp="1"/>
          </p:cNvSpPr>
          <p:nvPr>
            <p:ph type="dt" sz="half" idx="6"/>
          </p:nvPr>
        </p:nvSpPr>
        <p:spPr>
          <a:prstGeom prst="rect">
            <a:avLst/>
          </a:prstGeom>
        </p:spPr>
        <p:txBody>
          <a:bodyPr vert="horz" wrap="square" lIns="0" tIns="0" rIns="0" bIns="0" rtlCol="0">
            <a:spAutoFit/>
          </a:bodyPr>
          <a:lstStyle/>
          <a:p>
            <a:pPr marL="12700">
              <a:lnSpc>
                <a:spcPts val="1920"/>
              </a:lnSpc>
            </a:pPr>
            <a:r>
              <a:rPr spc="-5" dirty="0">
                <a:solidFill>
                  <a:prstClr val="white"/>
                </a:solidFill>
              </a:rPr>
              <a:t>Fei-Fei Li &amp; Andrej Karpathy &amp; Justin</a:t>
            </a:r>
            <a:r>
              <a:rPr spc="65" dirty="0">
                <a:solidFill>
                  <a:prstClr val="white"/>
                </a:solidFill>
              </a:rPr>
              <a:t> </a:t>
            </a:r>
            <a:r>
              <a:rPr spc="-5" dirty="0">
                <a:solidFill>
                  <a:prstClr val="white"/>
                </a:solidFill>
              </a:rPr>
              <a:t>Johnson</a:t>
            </a:r>
          </a:p>
        </p:txBody>
      </p:sp>
      <p:sp>
        <p:nvSpPr>
          <p:cNvPr id="25" name="TextBox 24">
            <a:extLst>
              <a:ext uri="{FF2B5EF4-FFF2-40B4-BE49-F238E27FC236}">
                <a16:creationId xmlns:a16="http://schemas.microsoft.com/office/drawing/2014/main" xmlns="" id="{4E6A5B20-79D3-4D25-AF73-FDE52CBB5E31}"/>
              </a:ext>
            </a:extLst>
          </p:cNvPr>
          <p:cNvSpPr txBox="1"/>
          <p:nvPr/>
        </p:nvSpPr>
        <p:spPr>
          <a:xfrm>
            <a:off x="0" y="6604084"/>
            <a:ext cx="1072730" cy="253916"/>
          </a:xfrm>
          <a:prstGeom prst="rect">
            <a:avLst/>
          </a:prstGeom>
          <a:noFill/>
        </p:spPr>
        <p:txBody>
          <a:bodyPr wrap="none" rtlCol="0">
            <a:spAutoFit/>
          </a:bodyPr>
          <a:lstStyle/>
          <a:p>
            <a:r>
              <a:rPr lang="en-US" sz="1050" dirty="0"/>
              <a:t>Andrej </a:t>
            </a:r>
            <a:r>
              <a:rPr lang="en-US" sz="1050" dirty="0" err="1"/>
              <a:t>Karpathy</a:t>
            </a:r>
            <a:endParaRPr lang="en-US" sz="1050" dirty="0"/>
          </a:p>
        </p:txBody>
      </p:sp>
      <p:sp>
        <p:nvSpPr>
          <p:cNvPr id="26" name="Rectangle 25"/>
          <p:cNvSpPr/>
          <p:nvPr/>
        </p:nvSpPr>
        <p:spPr>
          <a:xfrm>
            <a:off x="0" y="76955"/>
            <a:ext cx="7494359" cy="646331"/>
          </a:xfrm>
          <a:prstGeom prst="rect">
            <a:avLst/>
          </a:prstGeom>
        </p:spPr>
        <p:txBody>
          <a:bodyPr wrap="none">
            <a:spAutoFit/>
          </a:bodyPr>
          <a:lstStyle/>
          <a:p>
            <a:r>
              <a:rPr lang="en-US" sz="3600" dirty="0" smtClean="0">
                <a:latin typeface="Arial" panose="020B0604020202020204" pitchFamily="34" charset="0"/>
                <a:cs typeface="Arial" panose="020B0604020202020204" pitchFamily="34" charset="0"/>
              </a:rPr>
              <a:t>Backpropagation: a simple example</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67920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0" y="5481366"/>
            <a:ext cx="9144000" cy="359073"/>
          </a:xfrm>
          <a:prstGeom prst="rect">
            <a:avLst/>
          </a:prstGeom>
        </p:spPr>
        <p:txBody>
          <a:bodyPr vert="horz" wrap="square" lIns="0" tIns="50800" rIns="0" bIns="0" rtlCol="0">
            <a:spAutoFit/>
          </a:bodyPr>
          <a:lstStyle/>
          <a:p>
            <a:pPr marL="157480">
              <a:spcBef>
                <a:spcPts val="400"/>
              </a:spcBef>
              <a:tabLst>
                <a:tab pos="5411470" algn="l"/>
                <a:tab pos="7621270" algn="l"/>
              </a:tabLst>
            </a:pPr>
            <a:r>
              <a:rPr spc="-5" dirty="0">
                <a:solidFill>
                  <a:srgbClr val="FFFFFF"/>
                </a:solidFill>
                <a:latin typeface="Arial"/>
                <a:cs typeface="Arial"/>
              </a:rPr>
              <a:t>Fei-Fei Li &amp; Andrej Karpathy &amp;</a:t>
            </a:r>
            <a:r>
              <a:rPr spc="100" dirty="0">
                <a:solidFill>
                  <a:srgbClr val="FFFFFF"/>
                </a:solidFill>
                <a:latin typeface="Arial"/>
                <a:cs typeface="Arial"/>
              </a:rPr>
              <a:t> </a:t>
            </a:r>
            <a:r>
              <a:rPr spc="-5" dirty="0">
                <a:solidFill>
                  <a:srgbClr val="FFFFFF"/>
                </a:solidFill>
                <a:latin typeface="Arial"/>
                <a:cs typeface="Arial"/>
              </a:rPr>
              <a:t>Justin</a:t>
            </a:r>
            <a:r>
              <a:rPr spc="10" dirty="0">
                <a:solidFill>
                  <a:srgbClr val="FFFFFF"/>
                </a:solidFill>
                <a:latin typeface="Arial"/>
                <a:cs typeface="Arial"/>
              </a:rPr>
              <a:t> </a:t>
            </a:r>
            <a:r>
              <a:rPr spc="-5" dirty="0">
                <a:solidFill>
                  <a:srgbClr val="FFFFFF"/>
                </a:solidFill>
                <a:latin typeface="Arial"/>
                <a:cs typeface="Arial"/>
              </a:rPr>
              <a:t>Johnson	</a:t>
            </a:r>
            <a:r>
              <a:rPr sz="3000" spc="-7" baseline="-4166" dirty="0">
                <a:solidFill>
                  <a:srgbClr val="FFFFFF"/>
                </a:solidFill>
                <a:latin typeface="Arial"/>
                <a:cs typeface="Arial"/>
              </a:rPr>
              <a:t>Lecture</a:t>
            </a:r>
            <a:r>
              <a:rPr sz="3000" baseline="-4166" dirty="0">
                <a:solidFill>
                  <a:srgbClr val="FFFFFF"/>
                </a:solidFill>
                <a:latin typeface="Arial"/>
                <a:cs typeface="Arial"/>
              </a:rPr>
              <a:t> </a:t>
            </a:r>
            <a:r>
              <a:rPr sz="3000" spc="-7" baseline="-4166" dirty="0">
                <a:solidFill>
                  <a:srgbClr val="FFFFFF"/>
                </a:solidFill>
                <a:latin typeface="Arial"/>
                <a:cs typeface="Arial"/>
              </a:rPr>
              <a:t>4</a:t>
            </a:r>
            <a:r>
              <a:rPr sz="3000" baseline="-4166" dirty="0">
                <a:solidFill>
                  <a:srgbClr val="FFFFFF"/>
                </a:solidFill>
                <a:latin typeface="Arial"/>
                <a:cs typeface="Arial"/>
              </a:rPr>
              <a:t> -	</a:t>
            </a:r>
            <a:r>
              <a:rPr sz="3000" spc="-7" baseline="-4166" dirty="0">
                <a:solidFill>
                  <a:srgbClr val="FFFFFF"/>
                </a:solidFill>
                <a:latin typeface="Arial"/>
                <a:cs typeface="Arial"/>
              </a:rPr>
              <a:t>13 Jan</a:t>
            </a:r>
            <a:r>
              <a:rPr sz="3000" spc="-97" baseline="-4166" dirty="0">
                <a:solidFill>
                  <a:srgbClr val="FFFFFF"/>
                </a:solidFill>
                <a:latin typeface="Arial"/>
                <a:cs typeface="Arial"/>
              </a:rPr>
              <a:t> </a:t>
            </a:r>
            <a:r>
              <a:rPr sz="3000" spc="-7" baseline="-4166" dirty="0">
                <a:solidFill>
                  <a:srgbClr val="FFFFFF"/>
                </a:solidFill>
                <a:latin typeface="Arial"/>
                <a:cs typeface="Arial"/>
              </a:rPr>
              <a:t>2016</a:t>
            </a:r>
            <a:endParaRPr sz="3000" baseline="-4166">
              <a:solidFill>
                <a:prstClr val="black"/>
              </a:solidFill>
              <a:latin typeface="Arial"/>
              <a:cs typeface="Arial"/>
            </a:endParaRPr>
          </a:p>
        </p:txBody>
      </p:sp>
      <p:sp>
        <p:nvSpPr>
          <p:cNvPr id="4" name="object 4"/>
          <p:cNvSpPr/>
          <p:nvPr/>
        </p:nvSpPr>
        <p:spPr>
          <a:xfrm>
            <a:off x="2976193" y="1351999"/>
            <a:ext cx="3495040" cy="3495040"/>
          </a:xfrm>
          <a:custGeom>
            <a:avLst/>
            <a:gdLst/>
            <a:ahLst/>
            <a:cxnLst/>
            <a:rect l="l" t="t" r="r" b="b"/>
            <a:pathLst>
              <a:path w="3495040" h="3495040">
                <a:moveTo>
                  <a:pt x="0" y="1747346"/>
                </a:moveTo>
                <a:lnTo>
                  <a:pt x="649" y="1699249"/>
                </a:lnTo>
                <a:lnTo>
                  <a:pt x="2585" y="1651474"/>
                </a:lnTo>
                <a:lnTo>
                  <a:pt x="5792" y="1604036"/>
                </a:lnTo>
                <a:lnTo>
                  <a:pt x="10253" y="1556953"/>
                </a:lnTo>
                <a:lnTo>
                  <a:pt x="15951" y="1510241"/>
                </a:lnTo>
                <a:lnTo>
                  <a:pt x="22870" y="1463917"/>
                </a:lnTo>
                <a:lnTo>
                  <a:pt x="30992" y="1417998"/>
                </a:lnTo>
                <a:lnTo>
                  <a:pt x="40302" y="1372499"/>
                </a:lnTo>
                <a:lnTo>
                  <a:pt x="50783" y="1327438"/>
                </a:lnTo>
                <a:lnTo>
                  <a:pt x="62417" y="1282832"/>
                </a:lnTo>
                <a:lnTo>
                  <a:pt x="75189" y="1238697"/>
                </a:lnTo>
                <a:lnTo>
                  <a:pt x="89081" y="1195049"/>
                </a:lnTo>
                <a:lnTo>
                  <a:pt x="104078" y="1151906"/>
                </a:lnTo>
                <a:lnTo>
                  <a:pt x="120162" y="1109284"/>
                </a:lnTo>
                <a:lnTo>
                  <a:pt x="137316" y="1067200"/>
                </a:lnTo>
                <a:lnTo>
                  <a:pt x="155525" y="1025670"/>
                </a:lnTo>
                <a:lnTo>
                  <a:pt x="174770" y="984711"/>
                </a:lnTo>
                <a:lnTo>
                  <a:pt x="195037" y="944340"/>
                </a:lnTo>
                <a:lnTo>
                  <a:pt x="216308" y="904573"/>
                </a:lnTo>
                <a:lnTo>
                  <a:pt x="238566" y="865427"/>
                </a:lnTo>
                <a:lnTo>
                  <a:pt x="261794" y="826918"/>
                </a:lnTo>
                <a:lnTo>
                  <a:pt x="285977" y="789064"/>
                </a:lnTo>
                <a:lnTo>
                  <a:pt x="311098" y="751881"/>
                </a:lnTo>
                <a:lnTo>
                  <a:pt x="337139" y="715386"/>
                </a:lnTo>
                <a:lnTo>
                  <a:pt x="364084" y="679595"/>
                </a:lnTo>
                <a:lnTo>
                  <a:pt x="391917" y="644524"/>
                </a:lnTo>
                <a:lnTo>
                  <a:pt x="420620" y="610192"/>
                </a:lnTo>
                <a:lnTo>
                  <a:pt x="450178" y="576613"/>
                </a:lnTo>
                <a:lnTo>
                  <a:pt x="480573" y="543805"/>
                </a:lnTo>
                <a:lnTo>
                  <a:pt x="511789" y="511785"/>
                </a:lnTo>
                <a:lnTo>
                  <a:pt x="543809" y="480569"/>
                </a:lnTo>
                <a:lnTo>
                  <a:pt x="576617" y="450174"/>
                </a:lnTo>
                <a:lnTo>
                  <a:pt x="610196" y="420617"/>
                </a:lnTo>
                <a:lnTo>
                  <a:pt x="644528" y="391914"/>
                </a:lnTo>
                <a:lnTo>
                  <a:pt x="679599" y="364081"/>
                </a:lnTo>
                <a:lnTo>
                  <a:pt x="715390" y="337136"/>
                </a:lnTo>
                <a:lnTo>
                  <a:pt x="751886" y="311095"/>
                </a:lnTo>
                <a:lnTo>
                  <a:pt x="789069" y="285975"/>
                </a:lnTo>
                <a:lnTo>
                  <a:pt x="826923" y="261792"/>
                </a:lnTo>
                <a:lnTo>
                  <a:pt x="865431" y="238563"/>
                </a:lnTo>
                <a:lnTo>
                  <a:pt x="904577" y="216306"/>
                </a:lnTo>
                <a:lnTo>
                  <a:pt x="944344" y="195035"/>
                </a:lnTo>
                <a:lnTo>
                  <a:pt x="984715" y="174769"/>
                </a:lnTo>
                <a:lnTo>
                  <a:pt x="1025674" y="155523"/>
                </a:lnTo>
                <a:lnTo>
                  <a:pt x="1067204" y="137315"/>
                </a:lnTo>
                <a:lnTo>
                  <a:pt x="1109288" y="120160"/>
                </a:lnTo>
                <a:lnTo>
                  <a:pt x="1151910" y="104077"/>
                </a:lnTo>
                <a:lnTo>
                  <a:pt x="1195053" y="89080"/>
                </a:lnTo>
                <a:lnTo>
                  <a:pt x="1238700" y="75188"/>
                </a:lnTo>
                <a:lnTo>
                  <a:pt x="1282835" y="62416"/>
                </a:lnTo>
                <a:lnTo>
                  <a:pt x="1327442" y="50782"/>
                </a:lnTo>
                <a:lnTo>
                  <a:pt x="1372502" y="40302"/>
                </a:lnTo>
                <a:lnTo>
                  <a:pt x="1418000" y="30992"/>
                </a:lnTo>
                <a:lnTo>
                  <a:pt x="1463920" y="22869"/>
                </a:lnTo>
                <a:lnTo>
                  <a:pt x="1510243" y="15951"/>
                </a:lnTo>
                <a:lnTo>
                  <a:pt x="1556955" y="10253"/>
                </a:lnTo>
                <a:lnTo>
                  <a:pt x="1604038" y="5792"/>
                </a:lnTo>
                <a:lnTo>
                  <a:pt x="1651475" y="2585"/>
                </a:lnTo>
                <a:lnTo>
                  <a:pt x="1699250" y="649"/>
                </a:lnTo>
                <a:lnTo>
                  <a:pt x="1747346" y="0"/>
                </a:lnTo>
                <a:lnTo>
                  <a:pt x="1796921" y="702"/>
                </a:lnTo>
                <a:lnTo>
                  <a:pt x="1846325" y="2803"/>
                </a:lnTo>
                <a:lnTo>
                  <a:pt x="1895530" y="6290"/>
                </a:lnTo>
                <a:lnTo>
                  <a:pt x="1944510" y="11153"/>
                </a:lnTo>
                <a:lnTo>
                  <a:pt x="1993237" y="17380"/>
                </a:lnTo>
                <a:lnTo>
                  <a:pt x="2041685" y="24961"/>
                </a:lnTo>
                <a:lnTo>
                  <a:pt x="2089828" y="33884"/>
                </a:lnTo>
                <a:lnTo>
                  <a:pt x="2137639" y="44139"/>
                </a:lnTo>
                <a:lnTo>
                  <a:pt x="2185091" y="55715"/>
                </a:lnTo>
                <a:lnTo>
                  <a:pt x="2232157" y="68599"/>
                </a:lnTo>
                <a:lnTo>
                  <a:pt x="2278810" y="82782"/>
                </a:lnTo>
                <a:lnTo>
                  <a:pt x="2325025" y="98252"/>
                </a:lnTo>
                <a:lnTo>
                  <a:pt x="2370773" y="114997"/>
                </a:lnTo>
                <a:lnTo>
                  <a:pt x="2416029" y="133008"/>
                </a:lnTo>
                <a:lnTo>
                  <a:pt x="2460765" y="152273"/>
                </a:lnTo>
                <a:lnTo>
                  <a:pt x="2504956" y="172781"/>
                </a:lnTo>
                <a:lnTo>
                  <a:pt x="2548573" y="194520"/>
                </a:lnTo>
                <a:lnTo>
                  <a:pt x="2591591" y="217480"/>
                </a:lnTo>
                <a:lnTo>
                  <a:pt x="2633983" y="241650"/>
                </a:lnTo>
                <a:lnTo>
                  <a:pt x="2675722" y="267018"/>
                </a:lnTo>
                <a:lnTo>
                  <a:pt x="2716781" y="293574"/>
                </a:lnTo>
                <a:lnTo>
                  <a:pt x="2757134" y="321307"/>
                </a:lnTo>
                <a:lnTo>
                  <a:pt x="2796753" y="350204"/>
                </a:lnTo>
                <a:lnTo>
                  <a:pt x="2835613" y="380256"/>
                </a:lnTo>
                <a:lnTo>
                  <a:pt x="2873686" y="411452"/>
                </a:lnTo>
                <a:lnTo>
                  <a:pt x="2910946" y="443779"/>
                </a:lnTo>
                <a:lnTo>
                  <a:pt x="2947366" y="477227"/>
                </a:lnTo>
                <a:lnTo>
                  <a:pt x="2982918" y="511786"/>
                </a:lnTo>
                <a:lnTo>
                  <a:pt x="3017475" y="547338"/>
                </a:lnTo>
                <a:lnTo>
                  <a:pt x="3050922" y="583757"/>
                </a:lnTo>
                <a:lnTo>
                  <a:pt x="3083248" y="621015"/>
                </a:lnTo>
                <a:lnTo>
                  <a:pt x="3114442" y="659087"/>
                </a:lnTo>
                <a:lnTo>
                  <a:pt x="3144493" y="697946"/>
                </a:lnTo>
                <a:lnTo>
                  <a:pt x="3173389" y="737565"/>
                </a:lnTo>
                <a:lnTo>
                  <a:pt x="3201121" y="777917"/>
                </a:lnTo>
                <a:lnTo>
                  <a:pt x="3227676" y="818975"/>
                </a:lnTo>
                <a:lnTo>
                  <a:pt x="3253044" y="860713"/>
                </a:lnTo>
                <a:lnTo>
                  <a:pt x="3277213" y="903104"/>
                </a:lnTo>
                <a:lnTo>
                  <a:pt x="3300172" y="946122"/>
                </a:lnTo>
                <a:lnTo>
                  <a:pt x="3321911" y="989739"/>
                </a:lnTo>
                <a:lnTo>
                  <a:pt x="3342419" y="1033929"/>
                </a:lnTo>
                <a:lnTo>
                  <a:pt x="3361683" y="1078665"/>
                </a:lnTo>
                <a:lnTo>
                  <a:pt x="3379694" y="1123920"/>
                </a:lnTo>
                <a:lnTo>
                  <a:pt x="3396440" y="1169668"/>
                </a:lnTo>
                <a:lnTo>
                  <a:pt x="3411910" y="1215882"/>
                </a:lnTo>
                <a:lnTo>
                  <a:pt x="3426092" y="1262535"/>
                </a:lnTo>
                <a:lnTo>
                  <a:pt x="3438977" y="1309601"/>
                </a:lnTo>
                <a:lnTo>
                  <a:pt x="3450552" y="1357052"/>
                </a:lnTo>
                <a:lnTo>
                  <a:pt x="3460807" y="1404863"/>
                </a:lnTo>
                <a:lnTo>
                  <a:pt x="3469731" y="1453006"/>
                </a:lnTo>
                <a:lnTo>
                  <a:pt x="3477312" y="1501454"/>
                </a:lnTo>
                <a:lnTo>
                  <a:pt x="3483539" y="1550182"/>
                </a:lnTo>
                <a:lnTo>
                  <a:pt x="3488402" y="1599161"/>
                </a:lnTo>
                <a:lnTo>
                  <a:pt x="3491889" y="1648366"/>
                </a:lnTo>
                <a:lnTo>
                  <a:pt x="3493990" y="1697770"/>
                </a:lnTo>
                <a:lnTo>
                  <a:pt x="3494692" y="1747346"/>
                </a:lnTo>
                <a:lnTo>
                  <a:pt x="3494043" y="1795442"/>
                </a:lnTo>
                <a:lnTo>
                  <a:pt x="3492107" y="1843217"/>
                </a:lnTo>
                <a:lnTo>
                  <a:pt x="3488900" y="1890654"/>
                </a:lnTo>
                <a:lnTo>
                  <a:pt x="3484439" y="1937737"/>
                </a:lnTo>
                <a:lnTo>
                  <a:pt x="3478741" y="1984448"/>
                </a:lnTo>
                <a:lnTo>
                  <a:pt x="3471822" y="2030772"/>
                </a:lnTo>
                <a:lnTo>
                  <a:pt x="3463700" y="2076692"/>
                </a:lnTo>
                <a:lnTo>
                  <a:pt x="3454390" y="2122190"/>
                </a:lnTo>
                <a:lnTo>
                  <a:pt x="3443909" y="2167250"/>
                </a:lnTo>
                <a:lnTo>
                  <a:pt x="3432275" y="2211857"/>
                </a:lnTo>
                <a:lnTo>
                  <a:pt x="3419503" y="2255992"/>
                </a:lnTo>
                <a:lnTo>
                  <a:pt x="3405611" y="2299639"/>
                </a:lnTo>
                <a:lnTo>
                  <a:pt x="3390614" y="2342782"/>
                </a:lnTo>
                <a:lnTo>
                  <a:pt x="3374530" y="2385404"/>
                </a:lnTo>
                <a:lnTo>
                  <a:pt x="3357376" y="2427488"/>
                </a:lnTo>
                <a:lnTo>
                  <a:pt x="3339167" y="2469018"/>
                </a:lnTo>
                <a:lnTo>
                  <a:pt x="3319922" y="2509977"/>
                </a:lnTo>
                <a:lnTo>
                  <a:pt x="3299655" y="2550348"/>
                </a:lnTo>
                <a:lnTo>
                  <a:pt x="3278384" y="2590115"/>
                </a:lnTo>
                <a:lnTo>
                  <a:pt x="3256126" y="2629261"/>
                </a:lnTo>
                <a:lnTo>
                  <a:pt x="3232897" y="2667769"/>
                </a:lnTo>
                <a:lnTo>
                  <a:pt x="3208715" y="2705623"/>
                </a:lnTo>
                <a:lnTo>
                  <a:pt x="3183594" y="2742806"/>
                </a:lnTo>
                <a:lnTo>
                  <a:pt x="3157553" y="2779302"/>
                </a:lnTo>
                <a:lnTo>
                  <a:pt x="3130608" y="2815093"/>
                </a:lnTo>
                <a:lnTo>
                  <a:pt x="3102775" y="2850164"/>
                </a:lnTo>
                <a:lnTo>
                  <a:pt x="3074072" y="2884496"/>
                </a:lnTo>
                <a:lnTo>
                  <a:pt x="3044514" y="2918075"/>
                </a:lnTo>
                <a:lnTo>
                  <a:pt x="3014119" y="2950883"/>
                </a:lnTo>
                <a:lnTo>
                  <a:pt x="2982903" y="2982903"/>
                </a:lnTo>
                <a:lnTo>
                  <a:pt x="2950883" y="3014119"/>
                </a:lnTo>
                <a:lnTo>
                  <a:pt x="2918075" y="3044514"/>
                </a:lnTo>
                <a:lnTo>
                  <a:pt x="2884496" y="3074072"/>
                </a:lnTo>
                <a:lnTo>
                  <a:pt x="2850164" y="3102775"/>
                </a:lnTo>
                <a:lnTo>
                  <a:pt x="2815093" y="3130608"/>
                </a:lnTo>
                <a:lnTo>
                  <a:pt x="2779302" y="3157553"/>
                </a:lnTo>
                <a:lnTo>
                  <a:pt x="2742806" y="3183594"/>
                </a:lnTo>
                <a:lnTo>
                  <a:pt x="2705623" y="3208715"/>
                </a:lnTo>
                <a:lnTo>
                  <a:pt x="2667769" y="3232897"/>
                </a:lnTo>
                <a:lnTo>
                  <a:pt x="2629261" y="3256126"/>
                </a:lnTo>
                <a:lnTo>
                  <a:pt x="2590115" y="3278384"/>
                </a:lnTo>
                <a:lnTo>
                  <a:pt x="2550348" y="3299655"/>
                </a:lnTo>
                <a:lnTo>
                  <a:pt x="2509977" y="3319922"/>
                </a:lnTo>
                <a:lnTo>
                  <a:pt x="2469018" y="3339167"/>
                </a:lnTo>
                <a:lnTo>
                  <a:pt x="2427488" y="3357376"/>
                </a:lnTo>
                <a:lnTo>
                  <a:pt x="2385404" y="3374530"/>
                </a:lnTo>
                <a:lnTo>
                  <a:pt x="2342782" y="3390614"/>
                </a:lnTo>
                <a:lnTo>
                  <a:pt x="2299639" y="3405611"/>
                </a:lnTo>
                <a:lnTo>
                  <a:pt x="2255992" y="3419503"/>
                </a:lnTo>
                <a:lnTo>
                  <a:pt x="2211857" y="3432275"/>
                </a:lnTo>
                <a:lnTo>
                  <a:pt x="2167250" y="3443909"/>
                </a:lnTo>
                <a:lnTo>
                  <a:pt x="2122190" y="3454390"/>
                </a:lnTo>
                <a:lnTo>
                  <a:pt x="2076692" y="3463700"/>
                </a:lnTo>
                <a:lnTo>
                  <a:pt x="2030772" y="3471822"/>
                </a:lnTo>
                <a:lnTo>
                  <a:pt x="1984448" y="3478741"/>
                </a:lnTo>
                <a:lnTo>
                  <a:pt x="1937737" y="3484439"/>
                </a:lnTo>
                <a:lnTo>
                  <a:pt x="1890654" y="3488900"/>
                </a:lnTo>
                <a:lnTo>
                  <a:pt x="1843217" y="3492107"/>
                </a:lnTo>
                <a:lnTo>
                  <a:pt x="1795442" y="3494043"/>
                </a:lnTo>
                <a:lnTo>
                  <a:pt x="1747346" y="3494692"/>
                </a:lnTo>
                <a:lnTo>
                  <a:pt x="1699250" y="3494043"/>
                </a:lnTo>
                <a:lnTo>
                  <a:pt x="1651475" y="3492107"/>
                </a:lnTo>
                <a:lnTo>
                  <a:pt x="1604038" y="3488900"/>
                </a:lnTo>
                <a:lnTo>
                  <a:pt x="1556955" y="3484439"/>
                </a:lnTo>
                <a:lnTo>
                  <a:pt x="1510243" y="3478741"/>
                </a:lnTo>
                <a:lnTo>
                  <a:pt x="1463920" y="3471822"/>
                </a:lnTo>
                <a:lnTo>
                  <a:pt x="1418000" y="3463700"/>
                </a:lnTo>
                <a:lnTo>
                  <a:pt x="1372502" y="3454390"/>
                </a:lnTo>
                <a:lnTo>
                  <a:pt x="1327442" y="3443909"/>
                </a:lnTo>
                <a:lnTo>
                  <a:pt x="1282835" y="3432275"/>
                </a:lnTo>
                <a:lnTo>
                  <a:pt x="1238700" y="3419503"/>
                </a:lnTo>
                <a:lnTo>
                  <a:pt x="1195053" y="3405611"/>
                </a:lnTo>
                <a:lnTo>
                  <a:pt x="1151910" y="3390614"/>
                </a:lnTo>
                <a:lnTo>
                  <a:pt x="1109288" y="3374530"/>
                </a:lnTo>
                <a:lnTo>
                  <a:pt x="1067204" y="3357376"/>
                </a:lnTo>
                <a:lnTo>
                  <a:pt x="1025674" y="3339167"/>
                </a:lnTo>
                <a:lnTo>
                  <a:pt x="984715" y="3319922"/>
                </a:lnTo>
                <a:lnTo>
                  <a:pt x="944344" y="3299655"/>
                </a:lnTo>
                <a:lnTo>
                  <a:pt x="904577" y="3278384"/>
                </a:lnTo>
                <a:lnTo>
                  <a:pt x="865431" y="3256126"/>
                </a:lnTo>
                <a:lnTo>
                  <a:pt x="826923" y="3232897"/>
                </a:lnTo>
                <a:lnTo>
                  <a:pt x="789069" y="3208715"/>
                </a:lnTo>
                <a:lnTo>
                  <a:pt x="751886" y="3183594"/>
                </a:lnTo>
                <a:lnTo>
                  <a:pt x="715390" y="3157553"/>
                </a:lnTo>
                <a:lnTo>
                  <a:pt x="679599" y="3130608"/>
                </a:lnTo>
                <a:lnTo>
                  <a:pt x="644528" y="3102775"/>
                </a:lnTo>
                <a:lnTo>
                  <a:pt x="610196" y="3074072"/>
                </a:lnTo>
                <a:lnTo>
                  <a:pt x="576617" y="3044514"/>
                </a:lnTo>
                <a:lnTo>
                  <a:pt x="543809" y="3014119"/>
                </a:lnTo>
                <a:lnTo>
                  <a:pt x="511789" y="2982903"/>
                </a:lnTo>
                <a:lnTo>
                  <a:pt x="480573" y="2950883"/>
                </a:lnTo>
                <a:lnTo>
                  <a:pt x="450178" y="2918075"/>
                </a:lnTo>
                <a:lnTo>
                  <a:pt x="420620" y="2884496"/>
                </a:lnTo>
                <a:lnTo>
                  <a:pt x="391917" y="2850164"/>
                </a:lnTo>
                <a:lnTo>
                  <a:pt x="364084" y="2815093"/>
                </a:lnTo>
                <a:lnTo>
                  <a:pt x="337139" y="2779302"/>
                </a:lnTo>
                <a:lnTo>
                  <a:pt x="311098" y="2742806"/>
                </a:lnTo>
                <a:lnTo>
                  <a:pt x="285977" y="2705623"/>
                </a:lnTo>
                <a:lnTo>
                  <a:pt x="261794" y="2667769"/>
                </a:lnTo>
                <a:lnTo>
                  <a:pt x="238566" y="2629261"/>
                </a:lnTo>
                <a:lnTo>
                  <a:pt x="216308" y="2590115"/>
                </a:lnTo>
                <a:lnTo>
                  <a:pt x="195037" y="2550348"/>
                </a:lnTo>
                <a:lnTo>
                  <a:pt x="174770" y="2509977"/>
                </a:lnTo>
                <a:lnTo>
                  <a:pt x="155525" y="2469018"/>
                </a:lnTo>
                <a:lnTo>
                  <a:pt x="137316" y="2427488"/>
                </a:lnTo>
                <a:lnTo>
                  <a:pt x="120162" y="2385404"/>
                </a:lnTo>
                <a:lnTo>
                  <a:pt x="104078" y="2342782"/>
                </a:lnTo>
                <a:lnTo>
                  <a:pt x="89081" y="2299639"/>
                </a:lnTo>
                <a:lnTo>
                  <a:pt x="75189" y="2255992"/>
                </a:lnTo>
                <a:lnTo>
                  <a:pt x="62417" y="2211857"/>
                </a:lnTo>
                <a:lnTo>
                  <a:pt x="50783" y="2167250"/>
                </a:lnTo>
                <a:lnTo>
                  <a:pt x="40302" y="2122190"/>
                </a:lnTo>
                <a:lnTo>
                  <a:pt x="30992" y="2076692"/>
                </a:lnTo>
                <a:lnTo>
                  <a:pt x="22870" y="2030772"/>
                </a:lnTo>
                <a:lnTo>
                  <a:pt x="15951" y="1984448"/>
                </a:lnTo>
                <a:lnTo>
                  <a:pt x="10253" y="1937737"/>
                </a:lnTo>
                <a:lnTo>
                  <a:pt x="5792" y="1890654"/>
                </a:lnTo>
                <a:lnTo>
                  <a:pt x="2585" y="1843217"/>
                </a:lnTo>
                <a:lnTo>
                  <a:pt x="649" y="1795442"/>
                </a:lnTo>
                <a:lnTo>
                  <a:pt x="0" y="1747346"/>
                </a:lnTo>
                <a:close/>
              </a:path>
            </a:pathLst>
          </a:custGeom>
          <a:ln w="19049">
            <a:solidFill>
              <a:srgbClr val="666666"/>
            </a:solidFill>
          </a:ln>
        </p:spPr>
        <p:txBody>
          <a:bodyPr wrap="square" lIns="0" tIns="0" rIns="0" bIns="0" rtlCol="0"/>
          <a:lstStyle/>
          <a:p>
            <a:endParaRPr>
              <a:solidFill>
                <a:prstClr val="black"/>
              </a:solidFill>
              <a:latin typeface="Calibri"/>
            </a:endParaRPr>
          </a:p>
        </p:txBody>
      </p:sp>
      <p:sp>
        <p:nvSpPr>
          <p:cNvPr id="5" name="object 5"/>
          <p:cNvSpPr txBox="1"/>
          <p:nvPr/>
        </p:nvSpPr>
        <p:spPr>
          <a:xfrm>
            <a:off x="4626156" y="2708248"/>
            <a:ext cx="194310" cy="738505"/>
          </a:xfrm>
          <a:prstGeom prst="rect">
            <a:avLst/>
          </a:prstGeom>
        </p:spPr>
        <p:txBody>
          <a:bodyPr vert="horz" wrap="square" lIns="0" tIns="0" rIns="0" bIns="0" rtlCol="0">
            <a:spAutoFit/>
          </a:bodyPr>
          <a:lstStyle/>
          <a:p>
            <a:pPr marL="12700"/>
            <a:r>
              <a:rPr sz="4800" spc="-5" dirty="0">
                <a:solidFill>
                  <a:prstClr val="black"/>
                </a:solidFill>
                <a:latin typeface="Arial"/>
                <a:cs typeface="Arial"/>
              </a:rPr>
              <a:t>f</a:t>
            </a:r>
            <a:endParaRPr sz="4800">
              <a:solidFill>
                <a:prstClr val="black"/>
              </a:solidFill>
              <a:latin typeface="Arial"/>
              <a:cs typeface="Arial"/>
            </a:endParaRPr>
          </a:p>
        </p:txBody>
      </p:sp>
      <p:sp>
        <p:nvSpPr>
          <p:cNvPr id="6" name="object 6"/>
          <p:cNvSpPr/>
          <p:nvPr/>
        </p:nvSpPr>
        <p:spPr>
          <a:xfrm>
            <a:off x="702174" y="3869995"/>
            <a:ext cx="2301875" cy="777875"/>
          </a:xfrm>
          <a:custGeom>
            <a:avLst/>
            <a:gdLst/>
            <a:ahLst/>
            <a:cxnLst/>
            <a:rect l="l" t="t" r="r" b="b"/>
            <a:pathLst>
              <a:path w="2301875" h="777875">
                <a:moveTo>
                  <a:pt x="0" y="777323"/>
                </a:moveTo>
                <a:lnTo>
                  <a:pt x="2301595" y="0"/>
                </a:lnTo>
              </a:path>
            </a:pathLst>
          </a:custGeom>
          <a:ln w="19049">
            <a:solidFill>
              <a:srgbClr val="38751C"/>
            </a:solidFill>
          </a:ln>
        </p:spPr>
        <p:txBody>
          <a:bodyPr wrap="square" lIns="0" tIns="0" rIns="0" bIns="0" rtlCol="0"/>
          <a:lstStyle/>
          <a:p>
            <a:endParaRPr>
              <a:solidFill>
                <a:prstClr val="black"/>
              </a:solidFill>
              <a:latin typeface="Calibri"/>
            </a:endParaRPr>
          </a:p>
        </p:txBody>
      </p:sp>
      <p:sp>
        <p:nvSpPr>
          <p:cNvPr id="7" name="object 7"/>
          <p:cNvSpPr/>
          <p:nvPr/>
        </p:nvSpPr>
        <p:spPr>
          <a:xfrm>
            <a:off x="2993720" y="3840168"/>
            <a:ext cx="92075" cy="59690"/>
          </a:xfrm>
          <a:custGeom>
            <a:avLst/>
            <a:gdLst/>
            <a:ahLst/>
            <a:cxnLst/>
            <a:rect l="l" t="t" r="r" b="b"/>
            <a:pathLst>
              <a:path w="92075" h="59689">
                <a:moveTo>
                  <a:pt x="20124" y="59624"/>
                </a:moveTo>
                <a:lnTo>
                  <a:pt x="91974" y="2149"/>
                </a:lnTo>
                <a:lnTo>
                  <a:pt x="0" y="0"/>
                </a:lnTo>
                <a:lnTo>
                  <a:pt x="20124" y="59624"/>
                </a:lnTo>
                <a:close/>
              </a:path>
            </a:pathLst>
          </a:custGeom>
          <a:ln w="19049">
            <a:solidFill>
              <a:srgbClr val="38751C"/>
            </a:solidFill>
          </a:ln>
        </p:spPr>
        <p:txBody>
          <a:bodyPr wrap="square" lIns="0" tIns="0" rIns="0" bIns="0" rtlCol="0"/>
          <a:lstStyle/>
          <a:p>
            <a:endParaRPr>
              <a:solidFill>
                <a:prstClr val="black"/>
              </a:solidFill>
              <a:latin typeface="Calibri"/>
            </a:endParaRPr>
          </a:p>
        </p:txBody>
      </p:sp>
      <p:sp>
        <p:nvSpPr>
          <p:cNvPr id="8" name="object 8"/>
          <p:cNvSpPr/>
          <p:nvPr/>
        </p:nvSpPr>
        <p:spPr>
          <a:xfrm>
            <a:off x="989423" y="1328024"/>
            <a:ext cx="2089150" cy="889000"/>
          </a:xfrm>
          <a:custGeom>
            <a:avLst/>
            <a:gdLst/>
            <a:ahLst/>
            <a:cxnLst/>
            <a:rect l="l" t="t" r="r" b="b"/>
            <a:pathLst>
              <a:path w="2089150" h="889000">
                <a:moveTo>
                  <a:pt x="0" y="0"/>
                </a:moveTo>
                <a:lnTo>
                  <a:pt x="2089020" y="888848"/>
                </a:lnTo>
              </a:path>
            </a:pathLst>
          </a:custGeom>
          <a:ln w="19049">
            <a:solidFill>
              <a:srgbClr val="38751C"/>
            </a:solidFill>
          </a:ln>
        </p:spPr>
        <p:txBody>
          <a:bodyPr wrap="square" lIns="0" tIns="0" rIns="0" bIns="0" rtlCol="0"/>
          <a:lstStyle/>
          <a:p>
            <a:endParaRPr>
              <a:solidFill>
                <a:prstClr val="black"/>
              </a:solidFill>
              <a:latin typeface="Calibri"/>
            </a:endParaRPr>
          </a:p>
        </p:txBody>
      </p:sp>
      <p:sp>
        <p:nvSpPr>
          <p:cNvPr id="9" name="object 9"/>
          <p:cNvSpPr/>
          <p:nvPr/>
        </p:nvSpPr>
        <p:spPr>
          <a:xfrm>
            <a:off x="3066119" y="2187918"/>
            <a:ext cx="92075" cy="62865"/>
          </a:xfrm>
          <a:custGeom>
            <a:avLst/>
            <a:gdLst/>
            <a:ahLst/>
            <a:cxnLst/>
            <a:rect l="l" t="t" r="r" b="b"/>
            <a:pathLst>
              <a:path w="92075" h="62865">
                <a:moveTo>
                  <a:pt x="0" y="57907"/>
                </a:moveTo>
                <a:lnTo>
                  <a:pt x="91874" y="62802"/>
                </a:lnTo>
                <a:lnTo>
                  <a:pt x="24649" y="0"/>
                </a:lnTo>
                <a:lnTo>
                  <a:pt x="0" y="57907"/>
                </a:lnTo>
                <a:close/>
              </a:path>
            </a:pathLst>
          </a:custGeom>
          <a:ln w="19049">
            <a:solidFill>
              <a:srgbClr val="38751C"/>
            </a:solidFill>
          </a:ln>
        </p:spPr>
        <p:txBody>
          <a:bodyPr wrap="square" lIns="0" tIns="0" rIns="0" bIns="0" rtlCol="0"/>
          <a:lstStyle/>
          <a:p>
            <a:endParaRPr>
              <a:solidFill>
                <a:prstClr val="black"/>
              </a:solidFill>
              <a:latin typeface="Calibri"/>
            </a:endParaRPr>
          </a:p>
        </p:txBody>
      </p:sp>
      <p:sp>
        <p:nvSpPr>
          <p:cNvPr id="10" name="object 10"/>
          <p:cNvSpPr/>
          <p:nvPr/>
        </p:nvSpPr>
        <p:spPr>
          <a:xfrm>
            <a:off x="6470886" y="3099345"/>
            <a:ext cx="2160270" cy="0"/>
          </a:xfrm>
          <a:custGeom>
            <a:avLst/>
            <a:gdLst/>
            <a:ahLst/>
            <a:cxnLst/>
            <a:rect l="l" t="t" r="r" b="b"/>
            <a:pathLst>
              <a:path w="2160270">
                <a:moveTo>
                  <a:pt x="0" y="0"/>
                </a:moveTo>
                <a:lnTo>
                  <a:pt x="2159995" y="0"/>
                </a:lnTo>
              </a:path>
            </a:pathLst>
          </a:custGeom>
          <a:ln w="19049">
            <a:solidFill>
              <a:srgbClr val="38751C"/>
            </a:solidFill>
          </a:ln>
        </p:spPr>
        <p:txBody>
          <a:bodyPr wrap="square" lIns="0" tIns="0" rIns="0" bIns="0" rtlCol="0"/>
          <a:lstStyle/>
          <a:p>
            <a:endParaRPr>
              <a:solidFill>
                <a:prstClr val="black"/>
              </a:solidFill>
              <a:latin typeface="Calibri"/>
            </a:endParaRPr>
          </a:p>
        </p:txBody>
      </p:sp>
      <p:sp>
        <p:nvSpPr>
          <p:cNvPr id="11" name="object 11"/>
          <p:cNvSpPr/>
          <p:nvPr/>
        </p:nvSpPr>
        <p:spPr>
          <a:xfrm>
            <a:off x="8630883" y="3067880"/>
            <a:ext cx="86995" cy="63500"/>
          </a:xfrm>
          <a:custGeom>
            <a:avLst/>
            <a:gdLst/>
            <a:ahLst/>
            <a:cxnLst/>
            <a:rect l="l" t="t" r="r" b="b"/>
            <a:pathLst>
              <a:path w="86995" h="63500">
                <a:moveTo>
                  <a:pt x="0" y="62929"/>
                </a:moveTo>
                <a:lnTo>
                  <a:pt x="86449" y="31464"/>
                </a:lnTo>
                <a:lnTo>
                  <a:pt x="0" y="0"/>
                </a:lnTo>
                <a:lnTo>
                  <a:pt x="0" y="62929"/>
                </a:lnTo>
                <a:close/>
              </a:path>
            </a:pathLst>
          </a:custGeom>
          <a:ln w="19049">
            <a:solidFill>
              <a:srgbClr val="38751C"/>
            </a:solidFill>
          </a:ln>
        </p:spPr>
        <p:txBody>
          <a:bodyPr wrap="square" lIns="0" tIns="0" rIns="0" bIns="0" rtlCol="0"/>
          <a:lstStyle/>
          <a:p>
            <a:endParaRPr>
              <a:solidFill>
                <a:prstClr val="black"/>
              </a:solidFill>
              <a:latin typeface="Calibri"/>
            </a:endParaRPr>
          </a:p>
        </p:txBody>
      </p:sp>
      <p:sp>
        <p:nvSpPr>
          <p:cNvPr id="12" name="object 12"/>
          <p:cNvSpPr/>
          <p:nvPr/>
        </p:nvSpPr>
        <p:spPr>
          <a:xfrm>
            <a:off x="1380509" y="1090350"/>
            <a:ext cx="352424" cy="304799"/>
          </a:xfrm>
          <a:prstGeom prst="rect">
            <a:avLst/>
          </a:prstGeom>
          <a:blipFill>
            <a:blip r:embed="rId3" cstate="print"/>
            <a:stretch>
              <a:fillRect/>
            </a:stretch>
          </a:blipFill>
        </p:spPr>
        <p:txBody>
          <a:bodyPr wrap="square" lIns="0" tIns="0" rIns="0" bIns="0" rtlCol="0"/>
          <a:lstStyle/>
          <a:p>
            <a:endParaRPr>
              <a:solidFill>
                <a:prstClr val="black"/>
              </a:solidFill>
              <a:latin typeface="Calibri"/>
            </a:endParaRPr>
          </a:p>
        </p:txBody>
      </p:sp>
      <p:sp>
        <p:nvSpPr>
          <p:cNvPr id="13" name="object 13"/>
          <p:cNvSpPr/>
          <p:nvPr/>
        </p:nvSpPr>
        <p:spPr>
          <a:xfrm>
            <a:off x="1370985" y="1080824"/>
            <a:ext cx="371475" cy="323850"/>
          </a:xfrm>
          <a:custGeom>
            <a:avLst/>
            <a:gdLst/>
            <a:ahLst/>
            <a:cxnLst/>
            <a:rect l="l" t="t" r="r" b="b"/>
            <a:pathLst>
              <a:path w="371475" h="323850">
                <a:moveTo>
                  <a:pt x="0" y="0"/>
                </a:moveTo>
                <a:lnTo>
                  <a:pt x="371474" y="0"/>
                </a:lnTo>
                <a:lnTo>
                  <a:pt x="371474" y="323849"/>
                </a:lnTo>
                <a:lnTo>
                  <a:pt x="0" y="323849"/>
                </a:lnTo>
                <a:lnTo>
                  <a:pt x="0" y="0"/>
                </a:lnTo>
                <a:close/>
              </a:path>
            </a:pathLst>
          </a:custGeom>
          <a:ln w="19049">
            <a:solidFill>
              <a:srgbClr val="38751C"/>
            </a:solidFill>
          </a:ln>
        </p:spPr>
        <p:txBody>
          <a:bodyPr wrap="square" lIns="0" tIns="0" rIns="0" bIns="0" rtlCol="0"/>
          <a:lstStyle/>
          <a:p>
            <a:endParaRPr>
              <a:solidFill>
                <a:prstClr val="black"/>
              </a:solidFill>
              <a:latin typeface="Calibri"/>
            </a:endParaRPr>
          </a:p>
        </p:txBody>
      </p:sp>
      <p:sp>
        <p:nvSpPr>
          <p:cNvPr id="14" name="object 14"/>
          <p:cNvSpPr/>
          <p:nvPr/>
        </p:nvSpPr>
        <p:spPr>
          <a:xfrm>
            <a:off x="1300359" y="3918269"/>
            <a:ext cx="295274" cy="361949"/>
          </a:xfrm>
          <a:prstGeom prst="rect">
            <a:avLst/>
          </a:prstGeom>
          <a:blipFill>
            <a:blip r:embed="rId4" cstate="print"/>
            <a:stretch>
              <a:fillRect/>
            </a:stretch>
          </a:blipFill>
        </p:spPr>
        <p:txBody>
          <a:bodyPr wrap="square" lIns="0" tIns="0" rIns="0" bIns="0" rtlCol="0"/>
          <a:lstStyle/>
          <a:p>
            <a:endParaRPr>
              <a:solidFill>
                <a:prstClr val="black"/>
              </a:solidFill>
              <a:latin typeface="Calibri"/>
            </a:endParaRPr>
          </a:p>
        </p:txBody>
      </p:sp>
      <p:sp>
        <p:nvSpPr>
          <p:cNvPr id="15" name="object 15"/>
          <p:cNvSpPr/>
          <p:nvPr/>
        </p:nvSpPr>
        <p:spPr>
          <a:xfrm>
            <a:off x="1290835" y="3908743"/>
            <a:ext cx="314325" cy="381000"/>
          </a:xfrm>
          <a:custGeom>
            <a:avLst/>
            <a:gdLst/>
            <a:ahLst/>
            <a:cxnLst/>
            <a:rect l="l" t="t" r="r" b="b"/>
            <a:pathLst>
              <a:path w="314325" h="381000">
                <a:moveTo>
                  <a:pt x="0" y="0"/>
                </a:moveTo>
                <a:lnTo>
                  <a:pt x="314324" y="0"/>
                </a:lnTo>
                <a:lnTo>
                  <a:pt x="314324" y="380999"/>
                </a:lnTo>
                <a:lnTo>
                  <a:pt x="0" y="380999"/>
                </a:lnTo>
                <a:lnTo>
                  <a:pt x="0" y="0"/>
                </a:lnTo>
                <a:close/>
              </a:path>
            </a:pathLst>
          </a:custGeom>
          <a:ln w="19049">
            <a:solidFill>
              <a:srgbClr val="38751C"/>
            </a:solidFill>
          </a:ln>
        </p:spPr>
        <p:txBody>
          <a:bodyPr wrap="square" lIns="0" tIns="0" rIns="0" bIns="0" rtlCol="0"/>
          <a:lstStyle/>
          <a:p>
            <a:endParaRPr>
              <a:solidFill>
                <a:prstClr val="black"/>
              </a:solidFill>
              <a:latin typeface="Calibri"/>
            </a:endParaRPr>
          </a:p>
        </p:txBody>
      </p:sp>
      <p:sp>
        <p:nvSpPr>
          <p:cNvPr id="16" name="object 16"/>
          <p:cNvSpPr/>
          <p:nvPr/>
        </p:nvSpPr>
        <p:spPr>
          <a:xfrm>
            <a:off x="7245910" y="2615947"/>
            <a:ext cx="352424" cy="304799"/>
          </a:xfrm>
          <a:prstGeom prst="rect">
            <a:avLst/>
          </a:prstGeom>
          <a:blipFill>
            <a:blip r:embed="rId5" cstate="print"/>
            <a:stretch>
              <a:fillRect/>
            </a:stretch>
          </a:blipFill>
        </p:spPr>
        <p:txBody>
          <a:bodyPr wrap="square" lIns="0" tIns="0" rIns="0" bIns="0" rtlCol="0"/>
          <a:lstStyle/>
          <a:p>
            <a:endParaRPr>
              <a:solidFill>
                <a:prstClr val="black"/>
              </a:solidFill>
              <a:latin typeface="Calibri"/>
            </a:endParaRPr>
          </a:p>
        </p:txBody>
      </p:sp>
      <p:sp>
        <p:nvSpPr>
          <p:cNvPr id="17" name="object 17"/>
          <p:cNvSpPr/>
          <p:nvPr/>
        </p:nvSpPr>
        <p:spPr>
          <a:xfrm>
            <a:off x="7236386" y="2606421"/>
            <a:ext cx="371475" cy="323850"/>
          </a:xfrm>
          <a:custGeom>
            <a:avLst/>
            <a:gdLst/>
            <a:ahLst/>
            <a:cxnLst/>
            <a:rect l="l" t="t" r="r" b="b"/>
            <a:pathLst>
              <a:path w="371475" h="323850">
                <a:moveTo>
                  <a:pt x="0" y="0"/>
                </a:moveTo>
                <a:lnTo>
                  <a:pt x="371474" y="0"/>
                </a:lnTo>
                <a:lnTo>
                  <a:pt x="371474" y="323849"/>
                </a:lnTo>
                <a:lnTo>
                  <a:pt x="0" y="323849"/>
                </a:lnTo>
                <a:lnTo>
                  <a:pt x="0" y="0"/>
                </a:lnTo>
                <a:close/>
              </a:path>
            </a:pathLst>
          </a:custGeom>
          <a:ln w="19049">
            <a:solidFill>
              <a:srgbClr val="38751C"/>
            </a:solidFill>
          </a:ln>
        </p:spPr>
        <p:txBody>
          <a:bodyPr wrap="square" lIns="0" tIns="0" rIns="0" bIns="0" rtlCol="0"/>
          <a:lstStyle/>
          <a:p>
            <a:endParaRPr>
              <a:solidFill>
                <a:prstClr val="black"/>
              </a:solidFill>
              <a:latin typeface="Calibri"/>
            </a:endParaRPr>
          </a:p>
        </p:txBody>
      </p:sp>
      <p:sp>
        <p:nvSpPr>
          <p:cNvPr id="18" name="object 18"/>
          <p:cNvSpPr txBox="1">
            <a:spLocks noGrp="1"/>
          </p:cNvSpPr>
          <p:nvPr>
            <p:ph type="title"/>
          </p:nvPr>
        </p:nvSpPr>
        <p:spPr>
          <a:xfrm>
            <a:off x="2195267" y="857250"/>
            <a:ext cx="1824989" cy="466090"/>
          </a:xfrm>
          <a:prstGeom prst="rect">
            <a:avLst/>
          </a:prstGeom>
        </p:spPr>
        <p:txBody>
          <a:bodyPr vert="horz" wrap="square" lIns="0" tIns="0" rIns="0" bIns="0" rtlCol="0">
            <a:spAutoFit/>
          </a:bodyPr>
          <a:lstStyle/>
          <a:p>
            <a:pPr marL="12700"/>
            <a:r>
              <a:rPr sz="3000" spc="-5" dirty="0">
                <a:solidFill>
                  <a:srgbClr val="38751C"/>
                </a:solidFill>
              </a:rPr>
              <a:t>activations</a:t>
            </a:r>
            <a:endParaRPr sz="3000"/>
          </a:p>
        </p:txBody>
      </p:sp>
      <p:sp>
        <p:nvSpPr>
          <p:cNvPr id="19" name="object 19"/>
          <p:cNvSpPr txBox="1"/>
          <p:nvPr/>
        </p:nvSpPr>
        <p:spPr>
          <a:xfrm>
            <a:off x="5399118" y="5586262"/>
            <a:ext cx="1579880" cy="288290"/>
          </a:xfrm>
          <a:prstGeom prst="rect">
            <a:avLst/>
          </a:prstGeom>
        </p:spPr>
        <p:txBody>
          <a:bodyPr vert="horz" wrap="square" lIns="0" tIns="0" rIns="0" bIns="0" rtlCol="0">
            <a:spAutoFit/>
          </a:bodyPr>
          <a:lstStyle/>
          <a:p>
            <a:pPr marL="12700">
              <a:lnSpc>
                <a:spcPts val="2190"/>
              </a:lnSpc>
            </a:pPr>
            <a:r>
              <a:rPr sz="3000" spc="-7" baseline="1388" dirty="0">
                <a:solidFill>
                  <a:srgbClr val="FFFFFF"/>
                </a:solidFill>
                <a:latin typeface="Arial"/>
                <a:cs typeface="Arial"/>
              </a:rPr>
              <a:t>Lecture 4 </a:t>
            </a:r>
            <a:r>
              <a:rPr sz="3000" baseline="1388" dirty="0">
                <a:solidFill>
                  <a:srgbClr val="FFFFFF"/>
                </a:solidFill>
                <a:latin typeface="Arial"/>
                <a:cs typeface="Arial"/>
              </a:rPr>
              <a:t>-</a:t>
            </a:r>
            <a:r>
              <a:rPr sz="3000" spc="-225" baseline="1388" dirty="0">
                <a:solidFill>
                  <a:srgbClr val="FFFFFF"/>
                </a:solidFill>
                <a:latin typeface="Arial"/>
                <a:cs typeface="Arial"/>
              </a:rPr>
              <a:t> </a:t>
            </a:r>
            <a:r>
              <a:rPr sz="2000" spc="-5" dirty="0">
                <a:solidFill>
                  <a:srgbClr val="FFFFFF"/>
                </a:solidFill>
                <a:latin typeface="Arial"/>
                <a:cs typeface="Arial"/>
              </a:rPr>
              <a:t>22</a:t>
            </a:r>
            <a:endParaRPr sz="2000">
              <a:solidFill>
                <a:prstClr val="black"/>
              </a:solidFill>
              <a:latin typeface="Arial"/>
              <a:cs typeface="Arial"/>
            </a:endParaRPr>
          </a:p>
        </p:txBody>
      </p:sp>
      <p:sp>
        <p:nvSpPr>
          <p:cNvPr id="20" name="object 20"/>
          <p:cNvSpPr txBox="1">
            <a:spLocks noGrp="1"/>
          </p:cNvSpPr>
          <p:nvPr>
            <p:ph type="ftr" sz="quarter" idx="5"/>
          </p:nvPr>
        </p:nvSpPr>
        <p:spPr>
          <a:prstGeom prst="rect">
            <a:avLst/>
          </a:prstGeom>
        </p:spPr>
        <p:txBody>
          <a:bodyPr vert="horz" wrap="square" lIns="0" tIns="0" rIns="0" bIns="0" rtlCol="0">
            <a:spAutoFit/>
          </a:bodyPr>
          <a:lstStyle/>
          <a:p>
            <a:pPr marL="12700">
              <a:lnSpc>
                <a:spcPts val="2120"/>
              </a:lnSpc>
            </a:pPr>
            <a:r>
              <a:rPr spc="-5" dirty="0">
                <a:solidFill>
                  <a:prstClr val="white"/>
                </a:solidFill>
              </a:rPr>
              <a:t>13 Jan</a:t>
            </a:r>
            <a:r>
              <a:rPr spc="-65" dirty="0">
                <a:solidFill>
                  <a:prstClr val="white"/>
                </a:solidFill>
              </a:rPr>
              <a:t> </a:t>
            </a:r>
            <a:r>
              <a:rPr spc="-5" dirty="0">
                <a:solidFill>
                  <a:prstClr val="white"/>
                </a:solidFill>
              </a:rPr>
              <a:t>2016</a:t>
            </a:r>
          </a:p>
        </p:txBody>
      </p:sp>
      <p:sp>
        <p:nvSpPr>
          <p:cNvPr id="21" name="object 21"/>
          <p:cNvSpPr txBox="1">
            <a:spLocks noGrp="1"/>
          </p:cNvSpPr>
          <p:nvPr>
            <p:ph type="dt" sz="half" idx="6"/>
          </p:nvPr>
        </p:nvSpPr>
        <p:spPr>
          <a:prstGeom prst="rect">
            <a:avLst/>
          </a:prstGeom>
        </p:spPr>
        <p:txBody>
          <a:bodyPr vert="horz" wrap="square" lIns="0" tIns="0" rIns="0" bIns="0" rtlCol="0">
            <a:spAutoFit/>
          </a:bodyPr>
          <a:lstStyle/>
          <a:p>
            <a:pPr marL="12700">
              <a:lnSpc>
                <a:spcPts val="1920"/>
              </a:lnSpc>
            </a:pPr>
            <a:r>
              <a:rPr spc="-5" dirty="0">
                <a:solidFill>
                  <a:prstClr val="white"/>
                </a:solidFill>
              </a:rPr>
              <a:t>Fei-Fei Li &amp; Andrej Karpathy &amp; Justin</a:t>
            </a:r>
            <a:r>
              <a:rPr spc="65" dirty="0">
                <a:solidFill>
                  <a:prstClr val="white"/>
                </a:solidFill>
              </a:rPr>
              <a:t> </a:t>
            </a:r>
            <a:r>
              <a:rPr spc="-5" dirty="0">
                <a:solidFill>
                  <a:prstClr val="white"/>
                </a:solidFill>
              </a:rPr>
              <a:t>Johnson</a:t>
            </a:r>
          </a:p>
        </p:txBody>
      </p:sp>
      <p:sp>
        <p:nvSpPr>
          <p:cNvPr id="22" name="TextBox 21">
            <a:extLst>
              <a:ext uri="{FF2B5EF4-FFF2-40B4-BE49-F238E27FC236}">
                <a16:creationId xmlns:a16="http://schemas.microsoft.com/office/drawing/2014/main" xmlns="" id="{D84D0E67-07FA-4D6E-B162-4F5EB6CFC832}"/>
              </a:ext>
            </a:extLst>
          </p:cNvPr>
          <p:cNvSpPr txBox="1"/>
          <p:nvPr/>
        </p:nvSpPr>
        <p:spPr>
          <a:xfrm>
            <a:off x="0" y="6604084"/>
            <a:ext cx="1072730" cy="253916"/>
          </a:xfrm>
          <a:prstGeom prst="rect">
            <a:avLst/>
          </a:prstGeom>
          <a:noFill/>
        </p:spPr>
        <p:txBody>
          <a:bodyPr wrap="none" rtlCol="0">
            <a:spAutoFit/>
          </a:bodyPr>
          <a:lstStyle/>
          <a:p>
            <a:r>
              <a:rPr lang="en-US" sz="1050" dirty="0"/>
              <a:t>Andrej </a:t>
            </a:r>
            <a:r>
              <a:rPr lang="en-US" sz="1050" dirty="0" err="1"/>
              <a:t>Karpathy</a:t>
            </a:r>
            <a:endParaRPr lang="en-US" sz="1050" dirty="0"/>
          </a:p>
        </p:txBody>
      </p:sp>
    </p:spTree>
    <p:extLst>
      <p:ext uri="{BB962C8B-B14F-4D97-AF65-F5344CB8AC3E}">
        <p14:creationId xmlns:p14="http://schemas.microsoft.com/office/powerpoint/2010/main" val="426614984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0" y="5481366"/>
            <a:ext cx="9144000" cy="359073"/>
          </a:xfrm>
          <a:prstGeom prst="rect">
            <a:avLst/>
          </a:prstGeom>
        </p:spPr>
        <p:txBody>
          <a:bodyPr vert="horz" wrap="square" lIns="0" tIns="50800" rIns="0" bIns="0" rtlCol="0">
            <a:spAutoFit/>
          </a:bodyPr>
          <a:lstStyle/>
          <a:p>
            <a:pPr marL="157480">
              <a:spcBef>
                <a:spcPts val="400"/>
              </a:spcBef>
              <a:tabLst>
                <a:tab pos="5411470" algn="l"/>
                <a:tab pos="7621270" algn="l"/>
              </a:tabLst>
            </a:pPr>
            <a:r>
              <a:rPr spc="-5" dirty="0">
                <a:solidFill>
                  <a:srgbClr val="FFFFFF"/>
                </a:solidFill>
                <a:latin typeface="Arial"/>
                <a:cs typeface="Arial"/>
              </a:rPr>
              <a:t>Fei-Fei Li &amp; Andrej Karpathy &amp;</a:t>
            </a:r>
            <a:r>
              <a:rPr spc="100" dirty="0">
                <a:solidFill>
                  <a:srgbClr val="FFFFFF"/>
                </a:solidFill>
                <a:latin typeface="Arial"/>
                <a:cs typeface="Arial"/>
              </a:rPr>
              <a:t> </a:t>
            </a:r>
            <a:r>
              <a:rPr spc="-5" dirty="0">
                <a:solidFill>
                  <a:srgbClr val="FFFFFF"/>
                </a:solidFill>
                <a:latin typeface="Arial"/>
                <a:cs typeface="Arial"/>
              </a:rPr>
              <a:t>Justin</a:t>
            </a:r>
            <a:r>
              <a:rPr spc="10" dirty="0">
                <a:solidFill>
                  <a:srgbClr val="FFFFFF"/>
                </a:solidFill>
                <a:latin typeface="Arial"/>
                <a:cs typeface="Arial"/>
              </a:rPr>
              <a:t> </a:t>
            </a:r>
            <a:r>
              <a:rPr spc="-5" dirty="0">
                <a:solidFill>
                  <a:srgbClr val="FFFFFF"/>
                </a:solidFill>
                <a:latin typeface="Arial"/>
                <a:cs typeface="Arial"/>
              </a:rPr>
              <a:t>Johnson	</a:t>
            </a:r>
            <a:r>
              <a:rPr sz="3000" spc="-7" baseline="-4166" dirty="0">
                <a:solidFill>
                  <a:srgbClr val="FFFFFF"/>
                </a:solidFill>
                <a:latin typeface="Arial"/>
                <a:cs typeface="Arial"/>
              </a:rPr>
              <a:t>Lecture</a:t>
            </a:r>
            <a:r>
              <a:rPr sz="3000" baseline="-4166" dirty="0">
                <a:solidFill>
                  <a:srgbClr val="FFFFFF"/>
                </a:solidFill>
                <a:latin typeface="Arial"/>
                <a:cs typeface="Arial"/>
              </a:rPr>
              <a:t> </a:t>
            </a:r>
            <a:r>
              <a:rPr sz="3000" spc="-7" baseline="-4166" dirty="0">
                <a:solidFill>
                  <a:srgbClr val="FFFFFF"/>
                </a:solidFill>
                <a:latin typeface="Arial"/>
                <a:cs typeface="Arial"/>
              </a:rPr>
              <a:t>4</a:t>
            </a:r>
            <a:r>
              <a:rPr sz="3000" baseline="-4166" dirty="0">
                <a:solidFill>
                  <a:srgbClr val="FFFFFF"/>
                </a:solidFill>
                <a:latin typeface="Arial"/>
                <a:cs typeface="Arial"/>
              </a:rPr>
              <a:t> -	</a:t>
            </a:r>
            <a:r>
              <a:rPr sz="3000" spc="-7" baseline="-4166" dirty="0">
                <a:solidFill>
                  <a:srgbClr val="FFFFFF"/>
                </a:solidFill>
                <a:latin typeface="Arial"/>
                <a:cs typeface="Arial"/>
              </a:rPr>
              <a:t>13 Jan</a:t>
            </a:r>
            <a:r>
              <a:rPr sz="3000" spc="-97" baseline="-4166" dirty="0">
                <a:solidFill>
                  <a:srgbClr val="FFFFFF"/>
                </a:solidFill>
                <a:latin typeface="Arial"/>
                <a:cs typeface="Arial"/>
              </a:rPr>
              <a:t> </a:t>
            </a:r>
            <a:r>
              <a:rPr sz="3000" spc="-7" baseline="-4166" dirty="0">
                <a:solidFill>
                  <a:srgbClr val="FFFFFF"/>
                </a:solidFill>
                <a:latin typeface="Arial"/>
                <a:cs typeface="Arial"/>
              </a:rPr>
              <a:t>2016</a:t>
            </a:r>
            <a:endParaRPr sz="3000" baseline="-4166">
              <a:solidFill>
                <a:prstClr val="black"/>
              </a:solidFill>
              <a:latin typeface="Arial"/>
              <a:cs typeface="Arial"/>
            </a:endParaRPr>
          </a:p>
        </p:txBody>
      </p:sp>
      <p:sp>
        <p:nvSpPr>
          <p:cNvPr id="4" name="object 4"/>
          <p:cNvSpPr/>
          <p:nvPr/>
        </p:nvSpPr>
        <p:spPr>
          <a:xfrm>
            <a:off x="2976193" y="1351999"/>
            <a:ext cx="3495040" cy="3495040"/>
          </a:xfrm>
          <a:custGeom>
            <a:avLst/>
            <a:gdLst/>
            <a:ahLst/>
            <a:cxnLst/>
            <a:rect l="l" t="t" r="r" b="b"/>
            <a:pathLst>
              <a:path w="3495040" h="3495040">
                <a:moveTo>
                  <a:pt x="0" y="1747346"/>
                </a:moveTo>
                <a:lnTo>
                  <a:pt x="649" y="1699249"/>
                </a:lnTo>
                <a:lnTo>
                  <a:pt x="2585" y="1651474"/>
                </a:lnTo>
                <a:lnTo>
                  <a:pt x="5792" y="1604036"/>
                </a:lnTo>
                <a:lnTo>
                  <a:pt x="10253" y="1556953"/>
                </a:lnTo>
                <a:lnTo>
                  <a:pt x="15951" y="1510241"/>
                </a:lnTo>
                <a:lnTo>
                  <a:pt x="22870" y="1463917"/>
                </a:lnTo>
                <a:lnTo>
                  <a:pt x="30992" y="1417998"/>
                </a:lnTo>
                <a:lnTo>
                  <a:pt x="40302" y="1372499"/>
                </a:lnTo>
                <a:lnTo>
                  <a:pt x="50783" y="1327438"/>
                </a:lnTo>
                <a:lnTo>
                  <a:pt x="62417" y="1282832"/>
                </a:lnTo>
                <a:lnTo>
                  <a:pt x="75189" y="1238697"/>
                </a:lnTo>
                <a:lnTo>
                  <a:pt x="89081" y="1195049"/>
                </a:lnTo>
                <a:lnTo>
                  <a:pt x="104078" y="1151906"/>
                </a:lnTo>
                <a:lnTo>
                  <a:pt x="120162" y="1109284"/>
                </a:lnTo>
                <a:lnTo>
                  <a:pt x="137316" y="1067200"/>
                </a:lnTo>
                <a:lnTo>
                  <a:pt x="155525" y="1025670"/>
                </a:lnTo>
                <a:lnTo>
                  <a:pt x="174770" y="984711"/>
                </a:lnTo>
                <a:lnTo>
                  <a:pt x="195037" y="944340"/>
                </a:lnTo>
                <a:lnTo>
                  <a:pt x="216308" y="904573"/>
                </a:lnTo>
                <a:lnTo>
                  <a:pt x="238566" y="865427"/>
                </a:lnTo>
                <a:lnTo>
                  <a:pt x="261794" y="826918"/>
                </a:lnTo>
                <a:lnTo>
                  <a:pt x="285977" y="789064"/>
                </a:lnTo>
                <a:lnTo>
                  <a:pt x="311098" y="751881"/>
                </a:lnTo>
                <a:lnTo>
                  <a:pt x="337139" y="715386"/>
                </a:lnTo>
                <a:lnTo>
                  <a:pt x="364084" y="679595"/>
                </a:lnTo>
                <a:lnTo>
                  <a:pt x="391917" y="644524"/>
                </a:lnTo>
                <a:lnTo>
                  <a:pt x="420620" y="610192"/>
                </a:lnTo>
                <a:lnTo>
                  <a:pt x="450178" y="576613"/>
                </a:lnTo>
                <a:lnTo>
                  <a:pt x="480573" y="543805"/>
                </a:lnTo>
                <a:lnTo>
                  <a:pt x="511789" y="511785"/>
                </a:lnTo>
                <a:lnTo>
                  <a:pt x="543809" y="480569"/>
                </a:lnTo>
                <a:lnTo>
                  <a:pt x="576617" y="450174"/>
                </a:lnTo>
                <a:lnTo>
                  <a:pt x="610196" y="420617"/>
                </a:lnTo>
                <a:lnTo>
                  <a:pt x="644528" y="391914"/>
                </a:lnTo>
                <a:lnTo>
                  <a:pt x="679599" y="364081"/>
                </a:lnTo>
                <a:lnTo>
                  <a:pt x="715390" y="337136"/>
                </a:lnTo>
                <a:lnTo>
                  <a:pt x="751886" y="311095"/>
                </a:lnTo>
                <a:lnTo>
                  <a:pt x="789069" y="285975"/>
                </a:lnTo>
                <a:lnTo>
                  <a:pt x="826923" y="261792"/>
                </a:lnTo>
                <a:lnTo>
                  <a:pt x="865431" y="238563"/>
                </a:lnTo>
                <a:lnTo>
                  <a:pt x="904577" y="216306"/>
                </a:lnTo>
                <a:lnTo>
                  <a:pt x="944344" y="195035"/>
                </a:lnTo>
                <a:lnTo>
                  <a:pt x="984715" y="174769"/>
                </a:lnTo>
                <a:lnTo>
                  <a:pt x="1025674" y="155523"/>
                </a:lnTo>
                <a:lnTo>
                  <a:pt x="1067204" y="137315"/>
                </a:lnTo>
                <a:lnTo>
                  <a:pt x="1109288" y="120160"/>
                </a:lnTo>
                <a:lnTo>
                  <a:pt x="1151910" y="104077"/>
                </a:lnTo>
                <a:lnTo>
                  <a:pt x="1195053" y="89080"/>
                </a:lnTo>
                <a:lnTo>
                  <a:pt x="1238700" y="75188"/>
                </a:lnTo>
                <a:lnTo>
                  <a:pt x="1282835" y="62416"/>
                </a:lnTo>
                <a:lnTo>
                  <a:pt x="1327442" y="50782"/>
                </a:lnTo>
                <a:lnTo>
                  <a:pt x="1372502" y="40302"/>
                </a:lnTo>
                <a:lnTo>
                  <a:pt x="1418000" y="30992"/>
                </a:lnTo>
                <a:lnTo>
                  <a:pt x="1463920" y="22869"/>
                </a:lnTo>
                <a:lnTo>
                  <a:pt x="1510243" y="15951"/>
                </a:lnTo>
                <a:lnTo>
                  <a:pt x="1556955" y="10253"/>
                </a:lnTo>
                <a:lnTo>
                  <a:pt x="1604038" y="5792"/>
                </a:lnTo>
                <a:lnTo>
                  <a:pt x="1651475" y="2585"/>
                </a:lnTo>
                <a:lnTo>
                  <a:pt x="1699250" y="649"/>
                </a:lnTo>
                <a:lnTo>
                  <a:pt x="1747346" y="0"/>
                </a:lnTo>
                <a:lnTo>
                  <a:pt x="1796921" y="702"/>
                </a:lnTo>
                <a:lnTo>
                  <a:pt x="1846325" y="2803"/>
                </a:lnTo>
                <a:lnTo>
                  <a:pt x="1895530" y="6290"/>
                </a:lnTo>
                <a:lnTo>
                  <a:pt x="1944510" y="11153"/>
                </a:lnTo>
                <a:lnTo>
                  <a:pt x="1993237" y="17380"/>
                </a:lnTo>
                <a:lnTo>
                  <a:pt x="2041685" y="24961"/>
                </a:lnTo>
                <a:lnTo>
                  <a:pt x="2089828" y="33884"/>
                </a:lnTo>
                <a:lnTo>
                  <a:pt x="2137639" y="44139"/>
                </a:lnTo>
                <a:lnTo>
                  <a:pt x="2185091" y="55715"/>
                </a:lnTo>
                <a:lnTo>
                  <a:pt x="2232157" y="68599"/>
                </a:lnTo>
                <a:lnTo>
                  <a:pt x="2278810" y="82782"/>
                </a:lnTo>
                <a:lnTo>
                  <a:pt x="2325025" y="98252"/>
                </a:lnTo>
                <a:lnTo>
                  <a:pt x="2370773" y="114997"/>
                </a:lnTo>
                <a:lnTo>
                  <a:pt x="2416029" y="133008"/>
                </a:lnTo>
                <a:lnTo>
                  <a:pt x="2460765" y="152273"/>
                </a:lnTo>
                <a:lnTo>
                  <a:pt x="2504956" y="172781"/>
                </a:lnTo>
                <a:lnTo>
                  <a:pt x="2548573" y="194520"/>
                </a:lnTo>
                <a:lnTo>
                  <a:pt x="2591591" y="217480"/>
                </a:lnTo>
                <a:lnTo>
                  <a:pt x="2633983" y="241650"/>
                </a:lnTo>
                <a:lnTo>
                  <a:pt x="2675722" y="267018"/>
                </a:lnTo>
                <a:lnTo>
                  <a:pt x="2716781" y="293574"/>
                </a:lnTo>
                <a:lnTo>
                  <a:pt x="2757134" y="321307"/>
                </a:lnTo>
                <a:lnTo>
                  <a:pt x="2796753" y="350204"/>
                </a:lnTo>
                <a:lnTo>
                  <a:pt x="2835613" y="380256"/>
                </a:lnTo>
                <a:lnTo>
                  <a:pt x="2873686" y="411452"/>
                </a:lnTo>
                <a:lnTo>
                  <a:pt x="2910946" y="443779"/>
                </a:lnTo>
                <a:lnTo>
                  <a:pt x="2947366" y="477227"/>
                </a:lnTo>
                <a:lnTo>
                  <a:pt x="2982918" y="511786"/>
                </a:lnTo>
                <a:lnTo>
                  <a:pt x="3017475" y="547338"/>
                </a:lnTo>
                <a:lnTo>
                  <a:pt x="3050922" y="583757"/>
                </a:lnTo>
                <a:lnTo>
                  <a:pt x="3083248" y="621015"/>
                </a:lnTo>
                <a:lnTo>
                  <a:pt x="3114442" y="659087"/>
                </a:lnTo>
                <a:lnTo>
                  <a:pt x="3144493" y="697946"/>
                </a:lnTo>
                <a:lnTo>
                  <a:pt x="3173389" y="737565"/>
                </a:lnTo>
                <a:lnTo>
                  <a:pt x="3201121" y="777917"/>
                </a:lnTo>
                <a:lnTo>
                  <a:pt x="3227676" y="818975"/>
                </a:lnTo>
                <a:lnTo>
                  <a:pt x="3253044" y="860713"/>
                </a:lnTo>
                <a:lnTo>
                  <a:pt x="3277213" y="903104"/>
                </a:lnTo>
                <a:lnTo>
                  <a:pt x="3300172" y="946122"/>
                </a:lnTo>
                <a:lnTo>
                  <a:pt x="3321911" y="989739"/>
                </a:lnTo>
                <a:lnTo>
                  <a:pt x="3342419" y="1033929"/>
                </a:lnTo>
                <a:lnTo>
                  <a:pt x="3361683" y="1078665"/>
                </a:lnTo>
                <a:lnTo>
                  <a:pt x="3379694" y="1123920"/>
                </a:lnTo>
                <a:lnTo>
                  <a:pt x="3396440" y="1169668"/>
                </a:lnTo>
                <a:lnTo>
                  <a:pt x="3411910" y="1215882"/>
                </a:lnTo>
                <a:lnTo>
                  <a:pt x="3426092" y="1262535"/>
                </a:lnTo>
                <a:lnTo>
                  <a:pt x="3438977" y="1309601"/>
                </a:lnTo>
                <a:lnTo>
                  <a:pt x="3450552" y="1357052"/>
                </a:lnTo>
                <a:lnTo>
                  <a:pt x="3460807" y="1404863"/>
                </a:lnTo>
                <a:lnTo>
                  <a:pt x="3469731" y="1453006"/>
                </a:lnTo>
                <a:lnTo>
                  <a:pt x="3477312" y="1501454"/>
                </a:lnTo>
                <a:lnTo>
                  <a:pt x="3483539" y="1550182"/>
                </a:lnTo>
                <a:lnTo>
                  <a:pt x="3488402" y="1599161"/>
                </a:lnTo>
                <a:lnTo>
                  <a:pt x="3491889" y="1648366"/>
                </a:lnTo>
                <a:lnTo>
                  <a:pt x="3493990" y="1697770"/>
                </a:lnTo>
                <a:lnTo>
                  <a:pt x="3494692" y="1747346"/>
                </a:lnTo>
                <a:lnTo>
                  <a:pt x="3494043" y="1795442"/>
                </a:lnTo>
                <a:lnTo>
                  <a:pt x="3492107" y="1843217"/>
                </a:lnTo>
                <a:lnTo>
                  <a:pt x="3488900" y="1890654"/>
                </a:lnTo>
                <a:lnTo>
                  <a:pt x="3484439" y="1937737"/>
                </a:lnTo>
                <a:lnTo>
                  <a:pt x="3478741" y="1984448"/>
                </a:lnTo>
                <a:lnTo>
                  <a:pt x="3471822" y="2030772"/>
                </a:lnTo>
                <a:lnTo>
                  <a:pt x="3463700" y="2076692"/>
                </a:lnTo>
                <a:lnTo>
                  <a:pt x="3454390" y="2122190"/>
                </a:lnTo>
                <a:lnTo>
                  <a:pt x="3443909" y="2167250"/>
                </a:lnTo>
                <a:lnTo>
                  <a:pt x="3432275" y="2211857"/>
                </a:lnTo>
                <a:lnTo>
                  <a:pt x="3419503" y="2255992"/>
                </a:lnTo>
                <a:lnTo>
                  <a:pt x="3405611" y="2299639"/>
                </a:lnTo>
                <a:lnTo>
                  <a:pt x="3390614" y="2342782"/>
                </a:lnTo>
                <a:lnTo>
                  <a:pt x="3374530" y="2385404"/>
                </a:lnTo>
                <a:lnTo>
                  <a:pt x="3357376" y="2427488"/>
                </a:lnTo>
                <a:lnTo>
                  <a:pt x="3339167" y="2469018"/>
                </a:lnTo>
                <a:lnTo>
                  <a:pt x="3319922" y="2509977"/>
                </a:lnTo>
                <a:lnTo>
                  <a:pt x="3299655" y="2550348"/>
                </a:lnTo>
                <a:lnTo>
                  <a:pt x="3278384" y="2590115"/>
                </a:lnTo>
                <a:lnTo>
                  <a:pt x="3256126" y="2629261"/>
                </a:lnTo>
                <a:lnTo>
                  <a:pt x="3232897" y="2667769"/>
                </a:lnTo>
                <a:lnTo>
                  <a:pt x="3208715" y="2705623"/>
                </a:lnTo>
                <a:lnTo>
                  <a:pt x="3183594" y="2742806"/>
                </a:lnTo>
                <a:lnTo>
                  <a:pt x="3157553" y="2779302"/>
                </a:lnTo>
                <a:lnTo>
                  <a:pt x="3130608" y="2815093"/>
                </a:lnTo>
                <a:lnTo>
                  <a:pt x="3102775" y="2850164"/>
                </a:lnTo>
                <a:lnTo>
                  <a:pt x="3074072" y="2884496"/>
                </a:lnTo>
                <a:lnTo>
                  <a:pt x="3044514" y="2918075"/>
                </a:lnTo>
                <a:lnTo>
                  <a:pt x="3014119" y="2950883"/>
                </a:lnTo>
                <a:lnTo>
                  <a:pt x="2982903" y="2982903"/>
                </a:lnTo>
                <a:lnTo>
                  <a:pt x="2950883" y="3014119"/>
                </a:lnTo>
                <a:lnTo>
                  <a:pt x="2918075" y="3044514"/>
                </a:lnTo>
                <a:lnTo>
                  <a:pt x="2884496" y="3074072"/>
                </a:lnTo>
                <a:lnTo>
                  <a:pt x="2850164" y="3102775"/>
                </a:lnTo>
                <a:lnTo>
                  <a:pt x="2815093" y="3130608"/>
                </a:lnTo>
                <a:lnTo>
                  <a:pt x="2779302" y="3157553"/>
                </a:lnTo>
                <a:lnTo>
                  <a:pt x="2742806" y="3183594"/>
                </a:lnTo>
                <a:lnTo>
                  <a:pt x="2705623" y="3208715"/>
                </a:lnTo>
                <a:lnTo>
                  <a:pt x="2667769" y="3232897"/>
                </a:lnTo>
                <a:lnTo>
                  <a:pt x="2629261" y="3256126"/>
                </a:lnTo>
                <a:lnTo>
                  <a:pt x="2590115" y="3278384"/>
                </a:lnTo>
                <a:lnTo>
                  <a:pt x="2550348" y="3299655"/>
                </a:lnTo>
                <a:lnTo>
                  <a:pt x="2509977" y="3319922"/>
                </a:lnTo>
                <a:lnTo>
                  <a:pt x="2469018" y="3339167"/>
                </a:lnTo>
                <a:lnTo>
                  <a:pt x="2427488" y="3357376"/>
                </a:lnTo>
                <a:lnTo>
                  <a:pt x="2385404" y="3374530"/>
                </a:lnTo>
                <a:lnTo>
                  <a:pt x="2342782" y="3390614"/>
                </a:lnTo>
                <a:lnTo>
                  <a:pt x="2299639" y="3405611"/>
                </a:lnTo>
                <a:lnTo>
                  <a:pt x="2255992" y="3419503"/>
                </a:lnTo>
                <a:lnTo>
                  <a:pt x="2211857" y="3432275"/>
                </a:lnTo>
                <a:lnTo>
                  <a:pt x="2167250" y="3443909"/>
                </a:lnTo>
                <a:lnTo>
                  <a:pt x="2122190" y="3454390"/>
                </a:lnTo>
                <a:lnTo>
                  <a:pt x="2076692" y="3463700"/>
                </a:lnTo>
                <a:lnTo>
                  <a:pt x="2030772" y="3471822"/>
                </a:lnTo>
                <a:lnTo>
                  <a:pt x="1984448" y="3478741"/>
                </a:lnTo>
                <a:lnTo>
                  <a:pt x="1937737" y="3484439"/>
                </a:lnTo>
                <a:lnTo>
                  <a:pt x="1890654" y="3488900"/>
                </a:lnTo>
                <a:lnTo>
                  <a:pt x="1843217" y="3492107"/>
                </a:lnTo>
                <a:lnTo>
                  <a:pt x="1795442" y="3494043"/>
                </a:lnTo>
                <a:lnTo>
                  <a:pt x="1747346" y="3494692"/>
                </a:lnTo>
                <a:lnTo>
                  <a:pt x="1699250" y="3494043"/>
                </a:lnTo>
                <a:lnTo>
                  <a:pt x="1651475" y="3492107"/>
                </a:lnTo>
                <a:lnTo>
                  <a:pt x="1604038" y="3488900"/>
                </a:lnTo>
                <a:lnTo>
                  <a:pt x="1556955" y="3484439"/>
                </a:lnTo>
                <a:lnTo>
                  <a:pt x="1510243" y="3478741"/>
                </a:lnTo>
                <a:lnTo>
                  <a:pt x="1463920" y="3471822"/>
                </a:lnTo>
                <a:lnTo>
                  <a:pt x="1418000" y="3463700"/>
                </a:lnTo>
                <a:lnTo>
                  <a:pt x="1372502" y="3454390"/>
                </a:lnTo>
                <a:lnTo>
                  <a:pt x="1327442" y="3443909"/>
                </a:lnTo>
                <a:lnTo>
                  <a:pt x="1282835" y="3432275"/>
                </a:lnTo>
                <a:lnTo>
                  <a:pt x="1238700" y="3419503"/>
                </a:lnTo>
                <a:lnTo>
                  <a:pt x="1195053" y="3405611"/>
                </a:lnTo>
                <a:lnTo>
                  <a:pt x="1151910" y="3390614"/>
                </a:lnTo>
                <a:lnTo>
                  <a:pt x="1109288" y="3374530"/>
                </a:lnTo>
                <a:lnTo>
                  <a:pt x="1067204" y="3357376"/>
                </a:lnTo>
                <a:lnTo>
                  <a:pt x="1025674" y="3339167"/>
                </a:lnTo>
                <a:lnTo>
                  <a:pt x="984715" y="3319922"/>
                </a:lnTo>
                <a:lnTo>
                  <a:pt x="944344" y="3299655"/>
                </a:lnTo>
                <a:lnTo>
                  <a:pt x="904577" y="3278384"/>
                </a:lnTo>
                <a:lnTo>
                  <a:pt x="865431" y="3256126"/>
                </a:lnTo>
                <a:lnTo>
                  <a:pt x="826923" y="3232897"/>
                </a:lnTo>
                <a:lnTo>
                  <a:pt x="789069" y="3208715"/>
                </a:lnTo>
                <a:lnTo>
                  <a:pt x="751886" y="3183594"/>
                </a:lnTo>
                <a:lnTo>
                  <a:pt x="715390" y="3157553"/>
                </a:lnTo>
                <a:lnTo>
                  <a:pt x="679599" y="3130608"/>
                </a:lnTo>
                <a:lnTo>
                  <a:pt x="644528" y="3102775"/>
                </a:lnTo>
                <a:lnTo>
                  <a:pt x="610196" y="3074072"/>
                </a:lnTo>
                <a:lnTo>
                  <a:pt x="576617" y="3044514"/>
                </a:lnTo>
                <a:lnTo>
                  <a:pt x="543809" y="3014119"/>
                </a:lnTo>
                <a:lnTo>
                  <a:pt x="511789" y="2982903"/>
                </a:lnTo>
                <a:lnTo>
                  <a:pt x="480573" y="2950883"/>
                </a:lnTo>
                <a:lnTo>
                  <a:pt x="450178" y="2918075"/>
                </a:lnTo>
                <a:lnTo>
                  <a:pt x="420620" y="2884496"/>
                </a:lnTo>
                <a:lnTo>
                  <a:pt x="391917" y="2850164"/>
                </a:lnTo>
                <a:lnTo>
                  <a:pt x="364084" y="2815093"/>
                </a:lnTo>
                <a:lnTo>
                  <a:pt x="337139" y="2779302"/>
                </a:lnTo>
                <a:lnTo>
                  <a:pt x="311098" y="2742806"/>
                </a:lnTo>
                <a:lnTo>
                  <a:pt x="285977" y="2705623"/>
                </a:lnTo>
                <a:lnTo>
                  <a:pt x="261794" y="2667769"/>
                </a:lnTo>
                <a:lnTo>
                  <a:pt x="238566" y="2629261"/>
                </a:lnTo>
                <a:lnTo>
                  <a:pt x="216308" y="2590115"/>
                </a:lnTo>
                <a:lnTo>
                  <a:pt x="195037" y="2550348"/>
                </a:lnTo>
                <a:lnTo>
                  <a:pt x="174770" y="2509977"/>
                </a:lnTo>
                <a:lnTo>
                  <a:pt x="155525" y="2469018"/>
                </a:lnTo>
                <a:lnTo>
                  <a:pt x="137316" y="2427488"/>
                </a:lnTo>
                <a:lnTo>
                  <a:pt x="120162" y="2385404"/>
                </a:lnTo>
                <a:lnTo>
                  <a:pt x="104078" y="2342782"/>
                </a:lnTo>
                <a:lnTo>
                  <a:pt x="89081" y="2299639"/>
                </a:lnTo>
                <a:lnTo>
                  <a:pt x="75189" y="2255992"/>
                </a:lnTo>
                <a:lnTo>
                  <a:pt x="62417" y="2211857"/>
                </a:lnTo>
                <a:lnTo>
                  <a:pt x="50783" y="2167250"/>
                </a:lnTo>
                <a:lnTo>
                  <a:pt x="40302" y="2122190"/>
                </a:lnTo>
                <a:lnTo>
                  <a:pt x="30992" y="2076692"/>
                </a:lnTo>
                <a:lnTo>
                  <a:pt x="22870" y="2030772"/>
                </a:lnTo>
                <a:lnTo>
                  <a:pt x="15951" y="1984448"/>
                </a:lnTo>
                <a:lnTo>
                  <a:pt x="10253" y="1937737"/>
                </a:lnTo>
                <a:lnTo>
                  <a:pt x="5792" y="1890654"/>
                </a:lnTo>
                <a:lnTo>
                  <a:pt x="2585" y="1843217"/>
                </a:lnTo>
                <a:lnTo>
                  <a:pt x="649" y="1795442"/>
                </a:lnTo>
                <a:lnTo>
                  <a:pt x="0" y="1747346"/>
                </a:lnTo>
                <a:close/>
              </a:path>
            </a:pathLst>
          </a:custGeom>
          <a:ln w="19049">
            <a:solidFill>
              <a:srgbClr val="666666"/>
            </a:solidFill>
          </a:ln>
        </p:spPr>
        <p:txBody>
          <a:bodyPr wrap="square" lIns="0" tIns="0" rIns="0" bIns="0" rtlCol="0"/>
          <a:lstStyle/>
          <a:p>
            <a:endParaRPr>
              <a:solidFill>
                <a:prstClr val="black"/>
              </a:solidFill>
              <a:latin typeface="Calibri"/>
            </a:endParaRPr>
          </a:p>
        </p:txBody>
      </p:sp>
      <p:sp>
        <p:nvSpPr>
          <p:cNvPr id="5" name="object 5"/>
          <p:cNvSpPr/>
          <p:nvPr/>
        </p:nvSpPr>
        <p:spPr>
          <a:xfrm>
            <a:off x="702174" y="3869995"/>
            <a:ext cx="2301875" cy="777875"/>
          </a:xfrm>
          <a:custGeom>
            <a:avLst/>
            <a:gdLst/>
            <a:ahLst/>
            <a:cxnLst/>
            <a:rect l="l" t="t" r="r" b="b"/>
            <a:pathLst>
              <a:path w="2301875" h="777875">
                <a:moveTo>
                  <a:pt x="0" y="777323"/>
                </a:moveTo>
                <a:lnTo>
                  <a:pt x="2301595" y="0"/>
                </a:lnTo>
              </a:path>
            </a:pathLst>
          </a:custGeom>
          <a:ln w="19049">
            <a:solidFill>
              <a:srgbClr val="38751C"/>
            </a:solidFill>
          </a:ln>
        </p:spPr>
        <p:txBody>
          <a:bodyPr wrap="square" lIns="0" tIns="0" rIns="0" bIns="0" rtlCol="0"/>
          <a:lstStyle/>
          <a:p>
            <a:endParaRPr>
              <a:solidFill>
                <a:prstClr val="black"/>
              </a:solidFill>
              <a:latin typeface="Calibri"/>
            </a:endParaRPr>
          </a:p>
        </p:txBody>
      </p:sp>
      <p:sp>
        <p:nvSpPr>
          <p:cNvPr id="6" name="object 6"/>
          <p:cNvSpPr/>
          <p:nvPr/>
        </p:nvSpPr>
        <p:spPr>
          <a:xfrm>
            <a:off x="2993720" y="3840168"/>
            <a:ext cx="92075" cy="59690"/>
          </a:xfrm>
          <a:custGeom>
            <a:avLst/>
            <a:gdLst/>
            <a:ahLst/>
            <a:cxnLst/>
            <a:rect l="l" t="t" r="r" b="b"/>
            <a:pathLst>
              <a:path w="92075" h="59689">
                <a:moveTo>
                  <a:pt x="20124" y="59624"/>
                </a:moveTo>
                <a:lnTo>
                  <a:pt x="91974" y="2149"/>
                </a:lnTo>
                <a:lnTo>
                  <a:pt x="0" y="0"/>
                </a:lnTo>
                <a:lnTo>
                  <a:pt x="20124" y="59624"/>
                </a:lnTo>
                <a:close/>
              </a:path>
            </a:pathLst>
          </a:custGeom>
          <a:ln w="19049">
            <a:solidFill>
              <a:srgbClr val="38751C"/>
            </a:solidFill>
          </a:ln>
        </p:spPr>
        <p:txBody>
          <a:bodyPr wrap="square" lIns="0" tIns="0" rIns="0" bIns="0" rtlCol="0"/>
          <a:lstStyle/>
          <a:p>
            <a:endParaRPr>
              <a:solidFill>
                <a:prstClr val="black"/>
              </a:solidFill>
              <a:latin typeface="Calibri"/>
            </a:endParaRPr>
          </a:p>
        </p:txBody>
      </p:sp>
      <p:sp>
        <p:nvSpPr>
          <p:cNvPr id="7" name="object 7"/>
          <p:cNvSpPr/>
          <p:nvPr/>
        </p:nvSpPr>
        <p:spPr>
          <a:xfrm>
            <a:off x="989423" y="1328024"/>
            <a:ext cx="2089150" cy="889000"/>
          </a:xfrm>
          <a:custGeom>
            <a:avLst/>
            <a:gdLst/>
            <a:ahLst/>
            <a:cxnLst/>
            <a:rect l="l" t="t" r="r" b="b"/>
            <a:pathLst>
              <a:path w="2089150" h="889000">
                <a:moveTo>
                  <a:pt x="0" y="0"/>
                </a:moveTo>
                <a:lnTo>
                  <a:pt x="2089020" y="888848"/>
                </a:lnTo>
              </a:path>
            </a:pathLst>
          </a:custGeom>
          <a:ln w="19049">
            <a:solidFill>
              <a:srgbClr val="38751C"/>
            </a:solidFill>
          </a:ln>
        </p:spPr>
        <p:txBody>
          <a:bodyPr wrap="square" lIns="0" tIns="0" rIns="0" bIns="0" rtlCol="0"/>
          <a:lstStyle/>
          <a:p>
            <a:endParaRPr>
              <a:solidFill>
                <a:prstClr val="black"/>
              </a:solidFill>
              <a:latin typeface="Calibri"/>
            </a:endParaRPr>
          </a:p>
        </p:txBody>
      </p:sp>
      <p:sp>
        <p:nvSpPr>
          <p:cNvPr id="8" name="object 8"/>
          <p:cNvSpPr/>
          <p:nvPr/>
        </p:nvSpPr>
        <p:spPr>
          <a:xfrm>
            <a:off x="3066119" y="2187918"/>
            <a:ext cx="92075" cy="62865"/>
          </a:xfrm>
          <a:custGeom>
            <a:avLst/>
            <a:gdLst/>
            <a:ahLst/>
            <a:cxnLst/>
            <a:rect l="l" t="t" r="r" b="b"/>
            <a:pathLst>
              <a:path w="92075" h="62865">
                <a:moveTo>
                  <a:pt x="0" y="57907"/>
                </a:moveTo>
                <a:lnTo>
                  <a:pt x="91874" y="62802"/>
                </a:lnTo>
                <a:lnTo>
                  <a:pt x="24649" y="0"/>
                </a:lnTo>
                <a:lnTo>
                  <a:pt x="0" y="57907"/>
                </a:lnTo>
                <a:close/>
              </a:path>
            </a:pathLst>
          </a:custGeom>
          <a:ln w="19049">
            <a:solidFill>
              <a:srgbClr val="38751C"/>
            </a:solidFill>
          </a:ln>
        </p:spPr>
        <p:txBody>
          <a:bodyPr wrap="square" lIns="0" tIns="0" rIns="0" bIns="0" rtlCol="0"/>
          <a:lstStyle/>
          <a:p>
            <a:endParaRPr>
              <a:solidFill>
                <a:prstClr val="black"/>
              </a:solidFill>
              <a:latin typeface="Calibri"/>
            </a:endParaRPr>
          </a:p>
        </p:txBody>
      </p:sp>
      <p:sp>
        <p:nvSpPr>
          <p:cNvPr id="9" name="object 9"/>
          <p:cNvSpPr/>
          <p:nvPr/>
        </p:nvSpPr>
        <p:spPr>
          <a:xfrm>
            <a:off x="6470886" y="3099345"/>
            <a:ext cx="2160270" cy="0"/>
          </a:xfrm>
          <a:custGeom>
            <a:avLst/>
            <a:gdLst/>
            <a:ahLst/>
            <a:cxnLst/>
            <a:rect l="l" t="t" r="r" b="b"/>
            <a:pathLst>
              <a:path w="2160270">
                <a:moveTo>
                  <a:pt x="0" y="0"/>
                </a:moveTo>
                <a:lnTo>
                  <a:pt x="2159995" y="0"/>
                </a:lnTo>
              </a:path>
            </a:pathLst>
          </a:custGeom>
          <a:ln w="19049">
            <a:solidFill>
              <a:srgbClr val="38751C"/>
            </a:solidFill>
          </a:ln>
        </p:spPr>
        <p:txBody>
          <a:bodyPr wrap="square" lIns="0" tIns="0" rIns="0" bIns="0" rtlCol="0"/>
          <a:lstStyle/>
          <a:p>
            <a:endParaRPr>
              <a:solidFill>
                <a:prstClr val="black"/>
              </a:solidFill>
              <a:latin typeface="Calibri"/>
            </a:endParaRPr>
          </a:p>
        </p:txBody>
      </p:sp>
      <p:sp>
        <p:nvSpPr>
          <p:cNvPr id="10" name="object 10"/>
          <p:cNvSpPr/>
          <p:nvPr/>
        </p:nvSpPr>
        <p:spPr>
          <a:xfrm>
            <a:off x="8630883" y="3067880"/>
            <a:ext cx="86995" cy="63500"/>
          </a:xfrm>
          <a:custGeom>
            <a:avLst/>
            <a:gdLst/>
            <a:ahLst/>
            <a:cxnLst/>
            <a:rect l="l" t="t" r="r" b="b"/>
            <a:pathLst>
              <a:path w="86995" h="63500">
                <a:moveTo>
                  <a:pt x="0" y="62929"/>
                </a:moveTo>
                <a:lnTo>
                  <a:pt x="86449" y="31464"/>
                </a:lnTo>
                <a:lnTo>
                  <a:pt x="0" y="0"/>
                </a:lnTo>
                <a:lnTo>
                  <a:pt x="0" y="62929"/>
                </a:lnTo>
                <a:close/>
              </a:path>
            </a:pathLst>
          </a:custGeom>
          <a:ln w="19049">
            <a:solidFill>
              <a:srgbClr val="38751C"/>
            </a:solidFill>
          </a:ln>
        </p:spPr>
        <p:txBody>
          <a:bodyPr wrap="square" lIns="0" tIns="0" rIns="0" bIns="0" rtlCol="0"/>
          <a:lstStyle/>
          <a:p>
            <a:endParaRPr>
              <a:solidFill>
                <a:prstClr val="black"/>
              </a:solidFill>
              <a:latin typeface="Calibri"/>
            </a:endParaRPr>
          </a:p>
        </p:txBody>
      </p:sp>
      <p:sp>
        <p:nvSpPr>
          <p:cNvPr id="11" name="object 11"/>
          <p:cNvSpPr/>
          <p:nvPr/>
        </p:nvSpPr>
        <p:spPr>
          <a:xfrm>
            <a:off x="1380509" y="1090350"/>
            <a:ext cx="352424" cy="304799"/>
          </a:xfrm>
          <a:prstGeom prst="rect">
            <a:avLst/>
          </a:prstGeom>
          <a:blipFill>
            <a:blip r:embed="rId3" cstate="print"/>
            <a:stretch>
              <a:fillRect/>
            </a:stretch>
          </a:blipFill>
        </p:spPr>
        <p:txBody>
          <a:bodyPr wrap="square" lIns="0" tIns="0" rIns="0" bIns="0" rtlCol="0"/>
          <a:lstStyle/>
          <a:p>
            <a:endParaRPr>
              <a:solidFill>
                <a:prstClr val="black"/>
              </a:solidFill>
              <a:latin typeface="Calibri"/>
            </a:endParaRPr>
          </a:p>
        </p:txBody>
      </p:sp>
      <p:sp>
        <p:nvSpPr>
          <p:cNvPr id="12" name="object 12"/>
          <p:cNvSpPr/>
          <p:nvPr/>
        </p:nvSpPr>
        <p:spPr>
          <a:xfrm>
            <a:off x="1370985" y="1080824"/>
            <a:ext cx="371475" cy="323850"/>
          </a:xfrm>
          <a:custGeom>
            <a:avLst/>
            <a:gdLst/>
            <a:ahLst/>
            <a:cxnLst/>
            <a:rect l="l" t="t" r="r" b="b"/>
            <a:pathLst>
              <a:path w="371475" h="323850">
                <a:moveTo>
                  <a:pt x="0" y="0"/>
                </a:moveTo>
                <a:lnTo>
                  <a:pt x="371474" y="0"/>
                </a:lnTo>
                <a:lnTo>
                  <a:pt x="371474" y="323849"/>
                </a:lnTo>
                <a:lnTo>
                  <a:pt x="0" y="323849"/>
                </a:lnTo>
                <a:lnTo>
                  <a:pt x="0" y="0"/>
                </a:lnTo>
                <a:close/>
              </a:path>
            </a:pathLst>
          </a:custGeom>
          <a:ln w="19049">
            <a:solidFill>
              <a:srgbClr val="38751C"/>
            </a:solidFill>
          </a:ln>
        </p:spPr>
        <p:txBody>
          <a:bodyPr wrap="square" lIns="0" tIns="0" rIns="0" bIns="0" rtlCol="0"/>
          <a:lstStyle/>
          <a:p>
            <a:endParaRPr>
              <a:solidFill>
                <a:prstClr val="black"/>
              </a:solidFill>
              <a:latin typeface="Calibri"/>
            </a:endParaRPr>
          </a:p>
        </p:txBody>
      </p:sp>
      <p:sp>
        <p:nvSpPr>
          <p:cNvPr id="13" name="object 13"/>
          <p:cNvSpPr/>
          <p:nvPr/>
        </p:nvSpPr>
        <p:spPr>
          <a:xfrm>
            <a:off x="1300359" y="3918269"/>
            <a:ext cx="295274" cy="361949"/>
          </a:xfrm>
          <a:prstGeom prst="rect">
            <a:avLst/>
          </a:prstGeom>
          <a:blipFill>
            <a:blip r:embed="rId4" cstate="print"/>
            <a:stretch>
              <a:fillRect/>
            </a:stretch>
          </a:blipFill>
        </p:spPr>
        <p:txBody>
          <a:bodyPr wrap="square" lIns="0" tIns="0" rIns="0" bIns="0" rtlCol="0"/>
          <a:lstStyle/>
          <a:p>
            <a:endParaRPr>
              <a:solidFill>
                <a:prstClr val="black"/>
              </a:solidFill>
              <a:latin typeface="Calibri"/>
            </a:endParaRPr>
          </a:p>
        </p:txBody>
      </p:sp>
      <p:sp>
        <p:nvSpPr>
          <p:cNvPr id="14" name="object 14"/>
          <p:cNvSpPr/>
          <p:nvPr/>
        </p:nvSpPr>
        <p:spPr>
          <a:xfrm>
            <a:off x="1290835" y="3908743"/>
            <a:ext cx="314325" cy="381000"/>
          </a:xfrm>
          <a:custGeom>
            <a:avLst/>
            <a:gdLst/>
            <a:ahLst/>
            <a:cxnLst/>
            <a:rect l="l" t="t" r="r" b="b"/>
            <a:pathLst>
              <a:path w="314325" h="381000">
                <a:moveTo>
                  <a:pt x="0" y="0"/>
                </a:moveTo>
                <a:lnTo>
                  <a:pt x="314324" y="0"/>
                </a:lnTo>
                <a:lnTo>
                  <a:pt x="314324" y="380999"/>
                </a:lnTo>
                <a:lnTo>
                  <a:pt x="0" y="380999"/>
                </a:lnTo>
                <a:lnTo>
                  <a:pt x="0" y="0"/>
                </a:lnTo>
                <a:close/>
              </a:path>
            </a:pathLst>
          </a:custGeom>
          <a:ln w="19049">
            <a:solidFill>
              <a:srgbClr val="38751C"/>
            </a:solidFill>
          </a:ln>
        </p:spPr>
        <p:txBody>
          <a:bodyPr wrap="square" lIns="0" tIns="0" rIns="0" bIns="0" rtlCol="0"/>
          <a:lstStyle/>
          <a:p>
            <a:endParaRPr>
              <a:solidFill>
                <a:prstClr val="black"/>
              </a:solidFill>
              <a:latin typeface="Calibri"/>
            </a:endParaRPr>
          </a:p>
        </p:txBody>
      </p:sp>
      <p:sp>
        <p:nvSpPr>
          <p:cNvPr id="15" name="object 15"/>
          <p:cNvSpPr/>
          <p:nvPr/>
        </p:nvSpPr>
        <p:spPr>
          <a:xfrm>
            <a:off x="7245910" y="2615947"/>
            <a:ext cx="352424" cy="304799"/>
          </a:xfrm>
          <a:prstGeom prst="rect">
            <a:avLst/>
          </a:prstGeom>
          <a:blipFill>
            <a:blip r:embed="rId5" cstate="print"/>
            <a:stretch>
              <a:fillRect/>
            </a:stretch>
          </a:blipFill>
        </p:spPr>
        <p:txBody>
          <a:bodyPr wrap="square" lIns="0" tIns="0" rIns="0" bIns="0" rtlCol="0"/>
          <a:lstStyle/>
          <a:p>
            <a:endParaRPr>
              <a:solidFill>
                <a:prstClr val="black"/>
              </a:solidFill>
              <a:latin typeface="Calibri"/>
            </a:endParaRPr>
          </a:p>
        </p:txBody>
      </p:sp>
      <p:sp>
        <p:nvSpPr>
          <p:cNvPr id="16" name="object 16"/>
          <p:cNvSpPr/>
          <p:nvPr/>
        </p:nvSpPr>
        <p:spPr>
          <a:xfrm>
            <a:off x="7236386" y="2606421"/>
            <a:ext cx="371475" cy="323850"/>
          </a:xfrm>
          <a:custGeom>
            <a:avLst/>
            <a:gdLst/>
            <a:ahLst/>
            <a:cxnLst/>
            <a:rect l="l" t="t" r="r" b="b"/>
            <a:pathLst>
              <a:path w="371475" h="323850">
                <a:moveTo>
                  <a:pt x="0" y="0"/>
                </a:moveTo>
                <a:lnTo>
                  <a:pt x="371474" y="0"/>
                </a:lnTo>
                <a:lnTo>
                  <a:pt x="371474" y="323849"/>
                </a:lnTo>
                <a:lnTo>
                  <a:pt x="0" y="323849"/>
                </a:lnTo>
                <a:lnTo>
                  <a:pt x="0" y="0"/>
                </a:lnTo>
                <a:close/>
              </a:path>
            </a:pathLst>
          </a:custGeom>
          <a:ln w="19049">
            <a:solidFill>
              <a:srgbClr val="38751C"/>
            </a:solidFill>
          </a:ln>
        </p:spPr>
        <p:txBody>
          <a:bodyPr wrap="square" lIns="0" tIns="0" rIns="0" bIns="0" rtlCol="0"/>
          <a:lstStyle/>
          <a:p>
            <a:endParaRPr>
              <a:solidFill>
                <a:prstClr val="black"/>
              </a:solidFill>
              <a:latin typeface="Calibri"/>
            </a:endParaRPr>
          </a:p>
        </p:txBody>
      </p:sp>
      <p:sp>
        <p:nvSpPr>
          <p:cNvPr id="17" name="object 17"/>
          <p:cNvSpPr txBox="1">
            <a:spLocks noGrp="1"/>
          </p:cNvSpPr>
          <p:nvPr>
            <p:ph type="title"/>
          </p:nvPr>
        </p:nvSpPr>
        <p:spPr>
          <a:xfrm>
            <a:off x="2195267" y="857250"/>
            <a:ext cx="1824989" cy="466090"/>
          </a:xfrm>
          <a:prstGeom prst="rect">
            <a:avLst/>
          </a:prstGeom>
        </p:spPr>
        <p:txBody>
          <a:bodyPr vert="horz" wrap="square" lIns="0" tIns="0" rIns="0" bIns="0" rtlCol="0">
            <a:spAutoFit/>
          </a:bodyPr>
          <a:lstStyle/>
          <a:p>
            <a:pPr marL="12700"/>
            <a:r>
              <a:rPr sz="3000" spc="-5" dirty="0">
                <a:solidFill>
                  <a:srgbClr val="38751C"/>
                </a:solidFill>
              </a:rPr>
              <a:t>activations</a:t>
            </a:r>
            <a:endParaRPr sz="3000"/>
          </a:p>
        </p:txBody>
      </p:sp>
      <p:sp>
        <p:nvSpPr>
          <p:cNvPr id="18" name="object 18"/>
          <p:cNvSpPr/>
          <p:nvPr/>
        </p:nvSpPr>
        <p:spPr>
          <a:xfrm>
            <a:off x="3398744" y="2147685"/>
            <a:ext cx="485773" cy="638173"/>
          </a:xfrm>
          <a:prstGeom prst="rect">
            <a:avLst/>
          </a:prstGeom>
          <a:blipFill>
            <a:blip r:embed="rId6" cstate="print"/>
            <a:stretch>
              <a:fillRect/>
            </a:stretch>
          </a:blipFill>
        </p:spPr>
        <p:txBody>
          <a:bodyPr wrap="square" lIns="0" tIns="0" rIns="0" bIns="0" rtlCol="0"/>
          <a:lstStyle/>
          <a:p>
            <a:endParaRPr>
              <a:solidFill>
                <a:prstClr val="black"/>
              </a:solidFill>
              <a:latin typeface="Calibri"/>
            </a:endParaRPr>
          </a:p>
        </p:txBody>
      </p:sp>
      <p:sp>
        <p:nvSpPr>
          <p:cNvPr id="19" name="object 19"/>
          <p:cNvSpPr/>
          <p:nvPr/>
        </p:nvSpPr>
        <p:spPr>
          <a:xfrm>
            <a:off x="3389244" y="2138160"/>
            <a:ext cx="504825" cy="657225"/>
          </a:xfrm>
          <a:custGeom>
            <a:avLst/>
            <a:gdLst/>
            <a:ahLst/>
            <a:cxnLst/>
            <a:rect l="l" t="t" r="r" b="b"/>
            <a:pathLst>
              <a:path w="504825" h="657225">
                <a:moveTo>
                  <a:pt x="0" y="0"/>
                </a:moveTo>
                <a:lnTo>
                  <a:pt x="504823" y="0"/>
                </a:lnTo>
                <a:lnTo>
                  <a:pt x="504823" y="657223"/>
                </a:lnTo>
                <a:lnTo>
                  <a:pt x="0" y="657223"/>
                </a:lnTo>
                <a:lnTo>
                  <a:pt x="0" y="0"/>
                </a:lnTo>
                <a:close/>
              </a:path>
            </a:pathLst>
          </a:custGeom>
          <a:ln w="19049">
            <a:solidFill>
              <a:srgbClr val="FF0000"/>
            </a:solidFill>
          </a:ln>
        </p:spPr>
        <p:txBody>
          <a:bodyPr wrap="square" lIns="0" tIns="0" rIns="0" bIns="0" rtlCol="0"/>
          <a:lstStyle/>
          <a:p>
            <a:endParaRPr>
              <a:solidFill>
                <a:prstClr val="black"/>
              </a:solidFill>
              <a:latin typeface="Calibri"/>
            </a:endParaRPr>
          </a:p>
        </p:txBody>
      </p:sp>
      <p:sp>
        <p:nvSpPr>
          <p:cNvPr id="20" name="object 20"/>
          <p:cNvSpPr/>
          <p:nvPr/>
        </p:nvSpPr>
        <p:spPr>
          <a:xfrm>
            <a:off x="3398743" y="3350294"/>
            <a:ext cx="409574" cy="704848"/>
          </a:xfrm>
          <a:prstGeom prst="rect">
            <a:avLst/>
          </a:prstGeom>
          <a:blipFill>
            <a:blip r:embed="rId7" cstate="print"/>
            <a:stretch>
              <a:fillRect/>
            </a:stretch>
          </a:blipFill>
        </p:spPr>
        <p:txBody>
          <a:bodyPr wrap="square" lIns="0" tIns="0" rIns="0" bIns="0" rtlCol="0"/>
          <a:lstStyle/>
          <a:p>
            <a:endParaRPr>
              <a:solidFill>
                <a:prstClr val="black"/>
              </a:solidFill>
              <a:latin typeface="Calibri"/>
            </a:endParaRPr>
          </a:p>
        </p:txBody>
      </p:sp>
      <p:sp>
        <p:nvSpPr>
          <p:cNvPr id="21" name="object 21"/>
          <p:cNvSpPr/>
          <p:nvPr/>
        </p:nvSpPr>
        <p:spPr>
          <a:xfrm>
            <a:off x="3389244" y="3340757"/>
            <a:ext cx="428625" cy="723900"/>
          </a:xfrm>
          <a:custGeom>
            <a:avLst/>
            <a:gdLst/>
            <a:ahLst/>
            <a:cxnLst/>
            <a:rect l="l" t="t" r="r" b="b"/>
            <a:pathLst>
              <a:path w="428625" h="723900">
                <a:moveTo>
                  <a:pt x="0" y="0"/>
                </a:moveTo>
                <a:lnTo>
                  <a:pt x="428599" y="0"/>
                </a:lnTo>
                <a:lnTo>
                  <a:pt x="428599" y="723886"/>
                </a:lnTo>
                <a:lnTo>
                  <a:pt x="0" y="723886"/>
                </a:lnTo>
                <a:lnTo>
                  <a:pt x="0" y="0"/>
                </a:lnTo>
                <a:close/>
              </a:path>
            </a:pathLst>
          </a:custGeom>
          <a:ln w="19049">
            <a:solidFill>
              <a:srgbClr val="FF0000"/>
            </a:solidFill>
          </a:ln>
        </p:spPr>
        <p:txBody>
          <a:bodyPr wrap="square" lIns="0" tIns="0" rIns="0" bIns="0" rtlCol="0"/>
          <a:lstStyle/>
          <a:p>
            <a:endParaRPr>
              <a:solidFill>
                <a:prstClr val="black"/>
              </a:solidFill>
              <a:latin typeface="Calibri"/>
            </a:endParaRPr>
          </a:p>
        </p:txBody>
      </p:sp>
      <p:sp>
        <p:nvSpPr>
          <p:cNvPr id="23" name="object 23"/>
          <p:cNvSpPr txBox="1"/>
          <p:nvPr/>
        </p:nvSpPr>
        <p:spPr>
          <a:xfrm>
            <a:off x="5399118" y="5586262"/>
            <a:ext cx="1579880" cy="288290"/>
          </a:xfrm>
          <a:prstGeom prst="rect">
            <a:avLst/>
          </a:prstGeom>
        </p:spPr>
        <p:txBody>
          <a:bodyPr vert="horz" wrap="square" lIns="0" tIns="0" rIns="0" bIns="0" rtlCol="0">
            <a:spAutoFit/>
          </a:bodyPr>
          <a:lstStyle/>
          <a:p>
            <a:pPr marL="12700">
              <a:lnSpc>
                <a:spcPts val="2190"/>
              </a:lnSpc>
            </a:pPr>
            <a:r>
              <a:rPr sz="3000" spc="-7" baseline="1388" dirty="0">
                <a:solidFill>
                  <a:srgbClr val="FFFFFF"/>
                </a:solidFill>
                <a:latin typeface="Arial"/>
                <a:cs typeface="Arial"/>
              </a:rPr>
              <a:t>Lecture 4 </a:t>
            </a:r>
            <a:r>
              <a:rPr sz="3000" baseline="1388" dirty="0">
                <a:solidFill>
                  <a:srgbClr val="FFFFFF"/>
                </a:solidFill>
                <a:latin typeface="Arial"/>
                <a:cs typeface="Arial"/>
              </a:rPr>
              <a:t>-</a:t>
            </a:r>
            <a:r>
              <a:rPr sz="3000" spc="-225" baseline="1388" dirty="0">
                <a:solidFill>
                  <a:srgbClr val="FFFFFF"/>
                </a:solidFill>
                <a:latin typeface="Arial"/>
                <a:cs typeface="Arial"/>
              </a:rPr>
              <a:t> </a:t>
            </a:r>
            <a:r>
              <a:rPr sz="2000" spc="-5" dirty="0">
                <a:solidFill>
                  <a:srgbClr val="FFFFFF"/>
                </a:solidFill>
                <a:latin typeface="Arial"/>
                <a:cs typeface="Arial"/>
              </a:rPr>
              <a:t>23</a:t>
            </a:r>
            <a:endParaRPr sz="2000">
              <a:solidFill>
                <a:prstClr val="black"/>
              </a:solidFill>
              <a:latin typeface="Arial"/>
              <a:cs typeface="Arial"/>
            </a:endParaRPr>
          </a:p>
        </p:txBody>
      </p:sp>
      <p:sp>
        <p:nvSpPr>
          <p:cNvPr id="24" name="object 24"/>
          <p:cNvSpPr txBox="1">
            <a:spLocks noGrp="1"/>
          </p:cNvSpPr>
          <p:nvPr>
            <p:ph type="ftr" sz="quarter" idx="5"/>
          </p:nvPr>
        </p:nvSpPr>
        <p:spPr>
          <a:prstGeom prst="rect">
            <a:avLst/>
          </a:prstGeom>
        </p:spPr>
        <p:txBody>
          <a:bodyPr vert="horz" wrap="square" lIns="0" tIns="0" rIns="0" bIns="0" rtlCol="0">
            <a:spAutoFit/>
          </a:bodyPr>
          <a:lstStyle/>
          <a:p>
            <a:pPr marL="12700">
              <a:lnSpc>
                <a:spcPts val="2120"/>
              </a:lnSpc>
            </a:pPr>
            <a:r>
              <a:rPr spc="-5" dirty="0">
                <a:solidFill>
                  <a:prstClr val="white"/>
                </a:solidFill>
              </a:rPr>
              <a:t>13 Jan</a:t>
            </a:r>
            <a:r>
              <a:rPr spc="-65" dirty="0">
                <a:solidFill>
                  <a:prstClr val="white"/>
                </a:solidFill>
              </a:rPr>
              <a:t> </a:t>
            </a:r>
            <a:r>
              <a:rPr spc="-5" dirty="0">
                <a:solidFill>
                  <a:prstClr val="white"/>
                </a:solidFill>
              </a:rPr>
              <a:t>2016</a:t>
            </a:r>
          </a:p>
        </p:txBody>
      </p:sp>
      <p:sp>
        <p:nvSpPr>
          <p:cNvPr id="25" name="object 25"/>
          <p:cNvSpPr txBox="1">
            <a:spLocks noGrp="1"/>
          </p:cNvSpPr>
          <p:nvPr>
            <p:ph type="dt" sz="half" idx="6"/>
          </p:nvPr>
        </p:nvSpPr>
        <p:spPr>
          <a:prstGeom prst="rect">
            <a:avLst/>
          </a:prstGeom>
        </p:spPr>
        <p:txBody>
          <a:bodyPr vert="horz" wrap="square" lIns="0" tIns="0" rIns="0" bIns="0" rtlCol="0">
            <a:spAutoFit/>
          </a:bodyPr>
          <a:lstStyle/>
          <a:p>
            <a:pPr marL="12700">
              <a:lnSpc>
                <a:spcPts val="1920"/>
              </a:lnSpc>
            </a:pPr>
            <a:r>
              <a:rPr spc="-5" dirty="0">
                <a:solidFill>
                  <a:prstClr val="white"/>
                </a:solidFill>
              </a:rPr>
              <a:t>Fei-Fei Li &amp; Andrej Karpathy &amp; Justin</a:t>
            </a:r>
            <a:r>
              <a:rPr spc="65" dirty="0">
                <a:solidFill>
                  <a:prstClr val="white"/>
                </a:solidFill>
              </a:rPr>
              <a:t> </a:t>
            </a:r>
            <a:r>
              <a:rPr spc="-5" dirty="0">
                <a:solidFill>
                  <a:prstClr val="white"/>
                </a:solidFill>
              </a:rPr>
              <a:t>Johnson</a:t>
            </a:r>
          </a:p>
        </p:txBody>
      </p:sp>
      <p:sp>
        <p:nvSpPr>
          <p:cNvPr id="26" name="TextBox 25">
            <a:extLst>
              <a:ext uri="{FF2B5EF4-FFF2-40B4-BE49-F238E27FC236}">
                <a16:creationId xmlns:a16="http://schemas.microsoft.com/office/drawing/2014/main" xmlns="" id="{3B3A5671-3E29-4825-8113-6C2B2733EE14}"/>
              </a:ext>
            </a:extLst>
          </p:cNvPr>
          <p:cNvSpPr txBox="1"/>
          <p:nvPr/>
        </p:nvSpPr>
        <p:spPr>
          <a:xfrm>
            <a:off x="0" y="6604084"/>
            <a:ext cx="1072730" cy="253916"/>
          </a:xfrm>
          <a:prstGeom prst="rect">
            <a:avLst/>
          </a:prstGeom>
          <a:noFill/>
        </p:spPr>
        <p:txBody>
          <a:bodyPr wrap="none" rtlCol="0">
            <a:spAutoFit/>
          </a:bodyPr>
          <a:lstStyle/>
          <a:p>
            <a:r>
              <a:rPr lang="en-US" sz="1050" dirty="0"/>
              <a:t>Andrej </a:t>
            </a:r>
            <a:r>
              <a:rPr lang="en-US" sz="1050" dirty="0" err="1"/>
              <a:t>Karpathy</a:t>
            </a:r>
            <a:endParaRPr lang="en-US" sz="1050" dirty="0"/>
          </a:p>
        </p:txBody>
      </p:sp>
      <p:sp>
        <p:nvSpPr>
          <p:cNvPr id="27" name="object 26">
            <a:extLst>
              <a:ext uri="{FF2B5EF4-FFF2-40B4-BE49-F238E27FC236}">
                <a16:creationId xmlns:a16="http://schemas.microsoft.com/office/drawing/2014/main" xmlns="" id="{4ADC6376-1720-448C-8705-B0473F45A403}"/>
              </a:ext>
            </a:extLst>
          </p:cNvPr>
          <p:cNvSpPr txBox="1">
            <a:spLocks noGrp="1"/>
          </p:cNvSpPr>
          <p:nvPr>
            <p:ph type="body" idx="1"/>
          </p:nvPr>
        </p:nvSpPr>
        <p:spPr>
          <a:xfrm>
            <a:off x="765798" y="2150921"/>
            <a:ext cx="7612402" cy="3200876"/>
          </a:xfrm>
          <a:prstGeom prst="rect">
            <a:avLst/>
          </a:prstGeom>
        </p:spPr>
        <p:txBody>
          <a:bodyPr vert="horz" wrap="square" lIns="0" tIns="0" rIns="0" bIns="0" rtlCol="0">
            <a:spAutoFit/>
          </a:bodyPr>
          <a:lstStyle/>
          <a:p>
            <a:pPr marL="3252470" marR="2814955" algn="ctr"/>
            <a:r>
              <a:rPr spc="-5" dirty="0"/>
              <a:t>“local</a:t>
            </a:r>
            <a:r>
              <a:rPr spc="-35" dirty="0"/>
              <a:t> </a:t>
            </a:r>
            <a:r>
              <a:rPr spc="-5" dirty="0"/>
              <a:t>gradient”</a:t>
            </a:r>
          </a:p>
          <a:p>
            <a:pPr marL="3252470"/>
            <a:endParaRPr spc="-5" dirty="0"/>
          </a:p>
          <a:p>
            <a:pPr marL="3252470"/>
            <a:endParaRPr sz="2350" dirty="0">
              <a:latin typeface="Times New Roman"/>
              <a:cs typeface="Times New Roman"/>
            </a:endParaRPr>
          </a:p>
          <a:p>
            <a:pPr marL="3252470" marR="2941320" algn="ctr"/>
            <a:r>
              <a:rPr sz="4800" spc="-5" dirty="0">
                <a:solidFill>
                  <a:srgbClr val="000000"/>
                </a:solidFill>
              </a:rPr>
              <a:t>f</a:t>
            </a:r>
            <a:endParaRPr sz="4800" dirty="0"/>
          </a:p>
          <a:p>
            <a:pPr marL="3252470">
              <a:spcBef>
                <a:spcPts val="20"/>
              </a:spcBef>
            </a:pPr>
            <a:endParaRPr sz="7050" dirty="0">
              <a:latin typeface="Times New Roman"/>
              <a:cs typeface="Times New Roman"/>
            </a:endParaRPr>
          </a:p>
          <a:p>
            <a:pPr marL="6031865"/>
            <a:r>
              <a:rPr sz="3000" spc="-5" dirty="0"/>
              <a:t>gradients</a:t>
            </a:r>
            <a:endParaRPr sz="3000" dirty="0"/>
          </a:p>
        </p:txBody>
      </p:sp>
    </p:spTree>
    <p:extLst>
      <p:ext uri="{BB962C8B-B14F-4D97-AF65-F5344CB8AC3E}">
        <p14:creationId xmlns:p14="http://schemas.microsoft.com/office/powerpoint/2010/main" val="429077364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0" y="5481366"/>
            <a:ext cx="9144000" cy="359073"/>
          </a:xfrm>
          <a:prstGeom prst="rect">
            <a:avLst/>
          </a:prstGeom>
        </p:spPr>
        <p:txBody>
          <a:bodyPr vert="horz" wrap="square" lIns="0" tIns="50800" rIns="0" bIns="0" rtlCol="0">
            <a:spAutoFit/>
          </a:bodyPr>
          <a:lstStyle/>
          <a:p>
            <a:pPr marL="157480">
              <a:spcBef>
                <a:spcPts val="400"/>
              </a:spcBef>
              <a:tabLst>
                <a:tab pos="5411470" algn="l"/>
                <a:tab pos="7621270" algn="l"/>
              </a:tabLst>
            </a:pPr>
            <a:r>
              <a:rPr spc="-5" dirty="0">
                <a:solidFill>
                  <a:srgbClr val="FFFFFF"/>
                </a:solidFill>
                <a:latin typeface="Arial"/>
                <a:cs typeface="Arial"/>
              </a:rPr>
              <a:t>Fei-Fei Li &amp; Andrej Karpathy &amp;</a:t>
            </a:r>
            <a:r>
              <a:rPr spc="100" dirty="0">
                <a:solidFill>
                  <a:srgbClr val="FFFFFF"/>
                </a:solidFill>
                <a:latin typeface="Arial"/>
                <a:cs typeface="Arial"/>
              </a:rPr>
              <a:t> </a:t>
            </a:r>
            <a:r>
              <a:rPr spc="-5" dirty="0">
                <a:solidFill>
                  <a:srgbClr val="FFFFFF"/>
                </a:solidFill>
                <a:latin typeface="Arial"/>
                <a:cs typeface="Arial"/>
              </a:rPr>
              <a:t>Justin</a:t>
            </a:r>
            <a:r>
              <a:rPr spc="10" dirty="0">
                <a:solidFill>
                  <a:srgbClr val="FFFFFF"/>
                </a:solidFill>
                <a:latin typeface="Arial"/>
                <a:cs typeface="Arial"/>
              </a:rPr>
              <a:t> </a:t>
            </a:r>
            <a:r>
              <a:rPr spc="-5" dirty="0">
                <a:solidFill>
                  <a:srgbClr val="FFFFFF"/>
                </a:solidFill>
                <a:latin typeface="Arial"/>
                <a:cs typeface="Arial"/>
              </a:rPr>
              <a:t>Johnson	</a:t>
            </a:r>
            <a:r>
              <a:rPr sz="3000" spc="-7" baseline="-4166" dirty="0">
                <a:solidFill>
                  <a:srgbClr val="FFFFFF"/>
                </a:solidFill>
                <a:latin typeface="Arial"/>
                <a:cs typeface="Arial"/>
              </a:rPr>
              <a:t>Lecture</a:t>
            </a:r>
            <a:r>
              <a:rPr sz="3000" baseline="-4166" dirty="0">
                <a:solidFill>
                  <a:srgbClr val="FFFFFF"/>
                </a:solidFill>
                <a:latin typeface="Arial"/>
                <a:cs typeface="Arial"/>
              </a:rPr>
              <a:t> </a:t>
            </a:r>
            <a:r>
              <a:rPr sz="3000" spc="-7" baseline="-4166" dirty="0">
                <a:solidFill>
                  <a:srgbClr val="FFFFFF"/>
                </a:solidFill>
                <a:latin typeface="Arial"/>
                <a:cs typeface="Arial"/>
              </a:rPr>
              <a:t>4</a:t>
            </a:r>
            <a:r>
              <a:rPr sz="3000" baseline="-4166" dirty="0">
                <a:solidFill>
                  <a:srgbClr val="FFFFFF"/>
                </a:solidFill>
                <a:latin typeface="Arial"/>
                <a:cs typeface="Arial"/>
              </a:rPr>
              <a:t> -	</a:t>
            </a:r>
            <a:r>
              <a:rPr sz="3000" spc="-7" baseline="-4166" dirty="0">
                <a:solidFill>
                  <a:srgbClr val="FFFFFF"/>
                </a:solidFill>
                <a:latin typeface="Arial"/>
                <a:cs typeface="Arial"/>
              </a:rPr>
              <a:t>13 Jan</a:t>
            </a:r>
            <a:r>
              <a:rPr sz="3000" spc="-97" baseline="-4166" dirty="0">
                <a:solidFill>
                  <a:srgbClr val="FFFFFF"/>
                </a:solidFill>
                <a:latin typeface="Arial"/>
                <a:cs typeface="Arial"/>
              </a:rPr>
              <a:t> </a:t>
            </a:r>
            <a:r>
              <a:rPr sz="3000" spc="-7" baseline="-4166" dirty="0">
                <a:solidFill>
                  <a:srgbClr val="FFFFFF"/>
                </a:solidFill>
                <a:latin typeface="Arial"/>
                <a:cs typeface="Arial"/>
              </a:rPr>
              <a:t>2016</a:t>
            </a:r>
            <a:endParaRPr sz="3000" baseline="-4166">
              <a:solidFill>
                <a:prstClr val="black"/>
              </a:solidFill>
              <a:latin typeface="Arial"/>
              <a:cs typeface="Arial"/>
            </a:endParaRPr>
          </a:p>
        </p:txBody>
      </p:sp>
      <p:sp>
        <p:nvSpPr>
          <p:cNvPr id="4" name="object 4"/>
          <p:cNvSpPr/>
          <p:nvPr/>
        </p:nvSpPr>
        <p:spPr>
          <a:xfrm>
            <a:off x="2976193" y="1351999"/>
            <a:ext cx="3495040" cy="3495040"/>
          </a:xfrm>
          <a:custGeom>
            <a:avLst/>
            <a:gdLst/>
            <a:ahLst/>
            <a:cxnLst/>
            <a:rect l="l" t="t" r="r" b="b"/>
            <a:pathLst>
              <a:path w="3495040" h="3495040">
                <a:moveTo>
                  <a:pt x="0" y="1747346"/>
                </a:moveTo>
                <a:lnTo>
                  <a:pt x="649" y="1699249"/>
                </a:lnTo>
                <a:lnTo>
                  <a:pt x="2585" y="1651474"/>
                </a:lnTo>
                <a:lnTo>
                  <a:pt x="5792" y="1604036"/>
                </a:lnTo>
                <a:lnTo>
                  <a:pt x="10253" y="1556953"/>
                </a:lnTo>
                <a:lnTo>
                  <a:pt x="15951" y="1510241"/>
                </a:lnTo>
                <a:lnTo>
                  <a:pt x="22870" y="1463917"/>
                </a:lnTo>
                <a:lnTo>
                  <a:pt x="30992" y="1417998"/>
                </a:lnTo>
                <a:lnTo>
                  <a:pt x="40302" y="1372499"/>
                </a:lnTo>
                <a:lnTo>
                  <a:pt x="50783" y="1327438"/>
                </a:lnTo>
                <a:lnTo>
                  <a:pt x="62417" y="1282832"/>
                </a:lnTo>
                <a:lnTo>
                  <a:pt x="75189" y="1238697"/>
                </a:lnTo>
                <a:lnTo>
                  <a:pt x="89081" y="1195049"/>
                </a:lnTo>
                <a:lnTo>
                  <a:pt x="104078" y="1151906"/>
                </a:lnTo>
                <a:lnTo>
                  <a:pt x="120162" y="1109284"/>
                </a:lnTo>
                <a:lnTo>
                  <a:pt x="137316" y="1067200"/>
                </a:lnTo>
                <a:lnTo>
                  <a:pt x="155525" y="1025670"/>
                </a:lnTo>
                <a:lnTo>
                  <a:pt x="174770" y="984711"/>
                </a:lnTo>
                <a:lnTo>
                  <a:pt x="195037" y="944340"/>
                </a:lnTo>
                <a:lnTo>
                  <a:pt x="216308" y="904573"/>
                </a:lnTo>
                <a:lnTo>
                  <a:pt x="238566" y="865427"/>
                </a:lnTo>
                <a:lnTo>
                  <a:pt x="261794" y="826918"/>
                </a:lnTo>
                <a:lnTo>
                  <a:pt x="285977" y="789064"/>
                </a:lnTo>
                <a:lnTo>
                  <a:pt x="311098" y="751881"/>
                </a:lnTo>
                <a:lnTo>
                  <a:pt x="337139" y="715386"/>
                </a:lnTo>
                <a:lnTo>
                  <a:pt x="364084" y="679595"/>
                </a:lnTo>
                <a:lnTo>
                  <a:pt x="391917" y="644524"/>
                </a:lnTo>
                <a:lnTo>
                  <a:pt x="420620" y="610192"/>
                </a:lnTo>
                <a:lnTo>
                  <a:pt x="450178" y="576613"/>
                </a:lnTo>
                <a:lnTo>
                  <a:pt x="480573" y="543805"/>
                </a:lnTo>
                <a:lnTo>
                  <a:pt x="511789" y="511785"/>
                </a:lnTo>
                <a:lnTo>
                  <a:pt x="543809" y="480569"/>
                </a:lnTo>
                <a:lnTo>
                  <a:pt x="576617" y="450174"/>
                </a:lnTo>
                <a:lnTo>
                  <a:pt x="610196" y="420617"/>
                </a:lnTo>
                <a:lnTo>
                  <a:pt x="644528" y="391914"/>
                </a:lnTo>
                <a:lnTo>
                  <a:pt x="679599" y="364081"/>
                </a:lnTo>
                <a:lnTo>
                  <a:pt x="715390" y="337136"/>
                </a:lnTo>
                <a:lnTo>
                  <a:pt x="751886" y="311095"/>
                </a:lnTo>
                <a:lnTo>
                  <a:pt x="789069" y="285975"/>
                </a:lnTo>
                <a:lnTo>
                  <a:pt x="826923" y="261792"/>
                </a:lnTo>
                <a:lnTo>
                  <a:pt x="865431" y="238563"/>
                </a:lnTo>
                <a:lnTo>
                  <a:pt x="904577" y="216306"/>
                </a:lnTo>
                <a:lnTo>
                  <a:pt x="944344" y="195035"/>
                </a:lnTo>
                <a:lnTo>
                  <a:pt x="984715" y="174769"/>
                </a:lnTo>
                <a:lnTo>
                  <a:pt x="1025674" y="155523"/>
                </a:lnTo>
                <a:lnTo>
                  <a:pt x="1067204" y="137315"/>
                </a:lnTo>
                <a:lnTo>
                  <a:pt x="1109288" y="120160"/>
                </a:lnTo>
                <a:lnTo>
                  <a:pt x="1151910" y="104077"/>
                </a:lnTo>
                <a:lnTo>
                  <a:pt x="1195053" y="89080"/>
                </a:lnTo>
                <a:lnTo>
                  <a:pt x="1238700" y="75188"/>
                </a:lnTo>
                <a:lnTo>
                  <a:pt x="1282835" y="62416"/>
                </a:lnTo>
                <a:lnTo>
                  <a:pt x="1327442" y="50782"/>
                </a:lnTo>
                <a:lnTo>
                  <a:pt x="1372502" y="40302"/>
                </a:lnTo>
                <a:lnTo>
                  <a:pt x="1418000" y="30992"/>
                </a:lnTo>
                <a:lnTo>
                  <a:pt x="1463920" y="22869"/>
                </a:lnTo>
                <a:lnTo>
                  <a:pt x="1510243" y="15951"/>
                </a:lnTo>
                <a:lnTo>
                  <a:pt x="1556955" y="10253"/>
                </a:lnTo>
                <a:lnTo>
                  <a:pt x="1604038" y="5792"/>
                </a:lnTo>
                <a:lnTo>
                  <a:pt x="1651475" y="2585"/>
                </a:lnTo>
                <a:lnTo>
                  <a:pt x="1699250" y="649"/>
                </a:lnTo>
                <a:lnTo>
                  <a:pt x="1747346" y="0"/>
                </a:lnTo>
                <a:lnTo>
                  <a:pt x="1796921" y="702"/>
                </a:lnTo>
                <a:lnTo>
                  <a:pt x="1846325" y="2803"/>
                </a:lnTo>
                <a:lnTo>
                  <a:pt x="1895530" y="6290"/>
                </a:lnTo>
                <a:lnTo>
                  <a:pt x="1944510" y="11153"/>
                </a:lnTo>
                <a:lnTo>
                  <a:pt x="1993237" y="17380"/>
                </a:lnTo>
                <a:lnTo>
                  <a:pt x="2041685" y="24961"/>
                </a:lnTo>
                <a:lnTo>
                  <a:pt x="2089828" y="33884"/>
                </a:lnTo>
                <a:lnTo>
                  <a:pt x="2137639" y="44139"/>
                </a:lnTo>
                <a:lnTo>
                  <a:pt x="2185091" y="55715"/>
                </a:lnTo>
                <a:lnTo>
                  <a:pt x="2232157" y="68599"/>
                </a:lnTo>
                <a:lnTo>
                  <a:pt x="2278810" y="82782"/>
                </a:lnTo>
                <a:lnTo>
                  <a:pt x="2325025" y="98252"/>
                </a:lnTo>
                <a:lnTo>
                  <a:pt x="2370773" y="114997"/>
                </a:lnTo>
                <a:lnTo>
                  <a:pt x="2416029" y="133008"/>
                </a:lnTo>
                <a:lnTo>
                  <a:pt x="2460765" y="152273"/>
                </a:lnTo>
                <a:lnTo>
                  <a:pt x="2504956" y="172781"/>
                </a:lnTo>
                <a:lnTo>
                  <a:pt x="2548573" y="194520"/>
                </a:lnTo>
                <a:lnTo>
                  <a:pt x="2591591" y="217480"/>
                </a:lnTo>
                <a:lnTo>
                  <a:pt x="2633983" y="241650"/>
                </a:lnTo>
                <a:lnTo>
                  <a:pt x="2675722" y="267018"/>
                </a:lnTo>
                <a:lnTo>
                  <a:pt x="2716781" y="293574"/>
                </a:lnTo>
                <a:lnTo>
                  <a:pt x="2757134" y="321307"/>
                </a:lnTo>
                <a:lnTo>
                  <a:pt x="2796753" y="350204"/>
                </a:lnTo>
                <a:lnTo>
                  <a:pt x="2835613" y="380256"/>
                </a:lnTo>
                <a:lnTo>
                  <a:pt x="2873686" y="411452"/>
                </a:lnTo>
                <a:lnTo>
                  <a:pt x="2910946" y="443779"/>
                </a:lnTo>
                <a:lnTo>
                  <a:pt x="2947366" y="477227"/>
                </a:lnTo>
                <a:lnTo>
                  <a:pt x="2982918" y="511786"/>
                </a:lnTo>
                <a:lnTo>
                  <a:pt x="3017475" y="547338"/>
                </a:lnTo>
                <a:lnTo>
                  <a:pt x="3050922" y="583757"/>
                </a:lnTo>
                <a:lnTo>
                  <a:pt x="3083248" y="621015"/>
                </a:lnTo>
                <a:lnTo>
                  <a:pt x="3114442" y="659087"/>
                </a:lnTo>
                <a:lnTo>
                  <a:pt x="3144493" y="697946"/>
                </a:lnTo>
                <a:lnTo>
                  <a:pt x="3173389" y="737565"/>
                </a:lnTo>
                <a:lnTo>
                  <a:pt x="3201121" y="777917"/>
                </a:lnTo>
                <a:lnTo>
                  <a:pt x="3227676" y="818975"/>
                </a:lnTo>
                <a:lnTo>
                  <a:pt x="3253044" y="860713"/>
                </a:lnTo>
                <a:lnTo>
                  <a:pt x="3277213" y="903104"/>
                </a:lnTo>
                <a:lnTo>
                  <a:pt x="3300172" y="946122"/>
                </a:lnTo>
                <a:lnTo>
                  <a:pt x="3321911" y="989739"/>
                </a:lnTo>
                <a:lnTo>
                  <a:pt x="3342419" y="1033929"/>
                </a:lnTo>
                <a:lnTo>
                  <a:pt x="3361683" y="1078665"/>
                </a:lnTo>
                <a:lnTo>
                  <a:pt x="3379694" y="1123920"/>
                </a:lnTo>
                <a:lnTo>
                  <a:pt x="3396440" y="1169668"/>
                </a:lnTo>
                <a:lnTo>
                  <a:pt x="3411910" y="1215882"/>
                </a:lnTo>
                <a:lnTo>
                  <a:pt x="3426092" y="1262535"/>
                </a:lnTo>
                <a:lnTo>
                  <a:pt x="3438977" y="1309601"/>
                </a:lnTo>
                <a:lnTo>
                  <a:pt x="3450552" y="1357052"/>
                </a:lnTo>
                <a:lnTo>
                  <a:pt x="3460807" y="1404863"/>
                </a:lnTo>
                <a:lnTo>
                  <a:pt x="3469731" y="1453006"/>
                </a:lnTo>
                <a:lnTo>
                  <a:pt x="3477312" y="1501454"/>
                </a:lnTo>
                <a:lnTo>
                  <a:pt x="3483539" y="1550182"/>
                </a:lnTo>
                <a:lnTo>
                  <a:pt x="3488402" y="1599161"/>
                </a:lnTo>
                <a:lnTo>
                  <a:pt x="3491889" y="1648366"/>
                </a:lnTo>
                <a:lnTo>
                  <a:pt x="3493990" y="1697770"/>
                </a:lnTo>
                <a:lnTo>
                  <a:pt x="3494692" y="1747346"/>
                </a:lnTo>
                <a:lnTo>
                  <a:pt x="3494043" y="1795442"/>
                </a:lnTo>
                <a:lnTo>
                  <a:pt x="3492107" y="1843217"/>
                </a:lnTo>
                <a:lnTo>
                  <a:pt x="3488900" y="1890654"/>
                </a:lnTo>
                <a:lnTo>
                  <a:pt x="3484439" y="1937737"/>
                </a:lnTo>
                <a:lnTo>
                  <a:pt x="3478741" y="1984448"/>
                </a:lnTo>
                <a:lnTo>
                  <a:pt x="3471822" y="2030772"/>
                </a:lnTo>
                <a:lnTo>
                  <a:pt x="3463700" y="2076692"/>
                </a:lnTo>
                <a:lnTo>
                  <a:pt x="3454390" y="2122190"/>
                </a:lnTo>
                <a:lnTo>
                  <a:pt x="3443909" y="2167250"/>
                </a:lnTo>
                <a:lnTo>
                  <a:pt x="3432275" y="2211857"/>
                </a:lnTo>
                <a:lnTo>
                  <a:pt x="3419503" y="2255992"/>
                </a:lnTo>
                <a:lnTo>
                  <a:pt x="3405611" y="2299639"/>
                </a:lnTo>
                <a:lnTo>
                  <a:pt x="3390614" y="2342782"/>
                </a:lnTo>
                <a:lnTo>
                  <a:pt x="3374530" y="2385404"/>
                </a:lnTo>
                <a:lnTo>
                  <a:pt x="3357376" y="2427488"/>
                </a:lnTo>
                <a:lnTo>
                  <a:pt x="3339167" y="2469018"/>
                </a:lnTo>
                <a:lnTo>
                  <a:pt x="3319922" y="2509977"/>
                </a:lnTo>
                <a:lnTo>
                  <a:pt x="3299655" y="2550348"/>
                </a:lnTo>
                <a:lnTo>
                  <a:pt x="3278384" y="2590115"/>
                </a:lnTo>
                <a:lnTo>
                  <a:pt x="3256126" y="2629261"/>
                </a:lnTo>
                <a:lnTo>
                  <a:pt x="3232897" y="2667769"/>
                </a:lnTo>
                <a:lnTo>
                  <a:pt x="3208715" y="2705623"/>
                </a:lnTo>
                <a:lnTo>
                  <a:pt x="3183594" y="2742806"/>
                </a:lnTo>
                <a:lnTo>
                  <a:pt x="3157553" y="2779302"/>
                </a:lnTo>
                <a:lnTo>
                  <a:pt x="3130608" y="2815093"/>
                </a:lnTo>
                <a:lnTo>
                  <a:pt x="3102775" y="2850164"/>
                </a:lnTo>
                <a:lnTo>
                  <a:pt x="3074072" y="2884496"/>
                </a:lnTo>
                <a:lnTo>
                  <a:pt x="3044514" y="2918075"/>
                </a:lnTo>
                <a:lnTo>
                  <a:pt x="3014119" y="2950883"/>
                </a:lnTo>
                <a:lnTo>
                  <a:pt x="2982903" y="2982903"/>
                </a:lnTo>
                <a:lnTo>
                  <a:pt x="2950883" y="3014119"/>
                </a:lnTo>
                <a:lnTo>
                  <a:pt x="2918075" y="3044514"/>
                </a:lnTo>
                <a:lnTo>
                  <a:pt x="2884496" y="3074072"/>
                </a:lnTo>
                <a:lnTo>
                  <a:pt x="2850164" y="3102775"/>
                </a:lnTo>
                <a:lnTo>
                  <a:pt x="2815093" y="3130608"/>
                </a:lnTo>
                <a:lnTo>
                  <a:pt x="2779302" y="3157553"/>
                </a:lnTo>
                <a:lnTo>
                  <a:pt x="2742806" y="3183594"/>
                </a:lnTo>
                <a:lnTo>
                  <a:pt x="2705623" y="3208715"/>
                </a:lnTo>
                <a:lnTo>
                  <a:pt x="2667769" y="3232897"/>
                </a:lnTo>
                <a:lnTo>
                  <a:pt x="2629261" y="3256126"/>
                </a:lnTo>
                <a:lnTo>
                  <a:pt x="2590115" y="3278384"/>
                </a:lnTo>
                <a:lnTo>
                  <a:pt x="2550348" y="3299655"/>
                </a:lnTo>
                <a:lnTo>
                  <a:pt x="2509977" y="3319922"/>
                </a:lnTo>
                <a:lnTo>
                  <a:pt x="2469018" y="3339167"/>
                </a:lnTo>
                <a:lnTo>
                  <a:pt x="2427488" y="3357376"/>
                </a:lnTo>
                <a:lnTo>
                  <a:pt x="2385404" y="3374530"/>
                </a:lnTo>
                <a:lnTo>
                  <a:pt x="2342782" y="3390614"/>
                </a:lnTo>
                <a:lnTo>
                  <a:pt x="2299639" y="3405611"/>
                </a:lnTo>
                <a:lnTo>
                  <a:pt x="2255992" y="3419503"/>
                </a:lnTo>
                <a:lnTo>
                  <a:pt x="2211857" y="3432275"/>
                </a:lnTo>
                <a:lnTo>
                  <a:pt x="2167250" y="3443909"/>
                </a:lnTo>
                <a:lnTo>
                  <a:pt x="2122190" y="3454390"/>
                </a:lnTo>
                <a:lnTo>
                  <a:pt x="2076692" y="3463700"/>
                </a:lnTo>
                <a:lnTo>
                  <a:pt x="2030772" y="3471822"/>
                </a:lnTo>
                <a:lnTo>
                  <a:pt x="1984448" y="3478741"/>
                </a:lnTo>
                <a:lnTo>
                  <a:pt x="1937737" y="3484439"/>
                </a:lnTo>
                <a:lnTo>
                  <a:pt x="1890654" y="3488900"/>
                </a:lnTo>
                <a:lnTo>
                  <a:pt x="1843217" y="3492107"/>
                </a:lnTo>
                <a:lnTo>
                  <a:pt x="1795442" y="3494043"/>
                </a:lnTo>
                <a:lnTo>
                  <a:pt x="1747346" y="3494692"/>
                </a:lnTo>
                <a:lnTo>
                  <a:pt x="1699250" y="3494043"/>
                </a:lnTo>
                <a:lnTo>
                  <a:pt x="1651475" y="3492107"/>
                </a:lnTo>
                <a:lnTo>
                  <a:pt x="1604038" y="3488900"/>
                </a:lnTo>
                <a:lnTo>
                  <a:pt x="1556955" y="3484439"/>
                </a:lnTo>
                <a:lnTo>
                  <a:pt x="1510243" y="3478741"/>
                </a:lnTo>
                <a:lnTo>
                  <a:pt x="1463920" y="3471822"/>
                </a:lnTo>
                <a:lnTo>
                  <a:pt x="1418000" y="3463700"/>
                </a:lnTo>
                <a:lnTo>
                  <a:pt x="1372502" y="3454390"/>
                </a:lnTo>
                <a:lnTo>
                  <a:pt x="1327442" y="3443909"/>
                </a:lnTo>
                <a:lnTo>
                  <a:pt x="1282835" y="3432275"/>
                </a:lnTo>
                <a:lnTo>
                  <a:pt x="1238700" y="3419503"/>
                </a:lnTo>
                <a:lnTo>
                  <a:pt x="1195053" y="3405611"/>
                </a:lnTo>
                <a:lnTo>
                  <a:pt x="1151910" y="3390614"/>
                </a:lnTo>
                <a:lnTo>
                  <a:pt x="1109288" y="3374530"/>
                </a:lnTo>
                <a:lnTo>
                  <a:pt x="1067204" y="3357376"/>
                </a:lnTo>
                <a:lnTo>
                  <a:pt x="1025674" y="3339167"/>
                </a:lnTo>
                <a:lnTo>
                  <a:pt x="984715" y="3319922"/>
                </a:lnTo>
                <a:lnTo>
                  <a:pt x="944344" y="3299655"/>
                </a:lnTo>
                <a:lnTo>
                  <a:pt x="904577" y="3278384"/>
                </a:lnTo>
                <a:lnTo>
                  <a:pt x="865431" y="3256126"/>
                </a:lnTo>
                <a:lnTo>
                  <a:pt x="826923" y="3232897"/>
                </a:lnTo>
                <a:lnTo>
                  <a:pt x="789069" y="3208715"/>
                </a:lnTo>
                <a:lnTo>
                  <a:pt x="751886" y="3183594"/>
                </a:lnTo>
                <a:lnTo>
                  <a:pt x="715390" y="3157553"/>
                </a:lnTo>
                <a:lnTo>
                  <a:pt x="679599" y="3130608"/>
                </a:lnTo>
                <a:lnTo>
                  <a:pt x="644528" y="3102775"/>
                </a:lnTo>
                <a:lnTo>
                  <a:pt x="610196" y="3074072"/>
                </a:lnTo>
                <a:lnTo>
                  <a:pt x="576617" y="3044514"/>
                </a:lnTo>
                <a:lnTo>
                  <a:pt x="543809" y="3014119"/>
                </a:lnTo>
                <a:lnTo>
                  <a:pt x="511789" y="2982903"/>
                </a:lnTo>
                <a:lnTo>
                  <a:pt x="480573" y="2950883"/>
                </a:lnTo>
                <a:lnTo>
                  <a:pt x="450178" y="2918075"/>
                </a:lnTo>
                <a:lnTo>
                  <a:pt x="420620" y="2884496"/>
                </a:lnTo>
                <a:lnTo>
                  <a:pt x="391917" y="2850164"/>
                </a:lnTo>
                <a:lnTo>
                  <a:pt x="364084" y="2815093"/>
                </a:lnTo>
                <a:lnTo>
                  <a:pt x="337139" y="2779302"/>
                </a:lnTo>
                <a:lnTo>
                  <a:pt x="311098" y="2742806"/>
                </a:lnTo>
                <a:lnTo>
                  <a:pt x="285977" y="2705623"/>
                </a:lnTo>
                <a:lnTo>
                  <a:pt x="261794" y="2667769"/>
                </a:lnTo>
                <a:lnTo>
                  <a:pt x="238566" y="2629261"/>
                </a:lnTo>
                <a:lnTo>
                  <a:pt x="216308" y="2590115"/>
                </a:lnTo>
                <a:lnTo>
                  <a:pt x="195037" y="2550348"/>
                </a:lnTo>
                <a:lnTo>
                  <a:pt x="174770" y="2509977"/>
                </a:lnTo>
                <a:lnTo>
                  <a:pt x="155525" y="2469018"/>
                </a:lnTo>
                <a:lnTo>
                  <a:pt x="137316" y="2427488"/>
                </a:lnTo>
                <a:lnTo>
                  <a:pt x="120162" y="2385404"/>
                </a:lnTo>
                <a:lnTo>
                  <a:pt x="104078" y="2342782"/>
                </a:lnTo>
                <a:lnTo>
                  <a:pt x="89081" y="2299639"/>
                </a:lnTo>
                <a:lnTo>
                  <a:pt x="75189" y="2255992"/>
                </a:lnTo>
                <a:lnTo>
                  <a:pt x="62417" y="2211857"/>
                </a:lnTo>
                <a:lnTo>
                  <a:pt x="50783" y="2167250"/>
                </a:lnTo>
                <a:lnTo>
                  <a:pt x="40302" y="2122190"/>
                </a:lnTo>
                <a:lnTo>
                  <a:pt x="30992" y="2076692"/>
                </a:lnTo>
                <a:lnTo>
                  <a:pt x="22870" y="2030772"/>
                </a:lnTo>
                <a:lnTo>
                  <a:pt x="15951" y="1984448"/>
                </a:lnTo>
                <a:lnTo>
                  <a:pt x="10253" y="1937737"/>
                </a:lnTo>
                <a:lnTo>
                  <a:pt x="5792" y="1890654"/>
                </a:lnTo>
                <a:lnTo>
                  <a:pt x="2585" y="1843217"/>
                </a:lnTo>
                <a:lnTo>
                  <a:pt x="649" y="1795442"/>
                </a:lnTo>
                <a:lnTo>
                  <a:pt x="0" y="1747346"/>
                </a:lnTo>
                <a:close/>
              </a:path>
            </a:pathLst>
          </a:custGeom>
          <a:ln w="19049">
            <a:solidFill>
              <a:srgbClr val="666666"/>
            </a:solidFill>
          </a:ln>
        </p:spPr>
        <p:txBody>
          <a:bodyPr wrap="square" lIns="0" tIns="0" rIns="0" bIns="0" rtlCol="0"/>
          <a:lstStyle/>
          <a:p>
            <a:endParaRPr>
              <a:solidFill>
                <a:prstClr val="black"/>
              </a:solidFill>
              <a:latin typeface="Calibri"/>
            </a:endParaRPr>
          </a:p>
        </p:txBody>
      </p:sp>
      <p:sp>
        <p:nvSpPr>
          <p:cNvPr id="5" name="object 5"/>
          <p:cNvSpPr/>
          <p:nvPr/>
        </p:nvSpPr>
        <p:spPr>
          <a:xfrm>
            <a:off x="702174" y="3869995"/>
            <a:ext cx="2301875" cy="777875"/>
          </a:xfrm>
          <a:custGeom>
            <a:avLst/>
            <a:gdLst/>
            <a:ahLst/>
            <a:cxnLst/>
            <a:rect l="l" t="t" r="r" b="b"/>
            <a:pathLst>
              <a:path w="2301875" h="777875">
                <a:moveTo>
                  <a:pt x="0" y="777323"/>
                </a:moveTo>
                <a:lnTo>
                  <a:pt x="2301595" y="0"/>
                </a:lnTo>
              </a:path>
            </a:pathLst>
          </a:custGeom>
          <a:ln w="19049">
            <a:solidFill>
              <a:srgbClr val="38751C"/>
            </a:solidFill>
          </a:ln>
        </p:spPr>
        <p:txBody>
          <a:bodyPr wrap="square" lIns="0" tIns="0" rIns="0" bIns="0" rtlCol="0"/>
          <a:lstStyle/>
          <a:p>
            <a:endParaRPr>
              <a:solidFill>
                <a:prstClr val="black"/>
              </a:solidFill>
              <a:latin typeface="Calibri"/>
            </a:endParaRPr>
          </a:p>
        </p:txBody>
      </p:sp>
      <p:sp>
        <p:nvSpPr>
          <p:cNvPr id="6" name="object 6"/>
          <p:cNvSpPr/>
          <p:nvPr/>
        </p:nvSpPr>
        <p:spPr>
          <a:xfrm>
            <a:off x="2993720" y="3840168"/>
            <a:ext cx="92075" cy="59690"/>
          </a:xfrm>
          <a:custGeom>
            <a:avLst/>
            <a:gdLst/>
            <a:ahLst/>
            <a:cxnLst/>
            <a:rect l="l" t="t" r="r" b="b"/>
            <a:pathLst>
              <a:path w="92075" h="59689">
                <a:moveTo>
                  <a:pt x="20124" y="59624"/>
                </a:moveTo>
                <a:lnTo>
                  <a:pt x="91974" y="2149"/>
                </a:lnTo>
                <a:lnTo>
                  <a:pt x="0" y="0"/>
                </a:lnTo>
                <a:lnTo>
                  <a:pt x="20124" y="59624"/>
                </a:lnTo>
                <a:close/>
              </a:path>
            </a:pathLst>
          </a:custGeom>
          <a:ln w="19049">
            <a:solidFill>
              <a:srgbClr val="38751C"/>
            </a:solidFill>
          </a:ln>
        </p:spPr>
        <p:txBody>
          <a:bodyPr wrap="square" lIns="0" tIns="0" rIns="0" bIns="0" rtlCol="0"/>
          <a:lstStyle/>
          <a:p>
            <a:endParaRPr>
              <a:solidFill>
                <a:prstClr val="black"/>
              </a:solidFill>
              <a:latin typeface="Calibri"/>
            </a:endParaRPr>
          </a:p>
        </p:txBody>
      </p:sp>
      <p:sp>
        <p:nvSpPr>
          <p:cNvPr id="7" name="object 7"/>
          <p:cNvSpPr/>
          <p:nvPr/>
        </p:nvSpPr>
        <p:spPr>
          <a:xfrm>
            <a:off x="989423" y="1328024"/>
            <a:ext cx="2089150" cy="889000"/>
          </a:xfrm>
          <a:custGeom>
            <a:avLst/>
            <a:gdLst/>
            <a:ahLst/>
            <a:cxnLst/>
            <a:rect l="l" t="t" r="r" b="b"/>
            <a:pathLst>
              <a:path w="2089150" h="889000">
                <a:moveTo>
                  <a:pt x="0" y="0"/>
                </a:moveTo>
                <a:lnTo>
                  <a:pt x="2089020" y="888848"/>
                </a:lnTo>
              </a:path>
            </a:pathLst>
          </a:custGeom>
          <a:ln w="19049">
            <a:solidFill>
              <a:srgbClr val="38751C"/>
            </a:solidFill>
          </a:ln>
        </p:spPr>
        <p:txBody>
          <a:bodyPr wrap="square" lIns="0" tIns="0" rIns="0" bIns="0" rtlCol="0"/>
          <a:lstStyle/>
          <a:p>
            <a:endParaRPr>
              <a:solidFill>
                <a:prstClr val="black"/>
              </a:solidFill>
              <a:latin typeface="Calibri"/>
            </a:endParaRPr>
          </a:p>
        </p:txBody>
      </p:sp>
      <p:sp>
        <p:nvSpPr>
          <p:cNvPr id="8" name="object 8"/>
          <p:cNvSpPr/>
          <p:nvPr/>
        </p:nvSpPr>
        <p:spPr>
          <a:xfrm>
            <a:off x="3066119" y="2187918"/>
            <a:ext cx="92075" cy="62865"/>
          </a:xfrm>
          <a:custGeom>
            <a:avLst/>
            <a:gdLst/>
            <a:ahLst/>
            <a:cxnLst/>
            <a:rect l="l" t="t" r="r" b="b"/>
            <a:pathLst>
              <a:path w="92075" h="62865">
                <a:moveTo>
                  <a:pt x="0" y="57907"/>
                </a:moveTo>
                <a:lnTo>
                  <a:pt x="91874" y="62802"/>
                </a:lnTo>
                <a:lnTo>
                  <a:pt x="24649" y="0"/>
                </a:lnTo>
                <a:lnTo>
                  <a:pt x="0" y="57907"/>
                </a:lnTo>
                <a:close/>
              </a:path>
            </a:pathLst>
          </a:custGeom>
          <a:ln w="19049">
            <a:solidFill>
              <a:srgbClr val="38751C"/>
            </a:solidFill>
          </a:ln>
        </p:spPr>
        <p:txBody>
          <a:bodyPr wrap="square" lIns="0" tIns="0" rIns="0" bIns="0" rtlCol="0"/>
          <a:lstStyle/>
          <a:p>
            <a:endParaRPr>
              <a:solidFill>
                <a:prstClr val="black"/>
              </a:solidFill>
              <a:latin typeface="Calibri"/>
            </a:endParaRPr>
          </a:p>
        </p:txBody>
      </p:sp>
      <p:sp>
        <p:nvSpPr>
          <p:cNvPr id="9" name="object 9"/>
          <p:cNvSpPr/>
          <p:nvPr/>
        </p:nvSpPr>
        <p:spPr>
          <a:xfrm>
            <a:off x="6470886" y="3099345"/>
            <a:ext cx="2160270" cy="0"/>
          </a:xfrm>
          <a:custGeom>
            <a:avLst/>
            <a:gdLst/>
            <a:ahLst/>
            <a:cxnLst/>
            <a:rect l="l" t="t" r="r" b="b"/>
            <a:pathLst>
              <a:path w="2160270">
                <a:moveTo>
                  <a:pt x="0" y="0"/>
                </a:moveTo>
                <a:lnTo>
                  <a:pt x="2159995" y="0"/>
                </a:lnTo>
              </a:path>
            </a:pathLst>
          </a:custGeom>
          <a:ln w="19049">
            <a:solidFill>
              <a:srgbClr val="38751C"/>
            </a:solidFill>
          </a:ln>
        </p:spPr>
        <p:txBody>
          <a:bodyPr wrap="square" lIns="0" tIns="0" rIns="0" bIns="0" rtlCol="0"/>
          <a:lstStyle/>
          <a:p>
            <a:endParaRPr>
              <a:solidFill>
                <a:prstClr val="black"/>
              </a:solidFill>
              <a:latin typeface="Calibri"/>
            </a:endParaRPr>
          </a:p>
        </p:txBody>
      </p:sp>
      <p:sp>
        <p:nvSpPr>
          <p:cNvPr id="10" name="object 10"/>
          <p:cNvSpPr/>
          <p:nvPr/>
        </p:nvSpPr>
        <p:spPr>
          <a:xfrm>
            <a:off x="8630883" y="3067880"/>
            <a:ext cx="86995" cy="63500"/>
          </a:xfrm>
          <a:custGeom>
            <a:avLst/>
            <a:gdLst/>
            <a:ahLst/>
            <a:cxnLst/>
            <a:rect l="l" t="t" r="r" b="b"/>
            <a:pathLst>
              <a:path w="86995" h="63500">
                <a:moveTo>
                  <a:pt x="0" y="62929"/>
                </a:moveTo>
                <a:lnTo>
                  <a:pt x="86449" y="31464"/>
                </a:lnTo>
                <a:lnTo>
                  <a:pt x="0" y="0"/>
                </a:lnTo>
                <a:lnTo>
                  <a:pt x="0" y="62929"/>
                </a:lnTo>
                <a:close/>
              </a:path>
            </a:pathLst>
          </a:custGeom>
          <a:ln w="19049">
            <a:solidFill>
              <a:srgbClr val="38751C"/>
            </a:solidFill>
          </a:ln>
        </p:spPr>
        <p:txBody>
          <a:bodyPr wrap="square" lIns="0" tIns="0" rIns="0" bIns="0" rtlCol="0"/>
          <a:lstStyle/>
          <a:p>
            <a:endParaRPr>
              <a:solidFill>
                <a:prstClr val="black"/>
              </a:solidFill>
              <a:latin typeface="Calibri"/>
            </a:endParaRPr>
          </a:p>
        </p:txBody>
      </p:sp>
      <p:sp>
        <p:nvSpPr>
          <p:cNvPr id="11" name="object 11"/>
          <p:cNvSpPr/>
          <p:nvPr/>
        </p:nvSpPr>
        <p:spPr>
          <a:xfrm>
            <a:off x="1380509" y="1090350"/>
            <a:ext cx="352424" cy="304799"/>
          </a:xfrm>
          <a:prstGeom prst="rect">
            <a:avLst/>
          </a:prstGeom>
          <a:blipFill>
            <a:blip r:embed="rId3" cstate="print"/>
            <a:stretch>
              <a:fillRect/>
            </a:stretch>
          </a:blipFill>
        </p:spPr>
        <p:txBody>
          <a:bodyPr wrap="square" lIns="0" tIns="0" rIns="0" bIns="0" rtlCol="0"/>
          <a:lstStyle/>
          <a:p>
            <a:endParaRPr>
              <a:solidFill>
                <a:prstClr val="black"/>
              </a:solidFill>
              <a:latin typeface="Calibri"/>
            </a:endParaRPr>
          </a:p>
        </p:txBody>
      </p:sp>
      <p:sp>
        <p:nvSpPr>
          <p:cNvPr id="12" name="object 12"/>
          <p:cNvSpPr/>
          <p:nvPr/>
        </p:nvSpPr>
        <p:spPr>
          <a:xfrm>
            <a:off x="1370985" y="1080824"/>
            <a:ext cx="371475" cy="323850"/>
          </a:xfrm>
          <a:custGeom>
            <a:avLst/>
            <a:gdLst/>
            <a:ahLst/>
            <a:cxnLst/>
            <a:rect l="l" t="t" r="r" b="b"/>
            <a:pathLst>
              <a:path w="371475" h="323850">
                <a:moveTo>
                  <a:pt x="0" y="0"/>
                </a:moveTo>
                <a:lnTo>
                  <a:pt x="371474" y="0"/>
                </a:lnTo>
                <a:lnTo>
                  <a:pt x="371474" y="323849"/>
                </a:lnTo>
                <a:lnTo>
                  <a:pt x="0" y="323849"/>
                </a:lnTo>
                <a:lnTo>
                  <a:pt x="0" y="0"/>
                </a:lnTo>
                <a:close/>
              </a:path>
            </a:pathLst>
          </a:custGeom>
          <a:ln w="19049">
            <a:solidFill>
              <a:srgbClr val="38751C"/>
            </a:solidFill>
          </a:ln>
        </p:spPr>
        <p:txBody>
          <a:bodyPr wrap="square" lIns="0" tIns="0" rIns="0" bIns="0" rtlCol="0"/>
          <a:lstStyle/>
          <a:p>
            <a:endParaRPr>
              <a:solidFill>
                <a:prstClr val="black"/>
              </a:solidFill>
              <a:latin typeface="Calibri"/>
            </a:endParaRPr>
          </a:p>
        </p:txBody>
      </p:sp>
      <p:sp>
        <p:nvSpPr>
          <p:cNvPr id="13" name="object 13"/>
          <p:cNvSpPr/>
          <p:nvPr/>
        </p:nvSpPr>
        <p:spPr>
          <a:xfrm>
            <a:off x="1300359" y="3918269"/>
            <a:ext cx="295274" cy="361949"/>
          </a:xfrm>
          <a:prstGeom prst="rect">
            <a:avLst/>
          </a:prstGeom>
          <a:blipFill>
            <a:blip r:embed="rId4" cstate="print"/>
            <a:stretch>
              <a:fillRect/>
            </a:stretch>
          </a:blipFill>
        </p:spPr>
        <p:txBody>
          <a:bodyPr wrap="square" lIns="0" tIns="0" rIns="0" bIns="0" rtlCol="0"/>
          <a:lstStyle/>
          <a:p>
            <a:endParaRPr>
              <a:solidFill>
                <a:prstClr val="black"/>
              </a:solidFill>
              <a:latin typeface="Calibri"/>
            </a:endParaRPr>
          </a:p>
        </p:txBody>
      </p:sp>
      <p:sp>
        <p:nvSpPr>
          <p:cNvPr id="14" name="object 14"/>
          <p:cNvSpPr/>
          <p:nvPr/>
        </p:nvSpPr>
        <p:spPr>
          <a:xfrm>
            <a:off x="1290835" y="3908743"/>
            <a:ext cx="314325" cy="381000"/>
          </a:xfrm>
          <a:custGeom>
            <a:avLst/>
            <a:gdLst/>
            <a:ahLst/>
            <a:cxnLst/>
            <a:rect l="l" t="t" r="r" b="b"/>
            <a:pathLst>
              <a:path w="314325" h="381000">
                <a:moveTo>
                  <a:pt x="0" y="0"/>
                </a:moveTo>
                <a:lnTo>
                  <a:pt x="314324" y="0"/>
                </a:lnTo>
                <a:lnTo>
                  <a:pt x="314324" y="380999"/>
                </a:lnTo>
                <a:lnTo>
                  <a:pt x="0" y="380999"/>
                </a:lnTo>
                <a:lnTo>
                  <a:pt x="0" y="0"/>
                </a:lnTo>
                <a:close/>
              </a:path>
            </a:pathLst>
          </a:custGeom>
          <a:ln w="19049">
            <a:solidFill>
              <a:srgbClr val="38751C"/>
            </a:solidFill>
          </a:ln>
        </p:spPr>
        <p:txBody>
          <a:bodyPr wrap="square" lIns="0" tIns="0" rIns="0" bIns="0" rtlCol="0"/>
          <a:lstStyle/>
          <a:p>
            <a:endParaRPr>
              <a:solidFill>
                <a:prstClr val="black"/>
              </a:solidFill>
              <a:latin typeface="Calibri"/>
            </a:endParaRPr>
          </a:p>
        </p:txBody>
      </p:sp>
      <p:sp>
        <p:nvSpPr>
          <p:cNvPr id="15" name="object 15"/>
          <p:cNvSpPr/>
          <p:nvPr/>
        </p:nvSpPr>
        <p:spPr>
          <a:xfrm>
            <a:off x="7245910" y="2615947"/>
            <a:ext cx="352424" cy="304799"/>
          </a:xfrm>
          <a:prstGeom prst="rect">
            <a:avLst/>
          </a:prstGeom>
          <a:blipFill>
            <a:blip r:embed="rId5" cstate="print"/>
            <a:stretch>
              <a:fillRect/>
            </a:stretch>
          </a:blipFill>
        </p:spPr>
        <p:txBody>
          <a:bodyPr wrap="square" lIns="0" tIns="0" rIns="0" bIns="0" rtlCol="0"/>
          <a:lstStyle/>
          <a:p>
            <a:endParaRPr>
              <a:solidFill>
                <a:prstClr val="black"/>
              </a:solidFill>
              <a:latin typeface="Calibri"/>
            </a:endParaRPr>
          </a:p>
        </p:txBody>
      </p:sp>
      <p:sp>
        <p:nvSpPr>
          <p:cNvPr id="16" name="object 16"/>
          <p:cNvSpPr/>
          <p:nvPr/>
        </p:nvSpPr>
        <p:spPr>
          <a:xfrm>
            <a:off x="7236386" y="2606421"/>
            <a:ext cx="371475" cy="323850"/>
          </a:xfrm>
          <a:custGeom>
            <a:avLst/>
            <a:gdLst/>
            <a:ahLst/>
            <a:cxnLst/>
            <a:rect l="l" t="t" r="r" b="b"/>
            <a:pathLst>
              <a:path w="371475" h="323850">
                <a:moveTo>
                  <a:pt x="0" y="0"/>
                </a:moveTo>
                <a:lnTo>
                  <a:pt x="371474" y="0"/>
                </a:lnTo>
                <a:lnTo>
                  <a:pt x="371474" y="323849"/>
                </a:lnTo>
                <a:lnTo>
                  <a:pt x="0" y="323849"/>
                </a:lnTo>
                <a:lnTo>
                  <a:pt x="0" y="0"/>
                </a:lnTo>
                <a:close/>
              </a:path>
            </a:pathLst>
          </a:custGeom>
          <a:ln w="19049">
            <a:solidFill>
              <a:srgbClr val="38751C"/>
            </a:solidFill>
          </a:ln>
        </p:spPr>
        <p:txBody>
          <a:bodyPr wrap="square" lIns="0" tIns="0" rIns="0" bIns="0" rtlCol="0"/>
          <a:lstStyle/>
          <a:p>
            <a:endParaRPr>
              <a:solidFill>
                <a:prstClr val="black"/>
              </a:solidFill>
              <a:latin typeface="Calibri"/>
            </a:endParaRPr>
          </a:p>
        </p:txBody>
      </p:sp>
      <p:sp>
        <p:nvSpPr>
          <p:cNvPr id="17" name="object 17"/>
          <p:cNvSpPr txBox="1">
            <a:spLocks noGrp="1"/>
          </p:cNvSpPr>
          <p:nvPr>
            <p:ph type="title"/>
          </p:nvPr>
        </p:nvSpPr>
        <p:spPr>
          <a:xfrm>
            <a:off x="2195267" y="857250"/>
            <a:ext cx="1824989" cy="466090"/>
          </a:xfrm>
          <a:prstGeom prst="rect">
            <a:avLst/>
          </a:prstGeom>
        </p:spPr>
        <p:txBody>
          <a:bodyPr vert="horz" wrap="square" lIns="0" tIns="0" rIns="0" bIns="0" rtlCol="0">
            <a:spAutoFit/>
          </a:bodyPr>
          <a:lstStyle/>
          <a:p>
            <a:pPr marL="12700"/>
            <a:r>
              <a:rPr sz="3000" spc="-5" dirty="0">
                <a:solidFill>
                  <a:srgbClr val="38751C"/>
                </a:solidFill>
              </a:rPr>
              <a:t>activations</a:t>
            </a:r>
            <a:endParaRPr sz="3000"/>
          </a:p>
        </p:txBody>
      </p:sp>
      <p:sp>
        <p:nvSpPr>
          <p:cNvPr id="18" name="object 18"/>
          <p:cNvSpPr/>
          <p:nvPr/>
        </p:nvSpPr>
        <p:spPr>
          <a:xfrm>
            <a:off x="3398744" y="2147685"/>
            <a:ext cx="485773" cy="638173"/>
          </a:xfrm>
          <a:prstGeom prst="rect">
            <a:avLst/>
          </a:prstGeom>
          <a:blipFill>
            <a:blip r:embed="rId6" cstate="print"/>
            <a:stretch>
              <a:fillRect/>
            </a:stretch>
          </a:blipFill>
        </p:spPr>
        <p:txBody>
          <a:bodyPr wrap="square" lIns="0" tIns="0" rIns="0" bIns="0" rtlCol="0"/>
          <a:lstStyle/>
          <a:p>
            <a:endParaRPr>
              <a:solidFill>
                <a:prstClr val="black"/>
              </a:solidFill>
              <a:latin typeface="Calibri"/>
            </a:endParaRPr>
          </a:p>
        </p:txBody>
      </p:sp>
      <p:sp>
        <p:nvSpPr>
          <p:cNvPr id="19" name="object 19"/>
          <p:cNvSpPr/>
          <p:nvPr/>
        </p:nvSpPr>
        <p:spPr>
          <a:xfrm>
            <a:off x="3389244" y="2138160"/>
            <a:ext cx="504825" cy="657225"/>
          </a:xfrm>
          <a:custGeom>
            <a:avLst/>
            <a:gdLst/>
            <a:ahLst/>
            <a:cxnLst/>
            <a:rect l="l" t="t" r="r" b="b"/>
            <a:pathLst>
              <a:path w="504825" h="657225">
                <a:moveTo>
                  <a:pt x="0" y="0"/>
                </a:moveTo>
                <a:lnTo>
                  <a:pt x="504823" y="0"/>
                </a:lnTo>
                <a:lnTo>
                  <a:pt x="504823" y="657223"/>
                </a:lnTo>
                <a:lnTo>
                  <a:pt x="0" y="657223"/>
                </a:lnTo>
                <a:lnTo>
                  <a:pt x="0" y="0"/>
                </a:lnTo>
                <a:close/>
              </a:path>
            </a:pathLst>
          </a:custGeom>
          <a:ln w="19049">
            <a:solidFill>
              <a:srgbClr val="FF0000"/>
            </a:solidFill>
          </a:ln>
        </p:spPr>
        <p:txBody>
          <a:bodyPr wrap="square" lIns="0" tIns="0" rIns="0" bIns="0" rtlCol="0"/>
          <a:lstStyle/>
          <a:p>
            <a:endParaRPr>
              <a:solidFill>
                <a:prstClr val="black"/>
              </a:solidFill>
              <a:latin typeface="Calibri"/>
            </a:endParaRPr>
          </a:p>
        </p:txBody>
      </p:sp>
      <p:sp>
        <p:nvSpPr>
          <p:cNvPr id="20" name="object 20"/>
          <p:cNvSpPr/>
          <p:nvPr/>
        </p:nvSpPr>
        <p:spPr>
          <a:xfrm>
            <a:off x="3398743" y="3350294"/>
            <a:ext cx="409574" cy="704848"/>
          </a:xfrm>
          <a:prstGeom prst="rect">
            <a:avLst/>
          </a:prstGeom>
          <a:blipFill>
            <a:blip r:embed="rId7" cstate="print"/>
            <a:stretch>
              <a:fillRect/>
            </a:stretch>
          </a:blipFill>
        </p:spPr>
        <p:txBody>
          <a:bodyPr wrap="square" lIns="0" tIns="0" rIns="0" bIns="0" rtlCol="0"/>
          <a:lstStyle/>
          <a:p>
            <a:endParaRPr>
              <a:solidFill>
                <a:prstClr val="black"/>
              </a:solidFill>
              <a:latin typeface="Calibri"/>
            </a:endParaRPr>
          </a:p>
        </p:txBody>
      </p:sp>
      <p:sp>
        <p:nvSpPr>
          <p:cNvPr id="21" name="object 21"/>
          <p:cNvSpPr/>
          <p:nvPr/>
        </p:nvSpPr>
        <p:spPr>
          <a:xfrm>
            <a:off x="3389244" y="3340757"/>
            <a:ext cx="428625" cy="723900"/>
          </a:xfrm>
          <a:custGeom>
            <a:avLst/>
            <a:gdLst/>
            <a:ahLst/>
            <a:cxnLst/>
            <a:rect l="l" t="t" r="r" b="b"/>
            <a:pathLst>
              <a:path w="428625" h="723900">
                <a:moveTo>
                  <a:pt x="0" y="0"/>
                </a:moveTo>
                <a:lnTo>
                  <a:pt x="428599" y="0"/>
                </a:lnTo>
                <a:lnTo>
                  <a:pt x="428599" y="723886"/>
                </a:lnTo>
                <a:lnTo>
                  <a:pt x="0" y="723886"/>
                </a:lnTo>
                <a:lnTo>
                  <a:pt x="0" y="0"/>
                </a:lnTo>
                <a:close/>
              </a:path>
            </a:pathLst>
          </a:custGeom>
          <a:ln w="19049">
            <a:solidFill>
              <a:srgbClr val="FF0000"/>
            </a:solidFill>
          </a:ln>
        </p:spPr>
        <p:txBody>
          <a:bodyPr wrap="square" lIns="0" tIns="0" rIns="0" bIns="0" rtlCol="0"/>
          <a:lstStyle/>
          <a:p>
            <a:endParaRPr>
              <a:solidFill>
                <a:prstClr val="black"/>
              </a:solidFill>
              <a:latin typeface="Calibri"/>
            </a:endParaRPr>
          </a:p>
        </p:txBody>
      </p:sp>
      <p:sp>
        <p:nvSpPr>
          <p:cNvPr id="22" name="object 22"/>
          <p:cNvSpPr/>
          <p:nvPr/>
        </p:nvSpPr>
        <p:spPr>
          <a:xfrm>
            <a:off x="6585386" y="3290870"/>
            <a:ext cx="2112010" cy="0"/>
          </a:xfrm>
          <a:custGeom>
            <a:avLst/>
            <a:gdLst/>
            <a:ahLst/>
            <a:cxnLst/>
            <a:rect l="l" t="t" r="r" b="b"/>
            <a:pathLst>
              <a:path w="2112009">
                <a:moveTo>
                  <a:pt x="2111695" y="0"/>
                </a:moveTo>
                <a:lnTo>
                  <a:pt x="0" y="0"/>
                </a:lnTo>
              </a:path>
            </a:pathLst>
          </a:custGeom>
          <a:ln w="19049">
            <a:solidFill>
              <a:srgbClr val="FF0000"/>
            </a:solidFill>
          </a:ln>
        </p:spPr>
        <p:txBody>
          <a:bodyPr wrap="square" lIns="0" tIns="0" rIns="0" bIns="0" rtlCol="0"/>
          <a:lstStyle/>
          <a:p>
            <a:endParaRPr>
              <a:solidFill>
                <a:prstClr val="black"/>
              </a:solidFill>
              <a:latin typeface="Calibri"/>
            </a:endParaRPr>
          </a:p>
        </p:txBody>
      </p:sp>
      <p:sp>
        <p:nvSpPr>
          <p:cNvPr id="23" name="object 23"/>
          <p:cNvSpPr/>
          <p:nvPr/>
        </p:nvSpPr>
        <p:spPr>
          <a:xfrm>
            <a:off x="6498938" y="3259405"/>
            <a:ext cx="86995" cy="63500"/>
          </a:xfrm>
          <a:custGeom>
            <a:avLst/>
            <a:gdLst/>
            <a:ahLst/>
            <a:cxnLst/>
            <a:rect l="l" t="t" r="r" b="b"/>
            <a:pathLst>
              <a:path w="86995" h="63500">
                <a:moveTo>
                  <a:pt x="86449" y="0"/>
                </a:moveTo>
                <a:lnTo>
                  <a:pt x="0" y="31464"/>
                </a:lnTo>
                <a:lnTo>
                  <a:pt x="86449" y="62929"/>
                </a:lnTo>
                <a:lnTo>
                  <a:pt x="86449" y="0"/>
                </a:lnTo>
                <a:close/>
              </a:path>
            </a:pathLst>
          </a:custGeom>
          <a:ln w="19049">
            <a:solidFill>
              <a:srgbClr val="FF0000"/>
            </a:solidFill>
          </a:ln>
        </p:spPr>
        <p:txBody>
          <a:bodyPr wrap="square" lIns="0" tIns="0" rIns="0" bIns="0" rtlCol="0"/>
          <a:lstStyle/>
          <a:p>
            <a:endParaRPr>
              <a:solidFill>
                <a:prstClr val="black"/>
              </a:solidFill>
              <a:latin typeface="Calibri"/>
            </a:endParaRPr>
          </a:p>
        </p:txBody>
      </p:sp>
      <p:sp>
        <p:nvSpPr>
          <p:cNvPr id="24" name="object 24"/>
          <p:cNvSpPr/>
          <p:nvPr/>
        </p:nvSpPr>
        <p:spPr>
          <a:xfrm>
            <a:off x="7164960" y="3412445"/>
            <a:ext cx="514348" cy="676273"/>
          </a:xfrm>
          <a:prstGeom prst="rect">
            <a:avLst/>
          </a:prstGeom>
          <a:blipFill>
            <a:blip r:embed="rId8" cstate="print"/>
            <a:stretch>
              <a:fillRect/>
            </a:stretch>
          </a:blipFill>
        </p:spPr>
        <p:txBody>
          <a:bodyPr wrap="square" lIns="0" tIns="0" rIns="0" bIns="0" rtlCol="0"/>
          <a:lstStyle/>
          <a:p>
            <a:endParaRPr>
              <a:solidFill>
                <a:prstClr val="black"/>
              </a:solidFill>
              <a:latin typeface="Calibri"/>
            </a:endParaRPr>
          </a:p>
        </p:txBody>
      </p:sp>
      <p:sp>
        <p:nvSpPr>
          <p:cNvPr id="25" name="object 25"/>
          <p:cNvSpPr/>
          <p:nvPr/>
        </p:nvSpPr>
        <p:spPr>
          <a:xfrm>
            <a:off x="7155460" y="3402920"/>
            <a:ext cx="533400" cy="695325"/>
          </a:xfrm>
          <a:custGeom>
            <a:avLst/>
            <a:gdLst/>
            <a:ahLst/>
            <a:cxnLst/>
            <a:rect l="l" t="t" r="r" b="b"/>
            <a:pathLst>
              <a:path w="533400" h="695325">
                <a:moveTo>
                  <a:pt x="0" y="0"/>
                </a:moveTo>
                <a:lnTo>
                  <a:pt x="533373" y="0"/>
                </a:lnTo>
                <a:lnTo>
                  <a:pt x="533373" y="695323"/>
                </a:lnTo>
                <a:lnTo>
                  <a:pt x="0" y="695323"/>
                </a:lnTo>
                <a:lnTo>
                  <a:pt x="0" y="0"/>
                </a:lnTo>
                <a:close/>
              </a:path>
            </a:pathLst>
          </a:custGeom>
          <a:ln w="19049">
            <a:solidFill>
              <a:srgbClr val="FF0000"/>
            </a:solidFill>
          </a:ln>
        </p:spPr>
        <p:txBody>
          <a:bodyPr wrap="square" lIns="0" tIns="0" rIns="0" bIns="0" rtlCol="0"/>
          <a:lstStyle/>
          <a:p>
            <a:endParaRPr>
              <a:solidFill>
                <a:prstClr val="black"/>
              </a:solidFill>
              <a:latin typeface="Calibri"/>
            </a:endParaRPr>
          </a:p>
        </p:txBody>
      </p:sp>
      <p:sp>
        <p:nvSpPr>
          <p:cNvPr id="26" name="object 26"/>
          <p:cNvSpPr txBox="1">
            <a:spLocks noGrp="1"/>
          </p:cNvSpPr>
          <p:nvPr>
            <p:ph type="body" idx="1"/>
          </p:nvPr>
        </p:nvSpPr>
        <p:spPr>
          <a:xfrm>
            <a:off x="765798" y="2150921"/>
            <a:ext cx="7612402" cy="3200876"/>
          </a:xfrm>
          <a:prstGeom prst="rect">
            <a:avLst/>
          </a:prstGeom>
        </p:spPr>
        <p:txBody>
          <a:bodyPr vert="horz" wrap="square" lIns="0" tIns="0" rIns="0" bIns="0" rtlCol="0">
            <a:spAutoFit/>
          </a:bodyPr>
          <a:lstStyle/>
          <a:p>
            <a:pPr marL="3252470" marR="2814955" algn="ctr"/>
            <a:r>
              <a:rPr spc="-5" dirty="0"/>
              <a:t>“local</a:t>
            </a:r>
            <a:r>
              <a:rPr spc="-35" dirty="0"/>
              <a:t> </a:t>
            </a:r>
            <a:r>
              <a:rPr spc="-5" dirty="0"/>
              <a:t>gradient”</a:t>
            </a:r>
          </a:p>
          <a:p>
            <a:pPr marL="3252470"/>
            <a:endParaRPr spc="-5" dirty="0"/>
          </a:p>
          <a:p>
            <a:pPr marL="3252470"/>
            <a:endParaRPr sz="2350" dirty="0">
              <a:latin typeface="Times New Roman"/>
              <a:cs typeface="Times New Roman"/>
            </a:endParaRPr>
          </a:p>
          <a:p>
            <a:pPr marL="3252470" marR="2941320" algn="ctr"/>
            <a:r>
              <a:rPr sz="4800" spc="-5" dirty="0">
                <a:solidFill>
                  <a:srgbClr val="000000"/>
                </a:solidFill>
              </a:rPr>
              <a:t>f</a:t>
            </a:r>
            <a:endParaRPr sz="4800" dirty="0"/>
          </a:p>
          <a:p>
            <a:pPr marL="3252470">
              <a:spcBef>
                <a:spcPts val="20"/>
              </a:spcBef>
            </a:pPr>
            <a:endParaRPr sz="7050" dirty="0">
              <a:latin typeface="Times New Roman"/>
              <a:cs typeface="Times New Roman"/>
            </a:endParaRPr>
          </a:p>
          <a:p>
            <a:pPr marL="6031865"/>
            <a:r>
              <a:rPr sz="3000" spc="-5" dirty="0"/>
              <a:t>gradients</a:t>
            </a:r>
            <a:endParaRPr sz="3000" dirty="0"/>
          </a:p>
        </p:txBody>
      </p:sp>
      <p:sp>
        <p:nvSpPr>
          <p:cNvPr id="27" name="object 27"/>
          <p:cNvSpPr txBox="1"/>
          <p:nvPr/>
        </p:nvSpPr>
        <p:spPr>
          <a:xfrm>
            <a:off x="5399118" y="5586262"/>
            <a:ext cx="1579880" cy="288290"/>
          </a:xfrm>
          <a:prstGeom prst="rect">
            <a:avLst/>
          </a:prstGeom>
        </p:spPr>
        <p:txBody>
          <a:bodyPr vert="horz" wrap="square" lIns="0" tIns="0" rIns="0" bIns="0" rtlCol="0">
            <a:spAutoFit/>
          </a:bodyPr>
          <a:lstStyle/>
          <a:p>
            <a:pPr marL="12700">
              <a:lnSpc>
                <a:spcPts val="2190"/>
              </a:lnSpc>
            </a:pPr>
            <a:r>
              <a:rPr sz="3000" spc="-7" baseline="1388" dirty="0">
                <a:solidFill>
                  <a:srgbClr val="FFFFFF"/>
                </a:solidFill>
                <a:latin typeface="Arial"/>
                <a:cs typeface="Arial"/>
              </a:rPr>
              <a:t>Lecture 4 </a:t>
            </a:r>
            <a:r>
              <a:rPr sz="3000" baseline="1388" dirty="0">
                <a:solidFill>
                  <a:srgbClr val="FFFFFF"/>
                </a:solidFill>
                <a:latin typeface="Arial"/>
                <a:cs typeface="Arial"/>
              </a:rPr>
              <a:t>-</a:t>
            </a:r>
            <a:r>
              <a:rPr sz="3000" spc="-225" baseline="1388" dirty="0">
                <a:solidFill>
                  <a:srgbClr val="FFFFFF"/>
                </a:solidFill>
                <a:latin typeface="Arial"/>
                <a:cs typeface="Arial"/>
              </a:rPr>
              <a:t> </a:t>
            </a:r>
            <a:r>
              <a:rPr sz="2000" spc="-5" dirty="0">
                <a:solidFill>
                  <a:srgbClr val="FFFFFF"/>
                </a:solidFill>
                <a:latin typeface="Arial"/>
                <a:cs typeface="Arial"/>
              </a:rPr>
              <a:t>24</a:t>
            </a:r>
            <a:endParaRPr sz="2000">
              <a:solidFill>
                <a:prstClr val="black"/>
              </a:solidFill>
              <a:latin typeface="Arial"/>
              <a:cs typeface="Arial"/>
            </a:endParaRPr>
          </a:p>
        </p:txBody>
      </p:sp>
      <p:sp>
        <p:nvSpPr>
          <p:cNvPr id="28" name="object 28"/>
          <p:cNvSpPr txBox="1">
            <a:spLocks noGrp="1"/>
          </p:cNvSpPr>
          <p:nvPr>
            <p:ph type="ftr" sz="quarter" idx="5"/>
          </p:nvPr>
        </p:nvSpPr>
        <p:spPr>
          <a:prstGeom prst="rect">
            <a:avLst/>
          </a:prstGeom>
        </p:spPr>
        <p:txBody>
          <a:bodyPr vert="horz" wrap="square" lIns="0" tIns="0" rIns="0" bIns="0" rtlCol="0">
            <a:spAutoFit/>
          </a:bodyPr>
          <a:lstStyle/>
          <a:p>
            <a:pPr marL="12700">
              <a:lnSpc>
                <a:spcPts val="2120"/>
              </a:lnSpc>
            </a:pPr>
            <a:r>
              <a:rPr spc="-5" dirty="0">
                <a:solidFill>
                  <a:prstClr val="white"/>
                </a:solidFill>
              </a:rPr>
              <a:t>13 Jan</a:t>
            </a:r>
            <a:r>
              <a:rPr spc="-65" dirty="0">
                <a:solidFill>
                  <a:prstClr val="white"/>
                </a:solidFill>
              </a:rPr>
              <a:t> </a:t>
            </a:r>
            <a:r>
              <a:rPr spc="-5" dirty="0">
                <a:solidFill>
                  <a:prstClr val="white"/>
                </a:solidFill>
              </a:rPr>
              <a:t>2016</a:t>
            </a:r>
          </a:p>
        </p:txBody>
      </p:sp>
      <p:sp>
        <p:nvSpPr>
          <p:cNvPr id="29" name="object 29"/>
          <p:cNvSpPr txBox="1">
            <a:spLocks noGrp="1"/>
          </p:cNvSpPr>
          <p:nvPr>
            <p:ph type="dt" sz="half" idx="6"/>
          </p:nvPr>
        </p:nvSpPr>
        <p:spPr>
          <a:prstGeom prst="rect">
            <a:avLst/>
          </a:prstGeom>
        </p:spPr>
        <p:txBody>
          <a:bodyPr vert="horz" wrap="square" lIns="0" tIns="0" rIns="0" bIns="0" rtlCol="0">
            <a:spAutoFit/>
          </a:bodyPr>
          <a:lstStyle/>
          <a:p>
            <a:pPr marL="12700">
              <a:lnSpc>
                <a:spcPts val="1920"/>
              </a:lnSpc>
            </a:pPr>
            <a:r>
              <a:rPr spc="-5" dirty="0">
                <a:solidFill>
                  <a:prstClr val="white"/>
                </a:solidFill>
              </a:rPr>
              <a:t>Fei-Fei Li &amp; Andrej Karpathy &amp; Justin</a:t>
            </a:r>
            <a:r>
              <a:rPr spc="65" dirty="0">
                <a:solidFill>
                  <a:prstClr val="white"/>
                </a:solidFill>
              </a:rPr>
              <a:t> </a:t>
            </a:r>
            <a:r>
              <a:rPr spc="-5" dirty="0">
                <a:solidFill>
                  <a:prstClr val="white"/>
                </a:solidFill>
              </a:rPr>
              <a:t>Johnson</a:t>
            </a:r>
          </a:p>
        </p:txBody>
      </p:sp>
      <p:sp>
        <p:nvSpPr>
          <p:cNvPr id="30" name="TextBox 29">
            <a:extLst>
              <a:ext uri="{FF2B5EF4-FFF2-40B4-BE49-F238E27FC236}">
                <a16:creationId xmlns:a16="http://schemas.microsoft.com/office/drawing/2014/main" xmlns="" id="{BC68DBF2-3884-44E0-9B89-8F53BDC33D99}"/>
              </a:ext>
            </a:extLst>
          </p:cNvPr>
          <p:cNvSpPr txBox="1"/>
          <p:nvPr/>
        </p:nvSpPr>
        <p:spPr>
          <a:xfrm>
            <a:off x="0" y="6604084"/>
            <a:ext cx="1072730" cy="253916"/>
          </a:xfrm>
          <a:prstGeom prst="rect">
            <a:avLst/>
          </a:prstGeom>
          <a:noFill/>
        </p:spPr>
        <p:txBody>
          <a:bodyPr wrap="none" rtlCol="0">
            <a:spAutoFit/>
          </a:bodyPr>
          <a:lstStyle/>
          <a:p>
            <a:r>
              <a:rPr lang="en-US" sz="1050" dirty="0"/>
              <a:t>Andrej </a:t>
            </a:r>
            <a:r>
              <a:rPr lang="en-US" sz="1050" dirty="0" err="1"/>
              <a:t>Karpathy</a:t>
            </a:r>
            <a:endParaRPr lang="en-US" sz="1050" dirty="0"/>
          </a:p>
        </p:txBody>
      </p:sp>
    </p:spTree>
    <p:extLst>
      <p:ext uri="{BB962C8B-B14F-4D97-AF65-F5344CB8AC3E}">
        <p14:creationId xmlns:p14="http://schemas.microsoft.com/office/powerpoint/2010/main" val="240554638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0" y="5481366"/>
            <a:ext cx="9144000" cy="359073"/>
          </a:xfrm>
          <a:prstGeom prst="rect">
            <a:avLst/>
          </a:prstGeom>
        </p:spPr>
        <p:txBody>
          <a:bodyPr vert="horz" wrap="square" lIns="0" tIns="50800" rIns="0" bIns="0" rtlCol="0">
            <a:spAutoFit/>
          </a:bodyPr>
          <a:lstStyle/>
          <a:p>
            <a:pPr marL="157480">
              <a:spcBef>
                <a:spcPts val="400"/>
              </a:spcBef>
              <a:tabLst>
                <a:tab pos="5411470" algn="l"/>
                <a:tab pos="7621270" algn="l"/>
              </a:tabLst>
            </a:pPr>
            <a:r>
              <a:rPr spc="-5" dirty="0">
                <a:solidFill>
                  <a:srgbClr val="FFFFFF"/>
                </a:solidFill>
                <a:latin typeface="Arial"/>
                <a:cs typeface="Arial"/>
              </a:rPr>
              <a:t>Fei-Fei Li &amp; Andrej Karpathy &amp;</a:t>
            </a:r>
            <a:r>
              <a:rPr spc="100" dirty="0">
                <a:solidFill>
                  <a:srgbClr val="FFFFFF"/>
                </a:solidFill>
                <a:latin typeface="Arial"/>
                <a:cs typeface="Arial"/>
              </a:rPr>
              <a:t> </a:t>
            </a:r>
            <a:r>
              <a:rPr spc="-5" dirty="0">
                <a:solidFill>
                  <a:srgbClr val="FFFFFF"/>
                </a:solidFill>
                <a:latin typeface="Arial"/>
                <a:cs typeface="Arial"/>
              </a:rPr>
              <a:t>Justin</a:t>
            </a:r>
            <a:r>
              <a:rPr spc="10" dirty="0">
                <a:solidFill>
                  <a:srgbClr val="FFFFFF"/>
                </a:solidFill>
                <a:latin typeface="Arial"/>
                <a:cs typeface="Arial"/>
              </a:rPr>
              <a:t> </a:t>
            </a:r>
            <a:r>
              <a:rPr spc="-5" dirty="0">
                <a:solidFill>
                  <a:srgbClr val="FFFFFF"/>
                </a:solidFill>
                <a:latin typeface="Arial"/>
                <a:cs typeface="Arial"/>
              </a:rPr>
              <a:t>Johnson	</a:t>
            </a:r>
            <a:r>
              <a:rPr sz="3000" spc="-7" baseline="-4166" dirty="0">
                <a:solidFill>
                  <a:srgbClr val="FFFFFF"/>
                </a:solidFill>
                <a:latin typeface="Arial"/>
                <a:cs typeface="Arial"/>
              </a:rPr>
              <a:t>Lecture</a:t>
            </a:r>
            <a:r>
              <a:rPr sz="3000" baseline="-4166" dirty="0">
                <a:solidFill>
                  <a:srgbClr val="FFFFFF"/>
                </a:solidFill>
                <a:latin typeface="Arial"/>
                <a:cs typeface="Arial"/>
              </a:rPr>
              <a:t> </a:t>
            </a:r>
            <a:r>
              <a:rPr sz="3000" spc="-7" baseline="-4166" dirty="0">
                <a:solidFill>
                  <a:srgbClr val="FFFFFF"/>
                </a:solidFill>
                <a:latin typeface="Arial"/>
                <a:cs typeface="Arial"/>
              </a:rPr>
              <a:t>4</a:t>
            </a:r>
            <a:r>
              <a:rPr sz="3000" baseline="-4166" dirty="0">
                <a:solidFill>
                  <a:srgbClr val="FFFFFF"/>
                </a:solidFill>
                <a:latin typeface="Arial"/>
                <a:cs typeface="Arial"/>
              </a:rPr>
              <a:t> -	</a:t>
            </a:r>
            <a:r>
              <a:rPr sz="3000" spc="-7" baseline="-4166" dirty="0">
                <a:solidFill>
                  <a:srgbClr val="FFFFFF"/>
                </a:solidFill>
                <a:latin typeface="Arial"/>
                <a:cs typeface="Arial"/>
              </a:rPr>
              <a:t>13 Jan</a:t>
            </a:r>
            <a:r>
              <a:rPr sz="3000" spc="-97" baseline="-4166" dirty="0">
                <a:solidFill>
                  <a:srgbClr val="FFFFFF"/>
                </a:solidFill>
                <a:latin typeface="Arial"/>
                <a:cs typeface="Arial"/>
              </a:rPr>
              <a:t> </a:t>
            </a:r>
            <a:r>
              <a:rPr sz="3000" spc="-7" baseline="-4166" dirty="0">
                <a:solidFill>
                  <a:srgbClr val="FFFFFF"/>
                </a:solidFill>
                <a:latin typeface="Arial"/>
                <a:cs typeface="Arial"/>
              </a:rPr>
              <a:t>2016</a:t>
            </a:r>
            <a:endParaRPr sz="3000" baseline="-4166">
              <a:solidFill>
                <a:prstClr val="black"/>
              </a:solidFill>
              <a:latin typeface="Arial"/>
              <a:cs typeface="Arial"/>
            </a:endParaRPr>
          </a:p>
        </p:txBody>
      </p:sp>
      <p:sp>
        <p:nvSpPr>
          <p:cNvPr id="4" name="object 4"/>
          <p:cNvSpPr/>
          <p:nvPr/>
        </p:nvSpPr>
        <p:spPr>
          <a:xfrm>
            <a:off x="2976193" y="1351999"/>
            <a:ext cx="3495040" cy="3495040"/>
          </a:xfrm>
          <a:custGeom>
            <a:avLst/>
            <a:gdLst/>
            <a:ahLst/>
            <a:cxnLst/>
            <a:rect l="l" t="t" r="r" b="b"/>
            <a:pathLst>
              <a:path w="3495040" h="3495040">
                <a:moveTo>
                  <a:pt x="0" y="1747346"/>
                </a:moveTo>
                <a:lnTo>
                  <a:pt x="649" y="1699249"/>
                </a:lnTo>
                <a:lnTo>
                  <a:pt x="2585" y="1651474"/>
                </a:lnTo>
                <a:lnTo>
                  <a:pt x="5792" y="1604036"/>
                </a:lnTo>
                <a:lnTo>
                  <a:pt x="10253" y="1556953"/>
                </a:lnTo>
                <a:lnTo>
                  <a:pt x="15951" y="1510241"/>
                </a:lnTo>
                <a:lnTo>
                  <a:pt x="22870" y="1463917"/>
                </a:lnTo>
                <a:lnTo>
                  <a:pt x="30992" y="1417998"/>
                </a:lnTo>
                <a:lnTo>
                  <a:pt x="40302" y="1372499"/>
                </a:lnTo>
                <a:lnTo>
                  <a:pt x="50783" y="1327438"/>
                </a:lnTo>
                <a:lnTo>
                  <a:pt x="62417" y="1282832"/>
                </a:lnTo>
                <a:lnTo>
                  <a:pt x="75189" y="1238697"/>
                </a:lnTo>
                <a:lnTo>
                  <a:pt x="89081" y="1195049"/>
                </a:lnTo>
                <a:lnTo>
                  <a:pt x="104078" y="1151906"/>
                </a:lnTo>
                <a:lnTo>
                  <a:pt x="120162" y="1109284"/>
                </a:lnTo>
                <a:lnTo>
                  <a:pt x="137316" y="1067200"/>
                </a:lnTo>
                <a:lnTo>
                  <a:pt x="155525" y="1025670"/>
                </a:lnTo>
                <a:lnTo>
                  <a:pt x="174770" y="984711"/>
                </a:lnTo>
                <a:lnTo>
                  <a:pt x="195037" y="944340"/>
                </a:lnTo>
                <a:lnTo>
                  <a:pt x="216308" y="904573"/>
                </a:lnTo>
                <a:lnTo>
                  <a:pt x="238566" y="865427"/>
                </a:lnTo>
                <a:lnTo>
                  <a:pt x="261794" y="826918"/>
                </a:lnTo>
                <a:lnTo>
                  <a:pt x="285977" y="789064"/>
                </a:lnTo>
                <a:lnTo>
                  <a:pt x="311098" y="751881"/>
                </a:lnTo>
                <a:lnTo>
                  <a:pt x="337139" y="715386"/>
                </a:lnTo>
                <a:lnTo>
                  <a:pt x="364084" y="679595"/>
                </a:lnTo>
                <a:lnTo>
                  <a:pt x="391917" y="644524"/>
                </a:lnTo>
                <a:lnTo>
                  <a:pt x="420620" y="610192"/>
                </a:lnTo>
                <a:lnTo>
                  <a:pt x="450178" y="576613"/>
                </a:lnTo>
                <a:lnTo>
                  <a:pt x="480573" y="543805"/>
                </a:lnTo>
                <a:lnTo>
                  <a:pt x="511789" y="511785"/>
                </a:lnTo>
                <a:lnTo>
                  <a:pt x="543809" y="480569"/>
                </a:lnTo>
                <a:lnTo>
                  <a:pt x="576617" y="450174"/>
                </a:lnTo>
                <a:lnTo>
                  <a:pt x="610196" y="420617"/>
                </a:lnTo>
                <a:lnTo>
                  <a:pt x="644528" y="391914"/>
                </a:lnTo>
                <a:lnTo>
                  <a:pt x="679599" y="364081"/>
                </a:lnTo>
                <a:lnTo>
                  <a:pt x="715390" y="337136"/>
                </a:lnTo>
                <a:lnTo>
                  <a:pt x="751886" y="311095"/>
                </a:lnTo>
                <a:lnTo>
                  <a:pt x="789069" y="285975"/>
                </a:lnTo>
                <a:lnTo>
                  <a:pt x="826923" y="261792"/>
                </a:lnTo>
                <a:lnTo>
                  <a:pt x="865431" y="238563"/>
                </a:lnTo>
                <a:lnTo>
                  <a:pt x="904577" y="216306"/>
                </a:lnTo>
                <a:lnTo>
                  <a:pt x="944344" y="195035"/>
                </a:lnTo>
                <a:lnTo>
                  <a:pt x="984715" y="174769"/>
                </a:lnTo>
                <a:lnTo>
                  <a:pt x="1025674" y="155523"/>
                </a:lnTo>
                <a:lnTo>
                  <a:pt x="1067204" y="137315"/>
                </a:lnTo>
                <a:lnTo>
                  <a:pt x="1109288" y="120160"/>
                </a:lnTo>
                <a:lnTo>
                  <a:pt x="1151910" y="104077"/>
                </a:lnTo>
                <a:lnTo>
                  <a:pt x="1195053" y="89080"/>
                </a:lnTo>
                <a:lnTo>
                  <a:pt x="1238700" y="75188"/>
                </a:lnTo>
                <a:lnTo>
                  <a:pt x="1282835" y="62416"/>
                </a:lnTo>
                <a:lnTo>
                  <a:pt x="1327442" y="50782"/>
                </a:lnTo>
                <a:lnTo>
                  <a:pt x="1372502" y="40302"/>
                </a:lnTo>
                <a:lnTo>
                  <a:pt x="1418000" y="30992"/>
                </a:lnTo>
                <a:lnTo>
                  <a:pt x="1463920" y="22869"/>
                </a:lnTo>
                <a:lnTo>
                  <a:pt x="1510243" y="15951"/>
                </a:lnTo>
                <a:lnTo>
                  <a:pt x="1556955" y="10253"/>
                </a:lnTo>
                <a:lnTo>
                  <a:pt x="1604038" y="5792"/>
                </a:lnTo>
                <a:lnTo>
                  <a:pt x="1651475" y="2585"/>
                </a:lnTo>
                <a:lnTo>
                  <a:pt x="1699250" y="649"/>
                </a:lnTo>
                <a:lnTo>
                  <a:pt x="1747346" y="0"/>
                </a:lnTo>
                <a:lnTo>
                  <a:pt x="1796921" y="702"/>
                </a:lnTo>
                <a:lnTo>
                  <a:pt x="1846325" y="2803"/>
                </a:lnTo>
                <a:lnTo>
                  <a:pt x="1895530" y="6290"/>
                </a:lnTo>
                <a:lnTo>
                  <a:pt x="1944510" y="11153"/>
                </a:lnTo>
                <a:lnTo>
                  <a:pt x="1993237" y="17380"/>
                </a:lnTo>
                <a:lnTo>
                  <a:pt x="2041685" y="24961"/>
                </a:lnTo>
                <a:lnTo>
                  <a:pt x="2089828" y="33884"/>
                </a:lnTo>
                <a:lnTo>
                  <a:pt x="2137639" y="44139"/>
                </a:lnTo>
                <a:lnTo>
                  <a:pt x="2185091" y="55715"/>
                </a:lnTo>
                <a:lnTo>
                  <a:pt x="2232157" y="68599"/>
                </a:lnTo>
                <a:lnTo>
                  <a:pt x="2278810" y="82782"/>
                </a:lnTo>
                <a:lnTo>
                  <a:pt x="2325025" y="98252"/>
                </a:lnTo>
                <a:lnTo>
                  <a:pt x="2370773" y="114997"/>
                </a:lnTo>
                <a:lnTo>
                  <a:pt x="2416029" y="133008"/>
                </a:lnTo>
                <a:lnTo>
                  <a:pt x="2460765" y="152273"/>
                </a:lnTo>
                <a:lnTo>
                  <a:pt x="2504956" y="172781"/>
                </a:lnTo>
                <a:lnTo>
                  <a:pt x="2548573" y="194520"/>
                </a:lnTo>
                <a:lnTo>
                  <a:pt x="2591591" y="217480"/>
                </a:lnTo>
                <a:lnTo>
                  <a:pt x="2633983" y="241650"/>
                </a:lnTo>
                <a:lnTo>
                  <a:pt x="2675722" y="267018"/>
                </a:lnTo>
                <a:lnTo>
                  <a:pt x="2716781" y="293574"/>
                </a:lnTo>
                <a:lnTo>
                  <a:pt x="2757134" y="321307"/>
                </a:lnTo>
                <a:lnTo>
                  <a:pt x="2796753" y="350204"/>
                </a:lnTo>
                <a:lnTo>
                  <a:pt x="2835613" y="380256"/>
                </a:lnTo>
                <a:lnTo>
                  <a:pt x="2873686" y="411452"/>
                </a:lnTo>
                <a:lnTo>
                  <a:pt x="2910946" y="443779"/>
                </a:lnTo>
                <a:lnTo>
                  <a:pt x="2947366" y="477227"/>
                </a:lnTo>
                <a:lnTo>
                  <a:pt x="2982918" y="511786"/>
                </a:lnTo>
                <a:lnTo>
                  <a:pt x="3017475" y="547338"/>
                </a:lnTo>
                <a:lnTo>
                  <a:pt x="3050922" y="583757"/>
                </a:lnTo>
                <a:lnTo>
                  <a:pt x="3083248" y="621015"/>
                </a:lnTo>
                <a:lnTo>
                  <a:pt x="3114442" y="659087"/>
                </a:lnTo>
                <a:lnTo>
                  <a:pt x="3144493" y="697946"/>
                </a:lnTo>
                <a:lnTo>
                  <a:pt x="3173389" y="737565"/>
                </a:lnTo>
                <a:lnTo>
                  <a:pt x="3201121" y="777917"/>
                </a:lnTo>
                <a:lnTo>
                  <a:pt x="3227676" y="818975"/>
                </a:lnTo>
                <a:lnTo>
                  <a:pt x="3253044" y="860713"/>
                </a:lnTo>
                <a:lnTo>
                  <a:pt x="3277213" y="903104"/>
                </a:lnTo>
                <a:lnTo>
                  <a:pt x="3300172" y="946122"/>
                </a:lnTo>
                <a:lnTo>
                  <a:pt x="3321911" y="989739"/>
                </a:lnTo>
                <a:lnTo>
                  <a:pt x="3342419" y="1033929"/>
                </a:lnTo>
                <a:lnTo>
                  <a:pt x="3361683" y="1078665"/>
                </a:lnTo>
                <a:lnTo>
                  <a:pt x="3379694" y="1123920"/>
                </a:lnTo>
                <a:lnTo>
                  <a:pt x="3396440" y="1169668"/>
                </a:lnTo>
                <a:lnTo>
                  <a:pt x="3411910" y="1215882"/>
                </a:lnTo>
                <a:lnTo>
                  <a:pt x="3426092" y="1262535"/>
                </a:lnTo>
                <a:lnTo>
                  <a:pt x="3438977" y="1309601"/>
                </a:lnTo>
                <a:lnTo>
                  <a:pt x="3450552" y="1357052"/>
                </a:lnTo>
                <a:lnTo>
                  <a:pt x="3460807" y="1404863"/>
                </a:lnTo>
                <a:lnTo>
                  <a:pt x="3469731" y="1453006"/>
                </a:lnTo>
                <a:lnTo>
                  <a:pt x="3477312" y="1501454"/>
                </a:lnTo>
                <a:lnTo>
                  <a:pt x="3483539" y="1550182"/>
                </a:lnTo>
                <a:lnTo>
                  <a:pt x="3488402" y="1599161"/>
                </a:lnTo>
                <a:lnTo>
                  <a:pt x="3491889" y="1648366"/>
                </a:lnTo>
                <a:lnTo>
                  <a:pt x="3493990" y="1697770"/>
                </a:lnTo>
                <a:lnTo>
                  <a:pt x="3494692" y="1747346"/>
                </a:lnTo>
                <a:lnTo>
                  <a:pt x="3494043" y="1795442"/>
                </a:lnTo>
                <a:lnTo>
                  <a:pt x="3492107" y="1843217"/>
                </a:lnTo>
                <a:lnTo>
                  <a:pt x="3488900" y="1890654"/>
                </a:lnTo>
                <a:lnTo>
                  <a:pt x="3484439" y="1937737"/>
                </a:lnTo>
                <a:lnTo>
                  <a:pt x="3478741" y="1984448"/>
                </a:lnTo>
                <a:lnTo>
                  <a:pt x="3471822" y="2030772"/>
                </a:lnTo>
                <a:lnTo>
                  <a:pt x="3463700" y="2076692"/>
                </a:lnTo>
                <a:lnTo>
                  <a:pt x="3454390" y="2122190"/>
                </a:lnTo>
                <a:lnTo>
                  <a:pt x="3443909" y="2167250"/>
                </a:lnTo>
                <a:lnTo>
                  <a:pt x="3432275" y="2211857"/>
                </a:lnTo>
                <a:lnTo>
                  <a:pt x="3419503" y="2255992"/>
                </a:lnTo>
                <a:lnTo>
                  <a:pt x="3405611" y="2299639"/>
                </a:lnTo>
                <a:lnTo>
                  <a:pt x="3390614" y="2342782"/>
                </a:lnTo>
                <a:lnTo>
                  <a:pt x="3374530" y="2385404"/>
                </a:lnTo>
                <a:lnTo>
                  <a:pt x="3357376" y="2427488"/>
                </a:lnTo>
                <a:lnTo>
                  <a:pt x="3339167" y="2469018"/>
                </a:lnTo>
                <a:lnTo>
                  <a:pt x="3319922" y="2509977"/>
                </a:lnTo>
                <a:lnTo>
                  <a:pt x="3299655" y="2550348"/>
                </a:lnTo>
                <a:lnTo>
                  <a:pt x="3278384" y="2590115"/>
                </a:lnTo>
                <a:lnTo>
                  <a:pt x="3256126" y="2629261"/>
                </a:lnTo>
                <a:lnTo>
                  <a:pt x="3232897" y="2667769"/>
                </a:lnTo>
                <a:lnTo>
                  <a:pt x="3208715" y="2705623"/>
                </a:lnTo>
                <a:lnTo>
                  <a:pt x="3183594" y="2742806"/>
                </a:lnTo>
                <a:lnTo>
                  <a:pt x="3157553" y="2779302"/>
                </a:lnTo>
                <a:lnTo>
                  <a:pt x="3130608" y="2815093"/>
                </a:lnTo>
                <a:lnTo>
                  <a:pt x="3102775" y="2850164"/>
                </a:lnTo>
                <a:lnTo>
                  <a:pt x="3074072" y="2884496"/>
                </a:lnTo>
                <a:lnTo>
                  <a:pt x="3044514" y="2918075"/>
                </a:lnTo>
                <a:lnTo>
                  <a:pt x="3014119" y="2950883"/>
                </a:lnTo>
                <a:lnTo>
                  <a:pt x="2982903" y="2982903"/>
                </a:lnTo>
                <a:lnTo>
                  <a:pt x="2950883" y="3014119"/>
                </a:lnTo>
                <a:lnTo>
                  <a:pt x="2918075" y="3044514"/>
                </a:lnTo>
                <a:lnTo>
                  <a:pt x="2884496" y="3074072"/>
                </a:lnTo>
                <a:lnTo>
                  <a:pt x="2850164" y="3102775"/>
                </a:lnTo>
                <a:lnTo>
                  <a:pt x="2815093" y="3130608"/>
                </a:lnTo>
                <a:lnTo>
                  <a:pt x="2779302" y="3157553"/>
                </a:lnTo>
                <a:lnTo>
                  <a:pt x="2742806" y="3183594"/>
                </a:lnTo>
                <a:lnTo>
                  <a:pt x="2705623" y="3208715"/>
                </a:lnTo>
                <a:lnTo>
                  <a:pt x="2667769" y="3232897"/>
                </a:lnTo>
                <a:lnTo>
                  <a:pt x="2629261" y="3256126"/>
                </a:lnTo>
                <a:lnTo>
                  <a:pt x="2590115" y="3278384"/>
                </a:lnTo>
                <a:lnTo>
                  <a:pt x="2550348" y="3299655"/>
                </a:lnTo>
                <a:lnTo>
                  <a:pt x="2509977" y="3319922"/>
                </a:lnTo>
                <a:lnTo>
                  <a:pt x="2469018" y="3339167"/>
                </a:lnTo>
                <a:lnTo>
                  <a:pt x="2427488" y="3357376"/>
                </a:lnTo>
                <a:lnTo>
                  <a:pt x="2385404" y="3374530"/>
                </a:lnTo>
                <a:lnTo>
                  <a:pt x="2342782" y="3390614"/>
                </a:lnTo>
                <a:lnTo>
                  <a:pt x="2299639" y="3405611"/>
                </a:lnTo>
                <a:lnTo>
                  <a:pt x="2255992" y="3419503"/>
                </a:lnTo>
                <a:lnTo>
                  <a:pt x="2211857" y="3432275"/>
                </a:lnTo>
                <a:lnTo>
                  <a:pt x="2167250" y="3443909"/>
                </a:lnTo>
                <a:lnTo>
                  <a:pt x="2122190" y="3454390"/>
                </a:lnTo>
                <a:lnTo>
                  <a:pt x="2076692" y="3463700"/>
                </a:lnTo>
                <a:lnTo>
                  <a:pt x="2030772" y="3471822"/>
                </a:lnTo>
                <a:lnTo>
                  <a:pt x="1984448" y="3478741"/>
                </a:lnTo>
                <a:lnTo>
                  <a:pt x="1937737" y="3484439"/>
                </a:lnTo>
                <a:lnTo>
                  <a:pt x="1890654" y="3488900"/>
                </a:lnTo>
                <a:lnTo>
                  <a:pt x="1843217" y="3492107"/>
                </a:lnTo>
                <a:lnTo>
                  <a:pt x="1795442" y="3494043"/>
                </a:lnTo>
                <a:lnTo>
                  <a:pt x="1747346" y="3494692"/>
                </a:lnTo>
                <a:lnTo>
                  <a:pt x="1699250" y="3494043"/>
                </a:lnTo>
                <a:lnTo>
                  <a:pt x="1651475" y="3492107"/>
                </a:lnTo>
                <a:lnTo>
                  <a:pt x="1604038" y="3488900"/>
                </a:lnTo>
                <a:lnTo>
                  <a:pt x="1556955" y="3484439"/>
                </a:lnTo>
                <a:lnTo>
                  <a:pt x="1510243" y="3478741"/>
                </a:lnTo>
                <a:lnTo>
                  <a:pt x="1463920" y="3471822"/>
                </a:lnTo>
                <a:lnTo>
                  <a:pt x="1418000" y="3463700"/>
                </a:lnTo>
                <a:lnTo>
                  <a:pt x="1372502" y="3454390"/>
                </a:lnTo>
                <a:lnTo>
                  <a:pt x="1327442" y="3443909"/>
                </a:lnTo>
                <a:lnTo>
                  <a:pt x="1282835" y="3432275"/>
                </a:lnTo>
                <a:lnTo>
                  <a:pt x="1238700" y="3419503"/>
                </a:lnTo>
                <a:lnTo>
                  <a:pt x="1195053" y="3405611"/>
                </a:lnTo>
                <a:lnTo>
                  <a:pt x="1151910" y="3390614"/>
                </a:lnTo>
                <a:lnTo>
                  <a:pt x="1109288" y="3374530"/>
                </a:lnTo>
                <a:lnTo>
                  <a:pt x="1067204" y="3357376"/>
                </a:lnTo>
                <a:lnTo>
                  <a:pt x="1025674" y="3339167"/>
                </a:lnTo>
                <a:lnTo>
                  <a:pt x="984715" y="3319922"/>
                </a:lnTo>
                <a:lnTo>
                  <a:pt x="944344" y="3299655"/>
                </a:lnTo>
                <a:lnTo>
                  <a:pt x="904577" y="3278384"/>
                </a:lnTo>
                <a:lnTo>
                  <a:pt x="865431" y="3256126"/>
                </a:lnTo>
                <a:lnTo>
                  <a:pt x="826923" y="3232897"/>
                </a:lnTo>
                <a:lnTo>
                  <a:pt x="789069" y="3208715"/>
                </a:lnTo>
                <a:lnTo>
                  <a:pt x="751886" y="3183594"/>
                </a:lnTo>
                <a:lnTo>
                  <a:pt x="715390" y="3157553"/>
                </a:lnTo>
                <a:lnTo>
                  <a:pt x="679599" y="3130608"/>
                </a:lnTo>
                <a:lnTo>
                  <a:pt x="644528" y="3102775"/>
                </a:lnTo>
                <a:lnTo>
                  <a:pt x="610196" y="3074072"/>
                </a:lnTo>
                <a:lnTo>
                  <a:pt x="576617" y="3044514"/>
                </a:lnTo>
                <a:lnTo>
                  <a:pt x="543809" y="3014119"/>
                </a:lnTo>
                <a:lnTo>
                  <a:pt x="511789" y="2982903"/>
                </a:lnTo>
                <a:lnTo>
                  <a:pt x="480573" y="2950883"/>
                </a:lnTo>
                <a:lnTo>
                  <a:pt x="450178" y="2918075"/>
                </a:lnTo>
                <a:lnTo>
                  <a:pt x="420620" y="2884496"/>
                </a:lnTo>
                <a:lnTo>
                  <a:pt x="391917" y="2850164"/>
                </a:lnTo>
                <a:lnTo>
                  <a:pt x="364084" y="2815093"/>
                </a:lnTo>
                <a:lnTo>
                  <a:pt x="337139" y="2779302"/>
                </a:lnTo>
                <a:lnTo>
                  <a:pt x="311098" y="2742806"/>
                </a:lnTo>
                <a:lnTo>
                  <a:pt x="285977" y="2705623"/>
                </a:lnTo>
                <a:lnTo>
                  <a:pt x="261794" y="2667769"/>
                </a:lnTo>
                <a:lnTo>
                  <a:pt x="238566" y="2629261"/>
                </a:lnTo>
                <a:lnTo>
                  <a:pt x="216308" y="2590115"/>
                </a:lnTo>
                <a:lnTo>
                  <a:pt x="195037" y="2550348"/>
                </a:lnTo>
                <a:lnTo>
                  <a:pt x="174770" y="2509977"/>
                </a:lnTo>
                <a:lnTo>
                  <a:pt x="155525" y="2469018"/>
                </a:lnTo>
                <a:lnTo>
                  <a:pt x="137316" y="2427488"/>
                </a:lnTo>
                <a:lnTo>
                  <a:pt x="120162" y="2385404"/>
                </a:lnTo>
                <a:lnTo>
                  <a:pt x="104078" y="2342782"/>
                </a:lnTo>
                <a:lnTo>
                  <a:pt x="89081" y="2299639"/>
                </a:lnTo>
                <a:lnTo>
                  <a:pt x="75189" y="2255992"/>
                </a:lnTo>
                <a:lnTo>
                  <a:pt x="62417" y="2211857"/>
                </a:lnTo>
                <a:lnTo>
                  <a:pt x="50783" y="2167250"/>
                </a:lnTo>
                <a:lnTo>
                  <a:pt x="40302" y="2122190"/>
                </a:lnTo>
                <a:lnTo>
                  <a:pt x="30992" y="2076692"/>
                </a:lnTo>
                <a:lnTo>
                  <a:pt x="22870" y="2030772"/>
                </a:lnTo>
                <a:lnTo>
                  <a:pt x="15951" y="1984448"/>
                </a:lnTo>
                <a:lnTo>
                  <a:pt x="10253" y="1937737"/>
                </a:lnTo>
                <a:lnTo>
                  <a:pt x="5792" y="1890654"/>
                </a:lnTo>
                <a:lnTo>
                  <a:pt x="2585" y="1843217"/>
                </a:lnTo>
                <a:lnTo>
                  <a:pt x="649" y="1795442"/>
                </a:lnTo>
                <a:lnTo>
                  <a:pt x="0" y="1747346"/>
                </a:lnTo>
                <a:close/>
              </a:path>
            </a:pathLst>
          </a:custGeom>
          <a:ln w="19049">
            <a:solidFill>
              <a:srgbClr val="666666"/>
            </a:solidFill>
          </a:ln>
        </p:spPr>
        <p:txBody>
          <a:bodyPr wrap="square" lIns="0" tIns="0" rIns="0" bIns="0" rtlCol="0"/>
          <a:lstStyle/>
          <a:p>
            <a:endParaRPr>
              <a:solidFill>
                <a:prstClr val="black"/>
              </a:solidFill>
              <a:latin typeface="Calibri"/>
            </a:endParaRPr>
          </a:p>
        </p:txBody>
      </p:sp>
      <p:sp>
        <p:nvSpPr>
          <p:cNvPr id="5" name="object 5"/>
          <p:cNvSpPr/>
          <p:nvPr/>
        </p:nvSpPr>
        <p:spPr>
          <a:xfrm>
            <a:off x="702174" y="3869995"/>
            <a:ext cx="2301875" cy="777875"/>
          </a:xfrm>
          <a:custGeom>
            <a:avLst/>
            <a:gdLst/>
            <a:ahLst/>
            <a:cxnLst/>
            <a:rect l="l" t="t" r="r" b="b"/>
            <a:pathLst>
              <a:path w="2301875" h="777875">
                <a:moveTo>
                  <a:pt x="0" y="777323"/>
                </a:moveTo>
                <a:lnTo>
                  <a:pt x="2301595" y="0"/>
                </a:lnTo>
              </a:path>
            </a:pathLst>
          </a:custGeom>
          <a:ln w="19049">
            <a:solidFill>
              <a:srgbClr val="38751C"/>
            </a:solidFill>
          </a:ln>
        </p:spPr>
        <p:txBody>
          <a:bodyPr wrap="square" lIns="0" tIns="0" rIns="0" bIns="0" rtlCol="0"/>
          <a:lstStyle/>
          <a:p>
            <a:endParaRPr>
              <a:solidFill>
                <a:prstClr val="black"/>
              </a:solidFill>
              <a:latin typeface="Calibri"/>
            </a:endParaRPr>
          </a:p>
        </p:txBody>
      </p:sp>
      <p:sp>
        <p:nvSpPr>
          <p:cNvPr id="6" name="object 6"/>
          <p:cNvSpPr/>
          <p:nvPr/>
        </p:nvSpPr>
        <p:spPr>
          <a:xfrm>
            <a:off x="2993720" y="3840168"/>
            <a:ext cx="92075" cy="59690"/>
          </a:xfrm>
          <a:custGeom>
            <a:avLst/>
            <a:gdLst/>
            <a:ahLst/>
            <a:cxnLst/>
            <a:rect l="l" t="t" r="r" b="b"/>
            <a:pathLst>
              <a:path w="92075" h="59689">
                <a:moveTo>
                  <a:pt x="20124" y="59624"/>
                </a:moveTo>
                <a:lnTo>
                  <a:pt x="91974" y="2149"/>
                </a:lnTo>
                <a:lnTo>
                  <a:pt x="0" y="0"/>
                </a:lnTo>
                <a:lnTo>
                  <a:pt x="20124" y="59624"/>
                </a:lnTo>
                <a:close/>
              </a:path>
            </a:pathLst>
          </a:custGeom>
          <a:ln w="19049">
            <a:solidFill>
              <a:srgbClr val="38751C"/>
            </a:solidFill>
          </a:ln>
        </p:spPr>
        <p:txBody>
          <a:bodyPr wrap="square" lIns="0" tIns="0" rIns="0" bIns="0" rtlCol="0"/>
          <a:lstStyle/>
          <a:p>
            <a:endParaRPr>
              <a:solidFill>
                <a:prstClr val="black"/>
              </a:solidFill>
              <a:latin typeface="Calibri"/>
            </a:endParaRPr>
          </a:p>
        </p:txBody>
      </p:sp>
      <p:sp>
        <p:nvSpPr>
          <p:cNvPr id="7" name="object 7"/>
          <p:cNvSpPr/>
          <p:nvPr/>
        </p:nvSpPr>
        <p:spPr>
          <a:xfrm>
            <a:off x="989423" y="1328024"/>
            <a:ext cx="2089150" cy="889000"/>
          </a:xfrm>
          <a:custGeom>
            <a:avLst/>
            <a:gdLst/>
            <a:ahLst/>
            <a:cxnLst/>
            <a:rect l="l" t="t" r="r" b="b"/>
            <a:pathLst>
              <a:path w="2089150" h="889000">
                <a:moveTo>
                  <a:pt x="0" y="0"/>
                </a:moveTo>
                <a:lnTo>
                  <a:pt x="2089020" y="888848"/>
                </a:lnTo>
              </a:path>
            </a:pathLst>
          </a:custGeom>
          <a:ln w="19049">
            <a:solidFill>
              <a:srgbClr val="38751C"/>
            </a:solidFill>
          </a:ln>
        </p:spPr>
        <p:txBody>
          <a:bodyPr wrap="square" lIns="0" tIns="0" rIns="0" bIns="0" rtlCol="0"/>
          <a:lstStyle/>
          <a:p>
            <a:endParaRPr>
              <a:solidFill>
                <a:prstClr val="black"/>
              </a:solidFill>
              <a:latin typeface="Calibri"/>
            </a:endParaRPr>
          </a:p>
        </p:txBody>
      </p:sp>
      <p:sp>
        <p:nvSpPr>
          <p:cNvPr id="8" name="object 8"/>
          <p:cNvSpPr/>
          <p:nvPr/>
        </p:nvSpPr>
        <p:spPr>
          <a:xfrm>
            <a:off x="3066119" y="2187918"/>
            <a:ext cx="92075" cy="62865"/>
          </a:xfrm>
          <a:custGeom>
            <a:avLst/>
            <a:gdLst/>
            <a:ahLst/>
            <a:cxnLst/>
            <a:rect l="l" t="t" r="r" b="b"/>
            <a:pathLst>
              <a:path w="92075" h="62865">
                <a:moveTo>
                  <a:pt x="0" y="57907"/>
                </a:moveTo>
                <a:lnTo>
                  <a:pt x="91874" y="62802"/>
                </a:lnTo>
                <a:lnTo>
                  <a:pt x="24649" y="0"/>
                </a:lnTo>
                <a:lnTo>
                  <a:pt x="0" y="57907"/>
                </a:lnTo>
                <a:close/>
              </a:path>
            </a:pathLst>
          </a:custGeom>
          <a:ln w="19049">
            <a:solidFill>
              <a:srgbClr val="38751C"/>
            </a:solidFill>
          </a:ln>
        </p:spPr>
        <p:txBody>
          <a:bodyPr wrap="square" lIns="0" tIns="0" rIns="0" bIns="0" rtlCol="0"/>
          <a:lstStyle/>
          <a:p>
            <a:endParaRPr>
              <a:solidFill>
                <a:prstClr val="black"/>
              </a:solidFill>
              <a:latin typeface="Calibri"/>
            </a:endParaRPr>
          </a:p>
        </p:txBody>
      </p:sp>
      <p:sp>
        <p:nvSpPr>
          <p:cNvPr id="9" name="object 9"/>
          <p:cNvSpPr/>
          <p:nvPr/>
        </p:nvSpPr>
        <p:spPr>
          <a:xfrm>
            <a:off x="6470886" y="3099345"/>
            <a:ext cx="2160270" cy="0"/>
          </a:xfrm>
          <a:custGeom>
            <a:avLst/>
            <a:gdLst/>
            <a:ahLst/>
            <a:cxnLst/>
            <a:rect l="l" t="t" r="r" b="b"/>
            <a:pathLst>
              <a:path w="2160270">
                <a:moveTo>
                  <a:pt x="0" y="0"/>
                </a:moveTo>
                <a:lnTo>
                  <a:pt x="2159995" y="0"/>
                </a:lnTo>
              </a:path>
            </a:pathLst>
          </a:custGeom>
          <a:ln w="19049">
            <a:solidFill>
              <a:srgbClr val="38751C"/>
            </a:solidFill>
          </a:ln>
        </p:spPr>
        <p:txBody>
          <a:bodyPr wrap="square" lIns="0" tIns="0" rIns="0" bIns="0" rtlCol="0"/>
          <a:lstStyle/>
          <a:p>
            <a:endParaRPr>
              <a:solidFill>
                <a:prstClr val="black"/>
              </a:solidFill>
              <a:latin typeface="Calibri"/>
            </a:endParaRPr>
          </a:p>
        </p:txBody>
      </p:sp>
      <p:sp>
        <p:nvSpPr>
          <p:cNvPr id="10" name="object 10"/>
          <p:cNvSpPr/>
          <p:nvPr/>
        </p:nvSpPr>
        <p:spPr>
          <a:xfrm>
            <a:off x="8630883" y="3067880"/>
            <a:ext cx="86995" cy="63500"/>
          </a:xfrm>
          <a:custGeom>
            <a:avLst/>
            <a:gdLst/>
            <a:ahLst/>
            <a:cxnLst/>
            <a:rect l="l" t="t" r="r" b="b"/>
            <a:pathLst>
              <a:path w="86995" h="63500">
                <a:moveTo>
                  <a:pt x="0" y="62929"/>
                </a:moveTo>
                <a:lnTo>
                  <a:pt x="86449" y="31464"/>
                </a:lnTo>
                <a:lnTo>
                  <a:pt x="0" y="0"/>
                </a:lnTo>
                <a:lnTo>
                  <a:pt x="0" y="62929"/>
                </a:lnTo>
                <a:close/>
              </a:path>
            </a:pathLst>
          </a:custGeom>
          <a:ln w="19049">
            <a:solidFill>
              <a:srgbClr val="38751C"/>
            </a:solidFill>
          </a:ln>
        </p:spPr>
        <p:txBody>
          <a:bodyPr wrap="square" lIns="0" tIns="0" rIns="0" bIns="0" rtlCol="0"/>
          <a:lstStyle/>
          <a:p>
            <a:endParaRPr>
              <a:solidFill>
                <a:prstClr val="black"/>
              </a:solidFill>
              <a:latin typeface="Calibri"/>
            </a:endParaRPr>
          </a:p>
        </p:txBody>
      </p:sp>
      <p:sp>
        <p:nvSpPr>
          <p:cNvPr id="11" name="object 11"/>
          <p:cNvSpPr/>
          <p:nvPr/>
        </p:nvSpPr>
        <p:spPr>
          <a:xfrm>
            <a:off x="1380509" y="1090350"/>
            <a:ext cx="352424" cy="304799"/>
          </a:xfrm>
          <a:prstGeom prst="rect">
            <a:avLst/>
          </a:prstGeom>
          <a:blipFill>
            <a:blip r:embed="rId3" cstate="print"/>
            <a:stretch>
              <a:fillRect/>
            </a:stretch>
          </a:blipFill>
        </p:spPr>
        <p:txBody>
          <a:bodyPr wrap="square" lIns="0" tIns="0" rIns="0" bIns="0" rtlCol="0"/>
          <a:lstStyle/>
          <a:p>
            <a:endParaRPr>
              <a:solidFill>
                <a:prstClr val="black"/>
              </a:solidFill>
              <a:latin typeface="Calibri"/>
            </a:endParaRPr>
          </a:p>
        </p:txBody>
      </p:sp>
      <p:sp>
        <p:nvSpPr>
          <p:cNvPr id="12" name="object 12"/>
          <p:cNvSpPr/>
          <p:nvPr/>
        </p:nvSpPr>
        <p:spPr>
          <a:xfrm>
            <a:off x="1370985" y="1080824"/>
            <a:ext cx="371475" cy="323850"/>
          </a:xfrm>
          <a:custGeom>
            <a:avLst/>
            <a:gdLst/>
            <a:ahLst/>
            <a:cxnLst/>
            <a:rect l="l" t="t" r="r" b="b"/>
            <a:pathLst>
              <a:path w="371475" h="323850">
                <a:moveTo>
                  <a:pt x="0" y="0"/>
                </a:moveTo>
                <a:lnTo>
                  <a:pt x="371474" y="0"/>
                </a:lnTo>
                <a:lnTo>
                  <a:pt x="371474" y="323849"/>
                </a:lnTo>
                <a:lnTo>
                  <a:pt x="0" y="323849"/>
                </a:lnTo>
                <a:lnTo>
                  <a:pt x="0" y="0"/>
                </a:lnTo>
                <a:close/>
              </a:path>
            </a:pathLst>
          </a:custGeom>
          <a:ln w="19049">
            <a:solidFill>
              <a:srgbClr val="38751C"/>
            </a:solidFill>
          </a:ln>
        </p:spPr>
        <p:txBody>
          <a:bodyPr wrap="square" lIns="0" tIns="0" rIns="0" bIns="0" rtlCol="0"/>
          <a:lstStyle/>
          <a:p>
            <a:endParaRPr>
              <a:solidFill>
                <a:prstClr val="black"/>
              </a:solidFill>
              <a:latin typeface="Calibri"/>
            </a:endParaRPr>
          </a:p>
        </p:txBody>
      </p:sp>
      <p:sp>
        <p:nvSpPr>
          <p:cNvPr id="13" name="object 13"/>
          <p:cNvSpPr/>
          <p:nvPr/>
        </p:nvSpPr>
        <p:spPr>
          <a:xfrm>
            <a:off x="1300359" y="3918269"/>
            <a:ext cx="295274" cy="361949"/>
          </a:xfrm>
          <a:prstGeom prst="rect">
            <a:avLst/>
          </a:prstGeom>
          <a:blipFill>
            <a:blip r:embed="rId4" cstate="print"/>
            <a:stretch>
              <a:fillRect/>
            </a:stretch>
          </a:blipFill>
        </p:spPr>
        <p:txBody>
          <a:bodyPr wrap="square" lIns="0" tIns="0" rIns="0" bIns="0" rtlCol="0"/>
          <a:lstStyle/>
          <a:p>
            <a:endParaRPr>
              <a:solidFill>
                <a:prstClr val="black"/>
              </a:solidFill>
              <a:latin typeface="Calibri"/>
            </a:endParaRPr>
          </a:p>
        </p:txBody>
      </p:sp>
      <p:sp>
        <p:nvSpPr>
          <p:cNvPr id="14" name="object 14"/>
          <p:cNvSpPr/>
          <p:nvPr/>
        </p:nvSpPr>
        <p:spPr>
          <a:xfrm>
            <a:off x="1290835" y="3908743"/>
            <a:ext cx="314325" cy="381000"/>
          </a:xfrm>
          <a:custGeom>
            <a:avLst/>
            <a:gdLst/>
            <a:ahLst/>
            <a:cxnLst/>
            <a:rect l="l" t="t" r="r" b="b"/>
            <a:pathLst>
              <a:path w="314325" h="381000">
                <a:moveTo>
                  <a:pt x="0" y="0"/>
                </a:moveTo>
                <a:lnTo>
                  <a:pt x="314324" y="0"/>
                </a:lnTo>
                <a:lnTo>
                  <a:pt x="314324" y="380999"/>
                </a:lnTo>
                <a:lnTo>
                  <a:pt x="0" y="380999"/>
                </a:lnTo>
                <a:lnTo>
                  <a:pt x="0" y="0"/>
                </a:lnTo>
                <a:close/>
              </a:path>
            </a:pathLst>
          </a:custGeom>
          <a:ln w="19049">
            <a:solidFill>
              <a:srgbClr val="38751C"/>
            </a:solidFill>
          </a:ln>
        </p:spPr>
        <p:txBody>
          <a:bodyPr wrap="square" lIns="0" tIns="0" rIns="0" bIns="0" rtlCol="0"/>
          <a:lstStyle/>
          <a:p>
            <a:endParaRPr>
              <a:solidFill>
                <a:prstClr val="black"/>
              </a:solidFill>
              <a:latin typeface="Calibri"/>
            </a:endParaRPr>
          </a:p>
        </p:txBody>
      </p:sp>
      <p:sp>
        <p:nvSpPr>
          <p:cNvPr id="15" name="object 15"/>
          <p:cNvSpPr/>
          <p:nvPr/>
        </p:nvSpPr>
        <p:spPr>
          <a:xfrm>
            <a:off x="7245910" y="2615947"/>
            <a:ext cx="352424" cy="304799"/>
          </a:xfrm>
          <a:prstGeom prst="rect">
            <a:avLst/>
          </a:prstGeom>
          <a:blipFill>
            <a:blip r:embed="rId5" cstate="print"/>
            <a:stretch>
              <a:fillRect/>
            </a:stretch>
          </a:blipFill>
        </p:spPr>
        <p:txBody>
          <a:bodyPr wrap="square" lIns="0" tIns="0" rIns="0" bIns="0" rtlCol="0"/>
          <a:lstStyle/>
          <a:p>
            <a:endParaRPr>
              <a:solidFill>
                <a:prstClr val="black"/>
              </a:solidFill>
              <a:latin typeface="Calibri"/>
            </a:endParaRPr>
          </a:p>
        </p:txBody>
      </p:sp>
      <p:sp>
        <p:nvSpPr>
          <p:cNvPr id="16" name="object 16"/>
          <p:cNvSpPr/>
          <p:nvPr/>
        </p:nvSpPr>
        <p:spPr>
          <a:xfrm>
            <a:off x="7236386" y="2606421"/>
            <a:ext cx="371475" cy="323850"/>
          </a:xfrm>
          <a:custGeom>
            <a:avLst/>
            <a:gdLst/>
            <a:ahLst/>
            <a:cxnLst/>
            <a:rect l="l" t="t" r="r" b="b"/>
            <a:pathLst>
              <a:path w="371475" h="323850">
                <a:moveTo>
                  <a:pt x="0" y="0"/>
                </a:moveTo>
                <a:lnTo>
                  <a:pt x="371474" y="0"/>
                </a:lnTo>
                <a:lnTo>
                  <a:pt x="371474" y="323849"/>
                </a:lnTo>
                <a:lnTo>
                  <a:pt x="0" y="323849"/>
                </a:lnTo>
                <a:lnTo>
                  <a:pt x="0" y="0"/>
                </a:lnTo>
                <a:close/>
              </a:path>
            </a:pathLst>
          </a:custGeom>
          <a:ln w="19049">
            <a:solidFill>
              <a:srgbClr val="38751C"/>
            </a:solidFill>
          </a:ln>
        </p:spPr>
        <p:txBody>
          <a:bodyPr wrap="square" lIns="0" tIns="0" rIns="0" bIns="0" rtlCol="0"/>
          <a:lstStyle/>
          <a:p>
            <a:endParaRPr>
              <a:solidFill>
                <a:prstClr val="black"/>
              </a:solidFill>
              <a:latin typeface="Calibri"/>
            </a:endParaRPr>
          </a:p>
        </p:txBody>
      </p:sp>
      <p:sp>
        <p:nvSpPr>
          <p:cNvPr id="17" name="object 17"/>
          <p:cNvSpPr/>
          <p:nvPr/>
        </p:nvSpPr>
        <p:spPr>
          <a:xfrm>
            <a:off x="6585386" y="3290870"/>
            <a:ext cx="2112010" cy="0"/>
          </a:xfrm>
          <a:custGeom>
            <a:avLst/>
            <a:gdLst/>
            <a:ahLst/>
            <a:cxnLst/>
            <a:rect l="l" t="t" r="r" b="b"/>
            <a:pathLst>
              <a:path w="2112009">
                <a:moveTo>
                  <a:pt x="2111695" y="0"/>
                </a:moveTo>
                <a:lnTo>
                  <a:pt x="0" y="0"/>
                </a:lnTo>
              </a:path>
            </a:pathLst>
          </a:custGeom>
          <a:ln w="19049">
            <a:solidFill>
              <a:srgbClr val="FF0000"/>
            </a:solidFill>
          </a:ln>
        </p:spPr>
        <p:txBody>
          <a:bodyPr wrap="square" lIns="0" tIns="0" rIns="0" bIns="0" rtlCol="0"/>
          <a:lstStyle/>
          <a:p>
            <a:endParaRPr>
              <a:solidFill>
                <a:prstClr val="black"/>
              </a:solidFill>
              <a:latin typeface="Calibri"/>
            </a:endParaRPr>
          </a:p>
        </p:txBody>
      </p:sp>
      <p:sp>
        <p:nvSpPr>
          <p:cNvPr id="18" name="object 18"/>
          <p:cNvSpPr/>
          <p:nvPr/>
        </p:nvSpPr>
        <p:spPr>
          <a:xfrm>
            <a:off x="6498938" y="3259405"/>
            <a:ext cx="86995" cy="63500"/>
          </a:xfrm>
          <a:custGeom>
            <a:avLst/>
            <a:gdLst/>
            <a:ahLst/>
            <a:cxnLst/>
            <a:rect l="l" t="t" r="r" b="b"/>
            <a:pathLst>
              <a:path w="86995" h="63500">
                <a:moveTo>
                  <a:pt x="86449" y="0"/>
                </a:moveTo>
                <a:lnTo>
                  <a:pt x="0" y="31464"/>
                </a:lnTo>
                <a:lnTo>
                  <a:pt x="86449" y="62929"/>
                </a:lnTo>
                <a:lnTo>
                  <a:pt x="86449" y="0"/>
                </a:lnTo>
                <a:close/>
              </a:path>
            </a:pathLst>
          </a:custGeom>
          <a:ln w="19049">
            <a:solidFill>
              <a:srgbClr val="FF0000"/>
            </a:solidFill>
          </a:ln>
        </p:spPr>
        <p:txBody>
          <a:bodyPr wrap="square" lIns="0" tIns="0" rIns="0" bIns="0" rtlCol="0"/>
          <a:lstStyle/>
          <a:p>
            <a:endParaRPr>
              <a:solidFill>
                <a:prstClr val="black"/>
              </a:solidFill>
              <a:latin typeface="Calibri"/>
            </a:endParaRPr>
          </a:p>
        </p:txBody>
      </p:sp>
      <p:sp>
        <p:nvSpPr>
          <p:cNvPr id="19" name="object 19"/>
          <p:cNvSpPr txBox="1">
            <a:spLocks noGrp="1"/>
          </p:cNvSpPr>
          <p:nvPr>
            <p:ph type="title"/>
          </p:nvPr>
        </p:nvSpPr>
        <p:spPr>
          <a:xfrm>
            <a:off x="2195267" y="857250"/>
            <a:ext cx="1824989" cy="466090"/>
          </a:xfrm>
          <a:prstGeom prst="rect">
            <a:avLst/>
          </a:prstGeom>
        </p:spPr>
        <p:txBody>
          <a:bodyPr vert="horz" wrap="square" lIns="0" tIns="0" rIns="0" bIns="0" rtlCol="0">
            <a:spAutoFit/>
          </a:bodyPr>
          <a:lstStyle/>
          <a:p>
            <a:pPr marL="12700"/>
            <a:r>
              <a:rPr sz="3000" spc="-5" dirty="0">
                <a:solidFill>
                  <a:srgbClr val="38751C"/>
                </a:solidFill>
              </a:rPr>
              <a:t>activations</a:t>
            </a:r>
            <a:endParaRPr sz="3000"/>
          </a:p>
        </p:txBody>
      </p:sp>
      <p:sp>
        <p:nvSpPr>
          <p:cNvPr id="20" name="object 20"/>
          <p:cNvSpPr/>
          <p:nvPr/>
        </p:nvSpPr>
        <p:spPr>
          <a:xfrm>
            <a:off x="7164960" y="3412445"/>
            <a:ext cx="514348" cy="676273"/>
          </a:xfrm>
          <a:prstGeom prst="rect">
            <a:avLst/>
          </a:prstGeom>
          <a:blipFill>
            <a:blip r:embed="rId6" cstate="print"/>
            <a:stretch>
              <a:fillRect/>
            </a:stretch>
          </a:blipFill>
        </p:spPr>
        <p:txBody>
          <a:bodyPr wrap="square" lIns="0" tIns="0" rIns="0" bIns="0" rtlCol="0"/>
          <a:lstStyle/>
          <a:p>
            <a:endParaRPr>
              <a:solidFill>
                <a:prstClr val="black"/>
              </a:solidFill>
              <a:latin typeface="Calibri"/>
            </a:endParaRPr>
          </a:p>
        </p:txBody>
      </p:sp>
      <p:sp>
        <p:nvSpPr>
          <p:cNvPr id="21" name="object 21"/>
          <p:cNvSpPr/>
          <p:nvPr/>
        </p:nvSpPr>
        <p:spPr>
          <a:xfrm>
            <a:off x="7155460" y="3402920"/>
            <a:ext cx="533400" cy="695325"/>
          </a:xfrm>
          <a:custGeom>
            <a:avLst/>
            <a:gdLst/>
            <a:ahLst/>
            <a:cxnLst/>
            <a:rect l="l" t="t" r="r" b="b"/>
            <a:pathLst>
              <a:path w="533400" h="695325">
                <a:moveTo>
                  <a:pt x="0" y="0"/>
                </a:moveTo>
                <a:lnTo>
                  <a:pt x="533373" y="0"/>
                </a:lnTo>
                <a:lnTo>
                  <a:pt x="533373" y="695323"/>
                </a:lnTo>
                <a:lnTo>
                  <a:pt x="0" y="695323"/>
                </a:lnTo>
                <a:lnTo>
                  <a:pt x="0" y="0"/>
                </a:lnTo>
                <a:close/>
              </a:path>
            </a:pathLst>
          </a:custGeom>
          <a:ln w="19049">
            <a:solidFill>
              <a:srgbClr val="FF0000"/>
            </a:solidFill>
          </a:ln>
        </p:spPr>
        <p:txBody>
          <a:bodyPr wrap="square" lIns="0" tIns="0" rIns="0" bIns="0" rtlCol="0"/>
          <a:lstStyle/>
          <a:p>
            <a:endParaRPr>
              <a:solidFill>
                <a:prstClr val="black"/>
              </a:solidFill>
              <a:latin typeface="Calibri"/>
            </a:endParaRPr>
          </a:p>
        </p:txBody>
      </p:sp>
      <p:sp>
        <p:nvSpPr>
          <p:cNvPr id="22" name="object 22"/>
          <p:cNvSpPr/>
          <p:nvPr/>
        </p:nvSpPr>
        <p:spPr>
          <a:xfrm>
            <a:off x="3398744" y="2147685"/>
            <a:ext cx="485773" cy="638173"/>
          </a:xfrm>
          <a:prstGeom prst="rect">
            <a:avLst/>
          </a:prstGeom>
          <a:blipFill>
            <a:blip r:embed="rId7" cstate="print"/>
            <a:stretch>
              <a:fillRect/>
            </a:stretch>
          </a:blipFill>
        </p:spPr>
        <p:txBody>
          <a:bodyPr wrap="square" lIns="0" tIns="0" rIns="0" bIns="0" rtlCol="0"/>
          <a:lstStyle/>
          <a:p>
            <a:endParaRPr>
              <a:solidFill>
                <a:prstClr val="black"/>
              </a:solidFill>
              <a:latin typeface="Calibri"/>
            </a:endParaRPr>
          </a:p>
        </p:txBody>
      </p:sp>
      <p:sp>
        <p:nvSpPr>
          <p:cNvPr id="23" name="object 23"/>
          <p:cNvSpPr/>
          <p:nvPr/>
        </p:nvSpPr>
        <p:spPr>
          <a:xfrm>
            <a:off x="3389244" y="2138160"/>
            <a:ext cx="504825" cy="657225"/>
          </a:xfrm>
          <a:custGeom>
            <a:avLst/>
            <a:gdLst/>
            <a:ahLst/>
            <a:cxnLst/>
            <a:rect l="l" t="t" r="r" b="b"/>
            <a:pathLst>
              <a:path w="504825" h="657225">
                <a:moveTo>
                  <a:pt x="0" y="0"/>
                </a:moveTo>
                <a:lnTo>
                  <a:pt x="504823" y="0"/>
                </a:lnTo>
                <a:lnTo>
                  <a:pt x="504823" y="657223"/>
                </a:lnTo>
                <a:lnTo>
                  <a:pt x="0" y="657223"/>
                </a:lnTo>
                <a:lnTo>
                  <a:pt x="0" y="0"/>
                </a:lnTo>
                <a:close/>
              </a:path>
            </a:pathLst>
          </a:custGeom>
          <a:ln w="19049">
            <a:solidFill>
              <a:srgbClr val="FF0000"/>
            </a:solidFill>
          </a:ln>
        </p:spPr>
        <p:txBody>
          <a:bodyPr wrap="square" lIns="0" tIns="0" rIns="0" bIns="0" rtlCol="0"/>
          <a:lstStyle/>
          <a:p>
            <a:endParaRPr>
              <a:solidFill>
                <a:prstClr val="black"/>
              </a:solidFill>
              <a:latin typeface="Calibri"/>
            </a:endParaRPr>
          </a:p>
        </p:txBody>
      </p:sp>
      <p:sp>
        <p:nvSpPr>
          <p:cNvPr id="24" name="object 24"/>
          <p:cNvSpPr/>
          <p:nvPr/>
        </p:nvSpPr>
        <p:spPr>
          <a:xfrm>
            <a:off x="3398743" y="3350294"/>
            <a:ext cx="409574" cy="704848"/>
          </a:xfrm>
          <a:prstGeom prst="rect">
            <a:avLst/>
          </a:prstGeom>
          <a:blipFill>
            <a:blip r:embed="rId8" cstate="print"/>
            <a:stretch>
              <a:fillRect/>
            </a:stretch>
          </a:blipFill>
        </p:spPr>
        <p:txBody>
          <a:bodyPr wrap="square" lIns="0" tIns="0" rIns="0" bIns="0" rtlCol="0"/>
          <a:lstStyle/>
          <a:p>
            <a:endParaRPr>
              <a:solidFill>
                <a:prstClr val="black"/>
              </a:solidFill>
              <a:latin typeface="Calibri"/>
            </a:endParaRPr>
          </a:p>
        </p:txBody>
      </p:sp>
      <p:sp>
        <p:nvSpPr>
          <p:cNvPr id="25" name="object 25"/>
          <p:cNvSpPr/>
          <p:nvPr/>
        </p:nvSpPr>
        <p:spPr>
          <a:xfrm>
            <a:off x="3389244" y="3340757"/>
            <a:ext cx="428625" cy="723900"/>
          </a:xfrm>
          <a:custGeom>
            <a:avLst/>
            <a:gdLst/>
            <a:ahLst/>
            <a:cxnLst/>
            <a:rect l="l" t="t" r="r" b="b"/>
            <a:pathLst>
              <a:path w="428625" h="723900">
                <a:moveTo>
                  <a:pt x="0" y="0"/>
                </a:moveTo>
                <a:lnTo>
                  <a:pt x="428599" y="0"/>
                </a:lnTo>
                <a:lnTo>
                  <a:pt x="428599" y="723886"/>
                </a:lnTo>
                <a:lnTo>
                  <a:pt x="0" y="723886"/>
                </a:lnTo>
                <a:lnTo>
                  <a:pt x="0" y="0"/>
                </a:lnTo>
                <a:close/>
              </a:path>
            </a:pathLst>
          </a:custGeom>
          <a:ln w="19049">
            <a:solidFill>
              <a:srgbClr val="FF0000"/>
            </a:solidFill>
          </a:ln>
        </p:spPr>
        <p:txBody>
          <a:bodyPr wrap="square" lIns="0" tIns="0" rIns="0" bIns="0" rtlCol="0"/>
          <a:lstStyle/>
          <a:p>
            <a:endParaRPr>
              <a:solidFill>
                <a:prstClr val="black"/>
              </a:solidFill>
              <a:latin typeface="Calibri"/>
            </a:endParaRPr>
          </a:p>
        </p:txBody>
      </p:sp>
      <p:sp>
        <p:nvSpPr>
          <p:cNvPr id="26" name="object 26"/>
          <p:cNvSpPr txBox="1">
            <a:spLocks noGrp="1"/>
          </p:cNvSpPr>
          <p:nvPr>
            <p:ph type="body" idx="1"/>
          </p:nvPr>
        </p:nvSpPr>
        <p:spPr>
          <a:xfrm>
            <a:off x="765798" y="2150921"/>
            <a:ext cx="7612402" cy="3200876"/>
          </a:xfrm>
          <a:prstGeom prst="rect">
            <a:avLst/>
          </a:prstGeom>
        </p:spPr>
        <p:txBody>
          <a:bodyPr vert="horz" wrap="square" lIns="0" tIns="0" rIns="0" bIns="0" rtlCol="0">
            <a:spAutoFit/>
          </a:bodyPr>
          <a:lstStyle/>
          <a:p>
            <a:pPr marL="3252470" marR="2814955" algn="ctr"/>
            <a:r>
              <a:rPr spc="-5" dirty="0"/>
              <a:t>“local</a:t>
            </a:r>
            <a:r>
              <a:rPr spc="-35" dirty="0"/>
              <a:t> </a:t>
            </a:r>
            <a:r>
              <a:rPr spc="-5" dirty="0"/>
              <a:t>gradient”</a:t>
            </a:r>
          </a:p>
          <a:p>
            <a:pPr marL="3252470"/>
            <a:endParaRPr spc="-5" dirty="0"/>
          </a:p>
          <a:p>
            <a:pPr marL="3252470"/>
            <a:endParaRPr sz="2350">
              <a:latin typeface="Times New Roman"/>
              <a:cs typeface="Times New Roman"/>
            </a:endParaRPr>
          </a:p>
          <a:p>
            <a:pPr marL="3252470" marR="2941320" algn="ctr"/>
            <a:r>
              <a:rPr sz="4800" spc="-5" dirty="0">
                <a:solidFill>
                  <a:srgbClr val="000000"/>
                </a:solidFill>
              </a:rPr>
              <a:t>f</a:t>
            </a:r>
            <a:endParaRPr sz="4800"/>
          </a:p>
          <a:p>
            <a:pPr marL="3252470">
              <a:spcBef>
                <a:spcPts val="20"/>
              </a:spcBef>
            </a:pPr>
            <a:endParaRPr sz="7050">
              <a:latin typeface="Times New Roman"/>
              <a:cs typeface="Times New Roman"/>
            </a:endParaRPr>
          </a:p>
          <a:p>
            <a:pPr marL="6031865"/>
            <a:r>
              <a:rPr sz="3000" spc="-5" dirty="0"/>
              <a:t>gradients</a:t>
            </a:r>
            <a:endParaRPr sz="3000"/>
          </a:p>
        </p:txBody>
      </p:sp>
      <p:sp>
        <p:nvSpPr>
          <p:cNvPr id="27" name="object 27"/>
          <p:cNvSpPr/>
          <p:nvPr/>
        </p:nvSpPr>
        <p:spPr>
          <a:xfrm>
            <a:off x="799524" y="1569286"/>
            <a:ext cx="2129395" cy="1553146"/>
          </a:xfrm>
          <a:prstGeom prst="rect">
            <a:avLst/>
          </a:prstGeom>
          <a:blipFill>
            <a:blip r:embed="rId9" cstate="print"/>
            <a:stretch>
              <a:fillRect/>
            </a:stretch>
          </a:blipFill>
        </p:spPr>
        <p:txBody>
          <a:bodyPr wrap="square" lIns="0" tIns="0" rIns="0" bIns="0" rtlCol="0"/>
          <a:lstStyle/>
          <a:p>
            <a:endParaRPr>
              <a:solidFill>
                <a:prstClr val="black"/>
              </a:solidFill>
              <a:latin typeface="Calibri"/>
            </a:endParaRPr>
          </a:p>
        </p:txBody>
      </p:sp>
      <p:sp>
        <p:nvSpPr>
          <p:cNvPr id="28" name="object 28"/>
          <p:cNvSpPr/>
          <p:nvPr/>
        </p:nvSpPr>
        <p:spPr>
          <a:xfrm>
            <a:off x="784738" y="1598789"/>
            <a:ext cx="811530" cy="833119"/>
          </a:xfrm>
          <a:custGeom>
            <a:avLst/>
            <a:gdLst/>
            <a:ahLst/>
            <a:cxnLst/>
            <a:rect l="l" t="t" r="r" b="b"/>
            <a:pathLst>
              <a:path w="811530" h="833119">
                <a:moveTo>
                  <a:pt x="281399" y="0"/>
                </a:moveTo>
                <a:lnTo>
                  <a:pt x="811198" y="260399"/>
                </a:lnTo>
                <a:lnTo>
                  <a:pt x="529798" y="833098"/>
                </a:lnTo>
                <a:lnTo>
                  <a:pt x="0" y="572698"/>
                </a:lnTo>
                <a:lnTo>
                  <a:pt x="281399" y="0"/>
                </a:lnTo>
                <a:close/>
              </a:path>
            </a:pathLst>
          </a:custGeom>
          <a:ln w="19049">
            <a:solidFill>
              <a:srgbClr val="FF0000"/>
            </a:solidFill>
          </a:ln>
        </p:spPr>
        <p:txBody>
          <a:bodyPr wrap="square" lIns="0" tIns="0" rIns="0" bIns="0" rtlCol="0"/>
          <a:lstStyle/>
          <a:p>
            <a:endParaRPr>
              <a:solidFill>
                <a:prstClr val="black"/>
              </a:solidFill>
              <a:latin typeface="Calibri"/>
            </a:endParaRPr>
          </a:p>
        </p:txBody>
      </p:sp>
      <p:sp>
        <p:nvSpPr>
          <p:cNvPr id="29" name="object 29"/>
          <p:cNvSpPr/>
          <p:nvPr/>
        </p:nvSpPr>
        <p:spPr>
          <a:xfrm>
            <a:off x="1053371" y="1511916"/>
            <a:ext cx="2042795" cy="901700"/>
          </a:xfrm>
          <a:custGeom>
            <a:avLst/>
            <a:gdLst/>
            <a:ahLst/>
            <a:cxnLst/>
            <a:rect l="l" t="t" r="r" b="b"/>
            <a:pathLst>
              <a:path w="2042795" h="901700">
                <a:moveTo>
                  <a:pt x="2042523" y="901255"/>
                </a:moveTo>
                <a:lnTo>
                  <a:pt x="0" y="0"/>
                </a:lnTo>
              </a:path>
            </a:pathLst>
          </a:custGeom>
          <a:ln w="19049">
            <a:solidFill>
              <a:srgbClr val="FF0000"/>
            </a:solidFill>
          </a:ln>
        </p:spPr>
        <p:txBody>
          <a:bodyPr wrap="square" lIns="0" tIns="0" rIns="0" bIns="0" rtlCol="0"/>
          <a:lstStyle/>
          <a:p>
            <a:endParaRPr>
              <a:solidFill>
                <a:prstClr val="black"/>
              </a:solidFill>
              <a:latin typeface="Calibri"/>
            </a:endParaRPr>
          </a:p>
        </p:txBody>
      </p:sp>
      <p:sp>
        <p:nvSpPr>
          <p:cNvPr id="30" name="object 30"/>
          <p:cNvSpPr/>
          <p:nvPr/>
        </p:nvSpPr>
        <p:spPr>
          <a:xfrm>
            <a:off x="974279" y="1477017"/>
            <a:ext cx="92075" cy="64135"/>
          </a:xfrm>
          <a:custGeom>
            <a:avLst/>
            <a:gdLst/>
            <a:ahLst/>
            <a:cxnLst/>
            <a:rect l="l" t="t" r="r" b="b"/>
            <a:pathLst>
              <a:path w="92075" h="64134">
                <a:moveTo>
                  <a:pt x="91794" y="6112"/>
                </a:moveTo>
                <a:lnTo>
                  <a:pt x="0" y="0"/>
                </a:lnTo>
                <a:lnTo>
                  <a:pt x="66389" y="63687"/>
                </a:lnTo>
                <a:lnTo>
                  <a:pt x="91794" y="6112"/>
                </a:lnTo>
                <a:close/>
              </a:path>
            </a:pathLst>
          </a:custGeom>
          <a:ln w="19049">
            <a:solidFill>
              <a:srgbClr val="FF0000"/>
            </a:solidFill>
          </a:ln>
        </p:spPr>
        <p:txBody>
          <a:bodyPr wrap="square" lIns="0" tIns="0" rIns="0" bIns="0" rtlCol="0"/>
          <a:lstStyle/>
          <a:p>
            <a:endParaRPr>
              <a:solidFill>
                <a:prstClr val="black"/>
              </a:solidFill>
              <a:latin typeface="Calibri"/>
            </a:endParaRPr>
          </a:p>
        </p:txBody>
      </p:sp>
      <p:sp>
        <p:nvSpPr>
          <p:cNvPr id="31" name="object 31"/>
          <p:cNvSpPr txBox="1"/>
          <p:nvPr/>
        </p:nvSpPr>
        <p:spPr>
          <a:xfrm>
            <a:off x="5399118" y="5586262"/>
            <a:ext cx="1579880" cy="288290"/>
          </a:xfrm>
          <a:prstGeom prst="rect">
            <a:avLst/>
          </a:prstGeom>
        </p:spPr>
        <p:txBody>
          <a:bodyPr vert="horz" wrap="square" lIns="0" tIns="0" rIns="0" bIns="0" rtlCol="0">
            <a:spAutoFit/>
          </a:bodyPr>
          <a:lstStyle/>
          <a:p>
            <a:pPr marL="12700">
              <a:lnSpc>
                <a:spcPts val="2190"/>
              </a:lnSpc>
            </a:pPr>
            <a:r>
              <a:rPr sz="3000" spc="-7" baseline="1388" dirty="0">
                <a:solidFill>
                  <a:srgbClr val="FFFFFF"/>
                </a:solidFill>
                <a:latin typeface="Arial"/>
                <a:cs typeface="Arial"/>
              </a:rPr>
              <a:t>Lecture 4 </a:t>
            </a:r>
            <a:r>
              <a:rPr sz="3000" baseline="1388" dirty="0">
                <a:solidFill>
                  <a:srgbClr val="FFFFFF"/>
                </a:solidFill>
                <a:latin typeface="Arial"/>
                <a:cs typeface="Arial"/>
              </a:rPr>
              <a:t>-</a:t>
            </a:r>
            <a:r>
              <a:rPr sz="3000" spc="-225" baseline="1388" dirty="0">
                <a:solidFill>
                  <a:srgbClr val="FFFFFF"/>
                </a:solidFill>
                <a:latin typeface="Arial"/>
                <a:cs typeface="Arial"/>
              </a:rPr>
              <a:t> </a:t>
            </a:r>
            <a:r>
              <a:rPr sz="2000" spc="-5" dirty="0">
                <a:solidFill>
                  <a:srgbClr val="FFFFFF"/>
                </a:solidFill>
                <a:latin typeface="Arial"/>
                <a:cs typeface="Arial"/>
              </a:rPr>
              <a:t>25</a:t>
            </a:r>
            <a:endParaRPr sz="2000">
              <a:solidFill>
                <a:prstClr val="black"/>
              </a:solidFill>
              <a:latin typeface="Arial"/>
              <a:cs typeface="Arial"/>
            </a:endParaRPr>
          </a:p>
        </p:txBody>
      </p:sp>
      <p:sp>
        <p:nvSpPr>
          <p:cNvPr id="32" name="object 32"/>
          <p:cNvSpPr txBox="1">
            <a:spLocks noGrp="1"/>
          </p:cNvSpPr>
          <p:nvPr>
            <p:ph type="ftr" sz="quarter" idx="5"/>
          </p:nvPr>
        </p:nvSpPr>
        <p:spPr>
          <a:prstGeom prst="rect">
            <a:avLst/>
          </a:prstGeom>
        </p:spPr>
        <p:txBody>
          <a:bodyPr vert="horz" wrap="square" lIns="0" tIns="0" rIns="0" bIns="0" rtlCol="0">
            <a:spAutoFit/>
          </a:bodyPr>
          <a:lstStyle/>
          <a:p>
            <a:pPr marL="12700">
              <a:lnSpc>
                <a:spcPts val="2120"/>
              </a:lnSpc>
            </a:pPr>
            <a:r>
              <a:rPr spc="-5" dirty="0">
                <a:solidFill>
                  <a:prstClr val="white"/>
                </a:solidFill>
              </a:rPr>
              <a:t>13 Jan</a:t>
            </a:r>
            <a:r>
              <a:rPr spc="-65" dirty="0">
                <a:solidFill>
                  <a:prstClr val="white"/>
                </a:solidFill>
              </a:rPr>
              <a:t> </a:t>
            </a:r>
            <a:r>
              <a:rPr spc="-5" dirty="0">
                <a:solidFill>
                  <a:prstClr val="white"/>
                </a:solidFill>
              </a:rPr>
              <a:t>2016</a:t>
            </a:r>
          </a:p>
        </p:txBody>
      </p:sp>
      <p:sp>
        <p:nvSpPr>
          <p:cNvPr id="33" name="object 33"/>
          <p:cNvSpPr txBox="1">
            <a:spLocks noGrp="1"/>
          </p:cNvSpPr>
          <p:nvPr>
            <p:ph type="dt" sz="half" idx="6"/>
          </p:nvPr>
        </p:nvSpPr>
        <p:spPr>
          <a:prstGeom prst="rect">
            <a:avLst/>
          </a:prstGeom>
        </p:spPr>
        <p:txBody>
          <a:bodyPr vert="horz" wrap="square" lIns="0" tIns="0" rIns="0" bIns="0" rtlCol="0">
            <a:spAutoFit/>
          </a:bodyPr>
          <a:lstStyle/>
          <a:p>
            <a:pPr marL="12700">
              <a:lnSpc>
                <a:spcPts val="1920"/>
              </a:lnSpc>
            </a:pPr>
            <a:r>
              <a:rPr spc="-5" dirty="0">
                <a:solidFill>
                  <a:prstClr val="white"/>
                </a:solidFill>
              </a:rPr>
              <a:t>Fei-Fei Li &amp; Andrej Karpathy &amp; Justin</a:t>
            </a:r>
            <a:r>
              <a:rPr spc="65" dirty="0">
                <a:solidFill>
                  <a:prstClr val="white"/>
                </a:solidFill>
              </a:rPr>
              <a:t> </a:t>
            </a:r>
            <a:r>
              <a:rPr spc="-5" dirty="0">
                <a:solidFill>
                  <a:prstClr val="white"/>
                </a:solidFill>
              </a:rPr>
              <a:t>Johnson</a:t>
            </a:r>
          </a:p>
        </p:txBody>
      </p:sp>
      <p:sp>
        <p:nvSpPr>
          <p:cNvPr id="34" name="TextBox 33">
            <a:extLst>
              <a:ext uri="{FF2B5EF4-FFF2-40B4-BE49-F238E27FC236}">
                <a16:creationId xmlns:a16="http://schemas.microsoft.com/office/drawing/2014/main" xmlns="" id="{FAF5CDCB-86EF-4B46-B0BE-E379B8DEB3F4}"/>
              </a:ext>
            </a:extLst>
          </p:cNvPr>
          <p:cNvSpPr txBox="1"/>
          <p:nvPr/>
        </p:nvSpPr>
        <p:spPr>
          <a:xfrm>
            <a:off x="0" y="6604084"/>
            <a:ext cx="1072730" cy="253916"/>
          </a:xfrm>
          <a:prstGeom prst="rect">
            <a:avLst/>
          </a:prstGeom>
          <a:noFill/>
        </p:spPr>
        <p:txBody>
          <a:bodyPr wrap="none" rtlCol="0">
            <a:spAutoFit/>
          </a:bodyPr>
          <a:lstStyle/>
          <a:p>
            <a:r>
              <a:rPr lang="en-US" sz="1050" dirty="0"/>
              <a:t>Andrej </a:t>
            </a:r>
            <a:r>
              <a:rPr lang="en-US" sz="1050" dirty="0" err="1"/>
              <a:t>Karpathy</a:t>
            </a:r>
            <a:endParaRPr lang="en-US" sz="1050" dirty="0"/>
          </a:p>
        </p:txBody>
      </p:sp>
    </p:spTree>
    <p:extLst>
      <p:ext uri="{BB962C8B-B14F-4D97-AF65-F5344CB8AC3E}">
        <p14:creationId xmlns:p14="http://schemas.microsoft.com/office/powerpoint/2010/main" val="50731573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0" y="5481366"/>
            <a:ext cx="9144000" cy="359073"/>
          </a:xfrm>
          <a:prstGeom prst="rect">
            <a:avLst/>
          </a:prstGeom>
        </p:spPr>
        <p:txBody>
          <a:bodyPr vert="horz" wrap="square" lIns="0" tIns="50800" rIns="0" bIns="0" rtlCol="0">
            <a:spAutoFit/>
          </a:bodyPr>
          <a:lstStyle/>
          <a:p>
            <a:pPr marL="157480">
              <a:spcBef>
                <a:spcPts val="400"/>
              </a:spcBef>
              <a:tabLst>
                <a:tab pos="5411470" algn="l"/>
                <a:tab pos="7621270" algn="l"/>
              </a:tabLst>
            </a:pPr>
            <a:r>
              <a:rPr spc="-5" dirty="0">
                <a:solidFill>
                  <a:srgbClr val="FFFFFF"/>
                </a:solidFill>
                <a:latin typeface="Arial"/>
                <a:cs typeface="Arial"/>
              </a:rPr>
              <a:t>Fei-Fei Li &amp; Andrej Karpathy &amp;</a:t>
            </a:r>
            <a:r>
              <a:rPr spc="100" dirty="0">
                <a:solidFill>
                  <a:srgbClr val="FFFFFF"/>
                </a:solidFill>
                <a:latin typeface="Arial"/>
                <a:cs typeface="Arial"/>
              </a:rPr>
              <a:t> </a:t>
            </a:r>
            <a:r>
              <a:rPr spc="-5" dirty="0">
                <a:solidFill>
                  <a:srgbClr val="FFFFFF"/>
                </a:solidFill>
                <a:latin typeface="Arial"/>
                <a:cs typeface="Arial"/>
              </a:rPr>
              <a:t>Justin</a:t>
            </a:r>
            <a:r>
              <a:rPr spc="10" dirty="0">
                <a:solidFill>
                  <a:srgbClr val="FFFFFF"/>
                </a:solidFill>
                <a:latin typeface="Arial"/>
                <a:cs typeface="Arial"/>
              </a:rPr>
              <a:t> </a:t>
            </a:r>
            <a:r>
              <a:rPr spc="-5" dirty="0">
                <a:solidFill>
                  <a:srgbClr val="FFFFFF"/>
                </a:solidFill>
                <a:latin typeface="Arial"/>
                <a:cs typeface="Arial"/>
              </a:rPr>
              <a:t>Johnson	</a:t>
            </a:r>
            <a:r>
              <a:rPr sz="3000" spc="-7" baseline="-4166" dirty="0">
                <a:solidFill>
                  <a:srgbClr val="FFFFFF"/>
                </a:solidFill>
                <a:latin typeface="Arial"/>
                <a:cs typeface="Arial"/>
              </a:rPr>
              <a:t>Lecture</a:t>
            </a:r>
            <a:r>
              <a:rPr sz="3000" baseline="-4166" dirty="0">
                <a:solidFill>
                  <a:srgbClr val="FFFFFF"/>
                </a:solidFill>
                <a:latin typeface="Arial"/>
                <a:cs typeface="Arial"/>
              </a:rPr>
              <a:t> </a:t>
            </a:r>
            <a:r>
              <a:rPr sz="3000" spc="-7" baseline="-4166" dirty="0">
                <a:solidFill>
                  <a:srgbClr val="FFFFFF"/>
                </a:solidFill>
                <a:latin typeface="Arial"/>
                <a:cs typeface="Arial"/>
              </a:rPr>
              <a:t>4</a:t>
            </a:r>
            <a:r>
              <a:rPr sz="3000" baseline="-4166" dirty="0">
                <a:solidFill>
                  <a:srgbClr val="FFFFFF"/>
                </a:solidFill>
                <a:latin typeface="Arial"/>
                <a:cs typeface="Arial"/>
              </a:rPr>
              <a:t> -	</a:t>
            </a:r>
            <a:r>
              <a:rPr sz="3000" spc="-7" baseline="-4166" dirty="0">
                <a:solidFill>
                  <a:srgbClr val="FFFFFF"/>
                </a:solidFill>
                <a:latin typeface="Arial"/>
                <a:cs typeface="Arial"/>
              </a:rPr>
              <a:t>13 Jan</a:t>
            </a:r>
            <a:r>
              <a:rPr sz="3000" spc="-97" baseline="-4166" dirty="0">
                <a:solidFill>
                  <a:srgbClr val="FFFFFF"/>
                </a:solidFill>
                <a:latin typeface="Arial"/>
                <a:cs typeface="Arial"/>
              </a:rPr>
              <a:t> </a:t>
            </a:r>
            <a:r>
              <a:rPr sz="3000" spc="-7" baseline="-4166" dirty="0">
                <a:solidFill>
                  <a:srgbClr val="FFFFFF"/>
                </a:solidFill>
                <a:latin typeface="Arial"/>
                <a:cs typeface="Arial"/>
              </a:rPr>
              <a:t>2016</a:t>
            </a:r>
            <a:endParaRPr sz="3000" baseline="-4166">
              <a:solidFill>
                <a:prstClr val="black"/>
              </a:solidFill>
              <a:latin typeface="Arial"/>
              <a:cs typeface="Arial"/>
            </a:endParaRPr>
          </a:p>
        </p:txBody>
      </p:sp>
      <p:sp>
        <p:nvSpPr>
          <p:cNvPr id="4" name="object 4"/>
          <p:cNvSpPr/>
          <p:nvPr/>
        </p:nvSpPr>
        <p:spPr>
          <a:xfrm>
            <a:off x="2976193" y="1351999"/>
            <a:ext cx="3495040" cy="3495040"/>
          </a:xfrm>
          <a:custGeom>
            <a:avLst/>
            <a:gdLst/>
            <a:ahLst/>
            <a:cxnLst/>
            <a:rect l="l" t="t" r="r" b="b"/>
            <a:pathLst>
              <a:path w="3495040" h="3495040">
                <a:moveTo>
                  <a:pt x="0" y="1747346"/>
                </a:moveTo>
                <a:lnTo>
                  <a:pt x="649" y="1699249"/>
                </a:lnTo>
                <a:lnTo>
                  <a:pt x="2585" y="1651474"/>
                </a:lnTo>
                <a:lnTo>
                  <a:pt x="5792" y="1604036"/>
                </a:lnTo>
                <a:lnTo>
                  <a:pt x="10253" y="1556953"/>
                </a:lnTo>
                <a:lnTo>
                  <a:pt x="15951" y="1510241"/>
                </a:lnTo>
                <a:lnTo>
                  <a:pt x="22870" y="1463917"/>
                </a:lnTo>
                <a:lnTo>
                  <a:pt x="30992" y="1417998"/>
                </a:lnTo>
                <a:lnTo>
                  <a:pt x="40302" y="1372499"/>
                </a:lnTo>
                <a:lnTo>
                  <a:pt x="50783" y="1327438"/>
                </a:lnTo>
                <a:lnTo>
                  <a:pt x="62417" y="1282832"/>
                </a:lnTo>
                <a:lnTo>
                  <a:pt x="75189" y="1238697"/>
                </a:lnTo>
                <a:lnTo>
                  <a:pt x="89081" y="1195049"/>
                </a:lnTo>
                <a:lnTo>
                  <a:pt x="104078" y="1151906"/>
                </a:lnTo>
                <a:lnTo>
                  <a:pt x="120162" y="1109284"/>
                </a:lnTo>
                <a:lnTo>
                  <a:pt x="137316" y="1067200"/>
                </a:lnTo>
                <a:lnTo>
                  <a:pt x="155525" y="1025670"/>
                </a:lnTo>
                <a:lnTo>
                  <a:pt x="174770" y="984711"/>
                </a:lnTo>
                <a:lnTo>
                  <a:pt x="195037" y="944340"/>
                </a:lnTo>
                <a:lnTo>
                  <a:pt x="216308" y="904573"/>
                </a:lnTo>
                <a:lnTo>
                  <a:pt x="238566" y="865427"/>
                </a:lnTo>
                <a:lnTo>
                  <a:pt x="261794" y="826918"/>
                </a:lnTo>
                <a:lnTo>
                  <a:pt x="285977" y="789064"/>
                </a:lnTo>
                <a:lnTo>
                  <a:pt x="311098" y="751881"/>
                </a:lnTo>
                <a:lnTo>
                  <a:pt x="337139" y="715386"/>
                </a:lnTo>
                <a:lnTo>
                  <a:pt x="364084" y="679595"/>
                </a:lnTo>
                <a:lnTo>
                  <a:pt x="391917" y="644524"/>
                </a:lnTo>
                <a:lnTo>
                  <a:pt x="420620" y="610192"/>
                </a:lnTo>
                <a:lnTo>
                  <a:pt x="450178" y="576613"/>
                </a:lnTo>
                <a:lnTo>
                  <a:pt x="480573" y="543805"/>
                </a:lnTo>
                <a:lnTo>
                  <a:pt x="511789" y="511785"/>
                </a:lnTo>
                <a:lnTo>
                  <a:pt x="543809" y="480569"/>
                </a:lnTo>
                <a:lnTo>
                  <a:pt x="576617" y="450174"/>
                </a:lnTo>
                <a:lnTo>
                  <a:pt x="610196" y="420617"/>
                </a:lnTo>
                <a:lnTo>
                  <a:pt x="644528" y="391914"/>
                </a:lnTo>
                <a:lnTo>
                  <a:pt x="679599" y="364081"/>
                </a:lnTo>
                <a:lnTo>
                  <a:pt x="715390" y="337136"/>
                </a:lnTo>
                <a:lnTo>
                  <a:pt x="751886" y="311095"/>
                </a:lnTo>
                <a:lnTo>
                  <a:pt x="789069" y="285975"/>
                </a:lnTo>
                <a:lnTo>
                  <a:pt x="826923" y="261792"/>
                </a:lnTo>
                <a:lnTo>
                  <a:pt x="865431" y="238563"/>
                </a:lnTo>
                <a:lnTo>
                  <a:pt x="904577" y="216306"/>
                </a:lnTo>
                <a:lnTo>
                  <a:pt x="944344" y="195035"/>
                </a:lnTo>
                <a:lnTo>
                  <a:pt x="984715" y="174769"/>
                </a:lnTo>
                <a:lnTo>
                  <a:pt x="1025674" y="155523"/>
                </a:lnTo>
                <a:lnTo>
                  <a:pt x="1067204" y="137315"/>
                </a:lnTo>
                <a:lnTo>
                  <a:pt x="1109288" y="120160"/>
                </a:lnTo>
                <a:lnTo>
                  <a:pt x="1151910" y="104077"/>
                </a:lnTo>
                <a:lnTo>
                  <a:pt x="1195053" y="89080"/>
                </a:lnTo>
                <a:lnTo>
                  <a:pt x="1238700" y="75188"/>
                </a:lnTo>
                <a:lnTo>
                  <a:pt x="1282835" y="62416"/>
                </a:lnTo>
                <a:lnTo>
                  <a:pt x="1327442" y="50782"/>
                </a:lnTo>
                <a:lnTo>
                  <a:pt x="1372502" y="40302"/>
                </a:lnTo>
                <a:lnTo>
                  <a:pt x="1418000" y="30992"/>
                </a:lnTo>
                <a:lnTo>
                  <a:pt x="1463920" y="22869"/>
                </a:lnTo>
                <a:lnTo>
                  <a:pt x="1510243" y="15951"/>
                </a:lnTo>
                <a:lnTo>
                  <a:pt x="1556955" y="10253"/>
                </a:lnTo>
                <a:lnTo>
                  <a:pt x="1604038" y="5792"/>
                </a:lnTo>
                <a:lnTo>
                  <a:pt x="1651475" y="2585"/>
                </a:lnTo>
                <a:lnTo>
                  <a:pt x="1699250" y="649"/>
                </a:lnTo>
                <a:lnTo>
                  <a:pt x="1747346" y="0"/>
                </a:lnTo>
                <a:lnTo>
                  <a:pt x="1796921" y="702"/>
                </a:lnTo>
                <a:lnTo>
                  <a:pt x="1846325" y="2803"/>
                </a:lnTo>
                <a:lnTo>
                  <a:pt x="1895530" y="6290"/>
                </a:lnTo>
                <a:lnTo>
                  <a:pt x="1944510" y="11153"/>
                </a:lnTo>
                <a:lnTo>
                  <a:pt x="1993237" y="17380"/>
                </a:lnTo>
                <a:lnTo>
                  <a:pt x="2041685" y="24961"/>
                </a:lnTo>
                <a:lnTo>
                  <a:pt x="2089828" y="33884"/>
                </a:lnTo>
                <a:lnTo>
                  <a:pt x="2137639" y="44139"/>
                </a:lnTo>
                <a:lnTo>
                  <a:pt x="2185091" y="55715"/>
                </a:lnTo>
                <a:lnTo>
                  <a:pt x="2232157" y="68599"/>
                </a:lnTo>
                <a:lnTo>
                  <a:pt x="2278810" y="82782"/>
                </a:lnTo>
                <a:lnTo>
                  <a:pt x="2325025" y="98252"/>
                </a:lnTo>
                <a:lnTo>
                  <a:pt x="2370773" y="114997"/>
                </a:lnTo>
                <a:lnTo>
                  <a:pt x="2416029" y="133008"/>
                </a:lnTo>
                <a:lnTo>
                  <a:pt x="2460765" y="152273"/>
                </a:lnTo>
                <a:lnTo>
                  <a:pt x="2504956" y="172781"/>
                </a:lnTo>
                <a:lnTo>
                  <a:pt x="2548573" y="194520"/>
                </a:lnTo>
                <a:lnTo>
                  <a:pt x="2591591" y="217480"/>
                </a:lnTo>
                <a:lnTo>
                  <a:pt x="2633983" y="241650"/>
                </a:lnTo>
                <a:lnTo>
                  <a:pt x="2675722" y="267018"/>
                </a:lnTo>
                <a:lnTo>
                  <a:pt x="2716781" y="293574"/>
                </a:lnTo>
                <a:lnTo>
                  <a:pt x="2757134" y="321307"/>
                </a:lnTo>
                <a:lnTo>
                  <a:pt x="2796753" y="350204"/>
                </a:lnTo>
                <a:lnTo>
                  <a:pt x="2835613" y="380256"/>
                </a:lnTo>
                <a:lnTo>
                  <a:pt x="2873686" y="411452"/>
                </a:lnTo>
                <a:lnTo>
                  <a:pt x="2910946" y="443779"/>
                </a:lnTo>
                <a:lnTo>
                  <a:pt x="2947366" y="477227"/>
                </a:lnTo>
                <a:lnTo>
                  <a:pt x="2982918" y="511786"/>
                </a:lnTo>
                <a:lnTo>
                  <a:pt x="3017475" y="547338"/>
                </a:lnTo>
                <a:lnTo>
                  <a:pt x="3050922" y="583757"/>
                </a:lnTo>
                <a:lnTo>
                  <a:pt x="3083248" y="621015"/>
                </a:lnTo>
                <a:lnTo>
                  <a:pt x="3114442" y="659087"/>
                </a:lnTo>
                <a:lnTo>
                  <a:pt x="3144493" y="697946"/>
                </a:lnTo>
                <a:lnTo>
                  <a:pt x="3173389" y="737565"/>
                </a:lnTo>
                <a:lnTo>
                  <a:pt x="3201121" y="777917"/>
                </a:lnTo>
                <a:lnTo>
                  <a:pt x="3227676" y="818975"/>
                </a:lnTo>
                <a:lnTo>
                  <a:pt x="3253044" y="860713"/>
                </a:lnTo>
                <a:lnTo>
                  <a:pt x="3277213" y="903104"/>
                </a:lnTo>
                <a:lnTo>
                  <a:pt x="3300172" y="946122"/>
                </a:lnTo>
                <a:lnTo>
                  <a:pt x="3321911" y="989739"/>
                </a:lnTo>
                <a:lnTo>
                  <a:pt x="3342419" y="1033929"/>
                </a:lnTo>
                <a:lnTo>
                  <a:pt x="3361683" y="1078665"/>
                </a:lnTo>
                <a:lnTo>
                  <a:pt x="3379694" y="1123920"/>
                </a:lnTo>
                <a:lnTo>
                  <a:pt x="3396440" y="1169668"/>
                </a:lnTo>
                <a:lnTo>
                  <a:pt x="3411910" y="1215882"/>
                </a:lnTo>
                <a:lnTo>
                  <a:pt x="3426092" y="1262535"/>
                </a:lnTo>
                <a:lnTo>
                  <a:pt x="3438977" y="1309601"/>
                </a:lnTo>
                <a:lnTo>
                  <a:pt x="3450552" y="1357052"/>
                </a:lnTo>
                <a:lnTo>
                  <a:pt x="3460807" y="1404863"/>
                </a:lnTo>
                <a:lnTo>
                  <a:pt x="3469731" y="1453006"/>
                </a:lnTo>
                <a:lnTo>
                  <a:pt x="3477312" y="1501454"/>
                </a:lnTo>
                <a:lnTo>
                  <a:pt x="3483539" y="1550182"/>
                </a:lnTo>
                <a:lnTo>
                  <a:pt x="3488402" y="1599161"/>
                </a:lnTo>
                <a:lnTo>
                  <a:pt x="3491889" y="1648366"/>
                </a:lnTo>
                <a:lnTo>
                  <a:pt x="3493990" y="1697770"/>
                </a:lnTo>
                <a:lnTo>
                  <a:pt x="3494692" y="1747346"/>
                </a:lnTo>
                <a:lnTo>
                  <a:pt x="3494043" y="1795442"/>
                </a:lnTo>
                <a:lnTo>
                  <a:pt x="3492107" y="1843217"/>
                </a:lnTo>
                <a:lnTo>
                  <a:pt x="3488900" y="1890654"/>
                </a:lnTo>
                <a:lnTo>
                  <a:pt x="3484439" y="1937737"/>
                </a:lnTo>
                <a:lnTo>
                  <a:pt x="3478741" y="1984448"/>
                </a:lnTo>
                <a:lnTo>
                  <a:pt x="3471822" y="2030772"/>
                </a:lnTo>
                <a:lnTo>
                  <a:pt x="3463700" y="2076692"/>
                </a:lnTo>
                <a:lnTo>
                  <a:pt x="3454390" y="2122190"/>
                </a:lnTo>
                <a:lnTo>
                  <a:pt x="3443909" y="2167250"/>
                </a:lnTo>
                <a:lnTo>
                  <a:pt x="3432275" y="2211857"/>
                </a:lnTo>
                <a:lnTo>
                  <a:pt x="3419503" y="2255992"/>
                </a:lnTo>
                <a:lnTo>
                  <a:pt x="3405611" y="2299639"/>
                </a:lnTo>
                <a:lnTo>
                  <a:pt x="3390614" y="2342782"/>
                </a:lnTo>
                <a:lnTo>
                  <a:pt x="3374530" y="2385404"/>
                </a:lnTo>
                <a:lnTo>
                  <a:pt x="3357376" y="2427488"/>
                </a:lnTo>
                <a:lnTo>
                  <a:pt x="3339167" y="2469018"/>
                </a:lnTo>
                <a:lnTo>
                  <a:pt x="3319922" y="2509977"/>
                </a:lnTo>
                <a:lnTo>
                  <a:pt x="3299655" y="2550348"/>
                </a:lnTo>
                <a:lnTo>
                  <a:pt x="3278384" y="2590115"/>
                </a:lnTo>
                <a:lnTo>
                  <a:pt x="3256126" y="2629261"/>
                </a:lnTo>
                <a:lnTo>
                  <a:pt x="3232897" y="2667769"/>
                </a:lnTo>
                <a:lnTo>
                  <a:pt x="3208715" y="2705623"/>
                </a:lnTo>
                <a:lnTo>
                  <a:pt x="3183594" y="2742806"/>
                </a:lnTo>
                <a:lnTo>
                  <a:pt x="3157553" y="2779302"/>
                </a:lnTo>
                <a:lnTo>
                  <a:pt x="3130608" y="2815093"/>
                </a:lnTo>
                <a:lnTo>
                  <a:pt x="3102775" y="2850164"/>
                </a:lnTo>
                <a:lnTo>
                  <a:pt x="3074072" y="2884496"/>
                </a:lnTo>
                <a:lnTo>
                  <a:pt x="3044514" y="2918075"/>
                </a:lnTo>
                <a:lnTo>
                  <a:pt x="3014119" y="2950883"/>
                </a:lnTo>
                <a:lnTo>
                  <a:pt x="2982903" y="2982903"/>
                </a:lnTo>
                <a:lnTo>
                  <a:pt x="2950883" y="3014119"/>
                </a:lnTo>
                <a:lnTo>
                  <a:pt x="2918075" y="3044514"/>
                </a:lnTo>
                <a:lnTo>
                  <a:pt x="2884496" y="3074072"/>
                </a:lnTo>
                <a:lnTo>
                  <a:pt x="2850164" y="3102775"/>
                </a:lnTo>
                <a:lnTo>
                  <a:pt x="2815093" y="3130608"/>
                </a:lnTo>
                <a:lnTo>
                  <a:pt x="2779302" y="3157553"/>
                </a:lnTo>
                <a:lnTo>
                  <a:pt x="2742806" y="3183594"/>
                </a:lnTo>
                <a:lnTo>
                  <a:pt x="2705623" y="3208715"/>
                </a:lnTo>
                <a:lnTo>
                  <a:pt x="2667769" y="3232897"/>
                </a:lnTo>
                <a:lnTo>
                  <a:pt x="2629261" y="3256126"/>
                </a:lnTo>
                <a:lnTo>
                  <a:pt x="2590115" y="3278384"/>
                </a:lnTo>
                <a:lnTo>
                  <a:pt x="2550348" y="3299655"/>
                </a:lnTo>
                <a:lnTo>
                  <a:pt x="2509977" y="3319922"/>
                </a:lnTo>
                <a:lnTo>
                  <a:pt x="2469018" y="3339167"/>
                </a:lnTo>
                <a:lnTo>
                  <a:pt x="2427488" y="3357376"/>
                </a:lnTo>
                <a:lnTo>
                  <a:pt x="2385404" y="3374530"/>
                </a:lnTo>
                <a:lnTo>
                  <a:pt x="2342782" y="3390614"/>
                </a:lnTo>
                <a:lnTo>
                  <a:pt x="2299639" y="3405611"/>
                </a:lnTo>
                <a:lnTo>
                  <a:pt x="2255992" y="3419503"/>
                </a:lnTo>
                <a:lnTo>
                  <a:pt x="2211857" y="3432275"/>
                </a:lnTo>
                <a:lnTo>
                  <a:pt x="2167250" y="3443909"/>
                </a:lnTo>
                <a:lnTo>
                  <a:pt x="2122190" y="3454390"/>
                </a:lnTo>
                <a:lnTo>
                  <a:pt x="2076692" y="3463700"/>
                </a:lnTo>
                <a:lnTo>
                  <a:pt x="2030772" y="3471822"/>
                </a:lnTo>
                <a:lnTo>
                  <a:pt x="1984448" y="3478741"/>
                </a:lnTo>
                <a:lnTo>
                  <a:pt x="1937737" y="3484439"/>
                </a:lnTo>
                <a:lnTo>
                  <a:pt x="1890654" y="3488900"/>
                </a:lnTo>
                <a:lnTo>
                  <a:pt x="1843217" y="3492107"/>
                </a:lnTo>
                <a:lnTo>
                  <a:pt x="1795442" y="3494043"/>
                </a:lnTo>
                <a:lnTo>
                  <a:pt x="1747346" y="3494692"/>
                </a:lnTo>
                <a:lnTo>
                  <a:pt x="1699250" y="3494043"/>
                </a:lnTo>
                <a:lnTo>
                  <a:pt x="1651475" y="3492107"/>
                </a:lnTo>
                <a:lnTo>
                  <a:pt x="1604038" y="3488900"/>
                </a:lnTo>
                <a:lnTo>
                  <a:pt x="1556955" y="3484439"/>
                </a:lnTo>
                <a:lnTo>
                  <a:pt x="1510243" y="3478741"/>
                </a:lnTo>
                <a:lnTo>
                  <a:pt x="1463920" y="3471822"/>
                </a:lnTo>
                <a:lnTo>
                  <a:pt x="1418000" y="3463700"/>
                </a:lnTo>
                <a:lnTo>
                  <a:pt x="1372502" y="3454390"/>
                </a:lnTo>
                <a:lnTo>
                  <a:pt x="1327442" y="3443909"/>
                </a:lnTo>
                <a:lnTo>
                  <a:pt x="1282835" y="3432275"/>
                </a:lnTo>
                <a:lnTo>
                  <a:pt x="1238700" y="3419503"/>
                </a:lnTo>
                <a:lnTo>
                  <a:pt x="1195053" y="3405611"/>
                </a:lnTo>
                <a:lnTo>
                  <a:pt x="1151910" y="3390614"/>
                </a:lnTo>
                <a:lnTo>
                  <a:pt x="1109288" y="3374530"/>
                </a:lnTo>
                <a:lnTo>
                  <a:pt x="1067204" y="3357376"/>
                </a:lnTo>
                <a:lnTo>
                  <a:pt x="1025674" y="3339167"/>
                </a:lnTo>
                <a:lnTo>
                  <a:pt x="984715" y="3319922"/>
                </a:lnTo>
                <a:lnTo>
                  <a:pt x="944344" y="3299655"/>
                </a:lnTo>
                <a:lnTo>
                  <a:pt x="904577" y="3278384"/>
                </a:lnTo>
                <a:lnTo>
                  <a:pt x="865431" y="3256126"/>
                </a:lnTo>
                <a:lnTo>
                  <a:pt x="826923" y="3232897"/>
                </a:lnTo>
                <a:lnTo>
                  <a:pt x="789069" y="3208715"/>
                </a:lnTo>
                <a:lnTo>
                  <a:pt x="751886" y="3183594"/>
                </a:lnTo>
                <a:lnTo>
                  <a:pt x="715390" y="3157553"/>
                </a:lnTo>
                <a:lnTo>
                  <a:pt x="679599" y="3130608"/>
                </a:lnTo>
                <a:lnTo>
                  <a:pt x="644528" y="3102775"/>
                </a:lnTo>
                <a:lnTo>
                  <a:pt x="610196" y="3074072"/>
                </a:lnTo>
                <a:lnTo>
                  <a:pt x="576617" y="3044514"/>
                </a:lnTo>
                <a:lnTo>
                  <a:pt x="543809" y="3014119"/>
                </a:lnTo>
                <a:lnTo>
                  <a:pt x="511789" y="2982903"/>
                </a:lnTo>
                <a:lnTo>
                  <a:pt x="480573" y="2950883"/>
                </a:lnTo>
                <a:lnTo>
                  <a:pt x="450178" y="2918075"/>
                </a:lnTo>
                <a:lnTo>
                  <a:pt x="420620" y="2884496"/>
                </a:lnTo>
                <a:lnTo>
                  <a:pt x="391917" y="2850164"/>
                </a:lnTo>
                <a:lnTo>
                  <a:pt x="364084" y="2815093"/>
                </a:lnTo>
                <a:lnTo>
                  <a:pt x="337139" y="2779302"/>
                </a:lnTo>
                <a:lnTo>
                  <a:pt x="311098" y="2742806"/>
                </a:lnTo>
                <a:lnTo>
                  <a:pt x="285977" y="2705623"/>
                </a:lnTo>
                <a:lnTo>
                  <a:pt x="261794" y="2667769"/>
                </a:lnTo>
                <a:lnTo>
                  <a:pt x="238566" y="2629261"/>
                </a:lnTo>
                <a:lnTo>
                  <a:pt x="216308" y="2590115"/>
                </a:lnTo>
                <a:lnTo>
                  <a:pt x="195037" y="2550348"/>
                </a:lnTo>
                <a:lnTo>
                  <a:pt x="174770" y="2509977"/>
                </a:lnTo>
                <a:lnTo>
                  <a:pt x="155525" y="2469018"/>
                </a:lnTo>
                <a:lnTo>
                  <a:pt x="137316" y="2427488"/>
                </a:lnTo>
                <a:lnTo>
                  <a:pt x="120162" y="2385404"/>
                </a:lnTo>
                <a:lnTo>
                  <a:pt x="104078" y="2342782"/>
                </a:lnTo>
                <a:lnTo>
                  <a:pt x="89081" y="2299639"/>
                </a:lnTo>
                <a:lnTo>
                  <a:pt x="75189" y="2255992"/>
                </a:lnTo>
                <a:lnTo>
                  <a:pt x="62417" y="2211857"/>
                </a:lnTo>
                <a:lnTo>
                  <a:pt x="50783" y="2167250"/>
                </a:lnTo>
                <a:lnTo>
                  <a:pt x="40302" y="2122190"/>
                </a:lnTo>
                <a:lnTo>
                  <a:pt x="30992" y="2076692"/>
                </a:lnTo>
                <a:lnTo>
                  <a:pt x="22870" y="2030772"/>
                </a:lnTo>
                <a:lnTo>
                  <a:pt x="15951" y="1984448"/>
                </a:lnTo>
                <a:lnTo>
                  <a:pt x="10253" y="1937737"/>
                </a:lnTo>
                <a:lnTo>
                  <a:pt x="5792" y="1890654"/>
                </a:lnTo>
                <a:lnTo>
                  <a:pt x="2585" y="1843217"/>
                </a:lnTo>
                <a:lnTo>
                  <a:pt x="649" y="1795442"/>
                </a:lnTo>
                <a:lnTo>
                  <a:pt x="0" y="1747346"/>
                </a:lnTo>
                <a:close/>
              </a:path>
            </a:pathLst>
          </a:custGeom>
          <a:ln w="19049">
            <a:solidFill>
              <a:srgbClr val="666666"/>
            </a:solidFill>
          </a:ln>
        </p:spPr>
        <p:txBody>
          <a:bodyPr wrap="square" lIns="0" tIns="0" rIns="0" bIns="0" rtlCol="0"/>
          <a:lstStyle/>
          <a:p>
            <a:endParaRPr>
              <a:solidFill>
                <a:prstClr val="black"/>
              </a:solidFill>
              <a:latin typeface="Calibri"/>
            </a:endParaRPr>
          </a:p>
        </p:txBody>
      </p:sp>
      <p:sp>
        <p:nvSpPr>
          <p:cNvPr id="5" name="object 5"/>
          <p:cNvSpPr/>
          <p:nvPr/>
        </p:nvSpPr>
        <p:spPr>
          <a:xfrm>
            <a:off x="702174" y="3869995"/>
            <a:ext cx="2301875" cy="777875"/>
          </a:xfrm>
          <a:custGeom>
            <a:avLst/>
            <a:gdLst/>
            <a:ahLst/>
            <a:cxnLst/>
            <a:rect l="l" t="t" r="r" b="b"/>
            <a:pathLst>
              <a:path w="2301875" h="777875">
                <a:moveTo>
                  <a:pt x="0" y="777323"/>
                </a:moveTo>
                <a:lnTo>
                  <a:pt x="2301595" y="0"/>
                </a:lnTo>
              </a:path>
            </a:pathLst>
          </a:custGeom>
          <a:ln w="19049">
            <a:solidFill>
              <a:srgbClr val="38751C"/>
            </a:solidFill>
          </a:ln>
        </p:spPr>
        <p:txBody>
          <a:bodyPr wrap="square" lIns="0" tIns="0" rIns="0" bIns="0" rtlCol="0"/>
          <a:lstStyle/>
          <a:p>
            <a:endParaRPr>
              <a:solidFill>
                <a:prstClr val="black"/>
              </a:solidFill>
              <a:latin typeface="Calibri"/>
            </a:endParaRPr>
          </a:p>
        </p:txBody>
      </p:sp>
      <p:sp>
        <p:nvSpPr>
          <p:cNvPr id="6" name="object 6"/>
          <p:cNvSpPr/>
          <p:nvPr/>
        </p:nvSpPr>
        <p:spPr>
          <a:xfrm>
            <a:off x="2993720" y="3840168"/>
            <a:ext cx="92075" cy="59690"/>
          </a:xfrm>
          <a:custGeom>
            <a:avLst/>
            <a:gdLst/>
            <a:ahLst/>
            <a:cxnLst/>
            <a:rect l="l" t="t" r="r" b="b"/>
            <a:pathLst>
              <a:path w="92075" h="59689">
                <a:moveTo>
                  <a:pt x="20124" y="59624"/>
                </a:moveTo>
                <a:lnTo>
                  <a:pt x="91974" y="2149"/>
                </a:lnTo>
                <a:lnTo>
                  <a:pt x="0" y="0"/>
                </a:lnTo>
                <a:lnTo>
                  <a:pt x="20124" y="59624"/>
                </a:lnTo>
                <a:close/>
              </a:path>
            </a:pathLst>
          </a:custGeom>
          <a:ln w="19049">
            <a:solidFill>
              <a:srgbClr val="38751C"/>
            </a:solidFill>
          </a:ln>
        </p:spPr>
        <p:txBody>
          <a:bodyPr wrap="square" lIns="0" tIns="0" rIns="0" bIns="0" rtlCol="0"/>
          <a:lstStyle/>
          <a:p>
            <a:endParaRPr>
              <a:solidFill>
                <a:prstClr val="black"/>
              </a:solidFill>
              <a:latin typeface="Calibri"/>
            </a:endParaRPr>
          </a:p>
        </p:txBody>
      </p:sp>
      <p:sp>
        <p:nvSpPr>
          <p:cNvPr id="7" name="object 7"/>
          <p:cNvSpPr/>
          <p:nvPr/>
        </p:nvSpPr>
        <p:spPr>
          <a:xfrm>
            <a:off x="989423" y="1328024"/>
            <a:ext cx="2089150" cy="889000"/>
          </a:xfrm>
          <a:custGeom>
            <a:avLst/>
            <a:gdLst/>
            <a:ahLst/>
            <a:cxnLst/>
            <a:rect l="l" t="t" r="r" b="b"/>
            <a:pathLst>
              <a:path w="2089150" h="889000">
                <a:moveTo>
                  <a:pt x="0" y="0"/>
                </a:moveTo>
                <a:lnTo>
                  <a:pt x="2089020" y="888848"/>
                </a:lnTo>
              </a:path>
            </a:pathLst>
          </a:custGeom>
          <a:ln w="19049">
            <a:solidFill>
              <a:srgbClr val="38751C"/>
            </a:solidFill>
          </a:ln>
        </p:spPr>
        <p:txBody>
          <a:bodyPr wrap="square" lIns="0" tIns="0" rIns="0" bIns="0" rtlCol="0"/>
          <a:lstStyle/>
          <a:p>
            <a:endParaRPr>
              <a:solidFill>
                <a:prstClr val="black"/>
              </a:solidFill>
              <a:latin typeface="Calibri"/>
            </a:endParaRPr>
          </a:p>
        </p:txBody>
      </p:sp>
      <p:sp>
        <p:nvSpPr>
          <p:cNvPr id="8" name="object 8"/>
          <p:cNvSpPr/>
          <p:nvPr/>
        </p:nvSpPr>
        <p:spPr>
          <a:xfrm>
            <a:off x="3066119" y="2187918"/>
            <a:ext cx="92075" cy="62865"/>
          </a:xfrm>
          <a:custGeom>
            <a:avLst/>
            <a:gdLst/>
            <a:ahLst/>
            <a:cxnLst/>
            <a:rect l="l" t="t" r="r" b="b"/>
            <a:pathLst>
              <a:path w="92075" h="62865">
                <a:moveTo>
                  <a:pt x="0" y="57907"/>
                </a:moveTo>
                <a:lnTo>
                  <a:pt x="91874" y="62802"/>
                </a:lnTo>
                <a:lnTo>
                  <a:pt x="24649" y="0"/>
                </a:lnTo>
                <a:lnTo>
                  <a:pt x="0" y="57907"/>
                </a:lnTo>
                <a:close/>
              </a:path>
            </a:pathLst>
          </a:custGeom>
          <a:ln w="19049">
            <a:solidFill>
              <a:srgbClr val="38751C"/>
            </a:solidFill>
          </a:ln>
        </p:spPr>
        <p:txBody>
          <a:bodyPr wrap="square" lIns="0" tIns="0" rIns="0" bIns="0" rtlCol="0"/>
          <a:lstStyle/>
          <a:p>
            <a:endParaRPr>
              <a:solidFill>
                <a:prstClr val="black"/>
              </a:solidFill>
              <a:latin typeface="Calibri"/>
            </a:endParaRPr>
          </a:p>
        </p:txBody>
      </p:sp>
      <p:sp>
        <p:nvSpPr>
          <p:cNvPr id="9" name="object 9"/>
          <p:cNvSpPr/>
          <p:nvPr/>
        </p:nvSpPr>
        <p:spPr>
          <a:xfrm>
            <a:off x="6470886" y="3099345"/>
            <a:ext cx="2160270" cy="0"/>
          </a:xfrm>
          <a:custGeom>
            <a:avLst/>
            <a:gdLst/>
            <a:ahLst/>
            <a:cxnLst/>
            <a:rect l="l" t="t" r="r" b="b"/>
            <a:pathLst>
              <a:path w="2160270">
                <a:moveTo>
                  <a:pt x="0" y="0"/>
                </a:moveTo>
                <a:lnTo>
                  <a:pt x="2159995" y="0"/>
                </a:lnTo>
              </a:path>
            </a:pathLst>
          </a:custGeom>
          <a:ln w="19049">
            <a:solidFill>
              <a:srgbClr val="38751C"/>
            </a:solidFill>
          </a:ln>
        </p:spPr>
        <p:txBody>
          <a:bodyPr wrap="square" lIns="0" tIns="0" rIns="0" bIns="0" rtlCol="0"/>
          <a:lstStyle/>
          <a:p>
            <a:endParaRPr>
              <a:solidFill>
                <a:prstClr val="black"/>
              </a:solidFill>
              <a:latin typeface="Calibri"/>
            </a:endParaRPr>
          </a:p>
        </p:txBody>
      </p:sp>
      <p:sp>
        <p:nvSpPr>
          <p:cNvPr id="10" name="object 10"/>
          <p:cNvSpPr/>
          <p:nvPr/>
        </p:nvSpPr>
        <p:spPr>
          <a:xfrm>
            <a:off x="8630883" y="3067880"/>
            <a:ext cx="86995" cy="63500"/>
          </a:xfrm>
          <a:custGeom>
            <a:avLst/>
            <a:gdLst/>
            <a:ahLst/>
            <a:cxnLst/>
            <a:rect l="l" t="t" r="r" b="b"/>
            <a:pathLst>
              <a:path w="86995" h="63500">
                <a:moveTo>
                  <a:pt x="0" y="62929"/>
                </a:moveTo>
                <a:lnTo>
                  <a:pt x="86449" y="31464"/>
                </a:lnTo>
                <a:lnTo>
                  <a:pt x="0" y="0"/>
                </a:lnTo>
                <a:lnTo>
                  <a:pt x="0" y="62929"/>
                </a:lnTo>
                <a:close/>
              </a:path>
            </a:pathLst>
          </a:custGeom>
          <a:ln w="19049">
            <a:solidFill>
              <a:srgbClr val="38751C"/>
            </a:solidFill>
          </a:ln>
        </p:spPr>
        <p:txBody>
          <a:bodyPr wrap="square" lIns="0" tIns="0" rIns="0" bIns="0" rtlCol="0"/>
          <a:lstStyle/>
          <a:p>
            <a:endParaRPr>
              <a:solidFill>
                <a:prstClr val="black"/>
              </a:solidFill>
              <a:latin typeface="Calibri"/>
            </a:endParaRPr>
          </a:p>
        </p:txBody>
      </p:sp>
      <p:sp>
        <p:nvSpPr>
          <p:cNvPr id="11" name="object 11"/>
          <p:cNvSpPr/>
          <p:nvPr/>
        </p:nvSpPr>
        <p:spPr>
          <a:xfrm>
            <a:off x="1380509" y="1090350"/>
            <a:ext cx="352424" cy="304799"/>
          </a:xfrm>
          <a:prstGeom prst="rect">
            <a:avLst/>
          </a:prstGeom>
          <a:blipFill>
            <a:blip r:embed="rId3" cstate="print"/>
            <a:stretch>
              <a:fillRect/>
            </a:stretch>
          </a:blipFill>
        </p:spPr>
        <p:txBody>
          <a:bodyPr wrap="square" lIns="0" tIns="0" rIns="0" bIns="0" rtlCol="0"/>
          <a:lstStyle/>
          <a:p>
            <a:endParaRPr>
              <a:solidFill>
                <a:prstClr val="black"/>
              </a:solidFill>
              <a:latin typeface="Calibri"/>
            </a:endParaRPr>
          </a:p>
        </p:txBody>
      </p:sp>
      <p:sp>
        <p:nvSpPr>
          <p:cNvPr id="12" name="object 12"/>
          <p:cNvSpPr/>
          <p:nvPr/>
        </p:nvSpPr>
        <p:spPr>
          <a:xfrm>
            <a:off x="1370985" y="1080824"/>
            <a:ext cx="371475" cy="323850"/>
          </a:xfrm>
          <a:custGeom>
            <a:avLst/>
            <a:gdLst/>
            <a:ahLst/>
            <a:cxnLst/>
            <a:rect l="l" t="t" r="r" b="b"/>
            <a:pathLst>
              <a:path w="371475" h="323850">
                <a:moveTo>
                  <a:pt x="0" y="0"/>
                </a:moveTo>
                <a:lnTo>
                  <a:pt x="371474" y="0"/>
                </a:lnTo>
                <a:lnTo>
                  <a:pt x="371474" y="323849"/>
                </a:lnTo>
                <a:lnTo>
                  <a:pt x="0" y="323849"/>
                </a:lnTo>
                <a:lnTo>
                  <a:pt x="0" y="0"/>
                </a:lnTo>
                <a:close/>
              </a:path>
            </a:pathLst>
          </a:custGeom>
          <a:ln w="19049">
            <a:solidFill>
              <a:srgbClr val="38751C"/>
            </a:solidFill>
          </a:ln>
        </p:spPr>
        <p:txBody>
          <a:bodyPr wrap="square" lIns="0" tIns="0" rIns="0" bIns="0" rtlCol="0"/>
          <a:lstStyle/>
          <a:p>
            <a:endParaRPr>
              <a:solidFill>
                <a:prstClr val="black"/>
              </a:solidFill>
              <a:latin typeface="Calibri"/>
            </a:endParaRPr>
          </a:p>
        </p:txBody>
      </p:sp>
      <p:sp>
        <p:nvSpPr>
          <p:cNvPr id="13" name="object 13"/>
          <p:cNvSpPr/>
          <p:nvPr/>
        </p:nvSpPr>
        <p:spPr>
          <a:xfrm>
            <a:off x="1300359" y="3918269"/>
            <a:ext cx="295274" cy="361949"/>
          </a:xfrm>
          <a:prstGeom prst="rect">
            <a:avLst/>
          </a:prstGeom>
          <a:blipFill>
            <a:blip r:embed="rId4" cstate="print"/>
            <a:stretch>
              <a:fillRect/>
            </a:stretch>
          </a:blipFill>
        </p:spPr>
        <p:txBody>
          <a:bodyPr wrap="square" lIns="0" tIns="0" rIns="0" bIns="0" rtlCol="0"/>
          <a:lstStyle/>
          <a:p>
            <a:endParaRPr>
              <a:solidFill>
                <a:prstClr val="black"/>
              </a:solidFill>
              <a:latin typeface="Calibri"/>
            </a:endParaRPr>
          </a:p>
        </p:txBody>
      </p:sp>
      <p:sp>
        <p:nvSpPr>
          <p:cNvPr id="14" name="object 14"/>
          <p:cNvSpPr/>
          <p:nvPr/>
        </p:nvSpPr>
        <p:spPr>
          <a:xfrm>
            <a:off x="1290835" y="3908743"/>
            <a:ext cx="314325" cy="381000"/>
          </a:xfrm>
          <a:custGeom>
            <a:avLst/>
            <a:gdLst/>
            <a:ahLst/>
            <a:cxnLst/>
            <a:rect l="l" t="t" r="r" b="b"/>
            <a:pathLst>
              <a:path w="314325" h="381000">
                <a:moveTo>
                  <a:pt x="0" y="0"/>
                </a:moveTo>
                <a:lnTo>
                  <a:pt x="314324" y="0"/>
                </a:lnTo>
                <a:lnTo>
                  <a:pt x="314324" y="380999"/>
                </a:lnTo>
                <a:lnTo>
                  <a:pt x="0" y="380999"/>
                </a:lnTo>
                <a:lnTo>
                  <a:pt x="0" y="0"/>
                </a:lnTo>
                <a:close/>
              </a:path>
            </a:pathLst>
          </a:custGeom>
          <a:ln w="19049">
            <a:solidFill>
              <a:srgbClr val="38751C"/>
            </a:solidFill>
          </a:ln>
        </p:spPr>
        <p:txBody>
          <a:bodyPr wrap="square" lIns="0" tIns="0" rIns="0" bIns="0" rtlCol="0"/>
          <a:lstStyle/>
          <a:p>
            <a:endParaRPr>
              <a:solidFill>
                <a:prstClr val="black"/>
              </a:solidFill>
              <a:latin typeface="Calibri"/>
            </a:endParaRPr>
          </a:p>
        </p:txBody>
      </p:sp>
      <p:sp>
        <p:nvSpPr>
          <p:cNvPr id="15" name="object 15"/>
          <p:cNvSpPr/>
          <p:nvPr/>
        </p:nvSpPr>
        <p:spPr>
          <a:xfrm>
            <a:off x="7245910" y="2615947"/>
            <a:ext cx="352424" cy="304799"/>
          </a:xfrm>
          <a:prstGeom prst="rect">
            <a:avLst/>
          </a:prstGeom>
          <a:blipFill>
            <a:blip r:embed="rId5" cstate="print"/>
            <a:stretch>
              <a:fillRect/>
            </a:stretch>
          </a:blipFill>
        </p:spPr>
        <p:txBody>
          <a:bodyPr wrap="square" lIns="0" tIns="0" rIns="0" bIns="0" rtlCol="0"/>
          <a:lstStyle/>
          <a:p>
            <a:endParaRPr>
              <a:solidFill>
                <a:prstClr val="black"/>
              </a:solidFill>
              <a:latin typeface="Calibri"/>
            </a:endParaRPr>
          </a:p>
        </p:txBody>
      </p:sp>
      <p:sp>
        <p:nvSpPr>
          <p:cNvPr id="16" name="object 16"/>
          <p:cNvSpPr/>
          <p:nvPr/>
        </p:nvSpPr>
        <p:spPr>
          <a:xfrm>
            <a:off x="7236386" y="2606421"/>
            <a:ext cx="371475" cy="323850"/>
          </a:xfrm>
          <a:custGeom>
            <a:avLst/>
            <a:gdLst/>
            <a:ahLst/>
            <a:cxnLst/>
            <a:rect l="l" t="t" r="r" b="b"/>
            <a:pathLst>
              <a:path w="371475" h="323850">
                <a:moveTo>
                  <a:pt x="0" y="0"/>
                </a:moveTo>
                <a:lnTo>
                  <a:pt x="371474" y="0"/>
                </a:lnTo>
                <a:lnTo>
                  <a:pt x="371474" y="323849"/>
                </a:lnTo>
                <a:lnTo>
                  <a:pt x="0" y="323849"/>
                </a:lnTo>
                <a:lnTo>
                  <a:pt x="0" y="0"/>
                </a:lnTo>
                <a:close/>
              </a:path>
            </a:pathLst>
          </a:custGeom>
          <a:ln w="19049">
            <a:solidFill>
              <a:srgbClr val="38751C"/>
            </a:solidFill>
          </a:ln>
        </p:spPr>
        <p:txBody>
          <a:bodyPr wrap="square" lIns="0" tIns="0" rIns="0" bIns="0" rtlCol="0"/>
          <a:lstStyle/>
          <a:p>
            <a:endParaRPr>
              <a:solidFill>
                <a:prstClr val="black"/>
              </a:solidFill>
              <a:latin typeface="Calibri"/>
            </a:endParaRPr>
          </a:p>
        </p:txBody>
      </p:sp>
      <p:sp>
        <p:nvSpPr>
          <p:cNvPr id="17" name="object 17"/>
          <p:cNvSpPr/>
          <p:nvPr/>
        </p:nvSpPr>
        <p:spPr>
          <a:xfrm>
            <a:off x="6585386" y="3290870"/>
            <a:ext cx="2112010" cy="0"/>
          </a:xfrm>
          <a:custGeom>
            <a:avLst/>
            <a:gdLst/>
            <a:ahLst/>
            <a:cxnLst/>
            <a:rect l="l" t="t" r="r" b="b"/>
            <a:pathLst>
              <a:path w="2112009">
                <a:moveTo>
                  <a:pt x="2111695" y="0"/>
                </a:moveTo>
                <a:lnTo>
                  <a:pt x="0" y="0"/>
                </a:lnTo>
              </a:path>
            </a:pathLst>
          </a:custGeom>
          <a:ln w="19049">
            <a:solidFill>
              <a:srgbClr val="FF0000"/>
            </a:solidFill>
          </a:ln>
        </p:spPr>
        <p:txBody>
          <a:bodyPr wrap="square" lIns="0" tIns="0" rIns="0" bIns="0" rtlCol="0"/>
          <a:lstStyle/>
          <a:p>
            <a:endParaRPr>
              <a:solidFill>
                <a:prstClr val="black"/>
              </a:solidFill>
              <a:latin typeface="Calibri"/>
            </a:endParaRPr>
          </a:p>
        </p:txBody>
      </p:sp>
      <p:sp>
        <p:nvSpPr>
          <p:cNvPr id="18" name="object 18"/>
          <p:cNvSpPr/>
          <p:nvPr/>
        </p:nvSpPr>
        <p:spPr>
          <a:xfrm>
            <a:off x="6498938" y="3259405"/>
            <a:ext cx="86995" cy="63500"/>
          </a:xfrm>
          <a:custGeom>
            <a:avLst/>
            <a:gdLst/>
            <a:ahLst/>
            <a:cxnLst/>
            <a:rect l="l" t="t" r="r" b="b"/>
            <a:pathLst>
              <a:path w="86995" h="63500">
                <a:moveTo>
                  <a:pt x="86449" y="0"/>
                </a:moveTo>
                <a:lnTo>
                  <a:pt x="0" y="31464"/>
                </a:lnTo>
                <a:lnTo>
                  <a:pt x="86449" y="62929"/>
                </a:lnTo>
                <a:lnTo>
                  <a:pt x="86449" y="0"/>
                </a:lnTo>
                <a:close/>
              </a:path>
            </a:pathLst>
          </a:custGeom>
          <a:ln w="19049">
            <a:solidFill>
              <a:srgbClr val="FF0000"/>
            </a:solidFill>
          </a:ln>
        </p:spPr>
        <p:txBody>
          <a:bodyPr wrap="square" lIns="0" tIns="0" rIns="0" bIns="0" rtlCol="0"/>
          <a:lstStyle/>
          <a:p>
            <a:endParaRPr>
              <a:solidFill>
                <a:prstClr val="black"/>
              </a:solidFill>
              <a:latin typeface="Calibri"/>
            </a:endParaRPr>
          </a:p>
        </p:txBody>
      </p:sp>
      <p:sp>
        <p:nvSpPr>
          <p:cNvPr id="19" name="object 19"/>
          <p:cNvSpPr txBox="1">
            <a:spLocks noGrp="1"/>
          </p:cNvSpPr>
          <p:nvPr>
            <p:ph type="title"/>
          </p:nvPr>
        </p:nvSpPr>
        <p:spPr>
          <a:xfrm>
            <a:off x="2195267" y="857250"/>
            <a:ext cx="1824989" cy="466090"/>
          </a:xfrm>
          <a:prstGeom prst="rect">
            <a:avLst/>
          </a:prstGeom>
        </p:spPr>
        <p:txBody>
          <a:bodyPr vert="horz" wrap="square" lIns="0" tIns="0" rIns="0" bIns="0" rtlCol="0">
            <a:spAutoFit/>
          </a:bodyPr>
          <a:lstStyle/>
          <a:p>
            <a:pPr marL="12700"/>
            <a:r>
              <a:rPr sz="3000" spc="-5" dirty="0">
                <a:solidFill>
                  <a:srgbClr val="38751C"/>
                </a:solidFill>
              </a:rPr>
              <a:t>activations</a:t>
            </a:r>
            <a:endParaRPr sz="3000"/>
          </a:p>
        </p:txBody>
      </p:sp>
      <p:sp>
        <p:nvSpPr>
          <p:cNvPr id="20" name="object 20"/>
          <p:cNvSpPr/>
          <p:nvPr/>
        </p:nvSpPr>
        <p:spPr>
          <a:xfrm>
            <a:off x="7164960" y="3412445"/>
            <a:ext cx="514348" cy="676273"/>
          </a:xfrm>
          <a:prstGeom prst="rect">
            <a:avLst/>
          </a:prstGeom>
          <a:blipFill>
            <a:blip r:embed="rId6" cstate="print"/>
            <a:stretch>
              <a:fillRect/>
            </a:stretch>
          </a:blipFill>
        </p:spPr>
        <p:txBody>
          <a:bodyPr wrap="square" lIns="0" tIns="0" rIns="0" bIns="0" rtlCol="0"/>
          <a:lstStyle/>
          <a:p>
            <a:endParaRPr>
              <a:solidFill>
                <a:prstClr val="black"/>
              </a:solidFill>
              <a:latin typeface="Calibri"/>
            </a:endParaRPr>
          </a:p>
        </p:txBody>
      </p:sp>
      <p:sp>
        <p:nvSpPr>
          <p:cNvPr id="21" name="object 21"/>
          <p:cNvSpPr/>
          <p:nvPr/>
        </p:nvSpPr>
        <p:spPr>
          <a:xfrm>
            <a:off x="7155460" y="3402920"/>
            <a:ext cx="533400" cy="695325"/>
          </a:xfrm>
          <a:custGeom>
            <a:avLst/>
            <a:gdLst/>
            <a:ahLst/>
            <a:cxnLst/>
            <a:rect l="l" t="t" r="r" b="b"/>
            <a:pathLst>
              <a:path w="533400" h="695325">
                <a:moveTo>
                  <a:pt x="0" y="0"/>
                </a:moveTo>
                <a:lnTo>
                  <a:pt x="533373" y="0"/>
                </a:lnTo>
                <a:lnTo>
                  <a:pt x="533373" y="695323"/>
                </a:lnTo>
                <a:lnTo>
                  <a:pt x="0" y="695323"/>
                </a:lnTo>
                <a:lnTo>
                  <a:pt x="0" y="0"/>
                </a:lnTo>
                <a:close/>
              </a:path>
            </a:pathLst>
          </a:custGeom>
          <a:ln w="19049">
            <a:solidFill>
              <a:srgbClr val="FF0000"/>
            </a:solidFill>
          </a:ln>
        </p:spPr>
        <p:txBody>
          <a:bodyPr wrap="square" lIns="0" tIns="0" rIns="0" bIns="0" rtlCol="0"/>
          <a:lstStyle/>
          <a:p>
            <a:endParaRPr>
              <a:solidFill>
                <a:prstClr val="black"/>
              </a:solidFill>
              <a:latin typeface="Calibri"/>
            </a:endParaRPr>
          </a:p>
        </p:txBody>
      </p:sp>
      <p:sp>
        <p:nvSpPr>
          <p:cNvPr id="22" name="object 22"/>
          <p:cNvSpPr/>
          <p:nvPr/>
        </p:nvSpPr>
        <p:spPr>
          <a:xfrm>
            <a:off x="3398744" y="2147685"/>
            <a:ext cx="485773" cy="638173"/>
          </a:xfrm>
          <a:prstGeom prst="rect">
            <a:avLst/>
          </a:prstGeom>
          <a:blipFill>
            <a:blip r:embed="rId7" cstate="print"/>
            <a:stretch>
              <a:fillRect/>
            </a:stretch>
          </a:blipFill>
        </p:spPr>
        <p:txBody>
          <a:bodyPr wrap="square" lIns="0" tIns="0" rIns="0" bIns="0" rtlCol="0"/>
          <a:lstStyle/>
          <a:p>
            <a:endParaRPr>
              <a:solidFill>
                <a:prstClr val="black"/>
              </a:solidFill>
              <a:latin typeface="Calibri"/>
            </a:endParaRPr>
          </a:p>
        </p:txBody>
      </p:sp>
      <p:sp>
        <p:nvSpPr>
          <p:cNvPr id="23" name="object 23"/>
          <p:cNvSpPr/>
          <p:nvPr/>
        </p:nvSpPr>
        <p:spPr>
          <a:xfrm>
            <a:off x="3389244" y="2138160"/>
            <a:ext cx="504825" cy="657225"/>
          </a:xfrm>
          <a:custGeom>
            <a:avLst/>
            <a:gdLst/>
            <a:ahLst/>
            <a:cxnLst/>
            <a:rect l="l" t="t" r="r" b="b"/>
            <a:pathLst>
              <a:path w="504825" h="657225">
                <a:moveTo>
                  <a:pt x="0" y="0"/>
                </a:moveTo>
                <a:lnTo>
                  <a:pt x="504823" y="0"/>
                </a:lnTo>
                <a:lnTo>
                  <a:pt x="504823" y="657223"/>
                </a:lnTo>
                <a:lnTo>
                  <a:pt x="0" y="657223"/>
                </a:lnTo>
                <a:lnTo>
                  <a:pt x="0" y="0"/>
                </a:lnTo>
                <a:close/>
              </a:path>
            </a:pathLst>
          </a:custGeom>
          <a:ln w="19049">
            <a:solidFill>
              <a:srgbClr val="FF0000"/>
            </a:solidFill>
          </a:ln>
        </p:spPr>
        <p:txBody>
          <a:bodyPr wrap="square" lIns="0" tIns="0" rIns="0" bIns="0" rtlCol="0"/>
          <a:lstStyle/>
          <a:p>
            <a:endParaRPr>
              <a:solidFill>
                <a:prstClr val="black"/>
              </a:solidFill>
              <a:latin typeface="Calibri"/>
            </a:endParaRPr>
          </a:p>
        </p:txBody>
      </p:sp>
      <p:sp>
        <p:nvSpPr>
          <p:cNvPr id="24" name="object 24"/>
          <p:cNvSpPr/>
          <p:nvPr/>
        </p:nvSpPr>
        <p:spPr>
          <a:xfrm>
            <a:off x="3398743" y="3350294"/>
            <a:ext cx="409574" cy="704848"/>
          </a:xfrm>
          <a:prstGeom prst="rect">
            <a:avLst/>
          </a:prstGeom>
          <a:blipFill>
            <a:blip r:embed="rId8" cstate="print"/>
            <a:stretch>
              <a:fillRect/>
            </a:stretch>
          </a:blipFill>
        </p:spPr>
        <p:txBody>
          <a:bodyPr wrap="square" lIns="0" tIns="0" rIns="0" bIns="0" rtlCol="0"/>
          <a:lstStyle/>
          <a:p>
            <a:endParaRPr>
              <a:solidFill>
                <a:prstClr val="black"/>
              </a:solidFill>
              <a:latin typeface="Calibri"/>
            </a:endParaRPr>
          </a:p>
        </p:txBody>
      </p:sp>
      <p:sp>
        <p:nvSpPr>
          <p:cNvPr id="25" name="object 25"/>
          <p:cNvSpPr/>
          <p:nvPr/>
        </p:nvSpPr>
        <p:spPr>
          <a:xfrm>
            <a:off x="3389244" y="3340757"/>
            <a:ext cx="428625" cy="723900"/>
          </a:xfrm>
          <a:custGeom>
            <a:avLst/>
            <a:gdLst/>
            <a:ahLst/>
            <a:cxnLst/>
            <a:rect l="l" t="t" r="r" b="b"/>
            <a:pathLst>
              <a:path w="428625" h="723900">
                <a:moveTo>
                  <a:pt x="0" y="0"/>
                </a:moveTo>
                <a:lnTo>
                  <a:pt x="428599" y="0"/>
                </a:lnTo>
                <a:lnTo>
                  <a:pt x="428599" y="723886"/>
                </a:lnTo>
                <a:lnTo>
                  <a:pt x="0" y="723886"/>
                </a:lnTo>
                <a:lnTo>
                  <a:pt x="0" y="0"/>
                </a:lnTo>
                <a:close/>
              </a:path>
            </a:pathLst>
          </a:custGeom>
          <a:ln w="19049">
            <a:solidFill>
              <a:srgbClr val="FF0000"/>
            </a:solidFill>
          </a:ln>
        </p:spPr>
        <p:txBody>
          <a:bodyPr wrap="square" lIns="0" tIns="0" rIns="0" bIns="0" rtlCol="0"/>
          <a:lstStyle/>
          <a:p>
            <a:endParaRPr>
              <a:solidFill>
                <a:prstClr val="black"/>
              </a:solidFill>
              <a:latin typeface="Calibri"/>
            </a:endParaRPr>
          </a:p>
        </p:txBody>
      </p:sp>
      <p:sp>
        <p:nvSpPr>
          <p:cNvPr id="26" name="object 26"/>
          <p:cNvSpPr txBox="1">
            <a:spLocks noGrp="1"/>
          </p:cNvSpPr>
          <p:nvPr>
            <p:ph type="body" idx="1"/>
          </p:nvPr>
        </p:nvSpPr>
        <p:spPr>
          <a:xfrm>
            <a:off x="765798" y="2150921"/>
            <a:ext cx="7612402" cy="3200876"/>
          </a:xfrm>
          <a:prstGeom prst="rect">
            <a:avLst/>
          </a:prstGeom>
        </p:spPr>
        <p:txBody>
          <a:bodyPr vert="horz" wrap="square" lIns="0" tIns="0" rIns="0" bIns="0" rtlCol="0">
            <a:spAutoFit/>
          </a:bodyPr>
          <a:lstStyle/>
          <a:p>
            <a:pPr marL="3252470" marR="2814955" algn="ctr"/>
            <a:r>
              <a:rPr spc="-5" dirty="0"/>
              <a:t>“local</a:t>
            </a:r>
            <a:r>
              <a:rPr spc="-35" dirty="0"/>
              <a:t> </a:t>
            </a:r>
            <a:r>
              <a:rPr spc="-5" dirty="0"/>
              <a:t>gradient”</a:t>
            </a:r>
          </a:p>
          <a:p>
            <a:pPr marL="3252470"/>
            <a:endParaRPr spc="-5" dirty="0"/>
          </a:p>
          <a:p>
            <a:pPr marL="3252470"/>
            <a:endParaRPr sz="2350">
              <a:latin typeface="Times New Roman"/>
              <a:cs typeface="Times New Roman"/>
            </a:endParaRPr>
          </a:p>
          <a:p>
            <a:pPr marL="3252470" marR="2941320" algn="ctr"/>
            <a:r>
              <a:rPr sz="4800" spc="-5" dirty="0">
                <a:solidFill>
                  <a:srgbClr val="000000"/>
                </a:solidFill>
              </a:rPr>
              <a:t>f</a:t>
            </a:r>
            <a:endParaRPr sz="4800"/>
          </a:p>
          <a:p>
            <a:pPr marL="3252470">
              <a:spcBef>
                <a:spcPts val="20"/>
              </a:spcBef>
            </a:pPr>
            <a:endParaRPr sz="7050">
              <a:latin typeface="Times New Roman"/>
              <a:cs typeface="Times New Roman"/>
            </a:endParaRPr>
          </a:p>
          <a:p>
            <a:pPr marL="6031865"/>
            <a:r>
              <a:rPr sz="3000" spc="-5" dirty="0"/>
              <a:t>gradients</a:t>
            </a:r>
            <a:endParaRPr sz="3000"/>
          </a:p>
        </p:txBody>
      </p:sp>
      <p:sp>
        <p:nvSpPr>
          <p:cNvPr id="27" name="object 27"/>
          <p:cNvSpPr/>
          <p:nvPr/>
        </p:nvSpPr>
        <p:spPr>
          <a:xfrm>
            <a:off x="799524" y="1569286"/>
            <a:ext cx="2129395" cy="1553146"/>
          </a:xfrm>
          <a:prstGeom prst="rect">
            <a:avLst/>
          </a:prstGeom>
          <a:blipFill>
            <a:blip r:embed="rId9" cstate="print"/>
            <a:stretch>
              <a:fillRect/>
            </a:stretch>
          </a:blipFill>
        </p:spPr>
        <p:txBody>
          <a:bodyPr wrap="square" lIns="0" tIns="0" rIns="0" bIns="0" rtlCol="0"/>
          <a:lstStyle/>
          <a:p>
            <a:endParaRPr>
              <a:solidFill>
                <a:prstClr val="black"/>
              </a:solidFill>
              <a:latin typeface="Calibri"/>
            </a:endParaRPr>
          </a:p>
        </p:txBody>
      </p:sp>
      <p:sp>
        <p:nvSpPr>
          <p:cNvPr id="28" name="object 28"/>
          <p:cNvSpPr/>
          <p:nvPr/>
        </p:nvSpPr>
        <p:spPr>
          <a:xfrm>
            <a:off x="784738" y="1598789"/>
            <a:ext cx="811530" cy="833119"/>
          </a:xfrm>
          <a:custGeom>
            <a:avLst/>
            <a:gdLst/>
            <a:ahLst/>
            <a:cxnLst/>
            <a:rect l="l" t="t" r="r" b="b"/>
            <a:pathLst>
              <a:path w="811530" h="833119">
                <a:moveTo>
                  <a:pt x="281399" y="0"/>
                </a:moveTo>
                <a:lnTo>
                  <a:pt x="811198" y="260399"/>
                </a:lnTo>
                <a:lnTo>
                  <a:pt x="529798" y="833098"/>
                </a:lnTo>
                <a:lnTo>
                  <a:pt x="0" y="572698"/>
                </a:lnTo>
                <a:lnTo>
                  <a:pt x="281399" y="0"/>
                </a:lnTo>
                <a:close/>
              </a:path>
            </a:pathLst>
          </a:custGeom>
          <a:ln w="19049">
            <a:solidFill>
              <a:srgbClr val="FF0000"/>
            </a:solidFill>
          </a:ln>
        </p:spPr>
        <p:txBody>
          <a:bodyPr wrap="square" lIns="0" tIns="0" rIns="0" bIns="0" rtlCol="0"/>
          <a:lstStyle/>
          <a:p>
            <a:endParaRPr>
              <a:solidFill>
                <a:prstClr val="black"/>
              </a:solidFill>
              <a:latin typeface="Calibri"/>
            </a:endParaRPr>
          </a:p>
        </p:txBody>
      </p:sp>
      <p:sp>
        <p:nvSpPr>
          <p:cNvPr id="29" name="object 29"/>
          <p:cNvSpPr/>
          <p:nvPr/>
        </p:nvSpPr>
        <p:spPr>
          <a:xfrm>
            <a:off x="1202508" y="4046528"/>
            <a:ext cx="2132702" cy="1320412"/>
          </a:xfrm>
          <a:prstGeom prst="rect">
            <a:avLst/>
          </a:prstGeom>
          <a:blipFill>
            <a:blip r:embed="rId10" cstate="print"/>
            <a:stretch>
              <a:fillRect/>
            </a:stretch>
          </a:blipFill>
        </p:spPr>
        <p:txBody>
          <a:bodyPr wrap="square" lIns="0" tIns="0" rIns="0" bIns="0" rtlCol="0"/>
          <a:lstStyle/>
          <a:p>
            <a:endParaRPr>
              <a:solidFill>
                <a:prstClr val="black"/>
              </a:solidFill>
              <a:latin typeface="Calibri"/>
            </a:endParaRPr>
          </a:p>
        </p:txBody>
      </p:sp>
      <p:sp>
        <p:nvSpPr>
          <p:cNvPr id="30" name="object 30"/>
          <p:cNvSpPr/>
          <p:nvPr/>
        </p:nvSpPr>
        <p:spPr>
          <a:xfrm>
            <a:off x="1195922" y="4528467"/>
            <a:ext cx="767080" cy="796290"/>
          </a:xfrm>
          <a:custGeom>
            <a:avLst/>
            <a:gdLst/>
            <a:ahLst/>
            <a:cxnLst/>
            <a:rect l="l" t="t" r="r" b="b"/>
            <a:pathLst>
              <a:path w="767080" h="796289">
                <a:moveTo>
                  <a:pt x="0" y="193199"/>
                </a:moveTo>
                <a:lnTo>
                  <a:pt x="557698" y="0"/>
                </a:lnTo>
                <a:lnTo>
                  <a:pt x="766798" y="602998"/>
                </a:lnTo>
                <a:lnTo>
                  <a:pt x="209099" y="796198"/>
                </a:lnTo>
                <a:lnTo>
                  <a:pt x="0" y="193199"/>
                </a:lnTo>
                <a:close/>
              </a:path>
            </a:pathLst>
          </a:custGeom>
          <a:ln w="19049">
            <a:solidFill>
              <a:srgbClr val="FF0000"/>
            </a:solidFill>
          </a:ln>
        </p:spPr>
        <p:txBody>
          <a:bodyPr wrap="square" lIns="0" tIns="0" rIns="0" bIns="0" rtlCol="0"/>
          <a:lstStyle/>
          <a:p>
            <a:endParaRPr>
              <a:solidFill>
                <a:prstClr val="black"/>
              </a:solidFill>
              <a:latin typeface="Calibri"/>
            </a:endParaRPr>
          </a:p>
        </p:txBody>
      </p:sp>
      <p:sp>
        <p:nvSpPr>
          <p:cNvPr id="31" name="object 31"/>
          <p:cNvSpPr/>
          <p:nvPr/>
        </p:nvSpPr>
        <p:spPr>
          <a:xfrm>
            <a:off x="1053371" y="1511916"/>
            <a:ext cx="2042795" cy="901700"/>
          </a:xfrm>
          <a:custGeom>
            <a:avLst/>
            <a:gdLst/>
            <a:ahLst/>
            <a:cxnLst/>
            <a:rect l="l" t="t" r="r" b="b"/>
            <a:pathLst>
              <a:path w="2042795" h="901700">
                <a:moveTo>
                  <a:pt x="2042523" y="901255"/>
                </a:moveTo>
                <a:lnTo>
                  <a:pt x="0" y="0"/>
                </a:lnTo>
              </a:path>
            </a:pathLst>
          </a:custGeom>
          <a:ln w="19049">
            <a:solidFill>
              <a:srgbClr val="FF0000"/>
            </a:solidFill>
          </a:ln>
        </p:spPr>
        <p:txBody>
          <a:bodyPr wrap="square" lIns="0" tIns="0" rIns="0" bIns="0" rtlCol="0"/>
          <a:lstStyle/>
          <a:p>
            <a:endParaRPr>
              <a:solidFill>
                <a:prstClr val="black"/>
              </a:solidFill>
              <a:latin typeface="Calibri"/>
            </a:endParaRPr>
          </a:p>
        </p:txBody>
      </p:sp>
      <p:sp>
        <p:nvSpPr>
          <p:cNvPr id="32" name="object 32"/>
          <p:cNvSpPr/>
          <p:nvPr/>
        </p:nvSpPr>
        <p:spPr>
          <a:xfrm>
            <a:off x="974279" y="1477017"/>
            <a:ext cx="92075" cy="64135"/>
          </a:xfrm>
          <a:custGeom>
            <a:avLst/>
            <a:gdLst/>
            <a:ahLst/>
            <a:cxnLst/>
            <a:rect l="l" t="t" r="r" b="b"/>
            <a:pathLst>
              <a:path w="92075" h="64134">
                <a:moveTo>
                  <a:pt x="91794" y="6112"/>
                </a:moveTo>
                <a:lnTo>
                  <a:pt x="0" y="0"/>
                </a:lnTo>
                <a:lnTo>
                  <a:pt x="66389" y="63687"/>
                </a:lnTo>
                <a:lnTo>
                  <a:pt x="91794" y="6112"/>
                </a:lnTo>
                <a:close/>
              </a:path>
            </a:pathLst>
          </a:custGeom>
          <a:ln w="19049">
            <a:solidFill>
              <a:srgbClr val="FF0000"/>
            </a:solidFill>
          </a:ln>
        </p:spPr>
        <p:txBody>
          <a:bodyPr wrap="square" lIns="0" tIns="0" rIns="0" bIns="0" rtlCol="0"/>
          <a:lstStyle/>
          <a:p>
            <a:endParaRPr>
              <a:solidFill>
                <a:prstClr val="black"/>
              </a:solidFill>
              <a:latin typeface="Calibri"/>
            </a:endParaRPr>
          </a:p>
        </p:txBody>
      </p:sp>
      <p:sp>
        <p:nvSpPr>
          <p:cNvPr id="33" name="object 33"/>
          <p:cNvSpPr/>
          <p:nvPr/>
        </p:nvSpPr>
        <p:spPr>
          <a:xfrm>
            <a:off x="882509" y="3962343"/>
            <a:ext cx="2277745" cy="745490"/>
          </a:xfrm>
          <a:custGeom>
            <a:avLst/>
            <a:gdLst/>
            <a:ahLst/>
            <a:cxnLst/>
            <a:rect l="l" t="t" r="r" b="b"/>
            <a:pathLst>
              <a:path w="2277745" h="745489">
                <a:moveTo>
                  <a:pt x="2277560" y="0"/>
                </a:moveTo>
                <a:lnTo>
                  <a:pt x="0" y="745048"/>
                </a:lnTo>
              </a:path>
            </a:pathLst>
          </a:custGeom>
          <a:ln w="19049">
            <a:solidFill>
              <a:srgbClr val="FF0000"/>
            </a:solidFill>
          </a:ln>
        </p:spPr>
        <p:txBody>
          <a:bodyPr wrap="square" lIns="0" tIns="0" rIns="0" bIns="0" rtlCol="0"/>
          <a:lstStyle/>
          <a:p>
            <a:endParaRPr>
              <a:solidFill>
                <a:prstClr val="black"/>
              </a:solidFill>
              <a:latin typeface="Calibri"/>
            </a:endParaRPr>
          </a:p>
        </p:txBody>
      </p:sp>
      <p:sp>
        <p:nvSpPr>
          <p:cNvPr id="34" name="object 34"/>
          <p:cNvSpPr/>
          <p:nvPr/>
        </p:nvSpPr>
        <p:spPr>
          <a:xfrm>
            <a:off x="800344" y="4677493"/>
            <a:ext cx="92075" cy="60325"/>
          </a:xfrm>
          <a:custGeom>
            <a:avLst/>
            <a:gdLst/>
            <a:ahLst/>
            <a:cxnLst/>
            <a:rect l="l" t="t" r="r" b="b"/>
            <a:pathLst>
              <a:path w="92075" h="60325">
                <a:moveTo>
                  <a:pt x="72382" y="0"/>
                </a:moveTo>
                <a:lnTo>
                  <a:pt x="0" y="56799"/>
                </a:lnTo>
                <a:lnTo>
                  <a:pt x="91947" y="59824"/>
                </a:lnTo>
                <a:lnTo>
                  <a:pt x="72382" y="0"/>
                </a:lnTo>
                <a:close/>
              </a:path>
            </a:pathLst>
          </a:custGeom>
          <a:ln w="19049">
            <a:solidFill>
              <a:srgbClr val="FF0000"/>
            </a:solidFill>
          </a:ln>
        </p:spPr>
        <p:txBody>
          <a:bodyPr wrap="square" lIns="0" tIns="0" rIns="0" bIns="0" rtlCol="0"/>
          <a:lstStyle/>
          <a:p>
            <a:endParaRPr>
              <a:solidFill>
                <a:prstClr val="black"/>
              </a:solidFill>
              <a:latin typeface="Calibri"/>
            </a:endParaRPr>
          </a:p>
        </p:txBody>
      </p:sp>
      <p:sp>
        <p:nvSpPr>
          <p:cNvPr id="35" name="object 35"/>
          <p:cNvSpPr txBox="1"/>
          <p:nvPr/>
        </p:nvSpPr>
        <p:spPr>
          <a:xfrm>
            <a:off x="5399118" y="5586262"/>
            <a:ext cx="1579880" cy="288290"/>
          </a:xfrm>
          <a:prstGeom prst="rect">
            <a:avLst/>
          </a:prstGeom>
        </p:spPr>
        <p:txBody>
          <a:bodyPr vert="horz" wrap="square" lIns="0" tIns="0" rIns="0" bIns="0" rtlCol="0">
            <a:spAutoFit/>
          </a:bodyPr>
          <a:lstStyle/>
          <a:p>
            <a:pPr marL="12700">
              <a:lnSpc>
                <a:spcPts val="2190"/>
              </a:lnSpc>
            </a:pPr>
            <a:r>
              <a:rPr sz="3000" spc="-7" baseline="1388" dirty="0">
                <a:solidFill>
                  <a:srgbClr val="FFFFFF"/>
                </a:solidFill>
                <a:latin typeface="Arial"/>
                <a:cs typeface="Arial"/>
              </a:rPr>
              <a:t>Lecture 4 </a:t>
            </a:r>
            <a:r>
              <a:rPr sz="3000" baseline="1388" dirty="0">
                <a:solidFill>
                  <a:srgbClr val="FFFFFF"/>
                </a:solidFill>
                <a:latin typeface="Arial"/>
                <a:cs typeface="Arial"/>
              </a:rPr>
              <a:t>-</a:t>
            </a:r>
            <a:r>
              <a:rPr sz="3000" spc="-225" baseline="1388" dirty="0">
                <a:solidFill>
                  <a:srgbClr val="FFFFFF"/>
                </a:solidFill>
                <a:latin typeface="Arial"/>
                <a:cs typeface="Arial"/>
              </a:rPr>
              <a:t> </a:t>
            </a:r>
            <a:r>
              <a:rPr sz="2000" spc="-5" dirty="0">
                <a:solidFill>
                  <a:srgbClr val="FFFFFF"/>
                </a:solidFill>
                <a:latin typeface="Arial"/>
                <a:cs typeface="Arial"/>
              </a:rPr>
              <a:t>26</a:t>
            </a:r>
            <a:endParaRPr sz="2000">
              <a:solidFill>
                <a:prstClr val="black"/>
              </a:solidFill>
              <a:latin typeface="Arial"/>
              <a:cs typeface="Arial"/>
            </a:endParaRPr>
          </a:p>
        </p:txBody>
      </p:sp>
      <p:sp>
        <p:nvSpPr>
          <p:cNvPr id="36" name="object 36"/>
          <p:cNvSpPr txBox="1">
            <a:spLocks noGrp="1"/>
          </p:cNvSpPr>
          <p:nvPr>
            <p:ph type="ftr" sz="quarter" idx="5"/>
          </p:nvPr>
        </p:nvSpPr>
        <p:spPr>
          <a:prstGeom prst="rect">
            <a:avLst/>
          </a:prstGeom>
        </p:spPr>
        <p:txBody>
          <a:bodyPr vert="horz" wrap="square" lIns="0" tIns="0" rIns="0" bIns="0" rtlCol="0">
            <a:spAutoFit/>
          </a:bodyPr>
          <a:lstStyle/>
          <a:p>
            <a:pPr marL="12700">
              <a:lnSpc>
                <a:spcPts val="2120"/>
              </a:lnSpc>
            </a:pPr>
            <a:r>
              <a:rPr spc="-5" dirty="0">
                <a:solidFill>
                  <a:prstClr val="white"/>
                </a:solidFill>
              </a:rPr>
              <a:t>13 Jan</a:t>
            </a:r>
            <a:r>
              <a:rPr spc="-65" dirty="0">
                <a:solidFill>
                  <a:prstClr val="white"/>
                </a:solidFill>
              </a:rPr>
              <a:t> </a:t>
            </a:r>
            <a:r>
              <a:rPr spc="-5" dirty="0">
                <a:solidFill>
                  <a:prstClr val="white"/>
                </a:solidFill>
              </a:rPr>
              <a:t>2016</a:t>
            </a:r>
          </a:p>
        </p:txBody>
      </p:sp>
      <p:sp>
        <p:nvSpPr>
          <p:cNvPr id="37" name="object 37"/>
          <p:cNvSpPr txBox="1">
            <a:spLocks noGrp="1"/>
          </p:cNvSpPr>
          <p:nvPr>
            <p:ph type="dt" sz="half" idx="6"/>
          </p:nvPr>
        </p:nvSpPr>
        <p:spPr>
          <a:prstGeom prst="rect">
            <a:avLst/>
          </a:prstGeom>
        </p:spPr>
        <p:txBody>
          <a:bodyPr vert="horz" wrap="square" lIns="0" tIns="0" rIns="0" bIns="0" rtlCol="0">
            <a:spAutoFit/>
          </a:bodyPr>
          <a:lstStyle/>
          <a:p>
            <a:pPr marL="12700">
              <a:lnSpc>
                <a:spcPts val="1920"/>
              </a:lnSpc>
            </a:pPr>
            <a:r>
              <a:rPr spc="-5" dirty="0">
                <a:solidFill>
                  <a:prstClr val="white"/>
                </a:solidFill>
              </a:rPr>
              <a:t>Fei-Fei Li &amp; Andrej Karpathy &amp; Justin</a:t>
            </a:r>
            <a:r>
              <a:rPr spc="65" dirty="0">
                <a:solidFill>
                  <a:prstClr val="white"/>
                </a:solidFill>
              </a:rPr>
              <a:t> </a:t>
            </a:r>
            <a:r>
              <a:rPr spc="-5" dirty="0">
                <a:solidFill>
                  <a:prstClr val="white"/>
                </a:solidFill>
              </a:rPr>
              <a:t>Johnson</a:t>
            </a:r>
          </a:p>
        </p:txBody>
      </p:sp>
      <p:sp>
        <p:nvSpPr>
          <p:cNvPr id="38" name="TextBox 37">
            <a:extLst>
              <a:ext uri="{FF2B5EF4-FFF2-40B4-BE49-F238E27FC236}">
                <a16:creationId xmlns:a16="http://schemas.microsoft.com/office/drawing/2014/main" xmlns="" id="{57A665C6-FDCB-478E-8FB0-E5BCD88DEFA1}"/>
              </a:ext>
            </a:extLst>
          </p:cNvPr>
          <p:cNvSpPr txBox="1"/>
          <p:nvPr/>
        </p:nvSpPr>
        <p:spPr>
          <a:xfrm>
            <a:off x="0" y="6604084"/>
            <a:ext cx="1072730" cy="253916"/>
          </a:xfrm>
          <a:prstGeom prst="rect">
            <a:avLst/>
          </a:prstGeom>
          <a:noFill/>
        </p:spPr>
        <p:txBody>
          <a:bodyPr wrap="none" rtlCol="0">
            <a:spAutoFit/>
          </a:bodyPr>
          <a:lstStyle/>
          <a:p>
            <a:r>
              <a:rPr lang="en-US" sz="1050" dirty="0"/>
              <a:t>Andrej </a:t>
            </a:r>
            <a:r>
              <a:rPr lang="en-US" sz="1050" dirty="0" err="1"/>
              <a:t>Karpathy</a:t>
            </a:r>
            <a:endParaRPr lang="en-US" sz="1050" dirty="0"/>
          </a:p>
        </p:txBody>
      </p:sp>
    </p:spTree>
    <p:extLst>
      <p:ext uri="{BB962C8B-B14F-4D97-AF65-F5344CB8AC3E}">
        <p14:creationId xmlns:p14="http://schemas.microsoft.com/office/powerpoint/2010/main" val="322237456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0" y="5481366"/>
            <a:ext cx="9144000" cy="359073"/>
          </a:xfrm>
          <a:prstGeom prst="rect">
            <a:avLst/>
          </a:prstGeom>
        </p:spPr>
        <p:txBody>
          <a:bodyPr vert="horz" wrap="square" lIns="0" tIns="50800" rIns="0" bIns="0" rtlCol="0">
            <a:spAutoFit/>
          </a:bodyPr>
          <a:lstStyle/>
          <a:p>
            <a:pPr marL="157480">
              <a:spcBef>
                <a:spcPts val="400"/>
              </a:spcBef>
              <a:tabLst>
                <a:tab pos="5411470" algn="l"/>
                <a:tab pos="7621270" algn="l"/>
              </a:tabLst>
            </a:pPr>
            <a:r>
              <a:rPr spc="-5" dirty="0">
                <a:solidFill>
                  <a:srgbClr val="FFFFFF"/>
                </a:solidFill>
                <a:latin typeface="Arial"/>
                <a:cs typeface="Arial"/>
              </a:rPr>
              <a:t>Fei-Fei Li &amp; Andrej Karpathy &amp;</a:t>
            </a:r>
            <a:r>
              <a:rPr spc="100" dirty="0">
                <a:solidFill>
                  <a:srgbClr val="FFFFFF"/>
                </a:solidFill>
                <a:latin typeface="Arial"/>
                <a:cs typeface="Arial"/>
              </a:rPr>
              <a:t> </a:t>
            </a:r>
            <a:r>
              <a:rPr spc="-5" dirty="0">
                <a:solidFill>
                  <a:srgbClr val="FFFFFF"/>
                </a:solidFill>
                <a:latin typeface="Arial"/>
                <a:cs typeface="Arial"/>
              </a:rPr>
              <a:t>Justin</a:t>
            </a:r>
            <a:r>
              <a:rPr spc="10" dirty="0">
                <a:solidFill>
                  <a:srgbClr val="FFFFFF"/>
                </a:solidFill>
                <a:latin typeface="Arial"/>
                <a:cs typeface="Arial"/>
              </a:rPr>
              <a:t> </a:t>
            </a:r>
            <a:r>
              <a:rPr spc="-5" dirty="0">
                <a:solidFill>
                  <a:srgbClr val="FFFFFF"/>
                </a:solidFill>
                <a:latin typeface="Arial"/>
                <a:cs typeface="Arial"/>
              </a:rPr>
              <a:t>Johnson	</a:t>
            </a:r>
            <a:r>
              <a:rPr sz="3000" spc="-7" baseline="-4166" dirty="0">
                <a:solidFill>
                  <a:srgbClr val="FFFFFF"/>
                </a:solidFill>
                <a:latin typeface="Arial"/>
                <a:cs typeface="Arial"/>
              </a:rPr>
              <a:t>Lecture</a:t>
            </a:r>
            <a:r>
              <a:rPr sz="3000" baseline="-4166" dirty="0">
                <a:solidFill>
                  <a:srgbClr val="FFFFFF"/>
                </a:solidFill>
                <a:latin typeface="Arial"/>
                <a:cs typeface="Arial"/>
              </a:rPr>
              <a:t> </a:t>
            </a:r>
            <a:r>
              <a:rPr sz="3000" spc="-7" baseline="-4166" dirty="0">
                <a:solidFill>
                  <a:srgbClr val="FFFFFF"/>
                </a:solidFill>
                <a:latin typeface="Arial"/>
                <a:cs typeface="Arial"/>
              </a:rPr>
              <a:t>4</a:t>
            </a:r>
            <a:r>
              <a:rPr sz="3000" baseline="-4166" dirty="0">
                <a:solidFill>
                  <a:srgbClr val="FFFFFF"/>
                </a:solidFill>
                <a:latin typeface="Arial"/>
                <a:cs typeface="Arial"/>
              </a:rPr>
              <a:t> -	</a:t>
            </a:r>
            <a:r>
              <a:rPr sz="3000" spc="-7" baseline="-4166" dirty="0">
                <a:solidFill>
                  <a:srgbClr val="FFFFFF"/>
                </a:solidFill>
                <a:latin typeface="Arial"/>
                <a:cs typeface="Arial"/>
              </a:rPr>
              <a:t>13 Jan</a:t>
            </a:r>
            <a:r>
              <a:rPr sz="3000" spc="-97" baseline="-4166" dirty="0">
                <a:solidFill>
                  <a:srgbClr val="FFFFFF"/>
                </a:solidFill>
                <a:latin typeface="Arial"/>
                <a:cs typeface="Arial"/>
              </a:rPr>
              <a:t> </a:t>
            </a:r>
            <a:r>
              <a:rPr sz="3000" spc="-7" baseline="-4166" dirty="0">
                <a:solidFill>
                  <a:srgbClr val="FFFFFF"/>
                </a:solidFill>
                <a:latin typeface="Arial"/>
                <a:cs typeface="Arial"/>
              </a:rPr>
              <a:t>2016</a:t>
            </a:r>
            <a:endParaRPr sz="3000" baseline="-4166">
              <a:solidFill>
                <a:prstClr val="black"/>
              </a:solidFill>
              <a:latin typeface="Arial"/>
              <a:cs typeface="Arial"/>
            </a:endParaRPr>
          </a:p>
        </p:txBody>
      </p:sp>
      <p:sp>
        <p:nvSpPr>
          <p:cNvPr id="4" name="object 4"/>
          <p:cNvSpPr/>
          <p:nvPr/>
        </p:nvSpPr>
        <p:spPr>
          <a:xfrm>
            <a:off x="2976193" y="1351999"/>
            <a:ext cx="3495040" cy="3495040"/>
          </a:xfrm>
          <a:custGeom>
            <a:avLst/>
            <a:gdLst/>
            <a:ahLst/>
            <a:cxnLst/>
            <a:rect l="l" t="t" r="r" b="b"/>
            <a:pathLst>
              <a:path w="3495040" h="3495040">
                <a:moveTo>
                  <a:pt x="0" y="1747346"/>
                </a:moveTo>
                <a:lnTo>
                  <a:pt x="649" y="1699249"/>
                </a:lnTo>
                <a:lnTo>
                  <a:pt x="2585" y="1651474"/>
                </a:lnTo>
                <a:lnTo>
                  <a:pt x="5792" y="1604036"/>
                </a:lnTo>
                <a:lnTo>
                  <a:pt x="10253" y="1556953"/>
                </a:lnTo>
                <a:lnTo>
                  <a:pt x="15951" y="1510241"/>
                </a:lnTo>
                <a:lnTo>
                  <a:pt x="22870" y="1463917"/>
                </a:lnTo>
                <a:lnTo>
                  <a:pt x="30992" y="1417998"/>
                </a:lnTo>
                <a:lnTo>
                  <a:pt x="40302" y="1372499"/>
                </a:lnTo>
                <a:lnTo>
                  <a:pt x="50783" y="1327438"/>
                </a:lnTo>
                <a:lnTo>
                  <a:pt x="62417" y="1282832"/>
                </a:lnTo>
                <a:lnTo>
                  <a:pt x="75189" y="1238697"/>
                </a:lnTo>
                <a:lnTo>
                  <a:pt x="89081" y="1195049"/>
                </a:lnTo>
                <a:lnTo>
                  <a:pt x="104078" y="1151906"/>
                </a:lnTo>
                <a:lnTo>
                  <a:pt x="120162" y="1109284"/>
                </a:lnTo>
                <a:lnTo>
                  <a:pt x="137316" y="1067200"/>
                </a:lnTo>
                <a:lnTo>
                  <a:pt x="155525" y="1025670"/>
                </a:lnTo>
                <a:lnTo>
                  <a:pt x="174770" y="984711"/>
                </a:lnTo>
                <a:lnTo>
                  <a:pt x="195037" y="944340"/>
                </a:lnTo>
                <a:lnTo>
                  <a:pt x="216308" y="904573"/>
                </a:lnTo>
                <a:lnTo>
                  <a:pt x="238566" y="865427"/>
                </a:lnTo>
                <a:lnTo>
                  <a:pt x="261794" y="826918"/>
                </a:lnTo>
                <a:lnTo>
                  <a:pt x="285977" y="789064"/>
                </a:lnTo>
                <a:lnTo>
                  <a:pt x="311098" y="751881"/>
                </a:lnTo>
                <a:lnTo>
                  <a:pt x="337139" y="715386"/>
                </a:lnTo>
                <a:lnTo>
                  <a:pt x="364084" y="679595"/>
                </a:lnTo>
                <a:lnTo>
                  <a:pt x="391917" y="644524"/>
                </a:lnTo>
                <a:lnTo>
                  <a:pt x="420620" y="610192"/>
                </a:lnTo>
                <a:lnTo>
                  <a:pt x="450178" y="576613"/>
                </a:lnTo>
                <a:lnTo>
                  <a:pt x="480573" y="543805"/>
                </a:lnTo>
                <a:lnTo>
                  <a:pt x="511789" y="511785"/>
                </a:lnTo>
                <a:lnTo>
                  <a:pt x="543809" y="480569"/>
                </a:lnTo>
                <a:lnTo>
                  <a:pt x="576617" y="450174"/>
                </a:lnTo>
                <a:lnTo>
                  <a:pt x="610196" y="420617"/>
                </a:lnTo>
                <a:lnTo>
                  <a:pt x="644528" y="391914"/>
                </a:lnTo>
                <a:lnTo>
                  <a:pt x="679599" y="364081"/>
                </a:lnTo>
                <a:lnTo>
                  <a:pt x="715390" y="337136"/>
                </a:lnTo>
                <a:lnTo>
                  <a:pt x="751886" y="311095"/>
                </a:lnTo>
                <a:lnTo>
                  <a:pt x="789069" y="285975"/>
                </a:lnTo>
                <a:lnTo>
                  <a:pt x="826923" y="261792"/>
                </a:lnTo>
                <a:lnTo>
                  <a:pt x="865431" y="238563"/>
                </a:lnTo>
                <a:lnTo>
                  <a:pt x="904577" y="216306"/>
                </a:lnTo>
                <a:lnTo>
                  <a:pt x="944344" y="195035"/>
                </a:lnTo>
                <a:lnTo>
                  <a:pt x="984715" y="174769"/>
                </a:lnTo>
                <a:lnTo>
                  <a:pt x="1025674" y="155523"/>
                </a:lnTo>
                <a:lnTo>
                  <a:pt x="1067204" y="137315"/>
                </a:lnTo>
                <a:lnTo>
                  <a:pt x="1109288" y="120160"/>
                </a:lnTo>
                <a:lnTo>
                  <a:pt x="1151910" y="104077"/>
                </a:lnTo>
                <a:lnTo>
                  <a:pt x="1195053" y="89080"/>
                </a:lnTo>
                <a:lnTo>
                  <a:pt x="1238700" y="75188"/>
                </a:lnTo>
                <a:lnTo>
                  <a:pt x="1282835" y="62416"/>
                </a:lnTo>
                <a:lnTo>
                  <a:pt x="1327442" y="50782"/>
                </a:lnTo>
                <a:lnTo>
                  <a:pt x="1372502" y="40302"/>
                </a:lnTo>
                <a:lnTo>
                  <a:pt x="1418000" y="30992"/>
                </a:lnTo>
                <a:lnTo>
                  <a:pt x="1463920" y="22869"/>
                </a:lnTo>
                <a:lnTo>
                  <a:pt x="1510243" y="15951"/>
                </a:lnTo>
                <a:lnTo>
                  <a:pt x="1556955" y="10253"/>
                </a:lnTo>
                <a:lnTo>
                  <a:pt x="1604038" y="5792"/>
                </a:lnTo>
                <a:lnTo>
                  <a:pt x="1651475" y="2585"/>
                </a:lnTo>
                <a:lnTo>
                  <a:pt x="1699250" y="649"/>
                </a:lnTo>
                <a:lnTo>
                  <a:pt x="1747346" y="0"/>
                </a:lnTo>
                <a:lnTo>
                  <a:pt x="1796921" y="702"/>
                </a:lnTo>
                <a:lnTo>
                  <a:pt x="1846325" y="2803"/>
                </a:lnTo>
                <a:lnTo>
                  <a:pt x="1895530" y="6290"/>
                </a:lnTo>
                <a:lnTo>
                  <a:pt x="1944510" y="11153"/>
                </a:lnTo>
                <a:lnTo>
                  <a:pt x="1993237" y="17380"/>
                </a:lnTo>
                <a:lnTo>
                  <a:pt x="2041685" y="24961"/>
                </a:lnTo>
                <a:lnTo>
                  <a:pt x="2089828" y="33884"/>
                </a:lnTo>
                <a:lnTo>
                  <a:pt x="2137639" y="44139"/>
                </a:lnTo>
                <a:lnTo>
                  <a:pt x="2185091" y="55715"/>
                </a:lnTo>
                <a:lnTo>
                  <a:pt x="2232157" y="68599"/>
                </a:lnTo>
                <a:lnTo>
                  <a:pt x="2278810" y="82782"/>
                </a:lnTo>
                <a:lnTo>
                  <a:pt x="2325025" y="98252"/>
                </a:lnTo>
                <a:lnTo>
                  <a:pt x="2370773" y="114997"/>
                </a:lnTo>
                <a:lnTo>
                  <a:pt x="2416029" y="133008"/>
                </a:lnTo>
                <a:lnTo>
                  <a:pt x="2460765" y="152273"/>
                </a:lnTo>
                <a:lnTo>
                  <a:pt x="2504956" y="172781"/>
                </a:lnTo>
                <a:lnTo>
                  <a:pt x="2548573" y="194520"/>
                </a:lnTo>
                <a:lnTo>
                  <a:pt x="2591591" y="217480"/>
                </a:lnTo>
                <a:lnTo>
                  <a:pt x="2633983" y="241650"/>
                </a:lnTo>
                <a:lnTo>
                  <a:pt x="2675722" y="267018"/>
                </a:lnTo>
                <a:lnTo>
                  <a:pt x="2716781" y="293574"/>
                </a:lnTo>
                <a:lnTo>
                  <a:pt x="2757134" y="321307"/>
                </a:lnTo>
                <a:lnTo>
                  <a:pt x="2796753" y="350204"/>
                </a:lnTo>
                <a:lnTo>
                  <a:pt x="2835613" y="380256"/>
                </a:lnTo>
                <a:lnTo>
                  <a:pt x="2873686" y="411452"/>
                </a:lnTo>
                <a:lnTo>
                  <a:pt x="2910946" y="443779"/>
                </a:lnTo>
                <a:lnTo>
                  <a:pt x="2947366" y="477227"/>
                </a:lnTo>
                <a:lnTo>
                  <a:pt x="2982918" y="511786"/>
                </a:lnTo>
                <a:lnTo>
                  <a:pt x="3017475" y="547338"/>
                </a:lnTo>
                <a:lnTo>
                  <a:pt x="3050922" y="583757"/>
                </a:lnTo>
                <a:lnTo>
                  <a:pt x="3083248" y="621015"/>
                </a:lnTo>
                <a:lnTo>
                  <a:pt x="3114442" y="659087"/>
                </a:lnTo>
                <a:lnTo>
                  <a:pt x="3144493" y="697946"/>
                </a:lnTo>
                <a:lnTo>
                  <a:pt x="3173389" y="737565"/>
                </a:lnTo>
                <a:lnTo>
                  <a:pt x="3201121" y="777917"/>
                </a:lnTo>
                <a:lnTo>
                  <a:pt x="3227676" y="818975"/>
                </a:lnTo>
                <a:lnTo>
                  <a:pt x="3253044" y="860713"/>
                </a:lnTo>
                <a:lnTo>
                  <a:pt x="3277213" y="903104"/>
                </a:lnTo>
                <a:lnTo>
                  <a:pt x="3300172" y="946122"/>
                </a:lnTo>
                <a:lnTo>
                  <a:pt x="3321911" y="989739"/>
                </a:lnTo>
                <a:lnTo>
                  <a:pt x="3342419" y="1033929"/>
                </a:lnTo>
                <a:lnTo>
                  <a:pt x="3361683" y="1078665"/>
                </a:lnTo>
                <a:lnTo>
                  <a:pt x="3379694" y="1123920"/>
                </a:lnTo>
                <a:lnTo>
                  <a:pt x="3396440" y="1169668"/>
                </a:lnTo>
                <a:lnTo>
                  <a:pt x="3411910" y="1215882"/>
                </a:lnTo>
                <a:lnTo>
                  <a:pt x="3426092" y="1262535"/>
                </a:lnTo>
                <a:lnTo>
                  <a:pt x="3438977" y="1309601"/>
                </a:lnTo>
                <a:lnTo>
                  <a:pt x="3450552" y="1357052"/>
                </a:lnTo>
                <a:lnTo>
                  <a:pt x="3460807" y="1404863"/>
                </a:lnTo>
                <a:lnTo>
                  <a:pt x="3469731" y="1453006"/>
                </a:lnTo>
                <a:lnTo>
                  <a:pt x="3477312" y="1501454"/>
                </a:lnTo>
                <a:lnTo>
                  <a:pt x="3483539" y="1550182"/>
                </a:lnTo>
                <a:lnTo>
                  <a:pt x="3488402" y="1599161"/>
                </a:lnTo>
                <a:lnTo>
                  <a:pt x="3491889" y="1648366"/>
                </a:lnTo>
                <a:lnTo>
                  <a:pt x="3493990" y="1697770"/>
                </a:lnTo>
                <a:lnTo>
                  <a:pt x="3494692" y="1747346"/>
                </a:lnTo>
                <a:lnTo>
                  <a:pt x="3494043" y="1795442"/>
                </a:lnTo>
                <a:lnTo>
                  <a:pt x="3492107" y="1843217"/>
                </a:lnTo>
                <a:lnTo>
                  <a:pt x="3488900" y="1890654"/>
                </a:lnTo>
                <a:lnTo>
                  <a:pt x="3484439" y="1937737"/>
                </a:lnTo>
                <a:lnTo>
                  <a:pt x="3478741" y="1984448"/>
                </a:lnTo>
                <a:lnTo>
                  <a:pt x="3471822" y="2030772"/>
                </a:lnTo>
                <a:lnTo>
                  <a:pt x="3463700" y="2076692"/>
                </a:lnTo>
                <a:lnTo>
                  <a:pt x="3454390" y="2122190"/>
                </a:lnTo>
                <a:lnTo>
                  <a:pt x="3443909" y="2167250"/>
                </a:lnTo>
                <a:lnTo>
                  <a:pt x="3432275" y="2211857"/>
                </a:lnTo>
                <a:lnTo>
                  <a:pt x="3419503" y="2255992"/>
                </a:lnTo>
                <a:lnTo>
                  <a:pt x="3405611" y="2299639"/>
                </a:lnTo>
                <a:lnTo>
                  <a:pt x="3390614" y="2342782"/>
                </a:lnTo>
                <a:lnTo>
                  <a:pt x="3374530" y="2385404"/>
                </a:lnTo>
                <a:lnTo>
                  <a:pt x="3357376" y="2427488"/>
                </a:lnTo>
                <a:lnTo>
                  <a:pt x="3339167" y="2469018"/>
                </a:lnTo>
                <a:lnTo>
                  <a:pt x="3319922" y="2509977"/>
                </a:lnTo>
                <a:lnTo>
                  <a:pt x="3299655" y="2550348"/>
                </a:lnTo>
                <a:lnTo>
                  <a:pt x="3278384" y="2590115"/>
                </a:lnTo>
                <a:lnTo>
                  <a:pt x="3256126" y="2629261"/>
                </a:lnTo>
                <a:lnTo>
                  <a:pt x="3232897" y="2667769"/>
                </a:lnTo>
                <a:lnTo>
                  <a:pt x="3208715" y="2705623"/>
                </a:lnTo>
                <a:lnTo>
                  <a:pt x="3183594" y="2742806"/>
                </a:lnTo>
                <a:lnTo>
                  <a:pt x="3157553" y="2779302"/>
                </a:lnTo>
                <a:lnTo>
                  <a:pt x="3130608" y="2815093"/>
                </a:lnTo>
                <a:lnTo>
                  <a:pt x="3102775" y="2850164"/>
                </a:lnTo>
                <a:lnTo>
                  <a:pt x="3074072" y="2884496"/>
                </a:lnTo>
                <a:lnTo>
                  <a:pt x="3044514" y="2918075"/>
                </a:lnTo>
                <a:lnTo>
                  <a:pt x="3014119" y="2950883"/>
                </a:lnTo>
                <a:lnTo>
                  <a:pt x="2982903" y="2982903"/>
                </a:lnTo>
                <a:lnTo>
                  <a:pt x="2950883" y="3014119"/>
                </a:lnTo>
                <a:lnTo>
                  <a:pt x="2918075" y="3044514"/>
                </a:lnTo>
                <a:lnTo>
                  <a:pt x="2884496" y="3074072"/>
                </a:lnTo>
                <a:lnTo>
                  <a:pt x="2850164" y="3102775"/>
                </a:lnTo>
                <a:lnTo>
                  <a:pt x="2815093" y="3130608"/>
                </a:lnTo>
                <a:lnTo>
                  <a:pt x="2779302" y="3157553"/>
                </a:lnTo>
                <a:lnTo>
                  <a:pt x="2742806" y="3183594"/>
                </a:lnTo>
                <a:lnTo>
                  <a:pt x="2705623" y="3208715"/>
                </a:lnTo>
                <a:lnTo>
                  <a:pt x="2667769" y="3232897"/>
                </a:lnTo>
                <a:lnTo>
                  <a:pt x="2629261" y="3256126"/>
                </a:lnTo>
                <a:lnTo>
                  <a:pt x="2590115" y="3278384"/>
                </a:lnTo>
                <a:lnTo>
                  <a:pt x="2550348" y="3299655"/>
                </a:lnTo>
                <a:lnTo>
                  <a:pt x="2509977" y="3319922"/>
                </a:lnTo>
                <a:lnTo>
                  <a:pt x="2469018" y="3339167"/>
                </a:lnTo>
                <a:lnTo>
                  <a:pt x="2427488" y="3357376"/>
                </a:lnTo>
                <a:lnTo>
                  <a:pt x="2385404" y="3374530"/>
                </a:lnTo>
                <a:lnTo>
                  <a:pt x="2342782" y="3390614"/>
                </a:lnTo>
                <a:lnTo>
                  <a:pt x="2299639" y="3405611"/>
                </a:lnTo>
                <a:lnTo>
                  <a:pt x="2255992" y="3419503"/>
                </a:lnTo>
                <a:lnTo>
                  <a:pt x="2211857" y="3432275"/>
                </a:lnTo>
                <a:lnTo>
                  <a:pt x="2167250" y="3443909"/>
                </a:lnTo>
                <a:lnTo>
                  <a:pt x="2122190" y="3454390"/>
                </a:lnTo>
                <a:lnTo>
                  <a:pt x="2076692" y="3463700"/>
                </a:lnTo>
                <a:lnTo>
                  <a:pt x="2030772" y="3471822"/>
                </a:lnTo>
                <a:lnTo>
                  <a:pt x="1984448" y="3478741"/>
                </a:lnTo>
                <a:lnTo>
                  <a:pt x="1937737" y="3484439"/>
                </a:lnTo>
                <a:lnTo>
                  <a:pt x="1890654" y="3488900"/>
                </a:lnTo>
                <a:lnTo>
                  <a:pt x="1843217" y="3492107"/>
                </a:lnTo>
                <a:lnTo>
                  <a:pt x="1795442" y="3494043"/>
                </a:lnTo>
                <a:lnTo>
                  <a:pt x="1747346" y="3494692"/>
                </a:lnTo>
                <a:lnTo>
                  <a:pt x="1699250" y="3494043"/>
                </a:lnTo>
                <a:lnTo>
                  <a:pt x="1651475" y="3492107"/>
                </a:lnTo>
                <a:lnTo>
                  <a:pt x="1604038" y="3488900"/>
                </a:lnTo>
                <a:lnTo>
                  <a:pt x="1556955" y="3484439"/>
                </a:lnTo>
                <a:lnTo>
                  <a:pt x="1510243" y="3478741"/>
                </a:lnTo>
                <a:lnTo>
                  <a:pt x="1463920" y="3471822"/>
                </a:lnTo>
                <a:lnTo>
                  <a:pt x="1418000" y="3463700"/>
                </a:lnTo>
                <a:lnTo>
                  <a:pt x="1372502" y="3454390"/>
                </a:lnTo>
                <a:lnTo>
                  <a:pt x="1327442" y="3443909"/>
                </a:lnTo>
                <a:lnTo>
                  <a:pt x="1282835" y="3432275"/>
                </a:lnTo>
                <a:lnTo>
                  <a:pt x="1238700" y="3419503"/>
                </a:lnTo>
                <a:lnTo>
                  <a:pt x="1195053" y="3405611"/>
                </a:lnTo>
                <a:lnTo>
                  <a:pt x="1151910" y="3390614"/>
                </a:lnTo>
                <a:lnTo>
                  <a:pt x="1109288" y="3374530"/>
                </a:lnTo>
                <a:lnTo>
                  <a:pt x="1067204" y="3357376"/>
                </a:lnTo>
                <a:lnTo>
                  <a:pt x="1025674" y="3339167"/>
                </a:lnTo>
                <a:lnTo>
                  <a:pt x="984715" y="3319922"/>
                </a:lnTo>
                <a:lnTo>
                  <a:pt x="944344" y="3299655"/>
                </a:lnTo>
                <a:lnTo>
                  <a:pt x="904577" y="3278384"/>
                </a:lnTo>
                <a:lnTo>
                  <a:pt x="865431" y="3256126"/>
                </a:lnTo>
                <a:lnTo>
                  <a:pt x="826923" y="3232897"/>
                </a:lnTo>
                <a:lnTo>
                  <a:pt x="789069" y="3208715"/>
                </a:lnTo>
                <a:lnTo>
                  <a:pt x="751886" y="3183594"/>
                </a:lnTo>
                <a:lnTo>
                  <a:pt x="715390" y="3157553"/>
                </a:lnTo>
                <a:lnTo>
                  <a:pt x="679599" y="3130608"/>
                </a:lnTo>
                <a:lnTo>
                  <a:pt x="644528" y="3102775"/>
                </a:lnTo>
                <a:lnTo>
                  <a:pt x="610196" y="3074072"/>
                </a:lnTo>
                <a:lnTo>
                  <a:pt x="576617" y="3044514"/>
                </a:lnTo>
                <a:lnTo>
                  <a:pt x="543809" y="3014119"/>
                </a:lnTo>
                <a:lnTo>
                  <a:pt x="511789" y="2982903"/>
                </a:lnTo>
                <a:lnTo>
                  <a:pt x="480573" y="2950883"/>
                </a:lnTo>
                <a:lnTo>
                  <a:pt x="450178" y="2918075"/>
                </a:lnTo>
                <a:lnTo>
                  <a:pt x="420620" y="2884496"/>
                </a:lnTo>
                <a:lnTo>
                  <a:pt x="391917" y="2850164"/>
                </a:lnTo>
                <a:lnTo>
                  <a:pt x="364084" y="2815093"/>
                </a:lnTo>
                <a:lnTo>
                  <a:pt x="337139" y="2779302"/>
                </a:lnTo>
                <a:lnTo>
                  <a:pt x="311098" y="2742806"/>
                </a:lnTo>
                <a:lnTo>
                  <a:pt x="285977" y="2705623"/>
                </a:lnTo>
                <a:lnTo>
                  <a:pt x="261794" y="2667769"/>
                </a:lnTo>
                <a:lnTo>
                  <a:pt x="238566" y="2629261"/>
                </a:lnTo>
                <a:lnTo>
                  <a:pt x="216308" y="2590115"/>
                </a:lnTo>
                <a:lnTo>
                  <a:pt x="195037" y="2550348"/>
                </a:lnTo>
                <a:lnTo>
                  <a:pt x="174770" y="2509977"/>
                </a:lnTo>
                <a:lnTo>
                  <a:pt x="155525" y="2469018"/>
                </a:lnTo>
                <a:lnTo>
                  <a:pt x="137316" y="2427488"/>
                </a:lnTo>
                <a:lnTo>
                  <a:pt x="120162" y="2385404"/>
                </a:lnTo>
                <a:lnTo>
                  <a:pt x="104078" y="2342782"/>
                </a:lnTo>
                <a:lnTo>
                  <a:pt x="89081" y="2299639"/>
                </a:lnTo>
                <a:lnTo>
                  <a:pt x="75189" y="2255992"/>
                </a:lnTo>
                <a:lnTo>
                  <a:pt x="62417" y="2211857"/>
                </a:lnTo>
                <a:lnTo>
                  <a:pt x="50783" y="2167250"/>
                </a:lnTo>
                <a:lnTo>
                  <a:pt x="40302" y="2122190"/>
                </a:lnTo>
                <a:lnTo>
                  <a:pt x="30992" y="2076692"/>
                </a:lnTo>
                <a:lnTo>
                  <a:pt x="22870" y="2030772"/>
                </a:lnTo>
                <a:lnTo>
                  <a:pt x="15951" y="1984448"/>
                </a:lnTo>
                <a:lnTo>
                  <a:pt x="10253" y="1937737"/>
                </a:lnTo>
                <a:lnTo>
                  <a:pt x="5792" y="1890654"/>
                </a:lnTo>
                <a:lnTo>
                  <a:pt x="2585" y="1843217"/>
                </a:lnTo>
                <a:lnTo>
                  <a:pt x="649" y="1795442"/>
                </a:lnTo>
                <a:lnTo>
                  <a:pt x="0" y="1747346"/>
                </a:lnTo>
                <a:close/>
              </a:path>
            </a:pathLst>
          </a:custGeom>
          <a:ln w="19049">
            <a:solidFill>
              <a:srgbClr val="666666"/>
            </a:solidFill>
          </a:ln>
        </p:spPr>
        <p:txBody>
          <a:bodyPr wrap="square" lIns="0" tIns="0" rIns="0" bIns="0" rtlCol="0"/>
          <a:lstStyle/>
          <a:p>
            <a:endParaRPr>
              <a:solidFill>
                <a:prstClr val="black"/>
              </a:solidFill>
              <a:latin typeface="Calibri"/>
            </a:endParaRPr>
          </a:p>
        </p:txBody>
      </p:sp>
      <p:sp>
        <p:nvSpPr>
          <p:cNvPr id="5" name="object 5"/>
          <p:cNvSpPr/>
          <p:nvPr/>
        </p:nvSpPr>
        <p:spPr>
          <a:xfrm>
            <a:off x="702174" y="3869995"/>
            <a:ext cx="2301875" cy="777875"/>
          </a:xfrm>
          <a:custGeom>
            <a:avLst/>
            <a:gdLst/>
            <a:ahLst/>
            <a:cxnLst/>
            <a:rect l="l" t="t" r="r" b="b"/>
            <a:pathLst>
              <a:path w="2301875" h="777875">
                <a:moveTo>
                  <a:pt x="0" y="777323"/>
                </a:moveTo>
                <a:lnTo>
                  <a:pt x="2301595" y="0"/>
                </a:lnTo>
              </a:path>
            </a:pathLst>
          </a:custGeom>
          <a:ln w="19049">
            <a:solidFill>
              <a:srgbClr val="38751C"/>
            </a:solidFill>
          </a:ln>
        </p:spPr>
        <p:txBody>
          <a:bodyPr wrap="square" lIns="0" tIns="0" rIns="0" bIns="0" rtlCol="0"/>
          <a:lstStyle/>
          <a:p>
            <a:endParaRPr>
              <a:solidFill>
                <a:prstClr val="black"/>
              </a:solidFill>
              <a:latin typeface="Calibri"/>
            </a:endParaRPr>
          </a:p>
        </p:txBody>
      </p:sp>
      <p:sp>
        <p:nvSpPr>
          <p:cNvPr id="6" name="object 6"/>
          <p:cNvSpPr/>
          <p:nvPr/>
        </p:nvSpPr>
        <p:spPr>
          <a:xfrm>
            <a:off x="2993720" y="3840168"/>
            <a:ext cx="92075" cy="59690"/>
          </a:xfrm>
          <a:custGeom>
            <a:avLst/>
            <a:gdLst/>
            <a:ahLst/>
            <a:cxnLst/>
            <a:rect l="l" t="t" r="r" b="b"/>
            <a:pathLst>
              <a:path w="92075" h="59689">
                <a:moveTo>
                  <a:pt x="20124" y="59624"/>
                </a:moveTo>
                <a:lnTo>
                  <a:pt x="91974" y="2149"/>
                </a:lnTo>
                <a:lnTo>
                  <a:pt x="0" y="0"/>
                </a:lnTo>
                <a:lnTo>
                  <a:pt x="20124" y="59624"/>
                </a:lnTo>
                <a:close/>
              </a:path>
            </a:pathLst>
          </a:custGeom>
          <a:ln w="19049">
            <a:solidFill>
              <a:srgbClr val="38751C"/>
            </a:solidFill>
          </a:ln>
        </p:spPr>
        <p:txBody>
          <a:bodyPr wrap="square" lIns="0" tIns="0" rIns="0" bIns="0" rtlCol="0"/>
          <a:lstStyle/>
          <a:p>
            <a:endParaRPr>
              <a:solidFill>
                <a:prstClr val="black"/>
              </a:solidFill>
              <a:latin typeface="Calibri"/>
            </a:endParaRPr>
          </a:p>
        </p:txBody>
      </p:sp>
      <p:sp>
        <p:nvSpPr>
          <p:cNvPr id="7" name="object 7"/>
          <p:cNvSpPr/>
          <p:nvPr/>
        </p:nvSpPr>
        <p:spPr>
          <a:xfrm>
            <a:off x="989423" y="1328024"/>
            <a:ext cx="2089150" cy="889000"/>
          </a:xfrm>
          <a:custGeom>
            <a:avLst/>
            <a:gdLst/>
            <a:ahLst/>
            <a:cxnLst/>
            <a:rect l="l" t="t" r="r" b="b"/>
            <a:pathLst>
              <a:path w="2089150" h="889000">
                <a:moveTo>
                  <a:pt x="0" y="0"/>
                </a:moveTo>
                <a:lnTo>
                  <a:pt x="2089020" y="888848"/>
                </a:lnTo>
              </a:path>
            </a:pathLst>
          </a:custGeom>
          <a:ln w="19049">
            <a:solidFill>
              <a:srgbClr val="38751C"/>
            </a:solidFill>
          </a:ln>
        </p:spPr>
        <p:txBody>
          <a:bodyPr wrap="square" lIns="0" tIns="0" rIns="0" bIns="0" rtlCol="0"/>
          <a:lstStyle/>
          <a:p>
            <a:endParaRPr>
              <a:solidFill>
                <a:prstClr val="black"/>
              </a:solidFill>
              <a:latin typeface="Calibri"/>
            </a:endParaRPr>
          </a:p>
        </p:txBody>
      </p:sp>
      <p:sp>
        <p:nvSpPr>
          <p:cNvPr id="8" name="object 8"/>
          <p:cNvSpPr/>
          <p:nvPr/>
        </p:nvSpPr>
        <p:spPr>
          <a:xfrm>
            <a:off x="3066119" y="2187918"/>
            <a:ext cx="92075" cy="62865"/>
          </a:xfrm>
          <a:custGeom>
            <a:avLst/>
            <a:gdLst/>
            <a:ahLst/>
            <a:cxnLst/>
            <a:rect l="l" t="t" r="r" b="b"/>
            <a:pathLst>
              <a:path w="92075" h="62865">
                <a:moveTo>
                  <a:pt x="0" y="57907"/>
                </a:moveTo>
                <a:lnTo>
                  <a:pt x="91874" y="62802"/>
                </a:lnTo>
                <a:lnTo>
                  <a:pt x="24649" y="0"/>
                </a:lnTo>
                <a:lnTo>
                  <a:pt x="0" y="57907"/>
                </a:lnTo>
                <a:close/>
              </a:path>
            </a:pathLst>
          </a:custGeom>
          <a:ln w="19049">
            <a:solidFill>
              <a:srgbClr val="38751C"/>
            </a:solidFill>
          </a:ln>
        </p:spPr>
        <p:txBody>
          <a:bodyPr wrap="square" lIns="0" tIns="0" rIns="0" bIns="0" rtlCol="0"/>
          <a:lstStyle/>
          <a:p>
            <a:endParaRPr>
              <a:solidFill>
                <a:prstClr val="black"/>
              </a:solidFill>
              <a:latin typeface="Calibri"/>
            </a:endParaRPr>
          </a:p>
        </p:txBody>
      </p:sp>
      <p:sp>
        <p:nvSpPr>
          <p:cNvPr id="9" name="object 9"/>
          <p:cNvSpPr/>
          <p:nvPr/>
        </p:nvSpPr>
        <p:spPr>
          <a:xfrm>
            <a:off x="6470886" y="3099345"/>
            <a:ext cx="2160270" cy="0"/>
          </a:xfrm>
          <a:custGeom>
            <a:avLst/>
            <a:gdLst/>
            <a:ahLst/>
            <a:cxnLst/>
            <a:rect l="l" t="t" r="r" b="b"/>
            <a:pathLst>
              <a:path w="2160270">
                <a:moveTo>
                  <a:pt x="0" y="0"/>
                </a:moveTo>
                <a:lnTo>
                  <a:pt x="2159995" y="0"/>
                </a:lnTo>
              </a:path>
            </a:pathLst>
          </a:custGeom>
          <a:ln w="19049">
            <a:solidFill>
              <a:srgbClr val="38751C"/>
            </a:solidFill>
          </a:ln>
        </p:spPr>
        <p:txBody>
          <a:bodyPr wrap="square" lIns="0" tIns="0" rIns="0" bIns="0" rtlCol="0"/>
          <a:lstStyle/>
          <a:p>
            <a:endParaRPr>
              <a:solidFill>
                <a:prstClr val="black"/>
              </a:solidFill>
              <a:latin typeface="Calibri"/>
            </a:endParaRPr>
          </a:p>
        </p:txBody>
      </p:sp>
      <p:sp>
        <p:nvSpPr>
          <p:cNvPr id="10" name="object 10"/>
          <p:cNvSpPr/>
          <p:nvPr/>
        </p:nvSpPr>
        <p:spPr>
          <a:xfrm>
            <a:off x="8630883" y="3067880"/>
            <a:ext cx="86995" cy="63500"/>
          </a:xfrm>
          <a:custGeom>
            <a:avLst/>
            <a:gdLst/>
            <a:ahLst/>
            <a:cxnLst/>
            <a:rect l="l" t="t" r="r" b="b"/>
            <a:pathLst>
              <a:path w="86995" h="63500">
                <a:moveTo>
                  <a:pt x="0" y="62929"/>
                </a:moveTo>
                <a:lnTo>
                  <a:pt x="86449" y="31464"/>
                </a:lnTo>
                <a:lnTo>
                  <a:pt x="0" y="0"/>
                </a:lnTo>
                <a:lnTo>
                  <a:pt x="0" y="62929"/>
                </a:lnTo>
                <a:close/>
              </a:path>
            </a:pathLst>
          </a:custGeom>
          <a:ln w="19049">
            <a:solidFill>
              <a:srgbClr val="38751C"/>
            </a:solidFill>
          </a:ln>
        </p:spPr>
        <p:txBody>
          <a:bodyPr wrap="square" lIns="0" tIns="0" rIns="0" bIns="0" rtlCol="0"/>
          <a:lstStyle/>
          <a:p>
            <a:endParaRPr>
              <a:solidFill>
                <a:prstClr val="black"/>
              </a:solidFill>
              <a:latin typeface="Calibri"/>
            </a:endParaRPr>
          </a:p>
        </p:txBody>
      </p:sp>
      <p:sp>
        <p:nvSpPr>
          <p:cNvPr id="11" name="object 11"/>
          <p:cNvSpPr/>
          <p:nvPr/>
        </p:nvSpPr>
        <p:spPr>
          <a:xfrm>
            <a:off x="1380509" y="1090350"/>
            <a:ext cx="352424" cy="304799"/>
          </a:xfrm>
          <a:prstGeom prst="rect">
            <a:avLst/>
          </a:prstGeom>
          <a:blipFill>
            <a:blip r:embed="rId3" cstate="print"/>
            <a:stretch>
              <a:fillRect/>
            </a:stretch>
          </a:blipFill>
        </p:spPr>
        <p:txBody>
          <a:bodyPr wrap="square" lIns="0" tIns="0" rIns="0" bIns="0" rtlCol="0"/>
          <a:lstStyle/>
          <a:p>
            <a:endParaRPr>
              <a:solidFill>
                <a:prstClr val="black"/>
              </a:solidFill>
              <a:latin typeface="Calibri"/>
            </a:endParaRPr>
          </a:p>
        </p:txBody>
      </p:sp>
      <p:sp>
        <p:nvSpPr>
          <p:cNvPr id="12" name="object 12"/>
          <p:cNvSpPr/>
          <p:nvPr/>
        </p:nvSpPr>
        <p:spPr>
          <a:xfrm>
            <a:off x="1370985" y="1080824"/>
            <a:ext cx="371475" cy="323850"/>
          </a:xfrm>
          <a:custGeom>
            <a:avLst/>
            <a:gdLst/>
            <a:ahLst/>
            <a:cxnLst/>
            <a:rect l="l" t="t" r="r" b="b"/>
            <a:pathLst>
              <a:path w="371475" h="323850">
                <a:moveTo>
                  <a:pt x="0" y="0"/>
                </a:moveTo>
                <a:lnTo>
                  <a:pt x="371474" y="0"/>
                </a:lnTo>
                <a:lnTo>
                  <a:pt x="371474" y="323849"/>
                </a:lnTo>
                <a:lnTo>
                  <a:pt x="0" y="323849"/>
                </a:lnTo>
                <a:lnTo>
                  <a:pt x="0" y="0"/>
                </a:lnTo>
                <a:close/>
              </a:path>
            </a:pathLst>
          </a:custGeom>
          <a:ln w="19049">
            <a:solidFill>
              <a:srgbClr val="38751C"/>
            </a:solidFill>
          </a:ln>
        </p:spPr>
        <p:txBody>
          <a:bodyPr wrap="square" lIns="0" tIns="0" rIns="0" bIns="0" rtlCol="0"/>
          <a:lstStyle/>
          <a:p>
            <a:endParaRPr>
              <a:solidFill>
                <a:prstClr val="black"/>
              </a:solidFill>
              <a:latin typeface="Calibri"/>
            </a:endParaRPr>
          </a:p>
        </p:txBody>
      </p:sp>
      <p:sp>
        <p:nvSpPr>
          <p:cNvPr id="13" name="object 13"/>
          <p:cNvSpPr/>
          <p:nvPr/>
        </p:nvSpPr>
        <p:spPr>
          <a:xfrm>
            <a:off x="1300359" y="3918269"/>
            <a:ext cx="295274" cy="361949"/>
          </a:xfrm>
          <a:prstGeom prst="rect">
            <a:avLst/>
          </a:prstGeom>
          <a:blipFill>
            <a:blip r:embed="rId4" cstate="print"/>
            <a:stretch>
              <a:fillRect/>
            </a:stretch>
          </a:blipFill>
        </p:spPr>
        <p:txBody>
          <a:bodyPr wrap="square" lIns="0" tIns="0" rIns="0" bIns="0" rtlCol="0"/>
          <a:lstStyle/>
          <a:p>
            <a:endParaRPr>
              <a:solidFill>
                <a:prstClr val="black"/>
              </a:solidFill>
              <a:latin typeface="Calibri"/>
            </a:endParaRPr>
          </a:p>
        </p:txBody>
      </p:sp>
      <p:sp>
        <p:nvSpPr>
          <p:cNvPr id="14" name="object 14"/>
          <p:cNvSpPr/>
          <p:nvPr/>
        </p:nvSpPr>
        <p:spPr>
          <a:xfrm>
            <a:off x="1290835" y="3908743"/>
            <a:ext cx="314325" cy="381000"/>
          </a:xfrm>
          <a:custGeom>
            <a:avLst/>
            <a:gdLst/>
            <a:ahLst/>
            <a:cxnLst/>
            <a:rect l="l" t="t" r="r" b="b"/>
            <a:pathLst>
              <a:path w="314325" h="381000">
                <a:moveTo>
                  <a:pt x="0" y="0"/>
                </a:moveTo>
                <a:lnTo>
                  <a:pt x="314324" y="0"/>
                </a:lnTo>
                <a:lnTo>
                  <a:pt x="314324" y="380999"/>
                </a:lnTo>
                <a:lnTo>
                  <a:pt x="0" y="380999"/>
                </a:lnTo>
                <a:lnTo>
                  <a:pt x="0" y="0"/>
                </a:lnTo>
                <a:close/>
              </a:path>
            </a:pathLst>
          </a:custGeom>
          <a:ln w="19049">
            <a:solidFill>
              <a:srgbClr val="38751C"/>
            </a:solidFill>
          </a:ln>
        </p:spPr>
        <p:txBody>
          <a:bodyPr wrap="square" lIns="0" tIns="0" rIns="0" bIns="0" rtlCol="0"/>
          <a:lstStyle/>
          <a:p>
            <a:endParaRPr>
              <a:solidFill>
                <a:prstClr val="black"/>
              </a:solidFill>
              <a:latin typeface="Calibri"/>
            </a:endParaRPr>
          </a:p>
        </p:txBody>
      </p:sp>
      <p:sp>
        <p:nvSpPr>
          <p:cNvPr id="15" name="object 15"/>
          <p:cNvSpPr/>
          <p:nvPr/>
        </p:nvSpPr>
        <p:spPr>
          <a:xfrm>
            <a:off x="7245910" y="2615947"/>
            <a:ext cx="352424" cy="304799"/>
          </a:xfrm>
          <a:prstGeom prst="rect">
            <a:avLst/>
          </a:prstGeom>
          <a:blipFill>
            <a:blip r:embed="rId5" cstate="print"/>
            <a:stretch>
              <a:fillRect/>
            </a:stretch>
          </a:blipFill>
        </p:spPr>
        <p:txBody>
          <a:bodyPr wrap="square" lIns="0" tIns="0" rIns="0" bIns="0" rtlCol="0"/>
          <a:lstStyle/>
          <a:p>
            <a:endParaRPr>
              <a:solidFill>
                <a:prstClr val="black"/>
              </a:solidFill>
              <a:latin typeface="Calibri"/>
            </a:endParaRPr>
          </a:p>
        </p:txBody>
      </p:sp>
      <p:sp>
        <p:nvSpPr>
          <p:cNvPr id="16" name="object 16"/>
          <p:cNvSpPr/>
          <p:nvPr/>
        </p:nvSpPr>
        <p:spPr>
          <a:xfrm>
            <a:off x="7236386" y="2606421"/>
            <a:ext cx="371475" cy="323850"/>
          </a:xfrm>
          <a:custGeom>
            <a:avLst/>
            <a:gdLst/>
            <a:ahLst/>
            <a:cxnLst/>
            <a:rect l="l" t="t" r="r" b="b"/>
            <a:pathLst>
              <a:path w="371475" h="323850">
                <a:moveTo>
                  <a:pt x="0" y="0"/>
                </a:moveTo>
                <a:lnTo>
                  <a:pt x="371474" y="0"/>
                </a:lnTo>
                <a:lnTo>
                  <a:pt x="371474" y="323849"/>
                </a:lnTo>
                <a:lnTo>
                  <a:pt x="0" y="323849"/>
                </a:lnTo>
                <a:lnTo>
                  <a:pt x="0" y="0"/>
                </a:lnTo>
                <a:close/>
              </a:path>
            </a:pathLst>
          </a:custGeom>
          <a:ln w="19049">
            <a:solidFill>
              <a:srgbClr val="38751C"/>
            </a:solidFill>
          </a:ln>
        </p:spPr>
        <p:txBody>
          <a:bodyPr wrap="square" lIns="0" tIns="0" rIns="0" bIns="0" rtlCol="0"/>
          <a:lstStyle/>
          <a:p>
            <a:endParaRPr>
              <a:solidFill>
                <a:prstClr val="black"/>
              </a:solidFill>
              <a:latin typeface="Calibri"/>
            </a:endParaRPr>
          </a:p>
        </p:txBody>
      </p:sp>
      <p:sp>
        <p:nvSpPr>
          <p:cNvPr id="17" name="object 17"/>
          <p:cNvSpPr/>
          <p:nvPr/>
        </p:nvSpPr>
        <p:spPr>
          <a:xfrm>
            <a:off x="6585386" y="3290870"/>
            <a:ext cx="2112010" cy="0"/>
          </a:xfrm>
          <a:custGeom>
            <a:avLst/>
            <a:gdLst/>
            <a:ahLst/>
            <a:cxnLst/>
            <a:rect l="l" t="t" r="r" b="b"/>
            <a:pathLst>
              <a:path w="2112009">
                <a:moveTo>
                  <a:pt x="2111695" y="0"/>
                </a:moveTo>
                <a:lnTo>
                  <a:pt x="0" y="0"/>
                </a:lnTo>
              </a:path>
            </a:pathLst>
          </a:custGeom>
          <a:ln w="19049">
            <a:solidFill>
              <a:srgbClr val="FF0000"/>
            </a:solidFill>
          </a:ln>
        </p:spPr>
        <p:txBody>
          <a:bodyPr wrap="square" lIns="0" tIns="0" rIns="0" bIns="0" rtlCol="0"/>
          <a:lstStyle/>
          <a:p>
            <a:endParaRPr>
              <a:solidFill>
                <a:prstClr val="black"/>
              </a:solidFill>
              <a:latin typeface="Calibri"/>
            </a:endParaRPr>
          </a:p>
        </p:txBody>
      </p:sp>
      <p:sp>
        <p:nvSpPr>
          <p:cNvPr id="18" name="object 18"/>
          <p:cNvSpPr/>
          <p:nvPr/>
        </p:nvSpPr>
        <p:spPr>
          <a:xfrm>
            <a:off x="6498938" y="3259405"/>
            <a:ext cx="86995" cy="63500"/>
          </a:xfrm>
          <a:custGeom>
            <a:avLst/>
            <a:gdLst/>
            <a:ahLst/>
            <a:cxnLst/>
            <a:rect l="l" t="t" r="r" b="b"/>
            <a:pathLst>
              <a:path w="86995" h="63500">
                <a:moveTo>
                  <a:pt x="86449" y="0"/>
                </a:moveTo>
                <a:lnTo>
                  <a:pt x="0" y="31464"/>
                </a:lnTo>
                <a:lnTo>
                  <a:pt x="86449" y="62929"/>
                </a:lnTo>
                <a:lnTo>
                  <a:pt x="86449" y="0"/>
                </a:lnTo>
                <a:close/>
              </a:path>
            </a:pathLst>
          </a:custGeom>
          <a:ln w="19049">
            <a:solidFill>
              <a:srgbClr val="FF0000"/>
            </a:solidFill>
          </a:ln>
        </p:spPr>
        <p:txBody>
          <a:bodyPr wrap="square" lIns="0" tIns="0" rIns="0" bIns="0" rtlCol="0"/>
          <a:lstStyle/>
          <a:p>
            <a:endParaRPr>
              <a:solidFill>
                <a:prstClr val="black"/>
              </a:solidFill>
              <a:latin typeface="Calibri"/>
            </a:endParaRPr>
          </a:p>
        </p:txBody>
      </p:sp>
      <p:sp>
        <p:nvSpPr>
          <p:cNvPr id="19" name="object 19"/>
          <p:cNvSpPr txBox="1">
            <a:spLocks noGrp="1"/>
          </p:cNvSpPr>
          <p:nvPr>
            <p:ph type="title"/>
          </p:nvPr>
        </p:nvSpPr>
        <p:spPr>
          <a:xfrm>
            <a:off x="2195267" y="857250"/>
            <a:ext cx="1824989" cy="466090"/>
          </a:xfrm>
          <a:prstGeom prst="rect">
            <a:avLst/>
          </a:prstGeom>
        </p:spPr>
        <p:txBody>
          <a:bodyPr vert="horz" wrap="square" lIns="0" tIns="0" rIns="0" bIns="0" rtlCol="0">
            <a:spAutoFit/>
          </a:bodyPr>
          <a:lstStyle/>
          <a:p>
            <a:pPr marL="12700"/>
            <a:r>
              <a:rPr sz="3000" spc="-5" dirty="0">
                <a:solidFill>
                  <a:srgbClr val="38751C"/>
                </a:solidFill>
              </a:rPr>
              <a:t>activations</a:t>
            </a:r>
            <a:endParaRPr sz="3000"/>
          </a:p>
        </p:txBody>
      </p:sp>
      <p:sp>
        <p:nvSpPr>
          <p:cNvPr id="20" name="object 20"/>
          <p:cNvSpPr/>
          <p:nvPr/>
        </p:nvSpPr>
        <p:spPr>
          <a:xfrm>
            <a:off x="7164960" y="3412445"/>
            <a:ext cx="514348" cy="676273"/>
          </a:xfrm>
          <a:prstGeom prst="rect">
            <a:avLst/>
          </a:prstGeom>
          <a:blipFill>
            <a:blip r:embed="rId6" cstate="print"/>
            <a:stretch>
              <a:fillRect/>
            </a:stretch>
          </a:blipFill>
        </p:spPr>
        <p:txBody>
          <a:bodyPr wrap="square" lIns="0" tIns="0" rIns="0" bIns="0" rtlCol="0"/>
          <a:lstStyle/>
          <a:p>
            <a:endParaRPr>
              <a:solidFill>
                <a:prstClr val="black"/>
              </a:solidFill>
              <a:latin typeface="Calibri"/>
            </a:endParaRPr>
          </a:p>
        </p:txBody>
      </p:sp>
      <p:sp>
        <p:nvSpPr>
          <p:cNvPr id="21" name="object 21"/>
          <p:cNvSpPr/>
          <p:nvPr/>
        </p:nvSpPr>
        <p:spPr>
          <a:xfrm>
            <a:off x="7155460" y="3402920"/>
            <a:ext cx="533400" cy="695325"/>
          </a:xfrm>
          <a:custGeom>
            <a:avLst/>
            <a:gdLst/>
            <a:ahLst/>
            <a:cxnLst/>
            <a:rect l="l" t="t" r="r" b="b"/>
            <a:pathLst>
              <a:path w="533400" h="695325">
                <a:moveTo>
                  <a:pt x="0" y="0"/>
                </a:moveTo>
                <a:lnTo>
                  <a:pt x="533373" y="0"/>
                </a:lnTo>
                <a:lnTo>
                  <a:pt x="533373" y="695323"/>
                </a:lnTo>
                <a:lnTo>
                  <a:pt x="0" y="695323"/>
                </a:lnTo>
                <a:lnTo>
                  <a:pt x="0" y="0"/>
                </a:lnTo>
                <a:close/>
              </a:path>
            </a:pathLst>
          </a:custGeom>
          <a:ln w="19049">
            <a:solidFill>
              <a:srgbClr val="FF0000"/>
            </a:solidFill>
          </a:ln>
        </p:spPr>
        <p:txBody>
          <a:bodyPr wrap="square" lIns="0" tIns="0" rIns="0" bIns="0" rtlCol="0"/>
          <a:lstStyle/>
          <a:p>
            <a:endParaRPr>
              <a:solidFill>
                <a:prstClr val="black"/>
              </a:solidFill>
              <a:latin typeface="Calibri"/>
            </a:endParaRPr>
          </a:p>
        </p:txBody>
      </p:sp>
      <p:sp>
        <p:nvSpPr>
          <p:cNvPr id="22" name="object 22"/>
          <p:cNvSpPr/>
          <p:nvPr/>
        </p:nvSpPr>
        <p:spPr>
          <a:xfrm>
            <a:off x="3398744" y="2147685"/>
            <a:ext cx="485773" cy="638173"/>
          </a:xfrm>
          <a:prstGeom prst="rect">
            <a:avLst/>
          </a:prstGeom>
          <a:blipFill>
            <a:blip r:embed="rId7" cstate="print"/>
            <a:stretch>
              <a:fillRect/>
            </a:stretch>
          </a:blipFill>
        </p:spPr>
        <p:txBody>
          <a:bodyPr wrap="square" lIns="0" tIns="0" rIns="0" bIns="0" rtlCol="0"/>
          <a:lstStyle/>
          <a:p>
            <a:endParaRPr>
              <a:solidFill>
                <a:prstClr val="black"/>
              </a:solidFill>
              <a:latin typeface="Calibri"/>
            </a:endParaRPr>
          </a:p>
        </p:txBody>
      </p:sp>
      <p:sp>
        <p:nvSpPr>
          <p:cNvPr id="23" name="object 23"/>
          <p:cNvSpPr/>
          <p:nvPr/>
        </p:nvSpPr>
        <p:spPr>
          <a:xfrm>
            <a:off x="3389244" y="2138160"/>
            <a:ext cx="504825" cy="657225"/>
          </a:xfrm>
          <a:custGeom>
            <a:avLst/>
            <a:gdLst/>
            <a:ahLst/>
            <a:cxnLst/>
            <a:rect l="l" t="t" r="r" b="b"/>
            <a:pathLst>
              <a:path w="504825" h="657225">
                <a:moveTo>
                  <a:pt x="0" y="0"/>
                </a:moveTo>
                <a:lnTo>
                  <a:pt x="504823" y="0"/>
                </a:lnTo>
                <a:lnTo>
                  <a:pt x="504823" y="657223"/>
                </a:lnTo>
                <a:lnTo>
                  <a:pt x="0" y="657223"/>
                </a:lnTo>
                <a:lnTo>
                  <a:pt x="0" y="0"/>
                </a:lnTo>
                <a:close/>
              </a:path>
            </a:pathLst>
          </a:custGeom>
          <a:ln w="19049">
            <a:solidFill>
              <a:srgbClr val="FF0000"/>
            </a:solidFill>
          </a:ln>
        </p:spPr>
        <p:txBody>
          <a:bodyPr wrap="square" lIns="0" tIns="0" rIns="0" bIns="0" rtlCol="0"/>
          <a:lstStyle/>
          <a:p>
            <a:endParaRPr>
              <a:solidFill>
                <a:prstClr val="black"/>
              </a:solidFill>
              <a:latin typeface="Calibri"/>
            </a:endParaRPr>
          </a:p>
        </p:txBody>
      </p:sp>
      <p:sp>
        <p:nvSpPr>
          <p:cNvPr id="24" name="object 24"/>
          <p:cNvSpPr/>
          <p:nvPr/>
        </p:nvSpPr>
        <p:spPr>
          <a:xfrm>
            <a:off x="3398743" y="3350294"/>
            <a:ext cx="409574" cy="704848"/>
          </a:xfrm>
          <a:prstGeom prst="rect">
            <a:avLst/>
          </a:prstGeom>
          <a:blipFill>
            <a:blip r:embed="rId8" cstate="print"/>
            <a:stretch>
              <a:fillRect/>
            </a:stretch>
          </a:blipFill>
        </p:spPr>
        <p:txBody>
          <a:bodyPr wrap="square" lIns="0" tIns="0" rIns="0" bIns="0" rtlCol="0"/>
          <a:lstStyle/>
          <a:p>
            <a:endParaRPr>
              <a:solidFill>
                <a:prstClr val="black"/>
              </a:solidFill>
              <a:latin typeface="Calibri"/>
            </a:endParaRPr>
          </a:p>
        </p:txBody>
      </p:sp>
      <p:sp>
        <p:nvSpPr>
          <p:cNvPr id="25" name="object 25"/>
          <p:cNvSpPr/>
          <p:nvPr/>
        </p:nvSpPr>
        <p:spPr>
          <a:xfrm>
            <a:off x="3389244" y="3340757"/>
            <a:ext cx="428625" cy="723900"/>
          </a:xfrm>
          <a:custGeom>
            <a:avLst/>
            <a:gdLst/>
            <a:ahLst/>
            <a:cxnLst/>
            <a:rect l="l" t="t" r="r" b="b"/>
            <a:pathLst>
              <a:path w="428625" h="723900">
                <a:moveTo>
                  <a:pt x="0" y="0"/>
                </a:moveTo>
                <a:lnTo>
                  <a:pt x="428599" y="0"/>
                </a:lnTo>
                <a:lnTo>
                  <a:pt x="428599" y="723886"/>
                </a:lnTo>
                <a:lnTo>
                  <a:pt x="0" y="723886"/>
                </a:lnTo>
                <a:lnTo>
                  <a:pt x="0" y="0"/>
                </a:lnTo>
                <a:close/>
              </a:path>
            </a:pathLst>
          </a:custGeom>
          <a:ln w="19049">
            <a:solidFill>
              <a:srgbClr val="FF0000"/>
            </a:solidFill>
          </a:ln>
        </p:spPr>
        <p:txBody>
          <a:bodyPr wrap="square" lIns="0" tIns="0" rIns="0" bIns="0" rtlCol="0"/>
          <a:lstStyle/>
          <a:p>
            <a:endParaRPr>
              <a:solidFill>
                <a:prstClr val="black"/>
              </a:solidFill>
              <a:latin typeface="Calibri"/>
            </a:endParaRPr>
          </a:p>
        </p:txBody>
      </p:sp>
      <p:sp>
        <p:nvSpPr>
          <p:cNvPr id="26" name="object 26"/>
          <p:cNvSpPr txBox="1">
            <a:spLocks noGrp="1"/>
          </p:cNvSpPr>
          <p:nvPr>
            <p:ph type="body" idx="1"/>
          </p:nvPr>
        </p:nvSpPr>
        <p:spPr>
          <a:xfrm>
            <a:off x="765798" y="2150921"/>
            <a:ext cx="7612402" cy="3200876"/>
          </a:xfrm>
          <a:prstGeom prst="rect">
            <a:avLst/>
          </a:prstGeom>
        </p:spPr>
        <p:txBody>
          <a:bodyPr vert="horz" wrap="square" lIns="0" tIns="0" rIns="0" bIns="0" rtlCol="0">
            <a:spAutoFit/>
          </a:bodyPr>
          <a:lstStyle/>
          <a:p>
            <a:pPr marL="3252470" marR="2814955" algn="ctr"/>
            <a:r>
              <a:rPr spc="-5" dirty="0"/>
              <a:t>“local</a:t>
            </a:r>
            <a:r>
              <a:rPr spc="-35" dirty="0"/>
              <a:t> </a:t>
            </a:r>
            <a:r>
              <a:rPr spc="-5" dirty="0"/>
              <a:t>gradient”</a:t>
            </a:r>
          </a:p>
          <a:p>
            <a:pPr marL="3252470"/>
            <a:endParaRPr spc="-5" dirty="0"/>
          </a:p>
          <a:p>
            <a:pPr marL="3252470"/>
            <a:endParaRPr sz="2350">
              <a:latin typeface="Times New Roman"/>
              <a:cs typeface="Times New Roman"/>
            </a:endParaRPr>
          </a:p>
          <a:p>
            <a:pPr marL="3252470" marR="2941320" algn="ctr"/>
            <a:r>
              <a:rPr sz="4800" spc="-5" dirty="0">
                <a:solidFill>
                  <a:srgbClr val="000000"/>
                </a:solidFill>
              </a:rPr>
              <a:t>f</a:t>
            </a:r>
            <a:endParaRPr sz="4800"/>
          </a:p>
          <a:p>
            <a:pPr marL="3252470">
              <a:spcBef>
                <a:spcPts val="20"/>
              </a:spcBef>
            </a:pPr>
            <a:endParaRPr sz="7050">
              <a:latin typeface="Times New Roman"/>
              <a:cs typeface="Times New Roman"/>
            </a:endParaRPr>
          </a:p>
          <a:p>
            <a:pPr marL="6031865"/>
            <a:r>
              <a:rPr sz="3000" spc="-5" dirty="0"/>
              <a:t>gradients</a:t>
            </a:r>
            <a:endParaRPr sz="3000"/>
          </a:p>
        </p:txBody>
      </p:sp>
      <p:sp>
        <p:nvSpPr>
          <p:cNvPr id="27" name="object 27"/>
          <p:cNvSpPr/>
          <p:nvPr/>
        </p:nvSpPr>
        <p:spPr>
          <a:xfrm>
            <a:off x="799524" y="1569286"/>
            <a:ext cx="2129395" cy="1553146"/>
          </a:xfrm>
          <a:prstGeom prst="rect">
            <a:avLst/>
          </a:prstGeom>
          <a:blipFill>
            <a:blip r:embed="rId9" cstate="print"/>
            <a:stretch>
              <a:fillRect/>
            </a:stretch>
          </a:blipFill>
        </p:spPr>
        <p:txBody>
          <a:bodyPr wrap="square" lIns="0" tIns="0" rIns="0" bIns="0" rtlCol="0"/>
          <a:lstStyle/>
          <a:p>
            <a:endParaRPr>
              <a:solidFill>
                <a:prstClr val="black"/>
              </a:solidFill>
              <a:latin typeface="Calibri"/>
            </a:endParaRPr>
          </a:p>
        </p:txBody>
      </p:sp>
      <p:sp>
        <p:nvSpPr>
          <p:cNvPr id="28" name="object 28"/>
          <p:cNvSpPr/>
          <p:nvPr/>
        </p:nvSpPr>
        <p:spPr>
          <a:xfrm>
            <a:off x="784738" y="1598789"/>
            <a:ext cx="811530" cy="833119"/>
          </a:xfrm>
          <a:custGeom>
            <a:avLst/>
            <a:gdLst/>
            <a:ahLst/>
            <a:cxnLst/>
            <a:rect l="l" t="t" r="r" b="b"/>
            <a:pathLst>
              <a:path w="811530" h="833119">
                <a:moveTo>
                  <a:pt x="281399" y="0"/>
                </a:moveTo>
                <a:lnTo>
                  <a:pt x="811198" y="260399"/>
                </a:lnTo>
                <a:lnTo>
                  <a:pt x="529798" y="833098"/>
                </a:lnTo>
                <a:lnTo>
                  <a:pt x="0" y="572698"/>
                </a:lnTo>
                <a:lnTo>
                  <a:pt x="281399" y="0"/>
                </a:lnTo>
                <a:close/>
              </a:path>
            </a:pathLst>
          </a:custGeom>
          <a:ln w="19049">
            <a:solidFill>
              <a:srgbClr val="FF0000"/>
            </a:solidFill>
          </a:ln>
        </p:spPr>
        <p:txBody>
          <a:bodyPr wrap="square" lIns="0" tIns="0" rIns="0" bIns="0" rtlCol="0"/>
          <a:lstStyle/>
          <a:p>
            <a:endParaRPr>
              <a:solidFill>
                <a:prstClr val="black"/>
              </a:solidFill>
              <a:latin typeface="Calibri"/>
            </a:endParaRPr>
          </a:p>
        </p:txBody>
      </p:sp>
      <p:sp>
        <p:nvSpPr>
          <p:cNvPr id="29" name="object 29"/>
          <p:cNvSpPr/>
          <p:nvPr/>
        </p:nvSpPr>
        <p:spPr>
          <a:xfrm>
            <a:off x="1202508" y="4046528"/>
            <a:ext cx="2132702" cy="1320412"/>
          </a:xfrm>
          <a:prstGeom prst="rect">
            <a:avLst/>
          </a:prstGeom>
          <a:blipFill>
            <a:blip r:embed="rId10" cstate="print"/>
            <a:stretch>
              <a:fillRect/>
            </a:stretch>
          </a:blipFill>
        </p:spPr>
        <p:txBody>
          <a:bodyPr wrap="square" lIns="0" tIns="0" rIns="0" bIns="0" rtlCol="0"/>
          <a:lstStyle/>
          <a:p>
            <a:endParaRPr>
              <a:solidFill>
                <a:prstClr val="black"/>
              </a:solidFill>
              <a:latin typeface="Calibri"/>
            </a:endParaRPr>
          </a:p>
        </p:txBody>
      </p:sp>
      <p:sp>
        <p:nvSpPr>
          <p:cNvPr id="30" name="object 30"/>
          <p:cNvSpPr/>
          <p:nvPr/>
        </p:nvSpPr>
        <p:spPr>
          <a:xfrm>
            <a:off x="1195922" y="4528467"/>
            <a:ext cx="767080" cy="796290"/>
          </a:xfrm>
          <a:custGeom>
            <a:avLst/>
            <a:gdLst/>
            <a:ahLst/>
            <a:cxnLst/>
            <a:rect l="l" t="t" r="r" b="b"/>
            <a:pathLst>
              <a:path w="767080" h="796289">
                <a:moveTo>
                  <a:pt x="0" y="193199"/>
                </a:moveTo>
                <a:lnTo>
                  <a:pt x="557698" y="0"/>
                </a:lnTo>
                <a:lnTo>
                  <a:pt x="766798" y="602998"/>
                </a:lnTo>
                <a:lnTo>
                  <a:pt x="209099" y="796198"/>
                </a:lnTo>
                <a:lnTo>
                  <a:pt x="0" y="193199"/>
                </a:lnTo>
                <a:close/>
              </a:path>
            </a:pathLst>
          </a:custGeom>
          <a:ln w="19049">
            <a:solidFill>
              <a:srgbClr val="FF0000"/>
            </a:solidFill>
          </a:ln>
        </p:spPr>
        <p:txBody>
          <a:bodyPr wrap="square" lIns="0" tIns="0" rIns="0" bIns="0" rtlCol="0"/>
          <a:lstStyle/>
          <a:p>
            <a:endParaRPr>
              <a:solidFill>
                <a:prstClr val="black"/>
              </a:solidFill>
              <a:latin typeface="Calibri"/>
            </a:endParaRPr>
          </a:p>
        </p:txBody>
      </p:sp>
      <p:sp>
        <p:nvSpPr>
          <p:cNvPr id="31" name="object 31"/>
          <p:cNvSpPr/>
          <p:nvPr/>
        </p:nvSpPr>
        <p:spPr>
          <a:xfrm>
            <a:off x="1053371" y="1511916"/>
            <a:ext cx="2042795" cy="901700"/>
          </a:xfrm>
          <a:custGeom>
            <a:avLst/>
            <a:gdLst/>
            <a:ahLst/>
            <a:cxnLst/>
            <a:rect l="l" t="t" r="r" b="b"/>
            <a:pathLst>
              <a:path w="2042795" h="901700">
                <a:moveTo>
                  <a:pt x="2042523" y="901255"/>
                </a:moveTo>
                <a:lnTo>
                  <a:pt x="0" y="0"/>
                </a:lnTo>
              </a:path>
            </a:pathLst>
          </a:custGeom>
          <a:ln w="19049">
            <a:solidFill>
              <a:srgbClr val="FF0000"/>
            </a:solidFill>
          </a:ln>
        </p:spPr>
        <p:txBody>
          <a:bodyPr wrap="square" lIns="0" tIns="0" rIns="0" bIns="0" rtlCol="0"/>
          <a:lstStyle/>
          <a:p>
            <a:endParaRPr>
              <a:solidFill>
                <a:prstClr val="black"/>
              </a:solidFill>
              <a:latin typeface="Calibri"/>
            </a:endParaRPr>
          </a:p>
        </p:txBody>
      </p:sp>
      <p:sp>
        <p:nvSpPr>
          <p:cNvPr id="32" name="object 32"/>
          <p:cNvSpPr/>
          <p:nvPr/>
        </p:nvSpPr>
        <p:spPr>
          <a:xfrm>
            <a:off x="974279" y="1477017"/>
            <a:ext cx="92075" cy="64135"/>
          </a:xfrm>
          <a:custGeom>
            <a:avLst/>
            <a:gdLst/>
            <a:ahLst/>
            <a:cxnLst/>
            <a:rect l="l" t="t" r="r" b="b"/>
            <a:pathLst>
              <a:path w="92075" h="64134">
                <a:moveTo>
                  <a:pt x="91794" y="6112"/>
                </a:moveTo>
                <a:lnTo>
                  <a:pt x="0" y="0"/>
                </a:lnTo>
                <a:lnTo>
                  <a:pt x="66389" y="63687"/>
                </a:lnTo>
                <a:lnTo>
                  <a:pt x="91794" y="6112"/>
                </a:lnTo>
                <a:close/>
              </a:path>
            </a:pathLst>
          </a:custGeom>
          <a:ln w="19049">
            <a:solidFill>
              <a:srgbClr val="FF0000"/>
            </a:solidFill>
          </a:ln>
        </p:spPr>
        <p:txBody>
          <a:bodyPr wrap="square" lIns="0" tIns="0" rIns="0" bIns="0" rtlCol="0"/>
          <a:lstStyle/>
          <a:p>
            <a:endParaRPr>
              <a:solidFill>
                <a:prstClr val="black"/>
              </a:solidFill>
              <a:latin typeface="Calibri"/>
            </a:endParaRPr>
          </a:p>
        </p:txBody>
      </p:sp>
      <p:sp>
        <p:nvSpPr>
          <p:cNvPr id="33" name="object 33"/>
          <p:cNvSpPr/>
          <p:nvPr/>
        </p:nvSpPr>
        <p:spPr>
          <a:xfrm>
            <a:off x="882509" y="3962343"/>
            <a:ext cx="2277745" cy="745490"/>
          </a:xfrm>
          <a:custGeom>
            <a:avLst/>
            <a:gdLst/>
            <a:ahLst/>
            <a:cxnLst/>
            <a:rect l="l" t="t" r="r" b="b"/>
            <a:pathLst>
              <a:path w="2277745" h="745489">
                <a:moveTo>
                  <a:pt x="2277560" y="0"/>
                </a:moveTo>
                <a:lnTo>
                  <a:pt x="0" y="745048"/>
                </a:lnTo>
              </a:path>
            </a:pathLst>
          </a:custGeom>
          <a:ln w="19049">
            <a:solidFill>
              <a:srgbClr val="FF0000"/>
            </a:solidFill>
          </a:ln>
        </p:spPr>
        <p:txBody>
          <a:bodyPr wrap="square" lIns="0" tIns="0" rIns="0" bIns="0" rtlCol="0"/>
          <a:lstStyle/>
          <a:p>
            <a:endParaRPr>
              <a:solidFill>
                <a:prstClr val="black"/>
              </a:solidFill>
              <a:latin typeface="Calibri"/>
            </a:endParaRPr>
          </a:p>
        </p:txBody>
      </p:sp>
      <p:sp>
        <p:nvSpPr>
          <p:cNvPr id="34" name="object 34"/>
          <p:cNvSpPr/>
          <p:nvPr/>
        </p:nvSpPr>
        <p:spPr>
          <a:xfrm>
            <a:off x="800344" y="4677493"/>
            <a:ext cx="92075" cy="60325"/>
          </a:xfrm>
          <a:custGeom>
            <a:avLst/>
            <a:gdLst/>
            <a:ahLst/>
            <a:cxnLst/>
            <a:rect l="l" t="t" r="r" b="b"/>
            <a:pathLst>
              <a:path w="92075" h="60325">
                <a:moveTo>
                  <a:pt x="72382" y="0"/>
                </a:moveTo>
                <a:lnTo>
                  <a:pt x="0" y="56799"/>
                </a:lnTo>
                <a:lnTo>
                  <a:pt x="91947" y="59824"/>
                </a:lnTo>
                <a:lnTo>
                  <a:pt x="72382" y="0"/>
                </a:lnTo>
                <a:close/>
              </a:path>
            </a:pathLst>
          </a:custGeom>
          <a:ln w="19049">
            <a:solidFill>
              <a:srgbClr val="FF0000"/>
            </a:solidFill>
          </a:ln>
        </p:spPr>
        <p:txBody>
          <a:bodyPr wrap="square" lIns="0" tIns="0" rIns="0" bIns="0" rtlCol="0"/>
          <a:lstStyle/>
          <a:p>
            <a:endParaRPr>
              <a:solidFill>
                <a:prstClr val="black"/>
              </a:solidFill>
              <a:latin typeface="Calibri"/>
            </a:endParaRPr>
          </a:p>
        </p:txBody>
      </p:sp>
      <p:sp>
        <p:nvSpPr>
          <p:cNvPr id="35" name="object 35"/>
          <p:cNvSpPr/>
          <p:nvPr/>
        </p:nvSpPr>
        <p:spPr>
          <a:xfrm>
            <a:off x="1" y="857251"/>
            <a:ext cx="1119505" cy="1125855"/>
          </a:xfrm>
          <a:custGeom>
            <a:avLst/>
            <a:gdLst/>
            <a:ahLst/>
            <a:cxnLst/>
            <a:rect l="l" t="t" r="r" b="b"/>
            <a:pathLst>
              <a:path w="1119505" h="1125855">
                <a:moveTo>
                  <a:pt x="1118890" y="0"/>
                </a:moveTo>
                <a:lnTo>
                  <a:pt x="1098420" y="60341"/>
                </a:lnTo>
                <a:lnTo>
                  <a:pt x="1082336" y="102963"/>
                </a:lnTo>
                <a:lnTo>
                  <a:pt x="1065182" y="145047"/>
                </a:lnTo>
                <a:lnTo>
                  <a:pt x="1046974" y="186577"/>
                </a:lnTo>
                <a:lnTo>
                  <a:pt x="1027728" y="227536"/>
                </a:lnTo>
                <a:lnTo>
                  <a:pt x="1007461" y="267907"/>
                </a:lnTo>
                <a:lnTo>
                  <a:pt x="986191" y="307674"/>
                </a:lnTo>
                <a:lnTo>
                  <a:pt x="963933" y="346820"/>
                </a:lnTo>
                <a:lnTo>
                  <a:pt x="940704" y="385328"/>
                </a:lnTo>
                <a:lnTo>
                  <a:pt x="916522" y="423182"/>
                </a:lnTo>
                <a:lnTo>
                  <a:pt x="891402" y="460365"/>
                </a:lnTo>
                <a:lnTo>
                  <a:pt x="865361" y="496861"/>
                </a:lnTo>
                <a:lnTo>
                  <a:pt x="838416" y="532652"/>
                </a:lnTo>
                <a:lnTo>
                  <a:pt x="810583" y="567722"/>
                </a:lnTo>
                <a:lnTo>
                  <a:pt x="781880" y="602055"/>
                </a:lnTo>
                <a:lnTo>
                  <a:pt x="752322" y="635634"/>
                </a:lnTo>
                <a:lnTo>
                  <a:pt x="721927" y="668441"/>
                </a:lnTo>
                <a:lnTo>
                  <a:pt x="690711" y="700461"/>
                </a:lnTo>
                <a:lnTo>
                  <a:pt x="658691" y="731677"/>
                </a:lnTo>
                <a:lnTo>
                  <a:pt x="625884" y="762072"/>
                </a:lnTo>
                <a:lnTo>
                  <a:pt x="592305" y="791630"/>
                </a:lnTo>
                <a:lnTo>
                  <a:pt x="557972" y="820333"/>
                </a:lnTo>
                <a:lnTo>
                  <a:pt x="522902" y="848166"/>
                </a:lnTo>
                <a:lnTo>
                  <a:pt x="487111" y="875111"/>
                </a:lnTo>
                <a:lnTo>
                  <a:pt x="450615" y="901152"/>
                </a:lnTo>
                <a:lnTo>
                  <a:pt x="413432" y="926272"/>
                </a:lnTo>
                <a:lnTo>
                  <a:pt x="375578" y="950455"/>
                </a:lnTo>
                <a:lnTo>
                  <a:pt x="337070" y="973683"/>
                </a:lnTo>
                <a:lnTo>
                  <a:pt x="297924" y="995941"/>
                </a:lnTo>
                <a:lnTo>
                  <a:pt x="258157" y="1017212"/>
                </a:lnTo>
                <a:lnTo>
                  <a:pt x="217786" y="1037478"/>
                </a:lnTo>
                <a:lnTo>
                  <a:pt x="176827" y="1056724"/>
                </a:lnTo>
                <a:lnTo>
                  <a:pt x="135297" y="1074932"/>
                </a:lnTo>
                <a:lnTo>
                  <a:pt x="93212" y="1092086"/>
                </a:lnTo>
                <a:lnTo>
                  <a:pt x="50590" y="1108170"/>
                </a:lnTo>
                <a:lnTo>
                  <a:pt x="7447" y="1123166"/>
                </a:lnTo>
                <a:lnTo>
                  <a:pt x="0" y="1125537"/>
                </a:lnTo>
              </a:path>
            </a:pathLst>
          </a:custGeom>
          <a:ln w="19049">
            <a:solidFill>
              <a:srgbClr val="666666"/>
            </a:solidFill>
          </a:ln>
        </p:spPr>
        <p:txBody>
          <a:bodyPr wrap="square" lIns="0" tIns="0" rIns="0" bIns="0" rtlCol="0"/>
          <a:lstStyle/>
          <a:p>
            <a:endParaRPr>
              <a:solidFill>
                <a:prstClr val="black"/>
              </a:solidFill>
              <a:latin typeface="Calibri"/>
            </a:endParaRPr>
          </a:p>
        </p:txBody>
      </p:sp>
      <p:sp>
        <p:nvSpPr>
          <p:cNvPr id="36" name="object 36"/>
          <p:cNvSpPr/>
          <p:nvPr/>
        </p:nvSpPr>
        <p:spPr>
          <a:xfrm>
            <a:off x="0" y="3830661"/>
            <a:ext cx="702310" cy="2170430"/>
          </a:xfrm>
          <a:custGeom>
            <a:avLst/>
            <a:gdLst/>
            <a:ahLst/>
            <a:cxnLst/>
            <a:rect l="l" t="t" r="r" b="b"/>
            <a:pathLst>
              <a:path w="702310" h="2170429">
                <a:moveTo>
                  <a:pt x="0" y="0"/>
                </a:moveTo>
                <a:lnTo>
                  <a:pt x="43085" y="33133"/>
                </a:lnTo>
                <a:lnTo>
                  <a:pt x="81157" y="64327"/>
                </a:lnTo>
                <a:lnTo>
                  <a:pt x="118416" y="96653"/>
                </a:lnTo>
                <a:lnTo>
                  <a:pt x="154835" y="130100"/>
                </a:lnTo>
                <a:lnTo>
                  <a:pt x="190387" y="164656"/>
                </a:lnTo>
                <a:lnTo>
                  <a:pt x="224946" y="200209"/>
                </a:lnTo>
                <a:lnTo>
                  <a:pt x="258394" y="236629"/>
                </a:lnTo>
                <a:lnTo>
                  <a:pt x="290721" y="273889"/>
                </a:lnTo>
                <a:lnTo>
                  <a:pt x="321917" y="311962"/>
                </a:lnTo>
                <a:lnTo>
                  <a:pt x="351969" y="350822"/>
                </a:lnTo>
                <a:lnTo>
                  <a:pt x="380866" y="390441"/>
                </a:lnTo>
                <a:lnTo>
                  <a:pt x="408598" y="430794"/>
                </a:lnTo>
                <a:lnTo>
                  <a:pt x="435154" y="471853"/>
                </a:lnTo>
                <a:lnTo>
                  <a:pt x="460523" y="513592"/>
                </a:lnTo>
                <a:lnTo>
                  <a:pt x="484692" y="555983"/>
                </a:lnTo>
                <a:lnTo>
                  <a:pt x="507653" y="599001"/>
                </a:lnTo>
                <a:lnTo>
                  <a:pt x="529392" y="642619"/>
                </a:lnTo>
                <a:lnTo>
                  <a:pt x="549900" y="686809"/>
                </a:lnTo>
                <a:lnTo>
                  <a:pt x="569164" y="731546"/>
                </a:lnTo>
                <a:lnTo>
                  <a:pt x="587175" y="776802"/>
                </a:lnTo>
                <a:lnTo>
                  <a:pt x="603921" y="822550"/>
                </a:lnTo>
                <a:lnTo>
                  <a:pt x="619391" y="868764"/>
                </a:lnTo>
                <a:lnTo>
                  <a:pt x="633574" y="915418"/>
                </a:lnTo>
                <a:lnTo>
                  <a:pt x="646458" y="962484"/>
                </a:lnTo>
                <a:lnTo>
                  <a:pt x="658033" y="1009936"/>
                </a:lnTo>
                <a:lnTo>
                  <a:pt x="668288" y="1057746"/>
                </a:lnTo>
                <a:lnTo>
                  <a:pt x="677212" y="1105889"/>
                </a:lnTo>
                <a:lnTo>
                  <a:pt x="684793" y="1154338"/>
                </a:lnTo>
                <a:lnTo>
                  <a:pt x="691020" y="1203065"/>
                </a:lnTo>
                <a:lnTo>
                  <a:pt x="695883" y="1252045"/>
                </a:lnTo>
                <a:lnTo>
                  <a:pt x="699370" y="1301250"/>
                </a:lnTo>
                <a:lnTo>
                  <a:pt x="701470" y="1350653"/>
                </a:lnTo>
                <a:lnTo>
                  <a:pt x="702173" y="1400229"/>
                </a:lnTo>
                <a:lnTo>
                  <a:pt x="701524" y="1448325"/>
                </a:lnTo>
                <a:lnTo>
                  <a:pt x="699588" y="1496100"/>
                </a:lnTo>
                <a:lnTo>
                  <a:pt x="696381" y="1543537"/>
                </a:lnTo>
                <a:lnTo>
                  <a:pt x="691920" y="1590620"/>
                </a:lnTo>
                <a:lnTo>
                  <a:pt x="686222" y="1637331"/>
                </a:lnTo>
                <a:lnTo>
                  <a:pt x="679303" y="1683655"/>
                </a:lnTo>
                <a:lnTo>
                  <a:pt x="671181" y="1729575"/>
                </a:lnTo>
                <a:lnTo>
                  <a:pt x="661871" y="1775073"/>
                </a:lnTo>
                <a:lnTo>
                  <a:pt x="651391" y="1820133"/>
                </a:lnTo>
                <a:lnTo>
                  <a:pt x="639756" y="1864739"/>
                </a:lnTo>
                <a:lnTo>
                  <a:pt x="626985" y="1908874"/>
                </a:lnTo>
                <a:lnTo>
                  <a:pt x="613092" y="1952522"/>
                </a:lnTo>
                <a:lnTo>
                  <a:pt x="598096" y="1995665"/>
                </a:lnTo>
                <a:lnTo>
                  <a:pt x="582012" y="2038287"/>
                </a:lnTo>
                <a:lnTo>
                  <a:pt x="564858" y="2080371"/>
                </a:lnTo>
                <a:lnTo>
                  <a:pt x="546650" y="2121901"/>
                </a:lnTo>
                <a:lnTo>
                  <a:pt x="527404" y="2162860"/>
                </a:lnTo>
                <a:lnTo>
                  <a:pt x="523781" y="2170077"/>
                </a:lnTo>
              </a:path>
            </a:pathLst>
          </a:custGeom>
          <a:ln w="19049">
            <a:solidFill>
              <a:srgbClr val="666666"/>
            </a:solidFill>
          </a:ln>
        </p:spPr>
        <p:txBody>
          <a:bodyPr wrap="square" lIns="0" tIns="0" rIns="0" bIns="0" rtlCol="0"/>
          <a:lstStyle/>
          <a:p>
            <a:endParaRPr>
              <a:solidFill>
                <a:prstClr val="black"/>
              </a:solidFill>
              <a:latin typeface="Calibri"/>
            </a:endParaRPr>
          </a:p>
        </p:txBody>
      </p:sp>
      <p:sp>
        <p:nvSpPr>
          <p:cNvPr id="37" name="object 37"/>
          <p:cNvSpPr txBox="1"/>
          <p:nvPr/>
        </p:nvSpPr>
        <p:spPr>
          <a:xfrm>
            <a:off x="5399118" y="5586262"/>
            <a:ext cx="1579880" cy="288290"/>
          </a:xfrm>
          <a:prstGeom prst="rect">
            <a:avLst/>
          </a:prstGeom>
        </p:spPr>
        <p:txBody>
          <a:bodyPr vert="horz" wrap="square" lIns="0" tIns="0" rIns="0" bIns="0" rtlCol="0">
            <a:spAutoFit/>
          </a:bodyPr>
          <a:lstStyle/>
          <a:p>
            <a:pPr marL="12700">
              <a:lnSpc>
                <a:spcPts val="2190"/>
              </a:lnSpc>
            </a:pPr>
            <a:r>
              <a:rPr sz="3000" spc="-7" baseline="1388" dirty="0">
                <a:solidFill>
                  <a:srgbClr val="FFFFFF"/>
                </a:solidFill>
                <a:latin typeface="Arial"/>
                <a:cs typeface="Arial"/>
              </a:rPr>
              <a:t>Lecture 4 </a:t>
            </a:r>
            <a:r>
              <a:rPr sz="3000" baseline="1388" dirty="0">
                <a:solidFill>
                  <a:srgbClr val="FFFFFF"/>
                </a:solidFill>
                <a:latin typeface="Arial"/>
                <a:cs typeface="Arial"/>
              </a:rPr>
              <a:t>-</a:t>
            </a:r>
            <a:r>
              <a:rPr sz="3000" spc="-225" baseline="1388" dirty="0">
                <a:solidFill>
                  <a:srgbClr val="FFFFFF"/>
                </a:solidFill>
                <a:latin typeface="Arial"/>
                <a:cs typeface="Arial"/>
              </a:rPr>
              <a:t> </a:t>
            </a:r>
            <a:r>
              <a:rPr sz="2000" spc="-5" dirty="0">
                <a:solidFill>
                  <a:srgbClr val="FFFFFF"/>
                </a:solidFill>
                <a:latin typeface="Arial"/>
                <a:cs typeface="Arial"/>
              </a:rPr>
              <a:t>27</a:t>
            </a:r>
            <a:endParaRPr sz="2000">
              <a:solidFill>
                <a:prstClr val="black"/>
              </a:solidFill>
              <a:latin typeface="Arial"/>
              <a:cs typeface="Arial"/>
            </a:endParaRPr>
          </a:p>
        </p:txBody>
      </p:sp>
      <p:sp>
        <p:nvSpPr>
          <p:cNvPr id="38" name="object 38"/>
          <p:cNvSpPr txBox="1">
            <a:spLocks noGrp="1"/>
          </p:cNvSpPr>
          <p:nvPr>
            <p:ph type="ftr" sz="quarter" idx="5"/>
          </p:nvPr>
        </p:nvSpPr>
        <p:spPr>
          <a:prstGeom prst="rect">
            <a:avLst/>
          </a:prstGeom>
        </p:spPr>
        <p:txBody>
          <a:bodyPr vert="horz" wrap="square" lIns="0" tIns="0" rIns="0" bIns="0" rtlCol="0">
            <a:spAutoFit/>
          </a:bodyPr>
          <a:lstStyle/>
          <a:p>
            <a:pPr marL="12700">
              <a:lnSpc>
                <a:spcPts val="2120"/>
              </a:lnSpc>
            </a:pPr>
            <a:r>
              <a:rPr spc="-5" dirty="0">
                <a:solidFill>
                  <a:prstClr val="white"/>
                </a:solidFill>
              </a:rPr>
              <a:t>13 Jan</a:t>
            </a:r>
            <a:r>
              <a:rPr spc="-65" dirty="0">
                <a:solidFill>
                  <a:prstClr val="white"/>
                </a:solidFill>
              </a:rPr>
              <a:t> </a:t>
            </a:r>
            <a:r>
              <a:rPr spc="-5" dirty="0">
                <a:solidFill>
                  <a:prstClr val="white"/>
                </a:solidFill>
              </a:rPr>
              <a:t>2016</a:t>
            </a:r>
          </a:p>
        </p:txBody>
      </p:sp>
      <p:sp>
        <p:nvSpPr>
          <p:cNvPr id="39" name="object 39"/>
          <p:cNvSpPr txBox="1">
            <a:spLocks noGrp="1"/>
          </p:cNvSpPr>
          <p:nvPr>
            <p:ph type="dt" sz="half" idx="6"/>
          </p:nvPr>
        </p:nvSpPr>
        <p:spPr>
          <a:prstGeom prst="rect">
            <a:avLst/>
          </a:prstGeom>
        </p:spPr>
        <p:txBody>
          <a:bodyPr vert="horz" wrap="square" lIns="0" tIns="0" rIns="0" bIns="0" rtlCol="0">
            <a:spAutoFit/>
          </a:bodyPr>
          <a:lstStyle/>
          <a:p>
            <a:pPr marL="12700">
              <a:lnSpc>
                <a:spcPts val="1920"/>
              </a:lnSpc>
            </a:pPr>
            <a:r>
              <a:rPr spc="-5" dirty="0">
                <a:solidFill>
                  <a:prstClr val="white"/>
                </a:solidFill>
              </a:rPr>
              <a:t>Fei-Fei Li &amp; Andrej Karpathy &amp; Justin</a:t>
            </a:r>
            <a:r>
              <a:rPr spc="65" dirty="0">
                <a:solidFill>
                  <a:prstClr val="white"/>
                </a:solidFill>
              </a:rPr>
              <a:t> </a:t>
            </a:r>
            <a:r>
              <a:rPr spc="-5" dirty="0">
                <a:solidFill>
                  <a:prstClr val="white"/>
                </a:solidFill>
              </a:rPr>
              <a:t>Johnson</a:t>
            </a:r>
          </a:p>
        </p:txBody>
      </p:sp>
      <p:sp>
        <p:nvSpPr>
          <p:cNvPr id="40" name="TextBox 39">
            <a:extLst>
              <a:ext uri="{FF2B5EF4-FFF2-40B4-BE49-F238E27FC236}">
                <a16:creationId xmlns:a16="http://schemas.microsoft.com/office/drawing/2014/main" xmlns="" id="{190C2B06-AC0D-4FE1-8692-381DF75B9ADD}"/>
              </a:ext>
            </a:extLst>
          </p:cNvPr>
          <p:cNvSpPr txBox="1"/>
          <p:nvPr/>
        </p:nvSpPr>
        <p:spPr>
          <a:xfrm>
            <a:off x="0" y="6604084"/>
            <a:ext cx="1072730" cy="253916"/>
          </a:xfrm>
          <a:prstGeom prst="rect">
            <a:avLst/>
          </a:prstGeom>
          <a:noFill/>
        </p:spPr>
        <p:txBody>
          <a:bodyPr wrap="none" rtlCol="0">
            <a:spAutoFit/>
          </a:bodyPr>
          <a:lstStyle/>
          <a:p>
            <a:r>
              <a:rPr lang="en-US" sz="1050" dirty="0"/>
              <a:t>Andrej </a:t>
            </a:r>
            <a:r>
              <a:rPr lang="en-US" sz="1050" dirty="0" err="1"/>
              <a:t>Karpathy</a:t>
            </a:r>
            <a:endParaRPr lang="en-US" sz="1050" dirty="0"/>
          </a:p>
        </p:txBody>
      </p:sp>
    </p:spTree>
    <p:extLst>
      <p:ext uri="{BB962C8B-B14F-4D97-AF65-F5344CB8AC3E}">
        <p14:creationId xmlns:p14="http://schemas.microsoft.com/office/powerpoint/2010/main" val="8694707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Multilayer networks</a:t>
            </a:r>
          </a:p>
        </p:txBody>
      </p:sp>
      <p:sp>
        <p:nvSpPr>
          <p:cNvPr id="25" name="Content Placeholder 24"/>
          <p:cNvSpPr>
            <a:spLocks noGrp="1"/>
          </p:cNvSpPr>
          <p:nvPr>
            <p:ph idx="1"/>
          </p:nvPr>
        </p:nvSpPr>
        <p:spPr>
          <a:xfrm>
            <a:off x="685800" y="914400"/>
            <a:ext cx="7772400" cy="5257800"/>
          </a:xfrm>
        </p:spPr>
        <p:txBody>
          <a:bodyPr/>
          <a:lstStyle/>
          <a:p>
            <a:pPr marL="457200" indent="-457200">
              <a:buFont typeface="Arial" panose="020B0604020202020204" pitchFamily="34" charset="0"/>
              <a:buChar char="•"/>
            </a:pPr>
            <a:r>
              <a:rPr lang="en-US" dirty="0"/>
              <a:t>Cascade neurons together</a:t>
            </a:r>
          </a:p>
          <a:p>
            <a:pPr marL="457200" indent="-457200">
              <a:buFont typeface="Arial" panose="020B0604020202020204" pitchFamily="34" charset="0"/>
              <a:buChar char="•"/>
            </a:pPr>
            <a:r>
              <a:rPr lang="en-US" dirty="0"/>
              <a:t>Output from one layer is the input to the next</a:t>
            </a:r>
          </a:p>
          <a:p>
            <a:pPr marL="457200" indent="-457200">
              <a:buFont typeface="Arial" panose="020B0604020202020204" pitchFamily="34" charset="0"/>
              <a:buChar char="•"/>
            </a:pPr>
            <a:r>
              <a:rPr lang="en-US" dirty="0"/>
              <a:t>Each layer has its own sets of weights</a:t>
            </a:r>
          </a:p>
          <a:p>
            <a:pPr>
              <a:buNone/>
            </a:pPr>
            <a:endParaRPr lang="en-US" dirty="0"/>
          </a:p>
          <a:p>
            <a:endParaRPr lang="en-US" dirty="0"/>
          </a:p>
        </p:txBody>
      </p:sp>
      <p:grpSp>
        <p:nvGrpSpPr>
          <p:cNvPr id="6" name="Group 5"/>
          <p:cNvGrpSpPr/>
          <p:nvPr/>
        </p:nvGrpSpPr>
        <p:grpSpPr>
          <a:xfrm>
            <a:off x="2502558" y="3041601"/>
            <a:ext cx="587424" cy="587424"/>
            <a:chOff x="5401994" y="3071949"/>
            <a:chExt cx="587424" cy="587424"/>
          </a:xfrm>
        </p:grpSpPr>
        <p:sp>
          <p:nvSpPr>
            <p:cNvPr id="4" name="Oval 3"/>
            <p:cNvSpPr/>
            <p:nvPr/>
          </p:nvSpPr>
          <p:spPr>
            <a:xfrm>
              <a:off x="5401994" y="3071949"/>
              <a:ext cx="587424" cy="58742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cxnSp>
          <p:nvCxnSpPr>
            <p:cNvPr id="5" name="Curved Connector 4"/>
            <p:cNvCxnSpPr/>
            <p:nvPr/>
          </p:nvCxnSpPr>
          <p:spPr>
            <a:xfrm flipV="1">
              <a:off x="5490894" y="3224349"/>
              <a:ext cx="411480" cy="301752"/>
            </a:xfrm>
            <a:prstGeom prst="curvedConnector3">
              <a:avLst>
                <a:gd name="adj1" fmla="val 50000"/>
              </a:avLst>
            </a:prstGeom>
            <a:ln>
              <a:solidFill>
                <a:srgbClr val="FF0000"/>
              </a:solidFill>
            </a:ln>
          </p:spPr>
          <p:style>
            <a:lnRef idx="2">
              <a:schemeClr val="accent1"/>
            </a:lnRef>
            <a:fillRef idx="0">
              <a:schemeClr val="accent1"/>
            </a:fillRef>
            <a:effectRef idx="1">
              <a:schemeClr val="accent1"/>
            </a:effectRef>
            <a:fontRef idx="minor">
              <a:schemeClr val="tx1"/>
            </a:fontRef>
          </p:style>
        </p:cxnSp>
      </p:grpSp>
      <p:grpSp>
        <p:nvGrpSpPr>
          <p:cNvPr id="7" name="Group 6"/>
          <p:cNvGrpSpPr/>
          <p:nvPr/>
        </p:nvGrpSpPr>
        <p:grpSpPr>
          <a:xfrm>
            <a:off x="2502558" y="4067097"/>
            <a:ext cx="587424" cy="587424"/>
            <a:chOff x="5401994" y="3071949"/>
            <a:chExt cx="587424" cy="587424"/>
          </a:xfrm>
        </p:grpSpPr>
        <p:sp>
          <p:nvSpPr>
            <p:cNvPr id="8" name="Oval 7"/>
            <p:cNvSpPr/>
            <p:nvPr/>
          </p:nvSpPr>
          <p:spPr>
            <a:xfrm>
              <a:off x="5401994" y="3071949"/>
              <a:ext cx="587424" cy="58742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cxnSp>
          <p:nvCxnSpPr>
            <p:cNvPr id="9" name="Curved Connector 8"/>
            <p:cNvCxnSpPr/>
            <p:nvPr/>
          </p:nvCxnSpPr>
          <p:spPr>
            <a:xfrm flipV="1">
              <a:off x="5490894" y="3224349"/>
              <a:ext cx="411480" cy="301752"/>
            </a:xfrm>
            <a:prstGeom prst="curvedConnector3">
              <a:avLst>
                <a:gd name="adj1" fmla="val 50000"/>
              </a:avLst>
            </a:prstGeom>
            <a:ln>
              <a:solidFill>
                <a:srgbClr val="FF0000"/>
              </a:solidFill>
            </a:ln>
          </p:spPr>
          <p:style>
            <a:lnRef idx="2">
              <a:schemeClr val="accent1"/>
            </a:lnRef>
            <a:fillRef idx="0">
              <a:schemeClr val="accent1"/>
            </a:fillRef>
            <a:effectRef idx="1">
              <a:schemeClr val="accent1"/>
            </a:effectRef>
            <a:fontRef idx="minor">
              <a:schemeClr val="tx1"/>
            </a:fontRef>
          </p:style>
        </p:cxnSp>
      </p:grpSp>
      <p:grpSp>
        <p:nvGrpSpPr>
          <p:cNvPr id="10" name="Group 9"/>
          <p:cNvGrpSpPr/>
          <p:nvPr/>
        </p:nvGrpSpPr>
        <p:grpSpPr>
          <a:xfrm>
            <a:off x="2502558" y="5100453"/>
            <a:ext cx="587424" cy="587424"/>
            <a:chOff x="5401994" y="3071949"/>
            <a:chExt cx="587424" cy="587424"/>
          </a:xfrm>
        </p:grpSpPr>
        <p:sp>
          <p:nvSpPr>
            <p:cNvPr id="11" name="Oval 10"/>
            <p:cNvSpPr/>
            <p:nvPr/>
          </p:nvSpPr>
          <p:spPr>
            <a:xfrm>
              <a:off x="5401994" y="3071949"/>
              <a:ext cx="587424" cy="58742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cxnSp>
          <p:nvCxnSpPr>
            <p:cNvPr id="12" name="Curved Connector 11"/>
            <p:cNvCxnSpPr/>
            <p:nvPr/>
          </p:nvCxnSpPr>
          <p:spPr>
            <a:xfrm flipV="1">
              <a:off x="5490894" y="3224349"/>
              <a:ext cx="411480" cy="301752"/>
            </a:xfrm>
            <a:prstGeom prst="curvedConnector3">
              <a:avLst>
                <a:gd name="adj1" fmla="val 50000"/>
              </a:avLst>
            </a:prstGeom>
            <a:ln>
              <a:solidFill>
                <a:srgbClr val="FF0000"/>
              </a:solidFill>
            </a:ln>
          </p:spPr>
          <p:style>
            <a:lnRef idx="2">
              <a:schemeClr val="accent1"/>
            </a:lnRef>
            <a:fillRef idx="0">
              <a:schemeClr val="accent1"/>
            </a:fillRef>
            <a:effectRef idx="1">
              <a:schemeClr val="accent1"/>
            </a:effectRef>
            <a:fontRef idx="minor">
              <a:schemeClr val="tx1"/>
            </a:fontRef>
          </p:style>
        </p:cxnSp>
      </p:grpSp>
      <p:grpSp>
        <p:nvGrpSpPr>
          <p:cNvPr id="13" name="Group 12"/>
          <p:cNvGrpSpPr/>
          <p:nvPr/>
        </p:nvGrpSpPr>
        <p:grpSpPr>
          <a:xfrm>
            <a:off x="5003197" y="3041601"/>
            <a:ext cx="587424" cy="587424"/>
            <a:chOff x="5401994" y="3071949"/>
            <a:chExt cx="587424" cy="587424"/>
          </a:xfrm>
        </p:grpSpPr>
        <p:sp>
          <p:nvSpPr>
            <p:cNvPr id="14" name="Oval 13"/>
            <p:cNvSpPr/>
            <p:nvPr/>
          </p:nvSpPr>
          <p:spPr>
            <a:xfrm>
              <a:off x="5401994" y="3071949"/>
              <a:ext cx="587424" cy="58742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cxnSp>
          <p:nvCxnSpPr>
            <p:cNvPr id="15" name="Curved Connector 14"/>
            <p:cNvCxnSpPr/>
            <p:nvPr/>
          </p:nvCxnSpPr>
          <p:spPr>
            <a:xfrm flipV="1">
              <a:off x="5490894" y="3224349"/>
              <a:ext cx="411480" cy="301752"/>
            </a:xfrm>
            <a:prstGeom prst="curvedConnector3">
              <a:avLst>
                <a:gd name="adj1" fmla="val 50000"/>
              </a:avLst>
            </a:prstGeom>
            <a:ln>
              <a:solidFill>
                <a:srgbClr val="FF0000"/>
              </a:solidFill>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5003197" y="4067097"/>
            <a:ext cx="587424" cy="587424"/>
            <a:chOff x="5401994" y="3071949"/>
            <a:chExt cx="587424" cy="587424"/>
          </a:xfrm>
        </p:grpSpPr>
        <p:sp>
          <p:nvSpPr>
            <p:cNvPr id="17" name="Oval 16"/>
            <p:cNvSpPr/>
            <p:nvPr/>
          </p:nvSpPr>
          <p:spPr>
            <a:xfrm>
              <a:off x="5401994" y="3071949"/>
              <a:ext cx="587424" cy="58742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cxnSp>
          <p:nvCxnSpPr>
            <p:cNvPr id="18" name="Curved Connector 17"/>
            <p:cNvCxnSpPr/>
            <p:nvPr/>
          </p:nvCxnSpPr>
          <p:spPr>
            <a:xfrm flipV="1">
              <a:off x="5490894" y="3224349"/>
              <a:ext cx="411480" cy="301752"/>
            </a:xfrm>
            <a:prstGeom prst="curvedConnector3">
              <a:avLst>
                <a:gd name="adj1" fmla="val 50000"/>
              </a:avLst>
            </a:prstGeom>
            <a:ln>
              <a:solidFill>
                <a:srgbClr val="FF0000"/>
              </a:solidFill>
            </a:ln>
          </p:spPr>
          <p:style>
            <a:lnRef idx="2">
              <a:schemeClr val="accent1"/>
            </a:lnRef>
            <a:fillRef idx="0">
              <a:schemeClr val="accent1"/>
            </a:fillRef>
            <a:effectRef idx="1">
              <a:schemeClr val="accent1"/>
            </a:effectRef>
            <a:fontRef idx="minor">
              <a:schemeClr val="tx1"/>
            </a:fontRef>
          </p:style>
        </p:cxnSp>
      </p:grpSp>
      <p:grpSp>
        <p:nvGrpSpPr>
          <p:cNvPr id="19" name="Group 18"/>
          <p:cNvGrpSpPr/>
          <p:nvPr/>
        </p:nvGrpSpPr>
        <p:grpSpPr>
          <a:xfrm>
            <a:off x="5003197" y="5100453"/>
            <a:ext cx="587424" cy="587424"/>
            <a:chOff x="5401994" y="3071949"/>
            <a:chExt cx="587424" cy="587424"/>
          </a:xfrm>
        </p:grpSpPr>
        <p:sp>
          <p:nvSpPr>
            <p:cNvPr id="20" name="Oval 19"/>
            <p:cNvSpPr/>
            <p:nvPr/>
          </p:nvSpPr>
          <p:spPr>
            <a:xfrm>
              <a:off x="5401994" y="3071949"/>
              <a:ext cx="587424" cy="58742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cxnSp>
          <p:nvCxnSpPr>
            <p:cNvPr id="21" name="Curved Connector 20"/>
            <p:cNvCxnSpPr/>
            <p:nvPr/>
          </p:nvCxnSpPr>
          <p:spPr>
            <a:xfrm flipV="1">
              <a:off x="5490894" y="3224349"/>
              <a:ext cx="411480" cy="301752"/>
            </a:xfrm>
            <a:prstGeom prst="curvedConnector3">
              <a:avLst>
                <a:gd name="adj1" fmla="val 50000"/>
              </a:avLst>
            </a:prstGeom>
            <a:ln>
              <a:solidFill>
                <a:srgbClr val="FF0000"/>
              </a:solidFill>
            </a:ln>
          </p:spPr>
          <p:style>
            <a:lnRef idx="2">
              <a:schemeClr val="accent1"/>
            </a:lnRef>
            <a:fillRef idx="0">
              <a:schemeClr val="accent1"/>
            </a:fillRef>
            <a:effectRef idx="1">
              <a:schemeClr val="accent1"/>
            </a:effectRef>
            <a:fontRef idx="minor">
              <a:schemeClr val="tx1"/>
            </a:fontRef>
          </p:style>
        </p:cxnSp>
      </p:grpSp>
      <p:grpSp>
        <p:nvGrpSpPr>
          <p:cNvPr id="22" name="Group 21"/>
          <p:cNvGrpSpPr/>
          <p:nvPr/>
        </p:nvGrpSpPr>
        <p:grpSpPr>
          <a:xfrm>
            <a:off x="7279051" y="4067097"/>
            <a:ext cx="587424" cy="587424"/>
            <a:chOff x="5401994" y="3071949"/>
            <a:chExt cx="587424" cy="587424"/>
          </a:xfrm>
        </p:grpSpPr>
        <p:sp>
          <p:nvSpPr>
            <p:cNvPr id="23" name="Oval 22"/>
            <p:cNvSpPr/>
            <p:nvPr/>
          </p:nvSpPr>
          <p:spPr>
            <a:xfrm>
              <a:off x="5401994" y="3071949"/>
              <a:ext cx="587424" cy="58742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cxnSp>
          <p:nvCxnSpPr>
            <p:cNvPr id="24" name="Curved Connector 23"/>
            <p:cNvCxnSpPr/>
            <p:nvPr/>
          </p:nvCxnSpPr>
          <p:spPr>
            <a:xfrm flipV="1">
              <a:off x="5490894" y="3224349"/>
              <a:ext cx="411480" cy="301752"/>
            </a:xfrm>
            <a:prstGeom prst="curvedConnector3">
              <a:avLst>
                <a:gd name="adj1" fmla="val 50000"/>
              </a:avLst>
            </a:prstGeom>
            <a:ln>
              <a:solidFill>
                <a:srgbClr val="FF0000"/>
              </a:solidFill>
            </a:ln>
          </p:spPr>
          <p:style>
            <a:lnRef idx="2">
              <a:schemeClr val="accent1"/>
            </a:lnRef>
            <a:fillRef idx="0">
              <a:schemeClr val="accent1"/>
            </a:fillRef>
            <a:effectRef idx="1">
              <a:schemeClr val="accent1"/>
            </a:effectRef>
            <a:fontRef idx="minor">
              <a:schemeClr val="tx1"/>
            </a:fontRef>
          </p:style>
        </p:cxnSp>
      </p:grpSp>
      <p:pic>
        <p:nvPicPr>
          <p:cNvPr id="26" name="Picture 25" descr="latex-image-1.pdf"/>
          <p:cNvPicPr>
            <a:picLocks noChangeAspect="1"/>
          </p:cNvPicPr>
          <p:nvPr/>
        </p:nvPicPr>
        <p:blipFill>
          <a:blip r:embed="rId3" cstate="print"/>
          <a:stretch>
            <a:fillRect/>
          </a:stretch>
        </p:blipFill>
        <p:spPr>
          <a:xfrm>
            <a:off x="968375" y="3161959"/>
            <a:ext cx="279400" cy="190500"/>
          </a:xfrm>
          <a:prstGeom prst="rect">
            <a:avLst/>
          </a:prstGeom>
        </p:spPr>
      </p:pic>
      <p:pic>
        <p:nvPicPr>
          <p:cNvPr id="27" name="Picture 26" descr="latex-image-1.pdf"/>
          <p:cNvPicPr>
            <a:picLocks noChangeAspect="1"/>
          </p:cNvPicPr>
          <p:nvPr/>
        </p:nvPicPr>
        <p:blipFill>
          <a:blip r:embed="rId4" cstate="print"/>
          <a:stretch>
            <a:fillRect/>
          </a:stretch>
        </p:blipFill>
        <p:spPr>
          <a:xfrm>
            <a:off x="974725" y="3865221"/>
            <a:ext cx="266700" cy="190500"/>
          </a:xfrm>
          <a:prstGeom prst="rect">
            <a:avLst/>
          </a:prstGeom>
        </p:spPr>
      </p:pic>
      <p:pic>
        <p:nvPicPr>
          <p:cNvPr id="28" name="Picture 27" descr="latex-image-1.pdf"/>
          <p:cNvPicPr>
            <a:picLocks noChangeAspect="1"/>
          </p:cNvPicPr>
          <p:nvPr/>
        </p:nvPicPr>
        <p:blipFill>
          <a:blip r:embed="rId5" cstate="print"/>
          <a:stretch>
            <a:fillRect/>
          </a:stretch>
        </p:blipFill>
        <p:spPr>
          <a:xfrm>
            <a:off x="943345" y="4596258"/>
            <a:ext cx="279400" cy="190500"/>
          </a:xfrm>
          <a:prstGeom prst="rect">
            <a:avLst/>
          </a:prstGeom>
        </p:spPr>
      </p:pic>
      <p:pic>
        <p:nvPicPr>
          <p:cNvPr id="29" name="Picture 28" descr="latex-image-1.pdf"/>
          <p:cNvPicPr>
            <a:picLocks noChangeAspect="1"/>
          </p:cNvPicPr>
          <p:nvPr/>
        </p:nvPicPr>
        <p:blipFill>
          <a:blip r:embed="rId6" cstate="print"/>
          <a:stretch>
            <a:fillRect/>
          </a:stretch>
        </p:blipFill>
        <p:spPr>
          <a:xfrm>
            <a:off x="864555" y="5395753"/>
            <a:ext cx="355600" cy="190500"/>
          </a:xfrm>
          <a:prstGeom prst="rect">
            <a:avLst/>
          </a:prstGeom>
        </p:spPr>
      </p:pic>
      <p:cxnSp>
        <p:nvCxnSpPr>
          <p:cNvPr id="32" name="Straight Arrow Connector 31"/>
          <p:cNvCxnSpPr>
            <a:stCxn id="4" idx="6"/>
            <a:endCxn id="14" idx="2"/>
          </p:cNvCxnSpPr>
          <p:nvPr/>
        </p:nvCxnSpPr>
        <p:spPr>
          <a:xfrm>
            <a:off x="3089982" y="3335313"/>
            <a:ext cx="1913215"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4" idx="6"/>
            <a:endCxn id="17" idx="1"/>
          </p:cNvCxnSpPr>
          <p:nvPr/>
        </p:nvCxnSpPr>
        <p:spPr>
          <a:xfrm>
            <a:off x="3089982" y="3335313"/>
            <a:ext cx="1999241" cy="81781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a:stCxn id="4" idx="6"/>
            <a:endCxn id="20" idx="1"/>
          </p:cNvCxnSpPr>
          <p:nvPr/>
        </p:nvCxnSpPr>
        <p:spPr>
          <a:xfrm>
            <a:off x="3089982" y="3335313"/>
            <a:ext cx="1999241" cy="18511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a:stCxn id="8" idx="6"/>
            <a:endCxn id="14" idx="2"/>
          </p:cNvCxnSpPr>
          <p:nvPr/>
        </p:nvCxnSpPr>
        <p:spPr>
          <a:xfrm flipV="1">
            <a:off x="3089982" y="3335313"/>
            <a:ext cx="1913215" cy="10254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a:stCxn id="8" idx="6"/>
            <a:endCxn id="17" idx="2"/>
          </p:cNvCxnSpPr>
          <p:nvPr/>
        </p:nvCxnSpPr>
        <p:spPr>
          <a:xfrm>
            <a:off x="3089982" y="4360809"/>
            <a:ext cx="1913215"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a:stCxn id="8" idx="6"/>
            <a:endCxn id="20" idx="2"/>
          </p:cNvCxnSpPr>
          <p:nvPr/>
        </p:nvCxnSpPr>
        <p:spPr>
          <a:xfrm>
            <a:off x="3089982" y="4360809"/>
            <a:ext cx="1913215" cy="10333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a:stCxn id="11" idx="6"/>
          </p:cNvCxnSpPr>
          <p:nvPr/>
        </p:nvCxnSpPr>
        <p:spPr>
          <a:xfrm>
            <a:off x="3089982" y="5394165"/>
            <a:ext cx="1913215"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a:stCxn id="11" idx="6"/>
            <a:endCxn id="17" idx="3"/>
          </p:cNvCxnSpPr>
          <p:nvPr/>
        </p:nvCxnSpPr>
        <p:spPr>
          <a:xfrm flipV="1">
            <a:off x="3089982" y="4568495"/>
            <a:ext cx="1999241" cy="82567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a:stCxn id="11" idx="6"/>
            <a:endCxn id="14" idx="3"/>
          </p:cNvCxnSpPr>
          <p:nvPr/>
        </p:nvCxnSpPr>
        <p:spPr>
          <a:xfrm flipV="1">
            <a:off x="3089982" y="3542999"/>
            <a:ext cx="1999241" cy="18511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a:stCxn id="26" idx="3"/>
            <a:endCxn id="4" idx="2"/>
          </p:cNvCxnSpPr>
          <p:nvPr/>
        </p:nvCxnSpPr>
        <p:spPr>
          <a:xfrm>
            <a:off x="1247775" y="3257209"/>
            <a:ext cx="1254783" cy="781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a:stCxn id="26" idx="3"/>
            <a:endCxn id="8" idx="1"/>
          </p:cNvCxnSpPr>
          <p:nvPr/>
        </p:nvCxnSpPr>
        <p:spPr>
          <a:xfrm>
            <a:off x="1247775" y="3257209"/>
            <a:ext cx="1340809" cy="89591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a:stCxn id="26" idx="3"/>
            <a:endCxn id="11" idx="1"/>
          </p:cNvCxnSpPr>
          <p:nvPr/>
        </p:nvCxnSpPr>
        <p:spPr>
          <a:xfrm>
            <a:off x="1247775" y="3257209"/>
            <a:ext cx="1340809" cy="192927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1" name="Straight Arrow Connector 60"/>
          <p:cNvCxnSpPr>
            <a:stCxn id="27" idx="3"/>
            <a:endCxn id="4" idx="2"/>
          </p:cNvCxnSpPr>
          <p:nvPr/>
        </p:nvCxnSpPr>
        <p:spPr>
          <a:xfrm flipV="1">
            <a:off x="1241425" y="3335313"/>
            <a:ext cx="1261133" cy="62515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3" name="Straight Arrow Connector 62"/>
          <p:cNvCxnSpPr>
            <a:stCxn id="27" idx="3"/>
            <a:endCxn id="8" idx="2"/>
          </p:cNvCxnSpPr>
          <p:nvPr/>
        </p:nvCxnSpPr>
        <p:spPr>
          <a:xfrm>
            <a:off x="1241425" y="3960471"/>
            <a:ext cx="1261133" cy="4003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5" name="Straight Arrow Connector 64"/>
          <p:cNvCxnSpPr>
            <a:stCxn id="27" idx="3"/>
            <a:endCxn id="11" idx="2"/>
          </p:cNvCxnSpPr>
          <p:nvPr/>
        </p:nvCxnSpPr>
        <p:spPr>
          <a:xfrm>
            <a:off x="1241425" y="3960471"/>
            <a:ext cx="1261133" cy="143369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a:stCxn id="28" idx="3"/>
            <a:endCxn id="4" idx="3"/>
          </p:cNvCxnSpPr>
          <p:nvPr/>
        </p:nvCxnSpPr>
        <p:spPr>
          <a:xfrm flipV="1">
            <a:off x="1222745" y="3542999"/>
            <a:ext cx="1365839" cy="114850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 name="Straight Arrow Connector 68"/>
          <p:cNvCxnSpPr>
            <a:stCxn id="28" idx="3"/>
            <a:endCxn id="8" idx="2"/>
          </p:cNvCxnSpPr>
          <p:nvPr/>
        </p:nvCxnSpPr>
        <p:spPr>
          <a:xfrm flipV="1">
            <a:off x="1222745" y="4360809"/>
            <a:ext cx="1279813" cy="3306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1" name="Straight Arrow Connector 70"/>
          <p:cNvCxnSpPr>
            <a:stCxn id="29" idx="3"/>
            <a:endCxn id="11" idx="2"/>
          </p:cNvCxnSpPr>
          <p:nvPr/>
        </p:nvCxnSpPr>
        <p:spPr>
          <a:xfrm flipV="1">
            <a:off x="1220155" y="5394165"/>
            <a:ext cx="1282403" cy="968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a:stCxn id="29" idx="3"/>
            <a:endCxn id="8" idx="3"/>
          </p:cNvCxnSpPr>
          <p:nvPr/>
        </p:nvCxnSpPr>
        <p:spPr>
          <a:xfrm flipV="1">
            <a:off x="1220155" y="4568495"/>
            <a:ext cx="1368429" cy="92250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a:stCxn id="28" idx="3"/>
            <a:endCxn id="11" idx="2"/>
          </p:cNvCxnSpPr>
          <p:nvPr/>
        </p:nvCxnSpPr>
        <p:spPr>
          <a:xfrm>
            <a:off x="1222745" y="4691508"/>
            <a:ext cx="1279813" cy="70265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8" name="Straight Arrow Connector 77"/>
          <p:cNvCxnSpPr>
            <a:stCxn id="29" idx="3"/>
            <a:endCxn id="4" idx="3"/>
          </p:cNvCxnSpPr>
          <p:nvPr/>
        </p:nvCxnSpPr>
        <p:spPr>
          <a:xfrm flipV="1">
            <a:off x="1220155" y="3542999"/>
            <a:ext cx="1368429" cy="19480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3" name="Straight Arrow Connector 82"/>
          <p:cNvCxnSpPr>
            <a:endCxn id="23" idx="3"/>
          </p:cNvCxnSpPr>
          <p:nvPr/>
        </p:nvCxnSpPr>
        <p:spPr>
          <a:xfrm flipV="1">
            <a:off x="5590621" y="4568495"/>
            <a:ext cx="1774456" cy="82567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5" name="Straight Arrow Connector 84"/>
          <p:cNvCxnSpPr>
            <a:stCxn id="17" idx="6"/>
            <a:endCxn id="23" idx="2"/>
          </p:cNvCxnSpPr>
          <p:nvPr/>
        </p:nvCxnSpPr>
        <p:spPr>
          <a:xfrm>
            <a:off x="5590621" y="4360809"/>
            <a:ext cx="168843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7" name="Straight Arrow Connector 86"/>
          <p:cNvCxnSpPr>
            <a:stCxn id="14" idx="6"/>
            <a:endCxn id="23" idx="1"/>
          </p:cNvCxnSpPr>
          <p:nvPr/>
        </p:nvCxnSpPr>
        <p:spPr>
          <a:xfrm>
            <a:off x="5590621" y="3335313"/>
            <a:ext cx="1774456" cy="81781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9" name="Straight Arrow Connector 88"/>
          <p:cNvCxnSpPr>
            <a:stCxn id="23" idx="6"/>
          </p:cNvCxnSpPr>
          <p:nvPr/>
        </p:nvCxnSpPr>
        <p:spPr>
          <a:xfrm>
            <a:off x="7866475" y="4360809"/>
            <a:ext cx="302800" cy="397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90" name="Picture 89" descr="latex-image-1.pdf"/>
          <p:cNvPicPr>
            <a:picLocks noChangeAspect="1"/>
          </p:cNvPicPr>
          <p:nvPr/>
        </p:nvPicPr>
        <p:blipFill>
          <a:blip r:embed="rId7" cstate="print"/>
          <a:stretch>
            <a:fillRect/>
          </a:stretch>
        </p:blipFill>
        <p:spPr>
          <a:xfrm>
            <a:off x="8180388" y="4175125"/>
            <a:ext cx="850900" cy="381000"/>
          </a:xfrm>
          <a:prstGeom prst="rect">
            <a:avLst/>
          </a:prstGeom>
        </p:spPr>
      </p:pic>
      <p:pic>
        <p:nvPicPr>
          <p:cNvPr id="98" name="Picture 97" descr="latex-image-1.pdf"/>
          <p:cNvPicPr>
            <a:picLocks noChangeAspect="1"/>
          </p:cNvPicPr>
          <p:nvPr/>
        </p:nvPicPr>
        <p:blipFill>
          <a:blip r:embed="rId8" cstate="print"/>
          <a:stretch>
            <a:fillRect/>
          </a:stretch>
        </p:blipFill>
        <p:spPr>
          <a:xfrm>
            <a:off x="2071688" y="3008313"/>
            <a:ext cx="444500" cy="393700"/>
          </a:xfrm>
          <a:prstGeom prst="rect">
            <a:avLst/>
          </a:prstGeom>
        </p:spPr>
      </p:pic>
      <p:pic>
        <p:nvPicPr>
          <p:cNvPr id="99" name="Picture 98" descr="latex-image-1.pdf"/>
          <p:cNvPicPr>
            <a:picLocks noChangeAspect="1"/>
          </p:cNvPicPr>
          <p:nvPr/>
        </p:nvPicPr>
        <p:blipFill>
          <a:blip r:embed="rId9" cstate="print"/>
          <a:stretch>
            <a:fillRect/>
          </a:stretch>
        </p:blipFill>
        <p:spPr>
          <a:xfrm>
            <a:off x="2157413" y="3835400"/>
            <a:ext cx="444500" cy="393700"/>
          </a:xfrm>
          <a:prstGeom prst="rect">
            <a:avLst/>
          </a:prstGeom>
        </p:spPr>
      </p:pic>
      <p:pic>
        <p:nvPicPr>
          <p:cNvPr id="100" name="Picture 99" descr="latex-image-1.pdf"/>
          <p:cNvPicPr>
            <a:picLocks noChangeAspect="1"/>
          </p:cNvPicPr>
          <p:nvPr/>
        </p:nvPicPr>
        <p:blipFill>
          <a:blip r:embed="rId10" cstate="print"/>
          <a:stretch>
            <a:fillRect/>
          </a:stretch>
        </p:blipFill>
        <p:spPr>
          <a:xfrm>
            <a:off x="2022475" y="4883150"/>
            <a:ext cx="444500" cy="393700"/>
          </a:xfrm>
          <a:prstGeom prst="rect">
            <a:avLst/>
          </a:prstGeom>
        </p:spPr>
      </p:pic>
      <p:pic>
        <p:nvPicPr>
          <p:cNvPr id="101" name="Picture 100" descr="latex-image-1.pdf"/>
          <p:cNvPicPr>
            <a:picLocks noChangeAspect="1"/>
          </p:cNvPicPr>
          <p:nvPr/>
        </p:nvPicPr>
        <p:blipFill>
          <a:blip r:embed="rId11" cstate="print"/>
          <a:stretch>
            <a:fillRect/>
          </a:stretch>
        </p:blipFill>
        <p:spPr>
          <a:xfrm>
            <a:off x="4513263" y="4945063"/>
            <a:ext cx="444500" cy="393700"/>
          </a:xfrm>
          <a:prstGeom prst="rect">
            <a:avLst/>
          </a:prstGeom>
        </p:spPr>
      </p:pic>
      <p:pic>
        <p:nvPicPr>
          <p:cNvPr id="102" name="Picture 101" descr="latex-image-1.pdf"/>
          <p:cNvPicPr>
            <a:picLocks noChangeAspect="1"/>
          </p:cNvPicPr>
          <p:nvPr/>
        </p:nvPicPr>
        <p:blipFill>
          <a:blip r:embed="rId12" cstate="print"/>
          <a:stretch>
            <a:fillRect/>
          </a:stretch>
        </p:blipFill>
        <p:spPr>
          <a:xfrm>
            <a:off x="4500563" y="4117975"/>
            <a:ext cx="444500" cy="393700"/>
          </a:xfrm>
          <a:prstGeom prst="rect">
            <a:avLst/>
          </a:prstGeom>
        </p:spPr>
      </p:pic>
      <p:pic>
        <p:nvPicPr>
          <p:cNvPr id="103" name="Picture 102" descr="latex-image-1.pdf"/>
          <p:cNvPicPr>
            <a:picLocks noChangeAspect="1"/>
          </p:cNvPicPr>
          <p:nvPr/>
        </p:nvPicPr>
        <p:blipFill>
          <a:blip r:embed="rId13" cstate="print"/>
          <a:stretch>
            <a:fillRect/>
          </a:stretch>
        </p:blipFill>
        <p:spPr>
          <a:xfrm>
            <a:off x="4537075" y="2971800"/>
            <a:ext cx="444500" cy="393700"/>
          </a:xfrm>
          <a:prstGeom prst="rect">
            <a:avLst/>
          </a:prstGeom>
        </p:spPr>
      </p:pic>
      <p:pic>
        <p:nvPicPr>
          <p:cNvPr id="104" name="Picture 103" descr="latex-image-1.pdf"/>
          <p:cNvPicPr>
            <a:picLocks noChangeAspect="1"/>
          </p:cNvPicPr>
          <p:nvPr/>
        </p:nvPicPr>
        <p:blipFill>
          <a:blip r:embed="rId14" cstate="print"/>
          <a:stretch>
            <a:fillRect/>
          </a:stretch>
        </p:blipFill>
        <p:spPr>
          <a:xfrm>
            <a:off x="6683375" y="3527425"/>
            <a:ext cx="444500" cy="317500"/>
          </a:xfrm>
          <a:prstGeom prst="rect">
            <a:avLst/>
          </a:prstGeom>
        </p:spPr>
      </p:pic>
      <p:pic>
        <p:nvPicPr>
          <p:cNvPr id="105" name="Picture 104" descr="latex-image-1.pdf"/>
          <p:cNvPicPr>
            <a:picLocks noChangeAspect="1"/>
          </p:cNvPicPr>
          <p:nvPr/>
        </p:nvPicPr>
        <p:blipFill>
          <a:blip r:embed="rId15" cstate="print"/>
          <a:stretch>
            <a:fillRect/>
          </a:stretch>
        </p:blipFill>
        <p:spPr>
          <a:xfrm>
            <a:off x="6608763" y="4033838"/>
            <a:ext cx="444500" cy="317500"/>
          </a:xfrm>
          <a:prstGeom prst="rect">
            <a:avLst/>
          </a:prstGeom>
        </p:spPr>
      </p:pic>
      <p:pic>
        <p:nvPicPr>
          <p:cNvPr id="106" name="Picture 105" descr="latex-image-1.pdf"/>
          <p:cNvPicPr>
            <a:picLocks noChangeAspect="1"/>
          </p:cNvPicPr>
          <p:nvPr/>
        </p:nvPicPr>
        <p:blipFill>
          <a:blip r:embed="rId16" cstate="print"/>
          <a:stretch>
            <a:fillRect/>
          </a:stretch>
        </p:blipFill>
        <p:spPr>
          <a:xfrm>
            <a:off x="6534150" y="4476750"/>
            <a:ext cx="444500" cy="317500"/>
          </a:xfrm>
          <a:prstGeom prst="rect">
            <a:avLst/>
          </a:prstGeom>
        </p:spPr>
      </p:pic>
      <p:sp>
        <p:nvSpPr>
          <p:cNvPr id="68" name="TextBox 67"/>
          <p:cNvSpPr txBox="1"/>
          <p:nvPr/>
        </p:nvSpPr>
        <p:spPr>
          <a:xfrm>
            <a:off x="0" y="6604084"/>
            <a:ext cx="619080" cy="246221"/>
          </a:xfrm>
          <a:prstGeom prst="rect">
            <a:avLst/>
          </a:prstGeom>
          <a:noFill/>
        </p:spPr>
        <p:txBody>
          <a:bodyPr wrap="none" rtlCol="0">
            <a:spAutoFit/>
          </a:bodyPr>
          <a:lstStyle/>
          <a:p>
            <a:r>
              <a:rPr lang="en-US" sz="1000" dirty="0">
                <a:solidFill>
                  <a:srgbClr val="000000"/>
                </a:solidFill>
              </a:rPr>
              <a:t>HKUST</a:t>
            </a:r>
          </a:p>
        </p:txBody>
      </p:sp>
    </p:spTree>
    <p:extLst>
      <p:ext uri="{BB962C8B-B14F-4D97-AF65-F5344CB8AC3E}">
        <p14:creationId xmlns:p14="http://schemas.microsoft.com/office/powerpoint/2010/main" val="195610441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76955"/>
            <a:ext cx="7596951" cy="646331"/>
          </a:xfrm>
          <a:prstGeom prst="rect">
            <a:avLst/>
          </a:prstGeom>
        </p:spPr>
        <p:txBody>
          <a:bodyPr wrap="none">
            <a:spAutoFit/>
          </a:bodyPr>
          <a:lstStyle/>
          <a:p>
            <a:r>
              <a:rPr lang="en-US" sz="3600" dirty="0" smtClean="0">
                <a:latin typeface="Arial" panose="020B0604020202020204" pitchFamily="34" charset="0"/>
                <a:cs typeface="Arial" panose="020B0604020202020204" pitchFamily="34" charset="0"/>
              </a:rPr>
              <a:t>Backpropagation: another example</a:t>
            </a:r>
            <a:endParaRPr lang="en-US" sz="3600" dirty="0">
              <a:latin typeface="Arial" panose="020B0604020202020204" pitchFamily="34" charset="0"/>
              <a:cs typeface="Arial" panose="020B0604020202020204" pitchFamily="34" charset="0"/>
            </a:endParaRPr>
          </a:p>
        </p:txBody>
      </p:sp>
      <p:grpSp>
        <p:nvGrpSpPr>
          <p:cNvPr id="7" name="Group 6"/>
          <p:cNvGrpSpPr/>
          <p:nvPr/>
        </p:nvGrpSpPr>
        <p:grpSpPr>
          <a:xfrm>
            <a:off x="-150720" y="1353140"/>
            <a:ext cx="9224388" cy="4304081"/>
            <a:chOff x="30144" y="1353141"/>
            <a:chExt cx="8987105" cy="4297680"/>
          </a:xfrm>
        </p:grpSpPr>
        <p:pic>
          <p:nvPicPr>
            <p:cNvPr id="4" name="Picture 3"/>
            <p:cNvPicPr>
              <a:picLocks noChangeAspect="1"/>
            </p:cNvPicPr>
            <p:nvPr/>
          </p:nvPicPr>
          <p:blipFill>
            <a:blip r:embed="rId2"/>
            <a:stretch>
              <a:fillRect/>
            </a:stretch>
          </p:blipFill>
          <p:spPr>
            <a:xfrm>
              <a:off x="193925" y="1353141"/>
              <a:ext cx="8823324" cy="4297680"/>
            </a:xfrm>
            <a:prstGeom prst="rect">
              <a:avLst/>
            </a:prstGeom>
          </p:spPr>
        </p:pic>
        <p:sp>
          <p:nvSpPr>
            <p:cNvPr id="6" name="Rectangle 5"/>
            <p:cNvSpPr/>
            <p:nvPr/>
          </p:nvSpPr>
          <p:spPr>
            <a:xfrm>
              <a:off x="30144" y="1353141"/>
              <a:ext cx="2803490" cy="52590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Box 7">
            <a:extLst>
              <a:ext uri="{FF2B5EF4-FFF2-40B4-BE49-F238E27FC236}">
                <a16:creationId xmlns:a16="http://schemas.microsoft.com/office/drawing/2014/main" xmlns="" id="{DB5D253A-4C2F-4660-BEFA-BFFAF075816A}"/>
              </a:ext>
            </a:extLst>
          </p:cNvPr>
          <p:cNvSpPr txBox="1"/>
          <p:nvPr/>
        </p:nvSpPr>
        <p:spPr>
          <a:xfrm>
            <a:off x="0" y="6604084"/>
            <a:ext cx="1072730" cy="253916"/>
          </a:xfrm>
          <a:prstGeom prst="rect">
            <a:avLst/>
          </a:prstGeom>
          <a:noFill/>
        </p:spPr>
        <p:txBody>
          <a:bodyPr wrap="none" rtlCol="0">
            <a:spAutoFit/>
          </a:bodyPr>
          <a:lstStyle/>
          <a:p>
            <a:r>
              <a:rPr lang="en-US" sz="1050" dirty="0"/>
              <a:t>Andrej </a:t>
            </a:r>
            <a:r>
              <a:rPr lang="en-US" sz="1050" dirty="0" err="1"/>
              <a:t>Karpathy</a:t>
            </a:r>
            <a:endParaRPr lang="en-US" sz="1050" dirty="0"/>
          </a:p>
        </p:txBody>
      </p:sp>
    </p:spTree>
    <p:extLst>
      <p:ext uri="{BB962C8B-B14F-4D97-AF65-F5344CB8AC3E}">
        <p14:creationId xmlns:p14="http://schemas.microsoft.com/office/powerpoint/2010/main" val="38978104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Feed-forward networks</a:t>
            </a:r>
          </a:p>
        </p:txBody>
      </p:sp>
      <p:sp>
        <p:nvSpPr>
          <p:cNvPr id="55" name="Content Placeholder 54"/>
          <p:cNvSpPr>
            <a:spLocks noGrp="1"/>
          </p:cNvSpPr>
          <p:nvPr>
            <p:ph idx="1"/>
          </p:nvPr>
        </p:nvSpPr>
        <p:spPr/>
        <p:txBody>
          <a:bodyPr/>
          <a:lstStyle/>
          <a:p>
            <a:pPr marL="457200" indent="-457200">
              <a:buFont typeface="Arial" panose="020B0604020202020204" pitchFamily="34" charset="0"/>
              <a:buChar char="•"/>
            </a:pPr>
            <a:r>
              <a:rPr lang="en-US" dirty="0"/>
              <a:t>Predictions are fed forward through the network to classify</a:t>
            </a:r>
          </a:p>
          <a:p>
            <a:endParaRPr lang="en-US" dirty="0"/>
          </a:p>
        </p:txBody>
      </p:sp>
      <p:grpSp>
        <p:nvGrpSpPr>
          <p:cNvPr id="5" name="Group 4"/>
          <p:cNvGrpSpPr/>
          <p:nvPr/>
        </p:nvGrpSpPr>
        <p:grpSpPr>
          <a:xfrm>
            <a:off x="2502558" y="3041601"/>
            <a:ext cx="587424" cy="587424"/>
            <a:chOff x="5401994" y="3071949"/>
            <a:chExt cx="587424" cy="587424"/>
          </a:xfrm>
        </p:grpSpPr>
        <p:sp>
          <p:nvSpPr>
            <p:cNvPr id="6" name="Oval 5"/>
            <p:cNvSpPr/>
            <p:nvPr/>
          </p:nvSpPr>
          <p:spPr>
            <a:xfrm>
              <a:off x="5401994" y="3071949"/>
              <a:ext cx="587424" cy="58742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cxnSp>
          <p:nvCxnSpPr>
            <p:cNvPr id="7" name="Curved Connector 6"/>
            <p:cNvCxnSpPr/>
            <p:nvPr/>
          </p:nvCxnSpPr>
          <p:spPr>
            <a:xfrm flipV="1">
              <a:off x="5490894" y="3224349"/>
              <a:ext cx="411480" cy="301752"/>
            </a:xfrm>
            <a:prstGeom prst="curvedConnector3">
              <a:avLst>
                <a:gd name="adj1" fmla="val 50000"/>
              </a:avLst>
            </a:prstGeom>
            <a:ln>
              <a:solidFill>
                <a:srgbClr val="FF0000"/>
              </a:solidFill>
            </a:ln>
          </p:spPr>
          <p:style>
            <a:lnRef idx="2">
              <a:schemeClr val="accent1"/>
            </a:lnRef>
            <a:fillRef idx="0">
              <a:schemeClr val="accent1"/>
            </a:fillRef>
            <a:effectRef idx="1">
              <a:schemeClr val="accent1"/>
            </a:effectRef>
            <a:fontRef idx="minor">
              <a:schemeClr val="tx1"/>
            </a:fontRef>
          </p:style>
        </p:cxnSp>
      </p:grpSp>
      <p:grpSp>
        <p:nvGrpSpPr>
          <p:cNvPr id="8" name="Group 7"/>
          <p:cNvGrpSpPr/>
          <p:nvPr/>
        </p:nvGrpSpPr>
        <p:grpSpPr>
          <a:xfrm>
            <a:off x="2502558" y="4067097"/>
            <a:ext cx="587424" cy="587424"/>
            <a:chOff x="5401994" y="3071949"/>
            <a:chExt cx="587424" cy="587424"/>
          </a:xfrm>
        </p:grpSpPr>
        <p:sp>
          <p:nvSpPr>
            <p:cNvPr id="9" name="Oval 8"/>
            <p:cNvSpPr/>
            <p:nvPr/>
          </p:nvSpPr>
          <p:spPr>
            <a:xfrm>
              <a:off x="5401994" y="3071949"/>
              <a:ext cx="587424" cy="58742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cxnSp>
          <p:nvCxnSpPr>
            <p:cNvPr id="10" name="Curved Connector 9"/>
            <p:cNvCxnSpPr/>
            <p:nvPr/>
          </p:nvCxnSpPr>
          <p:spPr>
            <a:xfrm flipV="1">
              <a:off x="5490894" y="3224349"/>
              <a:ext cx="411480" cy="301752"/>
            </a:xfrm>
            <a:prstGeom prst="curvedConnector3">
              <a:avLst>
                <a:gd name="adj1" fmla="val 50000"/>
              </a:avLst>
            </a:prstGeom>
            <a:ln>
              <a:solidFill>
                <a:srgbClr val="FF0000"/>
              </a:solidFill>
            </a:ln>
          </p:spPr>
          <p:style>
            <a:lnRef idx="2">
              <a:schemeClr val="accent1"/>
            </a:lnRef>
            <a:fillRef idx="0">
              <a:schemeClr val="accent1"/>
            </a:fillRef>
            <a:effectRef idx="1">
              <a:schemeClr val="accent1"/>
            </a:effectRef>
            <a:fontRef idx="minor">
              <a:schemeClr val="tx1"/>
            </a:fontRef>
          </p:style>
        </p:cxnSp>
      </p:grpSp>
      <p:grpSp>
        <p:nvGrpSpPr>
          <p:cNvPr id="11" name="Group 10"/>
          <p:cNvGrpSpPr/>
          <p:nvPr/>
        </p:nvGrpSpPr>
        <p:grpSpPr>
          <a:xfrm>
            <a:off x="2502558" y="5100453"/>
            <a:ext cx="587424" cy="587424"/>
            <a:chOff x="5401994" y="3071949"/>
            <a:chExt cx="587424" cy="587424"/>
          </a:xfrm>
        </p:grpSpPr>
        <p:sp>
          <p:nvSpPr>
            <p:cNvPr id="12" name="Oval 11"/>
            <p:cNvSpPr/>
            <p:nvPr/>
          </p:nvSpPr>
          <p:spPr>
            <a:xfrm>
              <a:off x="5401994" y="3071949"/>
              <a:ext cx="587424" cy="58742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cxnSp>
          <p:nvCxnSpPr>
            <p:cNvPr id="13" name="Curved Connector 12"/>
            <p:cNvCxnSpPr/>
            <p:nvPr/>
          </p:nvCxnSpPr>
          <p:spPr>
            <a:xfrm flipV="1">
              <a:off x="5490894" y="3224349"/>
              <a:ext cx="411480" cy="301752"/>
            </a:xfrm>
            <a:prstGeom prst="curvedConnector3">
              <a:avLst>
                <a:gd name="adj1" fmla="val 50000"/>
              </a:avLst>
            </a:prstGeom>
            <a:ln>
              <a:solidFill>
                <a:srgbClr val="FF0000"/>
              </a:solidFill>
            </a:ln>
          </p:spPr>
          <p:style>
            <a:lnRef idx="2">
              <a:schemeClr val="accent1"/>
            </a:lnRef>
            <a:fillRef idx="0">
              <a:schemeClr val="accent1"/>
            </a:fillRef>
            <a:effectRef idx="1">
              <a:schemeClr val="accent1"/>
            </a:effectRef>
            <a:fontRef idx="minor">
              <a:schemeClr val="tx1"/>
            </a:fontRef>
          </p:style>
        </p:cxnSp>
      </p:grpSp>
      <p:grpSp>
        <p:nvGrpSpPr>
          <p:cNvPr id="14" name="Group 13"/>
          <p:cNvGrpSpPr/>
          <p:nvPr/>
        </p:nvGrpSpPr>
        <p:grpSpPr>
          <a:xfrm>
            <a:off x="5003197" y="3041601"/>
            <a:ext cx="587424" cy="587424"/>
            <a:chOff x="5401994" y="3071949"/>
            <a:chExt cx="587424" cy="587424"/>
          </a:xfrm>
        </p:grpSpPr>
        <p:sp>
          <p:nvSpPr>
            <p:cNvPr id="15" name="Oval 14"/>
            <p:cNvSpPr/>
            <p:nvPr/>
          </p:nvSpPr>
          <p:spPr>
            <a:xfrm>
              <a:off x="5401994" y="3071949"/>
              <a:ext cx="587424" cy="58742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cxnSp>
          <p:nvCxnSpPr>
            <p:cNvPr id="16" name="Curved Connector 15"/>
            <p:cNvCxnSpPr/>
            <p:nvPr/>
          </p:nvCxnSpPr>
          <p:spPr>
            <a:xfrm flipV="1">
              <a:off x="5490894" y="3224349"/>
              <a:ext cx="411480" cy="301752"/>
            </a:xfrm>
            <a:prstGeom prst="curvedConnector3">
              <a:avLst>
                <a:gd name="adj1" fmla="val 50000"/>
              </a:avLst>
            </a:prstGeom>
            <a:ln>
              <a:solidFill>
                <a:srgbClr val="FF0000"/>
              </a:solidFill>
            </a:ln>
          </p:spPr>
          <p:style>
            <a:lnRef idx="2">
              <a:schemeClr val="accent1"/>
            </a:lnRef>
            <a:fillRef idx="0">
              <a:schemeClr val="accent1"/>
            </a:fillRef>
            <a:effectRef idx="1">
              <a:schemeClr val="accent1"/>
            </a:effectRef>
            <a:fontRef idx="minor">
              <a:schemeClr val="tx1"/>
            </a:fontRef>
          </p:style>
        </p:cxnSp>
      </p:grpSp>
      <p:grpSp>
        <p:nvGrpSpPr>
          <p:cNvPr id="17" name="Group 16"/>
          <p:cNvGrpSpPr/>
          <p:nvPr/>
        </p:nvGrpSpPr>
        <p:grpSpPr>
          <a:xfrm>
            <a:off x="5003197" y="4067097"/>
            <a:ext cx="587424" cy="587424"/>
            <a:chOff x="5401994" y="3071949"/>
            <a:chExt cx="587424" cy="587424"/>
          </a:xfrm>
        </p:grpSpPr>
        <p:sp>
          <p:nvSpPr>
            <p:cNvPr id="18" name="Oval 17"/>
            <p:cNvSpPr/>
            <p:nvPr/>
          </p:nvSpPr>
          <p:spPr>
            <a:xfrm>
              <a:off x="5401994" y="3071949"/>
              <a:ext cx="587424" cy="58742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cxnSp>
          <p:nvCxnSpPr>
            <p:cNvPr id="19" name="Curved Connector 18"/>
            <p:cNvCxnSpPr/>
            <p:nvPr/>
          </p:nvCxnSpPr>
          <p:spPr>
            <a:xfrm flipV="1">
              <a:off x="5490894" y="3224349"/>
              <a:ext cx="411480" cy="301752"/>
            </a:xfrm>
            <a:prstGeom prst="curvedConnector3">
              <a:avLst>
                <a:gd name="adj1" fmla="val 50000"/>
              </a:avLst>
            </a:prstGeom>
            <a:ln>
              <a:solidFill>
                <a:srgbClr val="FF0000"/>
              </a:solidFill>
            </a:ln>
          </p:spPr>
          <p:style>
            <a:lnRef idx="2">
              <a:schemeClr val="accent1"/>
            </a:lnRef>
            <a:fillRef idx="0">
              <a:schemeClr val="accent1"/>
            </a:fillRef>
            <a:effectRef idx="1">
              <a:schemeClr val="accent1"/>
            </a:effectRef>
            <a:fontRef idx="minor">
              <a:schemeClr val="tx1"/>
            </a:fontRef>
          </p:style>
        </p:cxnSp>
      </p:grpSp>
      <p:grpSp>
        <p:nvGrpSpPr>
          <p:cNvPr id="20" name="Group 19"/>
          <p:cNvGrpSpPr/>
          <p:nvPr/>
        </p:nvGrpSpPr>
        <p:grpSpPr>
          <a:xfrm>
            <a:off x="5003197" y="5100453"/>
            <a:ext cx="587424" cy="587424"/>
            <a:chOff x="5401994" y="3071949"/>
            <a:chExt cx="587424" cy="587424"/>
          </a:xfrm>
        </p:grpSpPr>
        <p:sp>
          <p:nvSpPr>
            <p:cNvPr id="21" name="Oval 20"/>
            <p:cNvSpPr/>
            <p:nvPr/>
          </p:nvSpPr>
          <p:spPr>
            <a:xfrm>
              <a:off x="5401994" y="3071949"/>
              <a:ext cx="587424" cy="58742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cxnSp>
          <p:nvCxnSpPr>
            <p:cNvPr id="22" name="Curved Connector 21"/>
            <p:cNvCxnSpPr/>
            <p:nvPr/>
          </p:nvCxnSpPr>
          <p:spPr>
            <a:xfrm flipV="1">
              <a:off x="5490894" y="3224349"/>
              <a:ext cx="411480" cy="301752"/>
            </a:xfrm>
            <a:prstGeom prst="curvedConnector3">
              <a:avLst>
                <a:gd name="adj1" fmla="val 50000"/>
              </a:avLst>
            </a:prstGeom>
            <a:ln>
              <a:solidFill>
                <a:srgbClr val="FF0000"/>
              </a:solidFill>
            </a:ln>
          </p:spPr>
          <p:style>
            <a:lnRef idx="2">
              <a:schemeClr val="accent1"/>
            </a:lnRef>
            <a:fillRef idx="0">
              <a:schemeClr val="accent1"/>
            </a:fillRef>
            <a:effectRef idx="1">
              <a:schemeClr val="accent1"/>
            </a:effectRef>
            <a:fontRef idx="minor">
              <a:schemeClr val="tx1"/>
            </a:fontRef>
          </p:style>
        </p:cxnSp>
      </p:grpSp>
      <p:grpSp>
        <p:nvGrpSpPr>
          <p:cNvPr id="23" name="Group 22"/>
          <p:cNvGrpSpPr/>
          <p:nvPr/>
        </p:nvGrpSpPr>
        <p:grpSpPr>
          <a:xfrm>
            <a:off x="7279051" y="4067097"/>
            <a:ext cx="587424" cy="587424"/>
            <a:chOff x="5401994" y="3071949"/>
            <a:chExt cx="587424" cy="587424"/>
          </a:xfrm>
        </p:grpSpPr>
        <p:sp>
          <p:nvSpPr>
            <p:cNvPr id="24" name="Oval 23"/>
            <p:cNvSpPr/>
            <p:nvPr/>
          </p:nvSpPr>
          <p:spPr>
            <a:xfrm>
              <a:off x="5401994" y="3071949"/>
              <a:ext cx="587424" cy="58742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cxnSp>
          <p:nvCxnSpPr>
            <p:cNvPr id="25" name="Curved Connector 24"/>
            <p:cNvCxnSpPr/>
            <p:nvPr/>
          </p:nvCxnSpPr>
          <p:spPr>
            <a:xfrm flipV="1">
              <a:off x="5490894" y="3224349"/>
              <a:ext cx="411480" cy="301752"/>
            </a:xfrm>
            <a:prstGeom prst="curvedConnector3">
              <a:avLst>
                <a:gd name="adj1" fmla="val 50000"/>
              </a:avLst>
            </a:prstGeom>
            <a:ln>
              <a:solidFill>
                <a:srgbClr val="FF0000"/>
              </a:solidFill>
            </a:ln>
          </p:spPr>
          <p:style>
            <a:lnRef idx="2">
              <a:schemeClr val="accent1"/>
            </a:lnRef>
            <a:fillRef idx="0">
              <a:schemeClr val="accent1"/>
            </a:fillRef>
            <a:effectRef idx="1">
              <a:schemeClr val="accent1"/>
            </a:effectRef>
            <a:fontRef idx="minor">
              <a:schemeClr val="tx1"/>
            </a:fontRef>
          </p:style>
        </p:cxnSp>
      </p:grpSp>
      <p:pic>
        <p:nvPicPr>
          <p:cNvPr id="26" name="Picture 25" descr="latex-image-1.pdf"/>
          <p:cNvPicPr>
            <a:picLocks noChangeAspect="1"/>
          </p:cNvPicPr>
          <p:nvPr/>
        </p:nvPicPr>
        <p:blipFill>
          <a:blip r:embed="rId3" cstate="print"/>
          <a:stretch>
            <a:fillRect/>
          </a:stretch>
        </p:blipFill>
        <p:spPr>
          <a:xfrm>
            <a:off x="968375" y="3161959"/>
            <a:ext cx="279400" cy="190500"/>
          </a:xfrm>
          <a:prstGeom prst="rect">
            <a:avLst/>
          </a:prstGeom>
        </p:spPr>
      </p:pic>
      <p:pic>
        <p:nvPicPr>
          <p:cNvPr id="27" name="Picture 26" descr="latex-image-1.pdf"/>
          <p:cNvPicPr>
            <a:picLocks noChangeAspect="1"/>
          </p:cNvPicPr>
          <p:nvPr/>
        </p:nvPicPr>
        <p:blipFill>
          <a:blip r:embed="rId4" cstate="print"/>
          <a:stretch>
            <a:fillRect/>
          </a:stretch>
        </p:blipFill>
        <p:spPr>
          <a:xfrm>
            <a:off x="974725" y="3865221"/>
            <a:ext cx="266700" cy="190500"/>
          </a:xfrm>
          <a:prstGeom prst="rect">
            <a:avLst/>
          </a:prstGeom>
        </p:spPr>
      </p:pic>
      <p:pic>
        <p:nvPicPr>
          <p:cNvPr id="28" name="Picture 27" descr="latex-image-1.pdf"/>
          <p:cNvPicPr>
            <a:picLocks noChangeAspect="1"/>
          </p:cNvPicPr>
          <p:nvPr/>
        </p:nvPicPr>
        <p:blipFill>
          <a:blip r:embed="rId5" cstate="print"/>
          <a:stretch>
            <a:fillRect/>
          </a:stretch>
        </p:blipFill>
        <p:spPr>
          <a:xfrm>
            <a:off x="943345" y="4596258"/>
            <a:ext cx="279400" cy="190500"/>
          </a:xfrm>
          <a:prstGeom prst="rect">
            <a:avLst/>
          </a:prstGeom>
        </p:spPr>
      </p:pic>
      <p:pic>
        <p:nvPicPr>
          <p:cNvPr id="29" name="Picture 28" descr="latex-image-1.pdf"/>
          <p:cNvPicPr>
            <a:picLocks noChangeAspect="1"/>
          </p:cNvPicPr>
          <p:nvPr/>
        </p:nvPicPr>
        <p:blipFill>
          <a:blip r:embed="rId6" cstate="print"/>
          <a:stretch>
            <a:fillRect/>
          </a:stretch>
        </p:blipFill>
        <p:spPr>
          <a:xfrm>
            <a:off x="864555" y="5395753"/>
            <a:ext cx="355600" cy="190500"/>
          </a:xfrm>
          <a:prstGeom prst="rect">
            <a:avLst/>
          </a:prstGeom>
        </p:spPr>
      </p:pic>
      <p:cxnSp>
        <p:nvCxnSpPr>
          <p:cNvPr id="30" name="Straight Arrow Connector 29"/>
          <p:cNvCxnSpPr>
            <a:stCxn id="6" idx="6"/>
            <a:endCxn id="15" idx="2"/>
          </p:cNvCxnSpPr>
          <p:nvPr/>
        </p:nvCxnSpPr>
        <p:spPr>
          <a:xfrm>
            <a:off x="3089982" y="3335313"/>
            <a:ext cx="1913215"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6" idx="6"/>
            <a:endCxn id="18" idx="1"/>
          </p:cNvCxnSpPr>
          <p:nvPr/>
        </p:nvCxnSpPr>
        <p:spPr>
          <a:xfrm>
            <a:off x="3089982" y="3335313"/>
            <a:ext cx="1999241" cy="81781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6" idx="6"/>
            <a:endCxn id="21" idx="1"/>
          </p:cNvCxnSpPr>
          <p:nvPr/>
        </p:nvCxnSpPr>
        <p:spPr>
          <a:xfrm>
            <a:off x="3089982" y="3335313"/>
            <a:ext cx="1999241" cy="18511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9" idx="6"/>
            <a:endCxn id="15" idx="2"/>
          </p:cNvCxnSpPr>
          <p:nvPr/>
        </p:nvCxnSpPr>
        <p:spPr>
          <a:xfrm flipV="1">
            <a:off x="3089982" y="3335313"/>
            <a:ext cx="1913215" cy="10254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9" idx="6"/>
            <a:endCxn id="18" idx="2"/>
          </p:cNvCxnSpPr>
          <p:nvPr/>
        </p:nvCxnSpPr>
        <p:spPr>
          <a:xfrm>
            <a:off x="3089982" y="4360809"/>
            <a:ext cx="1913215"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stCxn id="9" idx="6"/>
            <a:endCxn id="21" idx="2"/>
          </p:cNvCxnSpPr>
          <p:nvPr/>
        </p:nvCxnSpPr>
        <p:spPr>
          <a:xfrm>
            <a:off x="3089982" y="4360809"/>
            <a:ext cx="1913215" cy="10333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a:stCxn id="12" idx="6"/>
          </p:cNvCxnSpPr>
          <p:nvPr/>
        </p:nvCxnSpPr>
        <p:spPr>
          <a:xfrm>
            <a:off x="3089982" y="5394165"/>
            <a:ext cx="1913215"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a:stCxn id="12" idx="6"/>
            <a:endCxn id="18" idx="3"/>
          </p:cNvCxnSpPr>
          <p:nvPr/>
        </p:nvCxnSpPr>
        <p:spPr>
          <a:xfrm flipV="1">
            <a:off x="3089982" y="4568495"/>
            <a:ext cx="1999241" cy="82567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a:stCxn id="12" idx="6"/>
            <a:endCxn id="15" idx="3"/>
          </p:cNvCxnSpPr>
          <p:nvPr/>
        </p:nvCxnSpPr>
        <p:spPr>
          <a:xfrm flipV="1">
            <a:off x="3089982" y="3542999"/>
            <a:ext cx="1999241" cy="18511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stCxn id="26" idx="3"/>
            <a:endCxn id="6" idx="2"/>
          </p:cNvCxnSpPr>
          <p:nvPr/>
        </p:nvCxnSpPr>
        <p:spPr>
          <a:xfrm>
            <a:off x="1247775" y="3257209"/>
            <a:ext cx="1254783" cy="78104"/>
          </a:xfrm>
          <a:prstGeom prst="straightConnector1">
            <a:avLst/>
          </a:prstGeom>
          <a:ln>
            <a:solidFill>
              <a:srgbClr val="FFC000"/>
            </a:solidFill>
            <a:tailEnd type="arrow"/>
          </a:ln>
        </p:spPr>
        <p:style>
          <a:lnRef idx="2">
            <a:schemeClr val="accent3"/>
          </a:lnRef>
          <a:fillRef idx="0">
            <a:schemeClr val="accent3"/>
          </a:fillRef>
          <a:effectRef idx="1">
            <a:schemeClr val="accent3"/>
          </a:effectRef>
          <a:fontRef idx="minor">
            <a:schemeClr val="tx1"/>
          </a:fontRef>
        </p:style>
      </p:cxnSp>
      <p:cxnSp>
        <p:nvCxnSpPr>
          <p:cNvPr id="40" name="Straight Arrow Connector 39"/>
          <p:cNvCxnSpPr>
            <a:stCxn id="26" idx="3"/>
            <a:endCxn id="9" idx="1"/>
          </p:cNvCxnSpPr>
          <p:nvPr/>
        </p:nvCxnSpPr>
        <p:spPr>
          <a:xfrm>
            <a:off x="1247775" y="3257209"/>
            <a:ext cx="1340809" cy="895914"/>
          </a:xfrm>
          <a:prstGeom prst="straightConnector1">
            <a:avLst/>
          </a:prstGeom>
          <a:ln>
            <a:solidFill>
              <a:srgbClr val="FFC000"/>
            </a:solidFill>
            <a:tailEnd type="arrow"/>
          </a:ln>
        </p:spPr>
        <p:style>
          <a:lnRef idx="2">
            <a:schemeClr val="accent3"/>
          </a:lnRef>
          <a:fillRef idx="0">
            <a:schemeClr val="accent3"/>
          </a:fillRef>
          <a:effectRef idx="1">
            <a:schemeClr val="accent3"/>
          </a:effectRef>
          <a:fontRef idx="minor">
            <a:schemeClr val="tx1"/>
          </a:fontRef>
        </p:style>
      </p:cxnSp>
      <p:cxnSp>
        <p:nvCxnSpPr>
          <p:cNvPr id="41" name="Straight Arrow Connector 40"/>
          <p:cNvCxnSpPr>
            <a:stCxn id="26" idx="3"/>
            <a:endCxn id="12" idx="1"/>
          </p:cNvCxnSpPr>
          <p:nvPr/>
        </p:nvCxnSpPr>
        <p:spPr>
          <a:xfrm>
            <a:off x="1247775" y="3257209"/>
            <a:ext cx="1340809" cy="1929270"/>
          </a:xfrm>
          <a:prstGeom prst="straightConnector1">
            <a:avLst/>
          </a:prstGeom>
          <a:ln>
            <a:solidFill>
              <a:srgbClr val="FFC000"/>
            </a:solidFill>
            <a:tailEnd type="arrow"/>
          </a:ln>
        </p:spPr>
        <p:style>
          <a:lnRef idx="2">
            <a:schemeClr val="accent3"/>
          </a:lnRef>
          <a:fillRef idx="0">
            <a:schemeClr val="accent3"/>
          </a:fillRef>
          <a:effectRef idx="1">
            <a:schemeClr val="accent3"/>
          </a:effectRef>
          <a:fontRef idx="minor">
            <a:schemeClr val="tx1"/>
          </a:fontRef>
        </p:style>
      </p:cxnSp>
      <p:cxnSp>
        <p:nvCxnSpPr>
          <p:cNvPr id="42" name="Straight Arrow Connector 41"/>
          <p:cNvCxnSpPr>
            <a:stCxn id="27" idx="3"/>
            <a:endCxn id="6" idx="2"/>
          </p:cNvCxnSpPr>
          <p:nvPr/>
        </p:nvCxnSpPr>
        <p:spPr>
          <a:xfrm flipV="1">
            <a:off x="1241425" y="3335313"/>
            <a:ext cx="1261133" cy="625158"/>
          </a:xfrm>
          <a:prstGeom prst="straightConnector1">
            <a:avLst/>
          </a:prstGeom>
          <a:ln>
            <a:solidFill>
              <a:srgbClr val="FFC000"/>
            </a:solidFill>
            <a:tailEnd type="arrow"/>
          </a:ln>
        </p:spPr>
        <p:style>
          <a:lnRef idx="2">
            <a:schemeClr val="accent3"/>
          </a:lnRef>
          <a:fillRef idx="0">
            <a:schemeClr val="accent3"/>
          </a:fillRef>
          <a:effectRef idx="1">
            <a:schemeClr val="accent3"/>
          </a:effectRef>
          <a:fontRef idx="minor">
            <a:schemeClr val="tx1"/>
          </a:fontRef>
        </p:style>
      </p:cxnSp>
      <p:cxnSp>
        <p:nvCxnSpPr>
          <p:cNvPr id="43" name="Straight Arrow Connector 42"/>
          <p:cNvCxnSpPr>
            <a:stCxn id="27" idx="3"/>
            <a:endCxn id="9" idx="2"/>
          </p:cNvCxnSpPr>
          <p:nvPr/>
        </p:nvCxnSpPr>
        <p:spPr>
          <a:xfrm>
            <a:off x="1241425" y="3960471"/>
            <a:ext cx="1261133" cy="400338"/>
          </a:xfrm>
          <a:prstGeom prst="straightConnector1">
            <a:avLst/>
          </a:prstGeom>
          <a:ln>
            <a:solidFill>
              <a:srgbClr val="FFC000"/>
            </a:solidFill>
            <a:tailEnd type="arrow"/>
          </a:ln>
        </p:spPr>
        <p:style>
          <a:lnRef idx="2">
            <a:schemeClr val="accent3"/>
          </a:lnRef>
          <a:fillRef idx="0">
            <a:schemeClr val="accent3"/>
          </a:fillRef>
          <a:effectRef idx="1">
            <a:schemeClr val="accent3"/>
          </a:effectRef>
          <a:fontRef idx="minor">
            <a:schemeClr val="tx1"/>
          </a:fontRef>
        </p:style>
      </p:cxnSp>
      <p:cxnSp>
        <p:nvCxnSpPr>
          <p:cNvPr id="44" name="Straight Arrow Connector 43"/>
          <p:cNvCxnSpPr>
            <a:stCxn id="27" idx="3"/>
            <a:endCxn id="12" idx="2"/>
          </p:cNvCxnSpPr>
          <p:nvPr/>
        </p:nvCxnSpPr>
        <p:spPr>
          <a:xfrm>
            <a:off x="1241425" y="3960471"/>
            <a:ext cx="1261133" cy="1433694"/>
          </a:xfrm>
          <a:prstGeom prst="straightConnector1">
            <a:avLst/>
          </a:prstGeom>
          <a:ln>
            <a:solidFill>
              <a:srgbClr val="FFC000"/>
            </a:solidFill>
            <a:tailEnd type="arrow"/>
          </a:ln>
        </p:spPr>
        <p:style>
          <a:lnRef idx="2">
            <a:schemeClr val="accent3"/>
          </a:lnRef>
          <a:fillRef idx="0">
            <a:schemeClr val="accent3"/>
          </a:fillRef>
          <a:effectRef idx="1">
            <a:schemeClr val="accent3"/>
          </a:effectRef>
          <a:fontRef idx="minor">
            <a:schemeClr val="tx1"/>
          </a:fontRef>
        </p:style>
      </p:cxnSp>
      <p:cxnSp>
        <p:nvCxnSpPr>
          <p:cNvPr id="45" name="Straight Arrow Connector 44"/>
          <p:cNvCxnSpPr>
            <a:stCxn id="28" idx="3"/>
            <a:endCxn id="6" idx="3"/>
          </p:cNvCxnSpPr>
          <p:nvPr/>
        </p:nvCxnSpPr>
        <p:spPr>
          <a:xfrm flipV="1">
            <a:off x="1222745" y="3542999"/>
            <a:ext cx="1365839" cy="1148509"/>
          </a:xfrm>
          <a:prstGeom prst="straightConnector1">
            <a:avLst/>
          </a:prstGeom>
          <a:ln>
            <a:solidFill>
              <a:srgbClr val="FFC000"/>
            </a:solidFill>
            <a:tailEnd type="arrow"/>
          </a:ln>
        </p:spPr>
        <p:style>
          <a:lnRef idx="2">
            <a:schemeClr val="accent3"/>
          </a:lnRef>
          <a:fillRef idx="0">
            <a:schemeClr val="accent3"/>
          </a:fillRef>
          <a:effectRef idx="1">
            <a:schemeClr val="accent3"/>
          </a:effectRef>
          <a:fontRef idx="minor">
            <a:schemeClr val="tx1"/>
          </a:fontRef>
        </p:style>
      </p:cxnSp>
      <p:cxnSp>
        <p:nvCxnSpPr>
          <p:cNvPr id="46" name="Straight Arrow Connector 45"/>
          <p:cNvCxnSpPr>
            <a:stCxn id="28" idx="3"/>
            <a:endCxn id="9" idx="2"/>
          </p:cNvCxnSpPr>
          <p:nvPr/>
        </p:nvCxnSpPr>
        <p:spPr>
          <a:xfrm flipV="1">
            <a:off x="1222745" y="4360809"/>
            <a:ext cx="1279813" cy="330699"/>
          </a:xfrm>
          <a:prstGeom prst="straightConnector1">
            <a:avLst/>
          </a:prstGeom>
          <a:ln>
            <a:solidFill>
              <a:srgbClr val="FFC000"/>
            </a:solidFill>
            <a:tailEnd type="arrow"/>
          </a:ln>
        </p:spPr>
        <p:style>
          <a:lnRef idx="2">
            <a:schemeClr val="accent3"/>
          </a:lnRef>
          <a:fillRef idx="0">
            <a:schemeClr val="accent3"/>
          </a:fillRef>
          <a:effectRef idx="1">
            <a:schemeClr val="accent3"/>
          </a:effectRef>
          <a:fontRef idx="minor">
            <a:schemeClr val="tx1"/>
          </a:fontRef>
        </p:style>
      </p:cxnSp>
      <p:cxnSp>
        <p:nvCxnSpPr>
          <p:cNvPr id="47" name="Straight Arrow Connector 46"/>
          <p:cNvCxnSpPr>
            <a:stCxn id="29" idx="3"/>
            <a:endCxn id="12" idx="2"/>
          </p:cNvCxnSpPr>
          <p:nvPr/>
        </p:nvCxnSpPr>
        <p:spPr>
          <a:xfrm flipV="1">
            <a:off x="1220155" y="5394165"/>
            <a:ext cx="1282403" cy="96838"/>
          </a:xfrm>
          <a:prstGeom prst="straightConnector1">
            <a:avLst/>
          </a:prstGeom>
          <a:ln>
            <a:solidFill>
              <a:srgbClr val="FFC000"/>
            </a:solidFill>
            <a:tailEnd type="arrow"/>
          </a:ln>
        </p:spPr>
        <p:style>
          <a:lnRef idx="2">
            <a:schemeClr val="accent3"/>
          </a:lnRef>
          <a:fillRef idx="0">
            <a:schemeClr val="accent3"/>
          </a:fillRef>
          <a:effectRef idx="1">
            <a:schemeClr val="accent3"/>
          </a:effectRef>
          <a:fontRef idx="minor">
            <a:schemeClr val="tx1"/>
          </a:fontRef>
        </p:style>
      </p:cxnSp>
      <p:cxnSp>
        <p:nvCxnSpPr>
          <p:cNvPr id="48" name="Straight Arrow Connector 47"/>
          <p:cNvCxnSpPr>
            <a:stCxn id="29" idx="3"/>
            <a:endCxn id="9" idx="3"/>
          </p:cNvCxnSpPr>
          <p:nvPr/>
        </p:nvCxnSpPr>
        <p:spPr>
          <a:xfrm flipV="1">
            <a:off x="1220155" y="4568495"/>
            <a:ext cx="1368429" cy="922508"/>
          </a:xfrm>
          <a:prstGeom prst="straightConnector1">
            <a:avLst/>
          </a:prstGeom>
          <a:ln>
            <a:solidFill>
              <a:srgbClr val="FFC000"/>
            </a:solidFill>
            <a:tailEnd type="arrow"/>
          </a:ln>
        </p:spPr>
        <p:style>
          <a:lnRef idx="2">
            <a:schemeClr val="accent3"/>
          </a:lnRef>
          <a:fillRef idx="0">
            <a:schemeClr val="accent3"/>
          </a:fillRef>
          <a:effectRef idx="1">
            <a:schemeClr val="accent3"/>
          </a:effectRef>
          <a:fontRef idx="minor">
            <a:schemeClr val="tx1"/>
          </a:fontRef>
        </p:style>
      </p:cxnSp>
      <p:cxnSp>
        <p:nvCxnSpPr>
          <p:cNvPr id="49" name="Straight Arrow Connector 48"/>
          <p:cNvCxnSpPr>
            <a:stCxn id="28" idx="3"/>
            <a:endCxn id="12" idx="2"/>
          </p:cNvCxnSpPr>
          <p:nvPr/>
        </p:nvCxnSpPr>
        <p:spPr>
          <a:xfrm>
            <a:off x="1222745" y="4691508"/>
            <a:ext cx="1279813" cy="702657"/>
          </a:xfrm>
          <a:prstGeom prst="straightConnector1">
            <a:avLst/>
          </a:prstGeom>
          <a:ln>
            <a:solidFill>
              <a:srgbClr val="FFC000"/>
            </a:solidFill>
            <a:tailEnd type="arrow"/>
          </a:ln>
        </p:spPr>
        <p:style>
          <a:lnRef idx="2">
            <a:schemeClr val="accent3"/>
          </a:lnRef>
          <a:fillRef idx="0">
            <a:schemeClr val="accent3"/>
          </a:fillRef>
          <a:effectRef idx="1">
            <a:schemeClr val="accent3"/>
          </a:effectRef>
          <a:fontRef idx="minor">
            <a:schemeClr val="tx1"/>
          </a:fontRef>
        </p:style>
      </p:cxnSp>
      <p:cxnSp>
        <p:nvCxnSpPr>
          <p:cNvPr id="50" name="Straight Arrow Connector 49"/>
          <p:cNvCxnSpPr>
            <a:stCxn id="29" idx="3"/>
            <a:endCxn id="6" idx="3"/>
          </p:cNvCxnSpPr>
          <p:nvPr/>
        </p:nvCxnSpPr>
        <p:spPr>
          <a:xfrm flipV="1">
            <a:off x="1220155" y="3542999"/>
            <a:ext cx="1368429" cy="1948004"/>
          </a:xfrm>
          <a:prstGeom prst="straightConnector1">
            <a:avLst/>
          </a:prstGeom>
          <a:ln>
            <a:solidFill>
              <a:srgbClr val="FFC000"/>
            </a:solidFill>
            <a:tailEnd type="arrow"/>
          </a:ln>
        </p:spPr>
        <p:style>
          <a:lnRef idx="2">
            <a:schemeClr val="accent3"/>
          </a:lnRef>
          <a:fillRef idx="0">
            <a:schemeClr val="accent3"/>
          </a:fillRef>
          <a:effectRef idx="1">
            <a:schemeClr val="accent3"/>
          </a:effectRef>
          <a:fontRef idx="minor">
            <a:schemeClr val="tx1"/>
          </a:fontRef>
        </p:style>
      </p:cxnSp>
      <p:cxnSp>
        <p:nvCxnSpPr>
          <p:cNvPr id="51" name="Straight Arrow Connector 50"/>
          <p:cNvCxnSpPr>
            <a:endCxn id="24" idx="3"/>
          </p:cNvCxnSpPr>
          <p:nvPr/>
        </p:nvCxnSpPr>
        <p:spPr>
          <a:xfrm flipV="1">
            <a:off x="5590621" y="4568495"/>
            <a:ext cx="1774456" cy="82567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a:stCxn id="18" idx="6"/>
            <a:endCxn id="24" idx="2"/>
          </p:cNvCxnSpPr>
          <p:nvPr/>
        </p:nvCxnSpPr>
        <p:spPr>
          <a:xfrm>
            <a:off x="5590621" y="4360809"/>
            <a:ext cx="168843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a:stCxn id="15" idx="6"/>
            <a:endCxn id="24" idx="1"/>
          </p:cNvCxnSpPr>
          <p:nvPr/>
        </p:nvCxnSpPr>
        <p:spPr>
          <a:xfrm>
            <a:off x="5590621" y="3335313"/>
            <a:ext cx="1774456" cy="81781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a:stCxn id="24" idx="6"/>
          </p:cNvCxnSpPr>
          <p:nvPr/>
        </p:nvCxnSpPr>
        <p:spPr>
          <a:xfrm>
            <a:off x="7866475" y="4360809"/>
            <a:ext cx="302800" cy="397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60" name="Picture 59" descr="latex-image-1.pdf"/>
          <p:cNvPicPr>
            <a:picLocks noChangeAspect="1"/>
          </p:cNvPicPr>
          <p:nvPr/>
        </p:nvPicPr>
        <p:blipFill>
          <a:blip r:embed="rId7" cstate="print"/>
          <a:stretch>
            <a:fillRect/>
          </a:stretch>
        </p:blipFill>
        <p:spPr>
          <a:xfrm>
            <a:off x="2071688" y="3008313"/>
            <a:ext cx="444500" cy="393700"/>
          </a:xfrm>
          <a:prstGeom prst="rect">
            <a:avLst/>
          </a:prstGeom>
        </p:spPr>
      </p:pic>
      <p:pic>
        <p:nvPicPr>
          <p:cNvPr id="61" name="Picture 60" descr="latex-image-1.pdf"/>
          <p:cNvPicPr>
            <a:picLocks noChangeAspect="1"/>
          </p:cNvPicPr>
          <p:nvPr/>
        </p:nvPicPr>
        <p:blipFill>
          <a:blip r:embed="rId8" cstate="print"/>
          <a:stretch>
            <a:fillRect/>
          </a:stretch>
        </p:blipFill>
        <p:spPr>
          <a:xfrm>
            <a:off x="2157413" y="3835400"/>
            <a:ext cx="444500" cy="393700"/>
          </a:xfrm>
          <a:prstGeom prst="rect">
            <a:avLst/>
          </a:prstGeom>
        </p:spPr>
      </p:pic>
      <p:pic>
        <p:nvPicPr>
          <p:cNvPr id="62" name="Picture 61" descr="latex-image-1.pdf"/>
          <p:cNvPicPr>
            <a:picLocks noChangeAspect="1"/>
          </p:cNvPicPr>
          <p:nvPr/>
        </p:nvPicPr>
        <p:blipFill>
          <a:blip r:embed="rId9" cstate="print"/>
          <a:stretch>
            <a:fillRect/>
          </a:stretch>
        </p:blipFill>
        <p:spPr>
          <a:xfrm>
            <a:off x="2022475" y="4883150"/>
            <a:ext cx="444500" cy="393700"/>
          </a:xfrm>
          <a:prstGeom prst="rect">
            <a:avLst/>
          </a:prstGeom>
        </p:spPr>
      </p:pic>
      <p:pic>
        <p:nvPicPr>
          <p:cNvPr id="63" name="Picture 62" descr="latex-image-1.pdf"/>
          <p:cNvPicPr>
            <a:picLocks noChangeAspect="1"/>
          </p:cNvPicPr>
          <p:nvPr/>
        </p:nvPicPr>
        <p:blipFill>
          <a:blip r:embed="rId10" cstate="print"/>
          <a:stretch>
            <a:fillRect/>
          </a:stretch>
        </p:blipFill>
        <p:spPr>
          <a:xfrm>
            <a:off x="4513263" y="4945063"/>
            <a:ext cx="444500" cy="393700"/>
          </a:xfrm>
          <a:prstGeom prst="rect">
            <a:avLst/>
          </a:prstGeom>
        </p:spPr>
      </p:pic>
      <p:pic>
        <p:nvPicPr>
          <p:cNvPr id="64" name="Picture 63" descr="latex-image-1.pdf"/>
          <p:cNvPicPr>
            <a:picLocks noChangeAspect="1"/>
          </p:cNvPicPr>
          <p:nvPr/>
        </p:nvPicPr>
        <p:blipFill>
          <a:blip r:embed="rId11" cstate="print"/>
          <a:stretch>
            <a:fillRect/>
          </a:stretch>
        </p:blipFill>
        <p:spPr>
          <a:xfrm>
            <a:off x="4500563" y="4117975"/>
            <a:ext cx="444500" cy="393700"/>
          </a:xfrm>
          <a:prstGeom prst="rect">
            <a:avLst/>
          </a:prstGeom>
        </p:spPr>
      </p:pic>
      <p:pic>
        <p:nvPicPr>
          <p:cNvPr id="65" name="Picture 64" descr="latex-image-1.pdf"/>
          <p:cNvPicPr>
            <a:picLocks noChangeAspect="1"/>
          </p:cNvPicPr>
          <p:nvPr/>
        </p:nvPicPr>
        <p:blipFill>
          <a:blip r:embed="rId12" cstate="print"/>
          <a:stretch>
            <a:fillRect/>
          </a:stretch>
        </p:blipFill>
        <p:spPr>
          <a:xfrm>
            <a:off x="4537075" y="2971800"/>
            <a:ext cx="444500" cy="393700"/>
          </a:xfrm>
          <a:prstGeom prst="rect">
            <a:avLst/>
          </a:prstGeom>
        </p:spPr>
      </p:pic>
      <p:pic>
        <p:nvPicPr>
          <p:cNvPr id="66" name="Picture 65" descr="latex-image-1.pdf"/>
          <p:cNvPicPr>
            <a:picLocks noChangeAspect="1"/>
          </p:cNvPicPr>
          <p:nvPr/>
        </p:nvPicPr>
        <p:blipFill>
          <a:blip r:embed="rId13" cstate="print"/>
          <a:stretch>
            <a:fillRect/>
          </a:stretch>
        </p:blipFill>
        <p:spPr>
          <a:xfrm>
            <a:off x="6683375" y="3527425"/>
            <a:ext cx="444500" cy="317500"/>
          </a:xfrm>
          <a:prstGeom prst="rect">
            <a:avLst/>
          </a:prstGeom>
        </p:spPr>
      </p:pic>
      <p:pic>
        <p:nvPicPr>
          <p:cNvPr id="67" name="Picture 66" descr="latex-image-1.pdf"/>
          <p:cNvPicPr>
            <a:picLocks noChangeAspect="1"/>
          </p:cNvPicPr>
          <p:nvPr/>
        </p:nvPicPr>
        <p:blipFill>
          <a:blip r:embed="rId14" cstate="print"/>
          <a:stretch>
            <a:fillRect/>
          </a:stretch>
        </p:blipFill>
        <p:spPr>
          <a:xfrm>
            <a:off x="6608763" y="4033838"/>
            <a:ext cx="444500" cy="317500"/>
          </a:xfrm>
          <a:prstGeom prst="rect">
            <a:avLst/>
          </a:prstGeom>
        </p:spPr>
      </p:pic>
      <p:pic>
        <p:nvPicPr>
          <p:cNvPr id="68" name="Picture 67" descr="latex-image-1.pdf"/>
          <p:cNvPicPr>
            <a:picLocks noChangeAspect="1"/>
          </p:cNvPicPr>
          <p:nvPr/>
        </p:nvPicPr>
        <p:blipFill>
          <a:blip r:embed="rId15" cstate="print"/>
          <a:stretch>
            <a:fillRect/>
          </a:stretch>
        </p:blipFill>
        <p:spPr>
          <a:xfrm>
            <a:off x="6534150" y="4476750"/>
            <a:ext cx="444500" cy="317500"/>
          </a:xfrm>
          <a:prstGeom prst="rect">
            <a:avLst/>
          </a:prstGeom>
        </p:spPr>
      </p:pic>
      <p:sp>
        <p:nvSpPr>
          <p:cNvPr id="70" name="TextBox 69"/>
          <p:cNvSpPr txBox="1"/>
          <p:nvPr/>
        </p:nvSpPr>
        <p:spPr>
          <a:xfrm>
            <a:off x="0" y="6604084"/>
            <a:ext cx="619080" cy="246221"/>
          </a:xfrm>
          <a:prstGeom prst="rect">
            <a:avLst/>
          </a:prstGeom>
          <a:noFill/>
        </p:spPr>
        <p:txBody>
          <a:bodyPr wrap="none" rtlCol="0">
            <a:spAutoFit/>
          </a:bodyPr>
          <a:lstStyle/>
          <a:p>
            <a:r>
              <a:rPr lang="en-US" sz="1000" dirty="0">
                <a:solidFill>
                  <a:srgbClr val="000000"/>
                </a:solidFill>
              </a:rPr>
              <a:t>HKUST</a:t>
            </a:r>
          </a:p>
        </p:txBody>
      </p:sp>
    </p:spTree>
    <p:extLst>
      <p:ext uri="{BB962C8B-B14F-4D97-AF65-F5344CB8AC3E}">
        <p14:creationId xmlns:p14="http://schemas.microsoft.com/office/powerpoint/2010/main" val="48757568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Feed-forward networks</a:t>
            </a:r>
          </a:p>
        </p:txBody>
      </p:sp>
      <p:sp>
        <p:nvSpPr>
          <p:cNvPr id="4" name="Slide Number Placeholder 3"/>
          <p:cNvSpPr>
            <a:spLocks noGrp="1"/>
          </p:cNvSpPr>
          <p:nvPr>
            <p:ph type="sldNum" sz="quarter" idx="12"/>
          </p:nvPr>
        </p:nvSpPr>
        <p:spPr/>
        <p:txBody>
          <a:bodyPr/>
          <a:lstStyle/>
          <a:p>
            <a:fld id="{38A32D33-4280-084A-95CA-F611CFB15E66}" type="slidenum">
              <a:rPr lang="en-US" smtClean="0">
                <a:solidFill>
                  <a:srgbClr val="000000"/>
                </a:solidFill>
              </a:rPr>
              <a:pPr/>
              <a:t>9</a:t>
            </a:fld>
            <a:endParaRPr lang="en-US">
              <a:solidFill>
                <a:srgbClr val="000000"/>
              </a:solidFill>
            </a:endParaRPr>
          </a:p>
        </p:txBody>
      </p:sp>
      <p:sp>
        <p:nvSpPr>
          <p:cNvPr id="6" name="Oval 5"/>
          <p:cNvSpPr/>
          <p:nvPr/>
        </p:nvSpPr>
        <p:spPr>
          <a:xfrm>
            <a:off x="2502558" y="3041601"/>
            <a:ext cx="587424" cy="587424"/>
          </a:xfrm>
          <a:prstGeom prst="ellipse">
            <a:avLst/>
          </a:prstGeom>
          <a:solidFill>
            <a:srgbClr val="FFC000"/>
          </a:solidFill>
          <a:ln>
            <a:solidFill>
              <a:srgbClr val="FFC000"/>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srgbClr val="FFFFFF"/>
              </a:solidFill>
            </a:endParaRPr>
          </a:p>
        </p:txBody>
      </p:sp>
      <p:cxnSp>
        <p:nvCxnSpPr>
          <p:cNvPr id="7" name="Curved Connector 6"/>
          <p:cNvCxnSpPr/>
          <p:nvPr/>
        </p:nvCxnSpPr>
        <p:spPr>
          <a:xfrm flipV="1">
            <a:off x="2591458" y="3194001"/>
            <a:ext cx="411480" cy="301752"/>
          </a:xfrm>
          <a:prstGeom prst="curvedConnector3">
            <a:avLst>
              <a:gd name="adj1" fmla="val 50000"/>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9" name="Oval 8"/>
          <p:cNvSpPr/>
          <p:nvPr/>
        </p:nvSpPr>
        <p:spPr>
          <a:xfrm>
            <a:off x="2502558" y="4067097"/>
            <a:ext cx="587424" cy="587424"/>
          </a:xfrm>
          <a:prstGeom prst="ellipse">
            <a:avLst/>
          </a:prstGeom>
          <a:solidFill>
            <a:srgbClr val="FFC000"/>
          </a:solidFill>
          <a:ln>
            <a:solidFill>
              <a:srgbClr val="FFC000"/>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srgbClr val="FFFFFF"/>
              </a:solidFill>
            </a:endParaRPr>
          </a:p>
        </p:txBody>
      </p:sp>
      <p:cxnSp>
        <p:nvCxnSpPr>
          <p:cNvPr id="10" name="Curved Connector 9"/>
          <p:cNvCxnSpPr/>
          <p:nvPr/>
        </p:nvCxnSpPr>
        <p:spPr>
          <a:xfrm flipV="1">
            <a:off x="2591458" y="4219497"/>
            <a:ext cx="411480" cy="301752"/>
          </a:xfrm>
          <a:prstGeom prst="curvedConnector3">
            <a:avLst>
              <a:gd name="adj1" fmla="val 50000"/>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12" name="Oval 11"/>
          <p:cNvSpPr/>
          <p:nvPr/>
        </p:nvSpPr>
        <p:spPr>
          <a:xfrm>
            <a:off x="2502558" y="5100453"/>
            <a:ext cx="587424" cy="587424"/>
          </a:xfrm>
          <a:prstGeom prst="ellipse">
            <a:avLst/>
          </a:prstGeom>
          <a:solidFill>
            <a:srgbClr val="FFC000"/>
          </a:solidFill>
          <a:ln>
            <a:solidFill>
              <a:srgbClr val="FFC000"/>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srgbClr val="FFFFFF"/>
              </a:solidFill>
            </a:endParaRPr>
          </a:p>
        </p:txBody>
      </p:sp>
      <p:cxnSp>
        <p:nvCxnSpPr>
          <p:cNvPr id="13" name="Curved Connector 12"/>
          <p:cNvCxnSpPr/>
          <p:nvPr/>
        </p:nvCxnSpPr>
        <p:spPr>
          <a:xfrm flipV="1">
            <a:off x="2591458" y="5252853"/>
            <a:ext cx="411480" cy="301752"/>
          </a:xfrm>
          <a:prstGeom prst="curvedConnector3">
            <a:avLst>
              <a:gd name="adj1" fmla="val 50000"/>
            </a:avLst>
          </a:prstGeom>
          <a:ln>
            <a:solidFill>
              <a:srgbClr val="FF0000"/>
            </a:solidFill>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5003197" y="3041601"/>
            <a:ext cx="587424" cy="587424"/>
            <a:chOff x="5401994" y="3071949"/>
            <a:chExt cx="587424" cy="587424"/>
          </a:xfrm>
        </p:grpSpPr>
        <p:sp>
          <p:nvSpPr>
            <p:cNvPr id="15" name="Oval 14"/>
            <p:cNvSpPr/>
            <p:nvPr/>
          </p:nvSpPr>
          <p:spPr>
            <a:xfrm>
              <a:off x="5401994" y="3071949"/>
              <a:ext cx="587424" cy="58742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cxnSp>
          <p:nvCxnSpPr>
            <p:cNvPr id="16" name="Curved Connector 15"/>
            <p:cNvCxnSpPr/>
            <p:nvPr/>
          </p:nvCxnSpPr>
          <p:spPr>
            <a:xfrm flipV="1">
              <a:off x="5490894" y="3224349"/>
              <a:ext cx="411480" cy="301752"/>
            </a:xfrm>
            <a:prstGeom prst="curvedConnector3">
              <a:avLst>
                <a:gd name="adj1" fmla="val 50000"/>
              </a:avLst>
            </a:prstGeom>
            <a:ln>
              <a:solidFill>
                <a:srgbClr val="FF0000"/>
              </a:solidFill>
            </a:ln>
          </p:spPr>
          <p:style>
            <a:lnRef idx="2">
              <a:schemeClr val="accent1"/>
            </a:lnRef>
            <a:fillRef idx="0">
              <a:schemeClr val="accent1"/>
            </a:fillRef>
            <a:effectRef idx="1">
              <a:schemeClr val="accent1"/>
            </a:effectRef>
            <a:fontRef idx="minor">
              <a:schemeClr val="tx1"/>
            </a:fontRef>
          </p:style>
        </p:cxnSp>
      </p:grpSp>
      <p:grpSp>
        <p:nvGrpSpPr>
          <p:cNvPr id="17" name="Group 16"/>
          <p:cNvGrpSpPr/>
          <p:nvPr/>
        </p:nvGrpSpPr>
        <p:grpSpPr>
          <a:xfrm>
            <a:off x="5003197" y="4067097"/>
            <a:ext cx="587424" cy="587424"/>
            <a:chOff x="5401994" y="3071949"/>
            <a:chExt cx="587424" cy="587424"/>
          </a:xfrm>
        </p:grpSpPr>
        <p:sp>
          <p:nvSpPr>
            <p:cNvPr id="18" name="Oval 17"/>
            <p:cNvSpPr/>
            <p:nvPr/>
          </p:nvSpPr>
          <p:spPr>
            <a:xfrm>
              <a:off x="5401994" y="3071949"/>
              <a:ext cx="587424" cy="58742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cxnSp>
          <p:nvCxnSpPr>
            <p:cNvPr id="19" name="Curved Connector 18"/>
            <p:cNvCxnSpPr/>
            <p:nvPr/>
          </p:nvCxnSpPr>
          <p:spPr>
            <a:xfrm flipV="1">
              <a:off x="5490894" y="3224349"/>
              <a:ext cx="411480" cy="301752"/>
            </a:xfrm>
            <a:prstGeom prst="curvedConnector3">
              <a:avLst>
                <a:gd name="adj1" fmla="val 50000"/>
              </a:avLst>
            </a:prstGeom>
            <a:ln>
              <a:solidFill>
                <a:srgbClr val="FF0000"/>
              </a:solidFill>
            </a:ln>
          </p:spPr>
          <p:style>
            <a:lnRef idx="2">
              <a:schemeClr val="accent1"/>
            </a:lnRef>
            <a:fillRef idx="0">
              <a:schemeClr val="accent1"/>
            </a:fillRef>
            <a:effectRef idx="1">
              <a:schemeClr val="accent1"/>
            </a:effectRef>
            <a:fontRef idx="minor">
              <a:schemeClr val="tx1"/>
            </a:fontRef>
          </p:style>
        </p:cxnSp>
      </p:grpSp>
      <p:grpSp>
        <p:nvGrpSpPr>
          <p:cNvPr id="20" name="Group 19"/>
          <p:cNvGrpSpPr/>
          <p:nvPr/>
        </p:nvGrpSpPr>
        <p:grpSpPr>
          <a:xfrm>
            <a:off x="5003197" y="5100453"/>
            <a:ext cx="587424" cy="587424"/>
            <a:chOff x="5401994" y="3071949"/>
            <a:chExt cx="587424" cy="587424"/>
          </a:xfrm>
        </p:grpSpPr>
        <p:sp>
          <p:nvSpPr>
            <p:cNvPr id="21" name="Oval 20"/>
            <p:cNvSpPr/>
            <p:nvPr/>
          </p:nvSpPr>
          <p:spPr>
            <a:xfrm>
              <a:off x="5401994" y="3071949"/>
              <a:ext cx="587424" cy="58742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cxnSp>
          <p:nvCxnSpPr>
            <p:cNvPr id="22" name="Curved Connector 21"/>
            <p:cNvCxnSpPr/>
            <p:nvPr/>
          </p:nvCxnSpPr>
          <p:spPr>
            <a:xfrm flipV="1">
              <a:off x="5490894" y="3224349"/>
              <a:ext cx="411480" cy="301752"/>
            </a:xfrm>
            <a:prstGeom prst="curvedConnector3">
              <a:avLst>
                <a:gd name="adj1" fmla="val 50000"/>
              </a:avLst>
            </a:prstGeom>
            <a:ln>
              <a:solidFill>
                <a:srgbClr val="FF0000"/>
              </a:solidFill>
            </a:ln>
          </p:spPr>
          <p:style>
            <a:lnRef idx="2">
              <a:schemeClr val="accent1"/>
            </a:lnRef>
            <a:fillRef idx="0">
              <a:schemeClr val="accent1"/>
            </a:fillRef>
            <a:effectRef idx="1">
              <a:schemeClr val="accent1"/>
            </a:effectRef>
            <a:fontRef idx="minor">
              <a:schemeClr val="tx1"/>
            </a:fontRef>
          </p:style>
        </p:cxnSp>
      </p:grpSp>
      <p:grpSp>
        <p:nvGrpSpPr>
          <p:cNvPr id="23" name="Group 22"/>
          <p:cNvGrpSpPr/>
          <p:nvPr/>
        </p:nvGrpSpPr>
        <p:grpSpPr>
          <a:xfrm>
            <a:off x="7279051" y="4067097"/>
            <a:ext cx="587424" cy="587424"/>
            <a:chOff x="5401994" y="3071949"/>
            <a:chExt cx="587424" cy="587424"/>
          </a:xfrm>
        </p:grpSpPr>
        <p:sp>
          <p:nvSpPr>
            <p:cNvPr id="24" name="Oval 23"/>
            <p:cNvSpPr/>
            <p:nvPr/>
          </p:nvSpPr>
          <p:spPr>
            <a:xfrm>
              <a:off x="5401994" y="3071949"/>
              <a:ext cx="587424" cy="58742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cxnSp>
          <p:nvCxnSpPr>
            <p:cNvPr id="25" name="Curved Connector 24"/>
            <p:cNvCxnSpPr/>
            <p:nvPr/>
          </p:nvCxnSpPr>
          <p:spPr>
            <a:xfrm flipV="1">
              <a:off x="5490894" y="3224349"/>
              <a:ext cx="411480" cy="301752"/>
            </a:xfrm>
            <a:prstGeom prst="curvedConnector3">
              <a:avLst>
                <a:gd name="adj1" fmla="val 50000"/>
              </a:avLst>
            </a:prstGeom>
            <a:ln>
              <a:solidFill>
                <a:srgbClr val="FF0000"/>
              </a:solidFill>
            </a:ln>
          </p:spPr>
          <p:style>
            <a:lnRef idx="2">
              <a:schemeClr val="accent1"/>
            </a:lnRef>
            <a:fillRef idx="0">
              <a:schemeClr val="accent1"/>
            </a:fillRef>
            <a:effectRef idx="1">
              <a:schemeClr val="accent1"/>
            </a:effectRef>
            <a:fontRef idx="minor">
              <a:schemeClr val="tx1"/>
            </a:fontRef>
          </p:style>
        </p:cxnSp>
      </p:grpSp>
      <p:pic>
        <p:nvPicPr>
          <p:cNvPr id="26" name="Picture 25" descr="latex-image-1.pdf"/>
          <p:cNvPicPr>
            <a:picLocks noChangeAspect="1"/>
          </p:cNvPicPr>
          <p:nvPr/>
        </p:nvPicPr>
        <p:blipFill>
          <a:blip r:embed="rId3" cstate="print"/>
          <a:stretch>
            <a:fillRect/>
          </a:stretch>
        </p:blipFill>
        <p:spPr>
          <a:xfrm>
            <a:off x="968375" y="3161959"/>
            <a:ext cx="279400" cy="190500"/>
          </a:xfrm>
          <a:prstGeom prst="rect">
            <a:avLst/>
          </a:prstGeom>
          <a:noFill/>
          <a:ln>
            <a:noFill/>
          </a:ln>
        </p:spPr>
      </p:pic>
      <p:pic>
        <p:nvPicPr>
          <p:cNvPr id="27" name="Picture 26" descr="latex-image-1.pdf"/>
          <p:cNvPicPr>
            <a:picLocks noChangeAspect="1"/>
          </p:cNvPicPr>
          <p:nvPr/>
        </p:nvPicPr>
        <p:blipFill>
          <a:blip r:embed="rId4" cstate="print"/>
          <a:stretch>
            <a:fillRect/>
          </a:stretch>
        </p:blipFill>
        <p:spPr>
          <a:xfrm>
            <a:off x="974725" y="3865221"/>
            <a:ext cx="266700" cy="190500"/>
          </a:xfrm>
          <a:prstGeom prst="rect">
            <a:avLst/>
          </a:prstGeom>
          <a:noFill/>
          <a:ln>
            <a:noFill/>
          </a:ln>
        </p:spPr>
      </p:pic>
      <p:pic>
        <p:nvPicPr>
          <p:cNvPr id="28" name="Picture 27" descr="latex-image-1.pdf"/>
          <p:cNvPicPr>
            <a:picLocks noChangeAspect="1"/>
          </p:cNvPicPr>
          <p:nvPr/>
        </p:nvPicPr>
        <p:blipFill>
          <a:blip r:embed="rId5" cstate="print"/>
          <a:stretch>
            <a:fillRect/>
          </a:stretch>
        </p:blipFill>
        <p:spPr>
          <a:xfrm>
            <a:off x="943345" y="4596258"/>
            <a:ext cx="279400" cy="190500"/>
          </a:xfrm>
          <a:prstGeom prst="rect">
            <a:avLst/>
          </a:prstGeom>
          <a:noFill/>
          <a:ln>
            <a:noFill/>
          </a:ln>
        </p:spPr>
      </p:pic>
      <p:pic>
        <p:nvPicPr>
          <p:cNvPr id="29" name="Picture 28" descr="latex-image-1.pdf"/>
          <p:cNvPicPr>
            <a:picLocks noChangeAspect="1"/>
          </p:cNvPicPr>
          <p:nvPr/>
        </p:nvPicPr>
        <p:blipFill>
          <a:blip r:embed="rId6" cstate="print"/>
          <a:stretch>
            <a:fillRect/>
          </a:stretch>
        </p:blipFill>
        <p:spPr>
          <a:xfrm>
            <a:off x="864555" y="5395753"/>
            <a:ext cx="355600" cy="190500"/>
          </a:xfrm>
          <a:prstGeom prst="rect">
            <a:avLst/>
          </a:prstGeom>
          <a:noFill/>
          <a:ln>
            <a:noFill/>
          </a:ln>
        </p:spPr>
      </p:pic>
      <p:cxnSp>
        <p:nvCxnSpPr>
          <p:cNvPr id="30" name="Straight Arrow Connector 29"/>
          <p:cNvCxnSpPr>
            <a:stCxn id="6" idx="6"/>
            <a:endCxn id="15" idx="2"/>
          </p:cNvCxnSpPr>
          <p:nvPr/>
        </p:nvCxnSpPr>
        <p:spPr>
          <a:xfrm>
            <a:off x="3089982" y="3335313"/>
            <a:ext cx="1913215"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6" idx="6"/>
            <a:endCxn id="18" idx="1"/>
          </p:cNvCxnSpPr>
          <p:nvPr/>
        </p:nvCxnSpPr>
        <p:spPr>
          <a:xfrm>
            <a:off x="3089982" y="3335313"/>
            <a:ext cx="1999241" cy="81781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6" idx="6"/>
            <a:endCxn id="21" idx="1"/>
          </p:cNvCxnSpPr>
          <p:nvPr/>
        </p:nvCxnSpPr>
        <p:spPr>
          <a:xfrm>
            <a:off x="3089982" y="3335313"/>
            <a:ext cx="1999241" cy="18511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9" idx="6"/>
            <a:endCxn id="15" idx="2"/>
          </p:cNvCxnSpPr>
          <p:nvPr/>
        </p:nvCxnSpPr>
        <p:spPr>
          <a:xfrm flipV="1">
            <a:off x="3089982" y="3335313"/>
            <a:ext cx="1913215" cy="10254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9" idx="6"/>
            <a:endCxn id="18" idx="2"/>
          </p:cNvCxnSpPr>
          <p:nvPr/>
        </p:nvCxnSpPr>
        <p:spPr>
          <a:xfrm>
            <a:off x="3089982" y="4360809"/>
            <a:ext cx="1913215"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stCxn id="9" idx="6"/>
            <a:endCxn id="21" idx="2"/>
          </p:cNvCxnSpPr>
          <p:nvPr/>
        </p:nvCxnSpPr>
        <p:spPr>
          <a:xfrm>
            <a:off x="3089982" y="4360809"/>
            <a:ext cx="1913215" cy="10333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a:stCxn id="12" idx="6"/>
          </p:cNvCxnSpPr>
          <p:nvPr/>
        </p:nvCxnSpPr>
        <p:spPr>
          <a:xfrm>
            <a:off x="3089982" y="5394165"/>
            <a:ext cx="1913215"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a:stCxn id="12" idx="6"/>
            <a:endCxn id="18" idx="3"/>
          </p:cNvCxnSpPr>
          <p:nvPr/>
        </p:nvCxnSpPr>
        <p:spPr>
          <a:xfrm flipV="1">
            <a:off x="3089982" y="4568495"/>
            <a:ext cx="1999241" cy="82567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a:stCxn id="12" idx="6"/>
            <a:endCxn id="15" idx="3"/>
          </p:cNvCxnSpPr>
          <p:nvPr/>
        </p:nvCxnSpPr>
        <p:spPr>
          <a:xfrm flipV="1">
            <a:off x="3089982" y="3542999"/>
            <a:ext cx="1999241" cy="18511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stCxn id="26" idx="3"/>
            <a:endCxn id="6" idx="2"/>
          </p:cNvCxnSpPr>
          <p:nvPr/>
        </p:nvCxnSpPr>
        <p:spPr>
          <a:xfrm>
            <a:off x="1247775" y="3257209"/>
            <a:ext cx="1254783" cy="78104"/>
          </a:xfrm>
          <a:prstGeom prst="straightConnector1">
            <a:avLst/>
          </a:prstGeom>
          <a:ln>
            <a:solidFill>
              <a:srgbClr val="FFC000"/>
            </a:solidFill>
            <a:tailEnd type="arrow"/>
          </a:ln>
        </p:spPr>
        <p:style>
          <a:lnRef idx="2">
            <a:schemeClr val="accent3"/>
          </a:lnRef>
          <a:fillRef idx="0">
            <a:schemeClr val="accent3"/>
          </a:fillRef>
          <a:effectRef idx="1">
            <a:schemeClr val="accent3"/>
          </a:effectRef>
          <a:fontRef idx="minor">
            <a:schemeClr val="tx1"/>
          </a:fontRef>
        </p:style>
      </p:cxnSp>
      <p:cxnSp>
        <p:nvCxnSpPr>
          <p:cNvPr id="40" name="Straight Arrow Connector 39"/>
          <p:cNvCxnSpPr>
            <a:stCxn id="26" idx="3"/>
            <a:endCxn id="9" idx="1"/>
          </p:cNvCxnSpPr>
          <p:nvPr/>
        </p:nvCxnSpPr>
        <p:spPr>
          <a:xfrm>
            <a:off x="1247775" y="3257209"/>
            <a:ext cx="1340809" cy="895914"/>
          </a:xfrm>
          <a:prstGeom prst="straightConnector1">
            <a:avLst/>
          </a:prstGeom>
          <a:ln>
            <a:solidFill>
              <a:srgbClr val="FFC000"/>
            </a:solidFill>
            <a:tailEnd type="arrow"/>
          </a:ln>
        </p:spPr>
        <p:style>
          <a:lnRef idx="2">
            <a:schemeClr val="accent3"/>
          </a:lnRef>
          <a:fillRef idx="0">
            <a:schemeClr val="accent3"/>
          </a:fillRef>
          <a:effectRef idx="1">
            <a:schemeClr val="accent3"/>
          </a:effectRef>
          <a:fontRef idx="minor">
            <a:schemeClr val="tx1"/>
          </a:fontRef>
        </p:style>
      </p:cxnSp>
      <p:cxnSp>
        <p:nvCxnSpPr>
          <p:cNvPr id="41" name="Straight Arrow Connector 40"/>
          <p:cNvCxnSpPr>
            <a:stCxn id="26" idx="3"/>
            <a:endCxn id="12" idx="1"/>
          </p:cNvCxnSpPr>
          <p:nvPr/>
        </p:nvCxnSpPr>
        <p:spPr>
          <a:xfrm>
            <a:off x="1247775" y="3257209"/>
            <a:ext cx="1340809" cy="1929270"/>
          </a:xfrm>
          <a:prstGeom prst="straightConnector1">
            <a:avLst/>
          </a:prstGeom>
          <a:ln>
            <a:solidFill>
              <a:srgbClr val="FFC000"/>
            </a:solidFill>
            <a:tailEnd type="arrow"/>
          </a:ln>
        </p:spPr>
        <p:style>
          <a:lnRef idx="2">
            <a:schemeClr val="accent3"/>
          </a:lnRef>
          <a:fillRef idx="0">
            <a:schemeClr val="accent3"/>
          </a:fillRef>
          <a:effectRef idx="1">
            <a:schemeClr val="accent3"/>
          </a:effectRef>
          <a:fontRef idx="minor">
            <a:schemeClr val="tx1"/>
          </a:fontRef>
        </p:style>
      </p:cxnSp>
      <p:cxnSp>
        <p:nvCxnSpPr>
          <p:cNvPr id="42" name="Straight Arrow Connector 41"/>
          <p:cNvCxnSpPr>
            <a:stCxn id="27" idx="3"/>
            <a:endCxn id="6" idx="2"/>
          </p:cNvCxnSpPr>
          <p:nvPr/>
        </p:nvCxnSpPr>
        <p:spPr>
          <a:xfrm flipV="1">
            <a:off x="1241425" y="3335313"/>
            <a:ext cx="1261133" cy="625158"/>
          </a:xfrm>
          <a:prstGeom prst="straightConnector1">
            <a:avLst/>
          </a:prstGeom>
          <a:ln>
            <a:solidFill>
              <a:srgbClr val="FFC000"/>
            </a:solidFill>
            <a:tailEnd type="arrow"/>
          </a:ln>
        </p:spPr>
        <p:style>
          <a:lnRef idx="2">
            <a:schemeClr val="accent3"/>
          </a:lnRef>
          <a:fillRef idx="0">
            <a:schemeClr val="accent3"/>
          </a:fillRef>
          <a:effectRef idx="1">
            <a:schemeClr val="accent3"/>
          </a:effectRef>
          <a:fontRef idx="minor">
            <a:schemeClr val="tx1"/>
          </a:fontRef>
        </p:style>
      </p:cxnSp>
      <p:cxnSp>
        <p:nvCxnSpPr>
          <p:cNvPr id="43" name="Straight Arrow Connector 42"/>
          <p:cNvCxnSpPr>
            <a:stCxn id="27" idx="3"/>
            <a:endCxn id="9" idx="2"/>
          </p:cNvCxnSpPr>
          <p:nvPr/>
        </p:nvCxnSpPr>
        <p:spPr>
          <a:xfrm>
            <a:off x="1241425" y="3960471"/>
            <a:ext cx="1261133" cy="400338"/>
          </a:xfrm>
          <a:prstGeom prst="straightConnector1">
            <a:avLst/>
          </a:prstGeom>
          <a:ln>
            <a:solidFill>
              <a:srgbClr val="FFC000"/>
            </a:solidFill>
            <a:tailEnd type="arrow"/>
          </a:ln>
        </p:spPr>
        <p:style>
          <a:lnRef idx="2">
            <a:schemeClr val="accent3"/>
          </a:lnRef>
          <a:fillRef idx="0">
            <a:schemeClr val="accent3"/>
          </a:fillRef>
          <a:effectRef idx="1">
            <a:schemeClr val="accent3"/>
          </a:effectRef>
          <a:fontRef idx="minor">
            <a:schemeClr val="tx1"/>
          </a:fontRef>
        </p:style>
      </p:cxnSp>
      <p:cxnSp>
        <p:nvCxnSpPr>
          <p:cNvPr id="44" name="Straight Arrow Connector 43"/>
          <p:cNvCxnSpPr>
            <a:stCxn id="27" idx="3"/>
            <a:endCxn id="12" idx="2"/>
          </p:cNvCxnSpPr>
          <p:nvPr/>
        </p:nvCxnSpPr>
        <p:spPr>
          <a:xfrm>
            <a:off x="1241425" y="3960471"/>
            <a:ext cx="1261133" cy="1433694"/>
          </a:xfrm>
          <a:prstGeom prst="straightConnector1">
            <a:avLst/>
          </a:prstGeom>
          <a:ln>
            <a:solidFill>
              <a:srgbClr val="FFC000"/>
            </a:solidFill>
            <a:tailEnd type="arrow"/>
          </a:ln>
        </p:spPr>
        <p:style>
          <a:lnRef idx="2">
            <a:schemeClr val="accent3"/>
          </a:lnRef>
          <a:fillRef idx="0">
            <a:schemeClr val="accent3"/>
          </a:fillRef>
          <a:effectRef idx="1">
            <a:schemeClr val="accent3"/>
          </a:effectRef>
          <a:fontRef idx="minor">
            <a:schemeClr val="tx1"/>
          </a:fontRef>
        </p:style>
      </p:cxnSp>
      <p:cxnSp>
        <p:nvCxnSpPr>
          <p:cNvPr id="45" name="Straight Arrow Connector 44"/>
          <p:cNvCxnSpPr>
            <a:stCxn id="28" idx="3"/>
            <a:endCxn id="6" idx="3"/>
          </p:cNvCxnSpPr>
          <p:nvPr/>
        </p:nvCxnSpPr>
        <p:spPr>
          <a:xfrm flipV="1">
            <a:off x="1222745" y="3542999"/>
            <a:ext cx="1365839" cy="1148509"/>
          </a:xfrm>
          <a:prstGeom prst="straightConnector1">
            <a:avLst/>
          </a:prstGeom>
          <a:ln>
            <a:solidFill>
              <a:srgbClr val="FFC000"/>
            </a:solidFill>
            <a:tailEnd type="arrow"/>
          </a:ln>
        </p:spPr>
        <p:style>
          <a:lnRef idx="2">
            <a:schemeClr val="accent3"/>
          </a:lnRef>
          <a:fillRef idx="0">
            <a:schemeClr val="accent3"/>
          </a:fillRef>
          <a:effectRef idx="1">
            <a:schemeClr val="accent3"/>
          </a:effectRef>
          <a:fontRef idx="minor">
            <a:schemeClr val="tx1"/>
          </a:fontRef>
        </p:style>
      </p:cxnSp>
      <p:cxnSp>
        <p:nvCxnSpPr>
          <p:cNvPr id="46" name="Straight Arrow Connector 45"/>
          <p:cNvCxnSpPr>
            <a:stCxn id="28" idx="3"/>
            <a:endCxn id="9" idx="2"/>
          </p:cNvCxnSpPr>
          <p:nvPr/>
        </p:nvCxnSpPr>
        <p:spPr>
          <a:xfrm flipV="1">
            <a:off x="1222745" y="4360809"/>
            <a:ext cx="1279813" cy="330699"/>
          </a:xfrm>
          <a:prstGeom prst="straightConnector1">
            <a:avLst/>
          </a:prstGeom>
          <a:ln>
            <a:solidFill>
              <a:srgbClr val="FFC000"/>
            </a:solidFill>
            <a:tailEnd type="arrow"/>
          </a:ln>
        </p:spPr>
        <p:style>
          <a:lnRef idx="2">
            <a:schemeClr val="accent3"/>
          </a:lnRef>
          <a:fillRef idx="0">
            <a:schemeClr val="accent3"/>
          </a:fillRef>
          <a:effectRef idx="1">
            <a:schemeClr val="accent3"/>
          </a:effectRef>
          <a:fontRef idx="minor">
            <a:schemeClr val="tx1"/>
          </a:fontRef>
        </p:style>
      </p:cxnSp>
      <p:cxnSp>
        <p:nvCxnSpPr>
          <p:cNvPr id="47" name="Straight Arrow Connector 46"/>
          <p:cNvCxnSpPr>
            <a:stCxn id="29" idx="3"/>
            <a:endCxn id="12" idx="2"/>
          </p:cNvCxnSpPr>
          <p:nvPr/>
        </p:nvCxnSpPr>
        <p:spPr>
          <a:xfrm flipV="1">
            <a:off x="1220155" y="5394165"/>
            <a:ext cx="1282403" cy="96838"/>
          </a:xfrm>
          <a:prstGeom prst="straightConnector1">
            <a:avLst/>
          </a:prstGeom>
          <a:ln>
            <a:solidFill>
              <a:srgbClr val="FFC000"/>
            </a:solidFill>
            <a:tailEnd type="arrow"/>
          </a:ln>
        </p:spPr>
        <p:style>
          <a:lnRef idx="2">
            <a:schemeClr val="accent3"/>
          </a:lnRef>
          <a:fillRef idx="0">
            <a:schemeClr val="accent3"/>
          </a:fillRef>
          <a:effectRef idx="1">
            <a:schemeClr val="accent3"/>
          </a:effectRef>
          <a:fontRef idx="minor">
            <a:schemeClr val="tx1"/>
          </a:fontRef>
        </p:style>
      </p:cxnSp>
      <p:cxnSp>
        <p:nvCxnSpPr>
          <p:cNvPr id="48" name="Straight Arrow Connector 47"/>
          <p:cNvCxnSpPr>
            <a:stCxn id="29" idx="3"/>
            <a:endCxn id="9" idx="3"/>
          </p:cNvCxnSpPr>
          <p:nvPr/>
        </p:nvCxnSpPr>
        <p:spPr>
          <a:xfrm flipV="1">
            <a:off x="1220155" y="4568495"/>
            <a:ext cx="1368429" cy="922508"/>
          </a:xfrm>
          <a:prstGeom prst="straightConnector1">
            <a:avLst/>
          </a:prstGeom>
          <a:ln>
            <a:solidFill>
              <a:srgbClr val="FFC000"/>
            </a:solidFill>
            <a:tailEnd type="arrow"/>
          </a:ln>
        </p:spPr>
        <p:style>
          <a:lnRef idx="2">
            <a:schemeClr val="accent3"/>
          </a:lnRef>
          <a:fillRef idx="0">
            <a:schemeClr val="accent3"/>
          </a:fillRef>
          <a:effectRef idx="1">
            <a:schemeClr val="accent3"/>
          </a:effectRef>
          <a:fontRef idx="minor">
            <a:schemeClr val="tx1"/>
          </a:fontRef>
        </p:style>
      </p:cxnSp>
      <p:cxnSp>
        <p:nvCxnSpPr>
          <p:cNvPr id="49" name="Straight Arrow Connector 48"/>
          <p:cNvCxnSpPr>
            <a:stCxn id="28" idx="3"/>
            <a:endCxn id="12" idx="2"/>
          </p:cNvCxnSpPr>
          <p:nvPr/>
        </p:nvCxnSpPr>
        <p:spPr>
          <a:xfrm>
            <a:off x="1222745" y="4691508"/>
            <a:ext cx="1279813" cy="702657"/>
          </a:xfrm>
          <a:prstGeom prst="straightConnector1">
            <a:avLst/>
          </a:prstGeom>
          <a:ln>
            <a:solidFill>
              <a:srgbClr val="FFC000"/>
            </a:solidFill>
            <a:tailEnd type="arrow"/>
          </a:ln>
        </p:spPr>
        <p:style>
          <a:lnRef idx="2">
            <a:schemeClr val="accent3"/>
          </a:lnRef>
          <a:fillRef idx="0">
            <a:schemeClr val="accent3"/>
          </a:fillRef>
          <a:effectRef idx="1">
            <a:schemeClr val="accent3"/>
          </a:effectRef>
          <a:fontRef idx="minor">
            <a:schemeClr val="tx1"/>
          </a:fontRef>
        </p:style>
      </p:cxnSp>
      <p:cxnSp>
        <p:nvCxnSpPr>
          <p:cNvPr id="50" name="Straight Arrow Connector 49"/>
          <p:cNvCxnSpPr>
            <a:stCxn id="29" idx="3"/>
            <a:endCxn id="6" idx="3"/>
          </p:cNvCxnSpPr>
          <p:nvPr/>
        </p:nvCxnSpPr>
        <p:spPr>
          <a:xfrm flipV="1">
            <a:off x="1220155" y="3542999"/>
            <a:ext cx="1368429" cy="1948004"/>
          </a:xfrm>
          <a:prstGeom prst="straightConnector1">
            <a:avLst/>
          </a:prstGeom>
          <a:ln>
            <a:solidFill>
              <a:srgbClr val="FFC000"/>
            </a:solidFill>
            <a:tailEnd type="arrow"/>
          </a:ln>
        </p:spPr>
        <p:style>
          <a:lnRef idx="2">
            <a:schemeClr val="accent3"/>
          </a:lnRef>
          <a:fillRef idx="0">
            <a:schemeClr val="accent3"/>
          </a:fillRef>
          <a:effectRef idx="1">
            <a:schemeClr val="accent3"/>
          </a:effectRef>
          <a:fontRef idx="minor">
            <a:schemeClr val="tx1"/>
          </a:fontRef>
        </p:style>
      </p:cxnSp>
      <p:cxnSp>
        <p:nvCxnSpPr>
          <p:cNvPr id="51" name="Straight Arrow Connector 50"/>
          <p:cNvCxnSpPr>
            <a:endCxn id="24" idx="3"/>
          </p:cNvCxnSpPr>
          <p:nvPr/>
        </p:nvCxnSpPr>
        <p:spPr>
          <a:xfrm flipV="1">
            <a:off x="5590621" y="4568495"/>
            <a:ext cx="1774456" cy="82567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a:stCxn id="18" idx="6"/>
            <a:endCxn id="24" idx="2"/>
          </p:cNvCxnSpPr>
          <p:nvPr/>
        </p:nvCxnSpPr>
        <p:spPr>
          <a:xfrm>
            <a:off x="5590621" y="4360809"/>
            <a:ext cx="168843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a:stCxn id="15" idx="6"/>
            <a:endCxn id="24" idx="1"/>
          </p:cNvCxnSpPr>
          <p:nvPr/>
        </p:nvCxnSpPr>
        <p:spPr>
          <a:xfrm>
            <a:off x="5590621" y="3335313"/>
            <a:ext cx="1774456" cy="81781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a:stCxn id="24" idx="6"/>
          </p:cNvCxnSpPr>
          <p:nvPr/>
        </p:nvCxnSpPr>
        <p:spPr>
          <a:xfrm>
            <a:off x="7866475" y="4360809"/>
            <a:ext cx="302800" cy="397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60" name="Picture 59" descr="latex-image-1.pdf"/>
          <p:cNvPicPr>
            <a:picLocks noChangeAspect="1"/>
          </p:cNvPicPr>
          <p:nvPr/>
        </p:nvPicPr>
        <p:blipFill>
          <a:blip r:embed="rId7" cstate="print"/>
          <a:stretch>
            <a:fillRect/>
          </a:stretch>
        </p:blipFill>
        <p:spPr>
          <a:xfrm>
            <a:off x="2071688" y="3008313"/>
            <a:ext cx="444500" cy="393700"/>
          </a:xfrm>
          <a:prstGeom prst="rect">
            <a:avLst/>
          </a:prstGeom>
          <a:noFill/>
          <a:ln>
            <a:noFill/>
          </a:ln>
        </p:spPr>
      </p:pic>
      <p:pic>
        <p:nvPicPr>
          <p:cNvPr id="61" name="Picture 60" descr="latex-image-1.pdf"/>
          <p:cNvPicPr>
            <a:picLocks noChangeAspect="1"/>
          </p:cNvPicPr>
          <p:nvPr/>
        </p:nvPicPr>
        <p:blipFill>
          <a:blip r:embed="rId8" cstate="print"/>
          <a:stretch>
            <a:fillRect/>
          </a:stretch>
        </p:blipFill>
        <p:spPr>
          <a:xfrm>
            <a:off x="2157413" y="3835400"/>
            <a:ext cx="444500" cy="393700"/>
          </a:xfrm>
          <a:prstGeom prst="rect">
            <a:avLst/>
          </a:prstGeom>
          <a:noFill/>
          <a:ln>
            <a:noFill/>
          </a:ln>
        </p:spPr>
      </p:pic>
      <p:pic>
        <p:nvPicPr>
          <p:cNvPr id="62" name="Picture 61" descr="latex-image-1.pdf"/>
          <p:cNvPicPr>
            <a:picLocks noChangeAspect="1"/>
          </p:cNvPicPr>
          <p:nvPr/>
        </p:nvPicPr>
        <p:blipFill>
          <a:blip r:embed="rId9" cstate="print"/>
          <a:stretch>
            <a:fillRect/>
          </a:stretch>
        </p:blipFill>
        <p:spPr>
          <a:xfrm>
            <a:off x="2022475" y="4883150"/>
            <a:ext cx="444500" cy="393700"/>
          </a:xfrm>
          <a:prstGeom prst="rect">
            <a:avLst/>
          </a:prstGeom>
          <a:noFill/>
          <a:ln>
            <a:noFill/>
          </a:ln>
        </p:spPr>
      </p:pic>
      <p:pic>
        <p:nvPicPr>
          <p:cNvPr id="63" name="Picture 62" descr="latex-image-1.pdf"/>
          <p:cNvPicPr>
            <a:picLocks noChangeAspect="1"/>
          </p:cNvPicPr>
          <p:nvPr/>
        </p:nvPicPr>
        <p:blipFill>
          <a:blip r:embed="rId10" cstate="print"/>
          <a:stretch>
            <a:fillRect/>
          </a:stretch>
        </p:blipFill>
        <p:spPr>
          <a:xfrm>
            <a:off x="4513263" y="4945063"/>
            <a:ext cx="444500" cy="393700"/>
          </a:xfrm>
          <a:prstGeom prst="rect">
            <a:avLst/>
          </a:prstGeom>
        </p:spPr>
      </p:pic>
      <p:pic>
        <p:nvPicPr>
          <p:cNvPr id="64" name="Picture 63" descr="latex-image-1.pdf"/>
          <p:cNvPicPr>
            <a:picLocks noChangeAspect="1"/>
          </p:cNvPicPr>
          <p:nvPr/>
        </p:nvPicPr>
        <p:blipFill>
          <a:blip r:embed="rId11" cstate="print"/>
          <a:stretch>
            <a:fillRect/>
          </a:stretch>
        </p:blipFill>
        <p:spPr>
          <a:xfrm>
            <a:off x="4500563" y="4117975"/>
            <a:ext cx="444500" cy="393700"/>
          </a:xfrm>
          <a:prstGeom prst="rect">
            <a:avLst/>
          </a:prstGeom>
        </p:spPr>
      </p:pic>
      <p:pic>
        <p:nvPicPr>
          <p:cNvPr id="65" name="Picture 64" descr="latex-image-1.pdf"/>
          <p:cNvPicPr>
            <a:picLocks noChangeAspect="1"/>
          </p:cNvPicPr>
          <p:nvPr/>
        </p:nvPicPr>
        <p:blipFill>
          <a:blip r:embed="rId12" cstate="print"/>
          <a:stretch>
            <a:fillRect/>
          </a:stretch>
        </p:blipFill>
        <p:spPr>
          <a:xfrm>
            <a:off x="4537075" y="2971800"/>
            <a:ext cx="444500" cy="393700"/>
          </a:xfrm>
          <a:prstGeom prst="rect">
            <a:avLst/>
          </a:prstGeom>
        </p:spPr>
      </p:pic>
      <p:pic>
        <p:nvPicPr>
          <p:cNvPr id="66" name="Picture 65" descr="latex-image-1.pdf"/>
          <p:cNvPicPr>
            <a:picLocks noChangeAspect="1"/>
          </p:cNvPicPr>
          <p:nvPr/>
        </p:nvPicPr>
        <p:blipFill>
          <a:blip r:embed="rId13" cstate="print"/>
          <a:stretch>
            <a:fillRect/>
          </a:stretch>
        </p:blipFill>
        <p:spPr>
          <a:xfrm>
            <a:off x="6683375" y="3527425"/>
            <a:ext cx="444500" cy="317500"/>
          </a:xfrm>
          <a:prstGeom prst="rect">
            <a:avLst/>
          </a:prstGeom>
        </p:spPr>
      </p:pic>
      <p:pic>
        <p:nvPicPr>
          <p:cNvPr id="67" name="Picture 66" descr="latex-image-1.pdf"/>
          <p:cNvPicPr>
            <a:picLocks noChangeAspect="1"/>
          </p:cNvPicPr>
          <p:nvPr/>
        </p:nvPicPr>
        <p:blipFill>
          <a:blip r:embed="rId14" cstate="print"/>
          <a:stretch>
            <a:fillRect/>
          </a:stretch>
        </p:blipFill>
        <p:spPr>
          <a:xfrm>
            <a:off x="6608763" y="4033838"/>
            <a:ext cx="444500" cy="317500"/>
          </a:xfrm>
          <a:prstGeom prst="rect">
            <a:avLst/>
          </a:prstGeom>
        </p:spPr>
      </p:pic>
      <p:pic>
        <p:nvPicPr>
          <p:cNvPr id="68" name="Picture 67" descr="latex-image-1.pdf"/>
          <p:cNvPicPr>
            <a:picLocks noChangeAspect="1"/>
          </p:cNvPicPr>
          <p:nvPr/>
        </p:nvPicPr>
        <p:blipFill>
          <a:blip r:embed="rId15" cstate="print"/>
          <a:stretch>
            <a:fillRect/>
          </a:stretch>
        </p:blipFill>
        <p:spPr>
          <a:xfrm>
            <a:off x="6534150" y="4476750"/>
            <a:ext cx="444500" cy="317500"/>
          </a:xfrm>
          <a:prstGeom prst="rect">
            <a:avLst/>
          </a:prstGeom>
        </p:spPr>
      </p:pic>
      <p:sp>
        <p:nvSpPr>
          <p:cNvPr id="70" name="Content Placeholder 54"/>
          <p:cNvSpPr>
            <a:spLocks noGrp="1"/>
          </p:cNvSpPr>
          <p:nvPr>
            <p:ph idx="1"/>
          </p:nvPr>
        </p:nvSpPr>
        <p:spPr/>
        <p:txBody>
          <a:bodyPr/>
          <a:lstStyle/>
          <a:p>
            <a:pPr marL="457200" indent="-457200">
              <a:buFont typeface="Arial" panose="020B0604020202020204" pitchFamily="34" charset="0"/>
              <a:buChar char="•"/>
            </a:pPr>
            <a:r>
              <a:rPr lang="en-US" dirty="0"/>
              <a:t>Predictions are fed forward through the network to classify</a:t>
            </a:r>
          </a:p>
          <a:p>
            <a:endParaRPr lang="en-US" dirty="0"/>
          </a:p>
        </p:txBody>
      </p:sp>
      <p:sp>
        <p:nvSpPr>
          <p:cNvPr id="71" name="TextBox 70"/>
          <p:cNvSpPr txBox="1"/>
          <p:nvPr/>
        </p:nvSpPr>
        <p:spPr>
          <a:xfrm>
            <a:off x="0" y="6604084"/>
            <a:ext cx="619080" cy="246221"/>
          </a:xfrm>
          <a:prstGeom prst="rect">
            <a:avLst/>
          </a:prstGeom>
          <a:noFill/>
        </p:spPr>
        <p:txBody>
          <a:bodyPr wrap="none" rtlCol="0">
            <a:spAutoFit/>
          </a:bodyPr>
          <a:lstStyle/>
          <a:p>
            <a:r>
              <a:rPr lang="en-US" sz="1000" dirty="0">
                <a:solidFill>
                  <a:srgbClr val="000000"/>
                </a:solidFill>
              </a:rPr>
              <a:t>HKUST</a:t>
            </a:r>
          </a:p>
        </p:txBody>
      </p:sp>
    </p:spTree>
    <p:extLst>
      <p:ext uri="{BB962C8B-B14F-4D97-AF65-F5344CB8AC3E}">
        <p14:creationId xmlns:p14="http://schemas.microsoft.com/office/powerpoint/2010/main" val="248624409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heme/theme1.xml><?xml version="1.0" encoding="utf-8"?>
<a:theme xmlns:a="http://schemas.openxmlformats.org/drawingml/2006/main" name="Blank Presentatio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0000FF"/>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Blank Presentatio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0000FF"/>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Blank Presentatio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0000FF"/>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1154CC"/>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2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0000FF"/>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0000FF"/>
    </a:folHlink>
  </a:clrScheme>
</a:themeOverride>
</file>

<file path=ppt/theme/themeOverride3.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0000FF"/>
    </a:folHlink>
  </a:clrScheme>
</a:themeOverride>
</file>

<file path=ppt/theme/themeOverride4.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0000FF"/>
    </a:folHlink>
  </a:clrScheme>
</a:themeOverride>
</file>

<file path=ppt/theme/themeOverride5.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0000FF"/>
    </a:folHlink>
  </a:clrScheme>
</a:themeOverride>
</file>

<file path=ppt/theme/themeOverride6.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0000FF"/>
    </a:folHlink>
  </a:clrScheme>
</a:themeOverride>
</file>

<file path=ppt/theme/themeOverride7.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0000FF"/>
    </a:folHlink>
  </a:clrScheme>
</a:themeOverride>
</file>

<file path=ppt/theme/themeOverride8.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0000FF"/>
    </a:folHlink>
  </a:clrScheme>
</a:themeOverride>
</file>

<file path=ppt/theme/themeOverride9.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0000FF"/>
    </a:folHlink>
  </a:clrScheme>
</a:themeOverride>
</file>

<file path=docProps/app.xml><?xml version="1.0" encoding="utf-8"?>
<Properties xmlns="http://schemas.openxmlformats.org/officeDocument/2006/extended-properties" xmlns:vt="http://schemas.openxmlformats.org/officeDocument/2006/docPropsVTypes">
  <Template>Office Theme</Template>
  <TotalTime>1792</TotalTime>
  <Words>3960</Words>
  <Application>Microsoft Office PowerPoint</Application>
  <PresentationFormat>On-screen Show (4:3)</PresentationFormat>
  <Paragraphs>930</Paragraphs>
  <Slides>70</Slides>
  <Notes>39</Notes>
  <HiddenSlides>0</HiddenSlides>
  <MMClips>0</MMClips>
  <ScaleCrop>false</ScaleCrop>
  <HeadingPairs>
    <vt:vector size="6" baseType="variant">
      <vt:variant>
        <vt:lpstr>Fonts Used</vt:lpstr>
      </vt:variant>
      <vt:variant>
        <vt:i4>5</vt:i4>
      </vt:variant>
      <vt:variant>
        <vt:lpstr>Theme</vt:lpstr>
      </vt:variant>
      <vt:variant>
        <vt:i4>6</vt:i4>
      </vt:variant>
      <vt:variant>
        <vt:lpstr>Slide Titles</vt:lpstr>
      </vt:variant>
      <vt:variant>
        <vt:i4>70</vt:i4>
      </vt:variant>
    </vt:vector>
  </HeadingPairs>
  <TitlesOfParts>
    <vt:vector size="81" baseType="lpstr">
      <vt:lpstr>ＭＳ Ｐゴシック</vt:lpstr>
      <vt:lpstr>Arial</vt:lpstr>
      <vt:lpstr>Calibri</vt:lpstr>
      <vt:lpstr>Courier New</vt:lpstr>
      <vt:lpstr>Times New Roman</vt:lpstr>
      <vt:lpstr>Blank Presentation</vt:lpstr>
      <vt:lpstr>2_Blank Presentation</vt:lpstr>
      <vt:lpstr>3_Blank Presentation</vt:lpstr>
      <vt:lpstr>11_Office Theme</vt:lpstr>
      <vt:lpstr>2_Default Design</vt:lpstr>
      <vt:lpstr>2_Office Theme</vt:lpstr>
      <vt:lpstr>Deep neural networks II  May 31st, 2018</vt:lpstr>
      <vt:lpstr>Why (convolutional) neural networks? </vt:lpstr>
      <vt:lpstr>Neural network definition</vt:lpstr>
      <vt:lpstr>Neural network definition</vt:lpstr>
      <vt:lpstr>Neural network definition</vt:lpstr>
      <vt:lpstr>Leaky ReLU max(0.1x, x)</vt:lpstr>
      <vt:lpstr>Multilayer networks</vt:lpstr>
      <vt:lpstr>Feed-forward networks</vt:lpstr>
      <vt:lpstr>Feed-forward networks</vt:lpstr>
      <vt:lpstr>Feed-forward networks</vt:lpstr>
      <vt:lpstr>Feed-forward networks</vt:lpstr>
      <vt:lpstr>Feed-forward networks</vt:lpstr>
      <vt:lpstr>Feed-forward networks</vt:lpstr>
      <vt:lpstr>Deep neural networks</vt:lpstr>
      <vt:lpstr>How do we train them? </vt:lpstr>
      <vt:lpstr>Classification goal</vt:lpstr>
      <vt:lpstr>Classification scores</vt:lpstr>
      <vt:lpstr>Linear classifier </vt:lpstr>
      <vt:lpstr>Linear classifier </vt:lpstr>
      <vt:lpstr>Linear classifier </vt:lpstr>
      <vt:lpstr>Linear classifier </vt:lpstr>
      <vt:lpstr>Linear classifier: Hinge loss </vt:lpstr>
      <vt:lpstr>Linear classifier: Hinge loss </vt:lpstr>
      <vt:lpstr>Linear classifier: Hinge loss </vt:lpstr>
      <vt:lpstr>Linear classifier: Hinge loss </vt:lpstr>
      <vt:lpstr>Linear classifier: Hinge loss </vt:lpstr>
      <vt:lpstr>Linear classifier: Hinge loss </vt:lpstr>
      <vt:lpstr>Linear classifier: Hinge loss </vt:lpstr>
      <vt:lpstr>Another loss: Softmax (cross-entropy)</vt:lpstr>
      <vt:lpstr>Another loss: Softmax (cross-entropy)</vt:lpstr>
      <vt:lpstr>How to minimize the loss function? </vt:lpstr>
      <vt:lpstr>How to minimize the loss function? </vt:lpstr>
      <vt:lpstr>PowerPoint Presentation</vt:lpstr>
      <vt:lpstr>PowerPoint Presentation</vt:lpstr>
      <vt:lpstr>current W:</vt:lpstr>
      <vt:lpstr>PowerPoint Presentation</vt:lpstr>
      <vt:lpstr>current W:</vt:lpstr>
      <vt:lpstr>PowerPoint Presentation</vt:lpstr>
      <vt:lpstr>This is silly. The loss is just a function of W:</vt:lpstr>
      <vt:lpstr>This is silly. The loss is just a function of W:</vt:lpstr>
      <vt:lpstr>PowerPoint Presentation</vt:lpstr>
      <vt:lpstr>Loss gradients</vt:lpstr>
      <vt:lpstr>Gradient descent</vt:lpstr>
      <vt:lpstr>Gradient descent</vt:lpstr>
      <vt:lpstr>Mini-batch gradient descent</vt:lpstr>
      <vt:lpstr>Learning rate selection</vt:lpstr>
      <vt:lpstr>Gradient descent in multi-layer nets</vt:lpstr>
      <vt:lpstr>Backpropagation: Graphic example</vt:lpstr>
      <vt:lpstr>Backpropagation: Graphic example</vt:lpstr>
      <vt:lpstr>Backpropagation: Graphic example</vt:lpstr>
      <vt:lpstr>Backpropagation</vt:lpstr>
      <vt:lpstr>e.g. x = -2, y = 5, z = -4</vt:lpstr>
      <vt:lpstr>e.g. x = -2, y = 5, z = -4</vt:lpstr>
      <vt:lpstr>e.g. x = -2, y = 5, z = -4</vt:lpstr>
      <vt:lpstr>e.g. x = -2, y = 5, z = -4</vt:lpstr>
      <vt:lpstr>e.g. x = -2, y = 5, z = -4</vt:lpstr>
      <vt:lpstr>e.g. x = -2, y = 5, z = -4</vt:lpstr>
      <vt:lpstr>e.g. x = -2, y = 5, z = -4</vt:lpstr>
      <vt:lpstr>e.g. x = -2, y = 5, z = -4</vt:lpstr>
      <vt:lpstr>e.g. x = -2, y = 5, z = -4</vt:lpstr>
      <vt:lpstr>e.g. x = -2, y = 5, z = -4</vt:lpstr>
      <vt:lpstr>e.g. x = -2, y = 5, z = -4</vt:lpstr>
      <vt:lpstr>e.g. x = -2, y = 5, z = -4</vt:lpstr>
      <vt:lpstr>activations</vt:lpstr>
      <vt:lpstr>activations</vt:lpstr>
      <vt:lpstr>activations</vt:lpstr>
      <vt:lpstr>activations</vt:lpstr>
      <vt:lpstr>activations</vt:lpstr>
      <vt:lpstr>activations</vt:lpstr>
      <vt:lpstr>PowerPoint Presentation</vt:lpstr>
    </vt:vector>
  </TitlesOfParts>
  <Company>University of Pittsburgh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2770: Computer Vision</dc:title>
  <dc:creator>Adriana I. Kovashka</dc:creator>
  <cp:lastModifiedBy>Administrator</cp:lastModifiedBy>
  <cp:revision>387</cp:revision>
  <cp:lastPrinted>2018-05-31T18:52:35Z</cp:lastPrinted>
  <dcterms:created xsi:type="dcterms:W3CDTF">2015-04-17T19:15:42Z</dcterms:created>
  <dcterms:modified xsi:type="dcterms:W3CDTF">2018-06-01T00:09:58Z</dcterms:modified>
</cp:coreProperties>
</file>