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media/image4.jpg" ContentType="image/jpg"/>
  <Override PartName="/ppt/media/image5.jpg" ContentType="image/jpg"/>
  <Override PartName="/ppt/tags/tag1.xml" ContentType="application/vnd.openxmlformats-officedocument.presentationml.tags+xml"/>
  <Override PartName="/ppt/media/image6.jpg" ContentType="image/jpg"/>
  <Override PartName="/ppt/media/image7.jpg" ContentType="image/jpg"/>
  <Override PartName="/ppt/media/image9.jpg" ContentType="image/jpg"/>
  <Override PartName="/ppt/theme/themeOverride3.xml" ContentType="application/vnd.openxmlformats-officedocument.themeOverride+xml"/>
  <Override PartName="/ppt/media/image11.jpg" ContentType="image/jpg"/>
  <Override PartName="/ppt/media/image12.jpg" ContentType="image/jpg"/>
  <Override PartName="/ppt/media/image13.jpg" ContentType="image/jpg"/>
  <Override PartName="/ppt/media/image14.jpg" ContentType="image/jpg"/>
  <Override PartName="/ppt/media/image15.jpg" ContentType="image/jpg"/>
  <Override PartName="/ppt/media/image16.jpg" ContentType="image/jpg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media/image21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821" r:id="rId2"/>
    <p:sldMasterId id="2147483881" r:id="rId3"/>
    <p:sldMasterId id="2147483887" r:id="rId4"/>
  </p:sldMasterIdLst>
  <p:notesMasterIdLst>
    <p:notesMasterId r:id="rId47"/>
  </p:notesMasterIdLst>
  <p:handoutMasterIdLst>
    <p:handoutMasterId r:id="rId48"/>
  </p:handoutMasterIdLst>
  <p:sldIdLst>
    <p:sldId id="855" r:id="rId5"/>
    <p:sldId id="856" r:id="rId6"/>
    <p:sldId id="718" r:id="rId7"/>
    <p:sldId id="719" r:id="rId8"/>
    <p:sldId id="728" r:id="rId9"/>
    <p:sldId id="729" r:id="rId10"/>
    <p:sldId id="730" r:id="rId11"/>
    <p:sldId id="731" r:id="rId12"/>
    <p:sldId id="732" r:id="rId13"/>
    <p:sldId id="733" r:id="rId14"/>
    <p:sldId id="737" r:id="rId15"/>
    <p:sldId id="734" r:id="rId16"/>
    <p:sldId id="735" r:id="rId17"/>
    <p:sldId id="738" r:id="rId18"/>
    <p:sldId id="739" r:id="rId19"/>
    <p:sldId id="740" r:id="rId20"/>
    <p:sldId id="741" r:id="rId21"/>
    <p:sldId id="742" r:id="rId22"/>
    <p:sldId id="743" r:id="rId23"/>
    <p:sldId id="744" r:id="rId24"/>
    <p:sldId id="745" r:id="rId25"/>
    <p:sldId id="746" r:id="rId26"/>
    <p:sldId id="747" r:id="rId27"/>
    <p:sldId id="748" r:id="rId28"/>
    <p:sldId id="749" r:id="rId29"/>
    <p:sldId id="758" r:id="rId30"/>
    <p:sldId id="759" r:id="rId31"/>
    <p:sldId id="761" r:id="rId32"/>
    <p:sldId id="762" r:id="rId33"/>
    <p:sldId id="763" r:id="rId34"/>
    <p:sldId id="764" r:id="rId35"/>
    <p:sldId id="765" r:id="rId36"/>
    <p:sldId id="766" r:id="rId37"/>
    <p:sldId id="847" r:id="rId38"/>
    <p:sldId id="851" r:id="rId39"/>
    <p:sldId id="767" r:id="rId40"/>
    <p:sldId id="768" r:id="rId41"/>
    <p:sldId id="769" r:id="rId42"/>
    <p:sldId id="770" r:id="rId43"/>
    <p:sldId id="849" r:id="rId44"/>
    <p:sldId id="771" r:id="rId45"/>
    <p:sldId id="837" r:id="rId4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1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2" autoAdjust="0"/>
    <p:restoredTop sz="82103" autoAdjust="0"/>
  </p:normalViewPr>
  <p:slideViewPr>
    <p:cSldViewPr snapToGrid="0">
      <p:cViewPr varScale="1">
        <p:scale>
          <a:sx n="122" d="100"/>
          <a:sy n="122" d="100"/>
        </p:scale>
        <p:origin x="-2320" y="-112"/>
      </p:cViewPr>
      <p:guideLst>
        <p:guide orient="horz" pos="2016"/>
        <p:guide pos="2880"/>
      </p:guideLst>
    </p:cSldViewPr>
  </p:slideViewPr>
  <p:outlineViewPr>
    <p:cViewPr>
      <p:scale>
        <a:sx n="33" d="100"/>
        <a:sy n="33" d="100"/>
      </p:scale>
      <p:origin x="0" y="-7695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F8BB2ED-D0E6-4AC4-8772-824B572FCEDB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8E54564-FC9A-4C1C-8E98-632F0BCE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61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BD37736-4DC9-4C05-99A7-856CCC231FA5}" type="datetimeFigureOut">
              <a:rPr lang="en-US" smtClean="0"/>
              <a:pPr/>
              <a:t>6/5/18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5BAD559-58E6-437A-A7FE-2E6C4DB0F6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95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1036275" indent="-398569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94273" indent="-318855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231980" indent="-318855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869686" indent="-318855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507395" indent="-31885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4145104" indent="-31885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782812" indent="-31885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420520" indent="-31885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A40CE78-E203-4607-BC86-3470E8F13B7D}" type="slidenum">
              <a:rPr lang="en-US" altLang="en-US" b="0" smtClean="0"/>
              <a:pPr/>
              <a:t>1</a:t>
            </a:fld>
            <a:endParaRPr lang="en-US" altLang="en-US" b="0" smtClean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67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F5177-1066-4495-A76E-A324FFFC81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73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B9BE1-CC02-4630-A187-1FA3D78B1A2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0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D7741-022D-4361-BD74-799334698C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98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C337E-79AB-43D3-B7D5-9A8EDE49DF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36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F7FD94-9782-41F3-B2A5-0D7934C54F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A9CEBD-06BE-4342-B09A-C7EEE98F9B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943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F7FD94-9782-41F3-B2A5-0D7934C54F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A9CEBD-06BE-4342-B09A-C7EEE98F9B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651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F7FD94-9782-41F3-B2A5-0D7934C54F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A9CEBD-06BE-4342-B09A-C7EEE98F9B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499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F7FD94-9782-41F3-B2A5-0D7934C54F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A9CEBD-06BE-4342-B09A-C7EEE98F9B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475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F7FD94-9782-41F3-B2A5-0D7934C54F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A9CEBD-06BE-4342-B09A-C7EEE98F9B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351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F7FD94-9782-41F3-B2A5-0D7934C54F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A9CEBD-06BE-4342-B09A-C7EEE98F9B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8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F7FD94-9782-41F3-B2A5-0D7934C54F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A9CEBD-06BE-4342-B09A-C7EEE98F9B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421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F7FD94-9782-41F3-B2A5-0D7934C54F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A9CEBD-06BE-4342-B09A-C7EEE98F9B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62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C1639-4E2F-4550-BAEE-C5BDC1CB80D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2526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F7FD94-9782-41F3-B2A5-0D7934C54F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A9CEBD-06BE-4342-B09A-C7EEE98F9B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9348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F7FD94-9782-41F3-B2A5-0D7934C54F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A9CEBD-06BE-4342-B09A-C7EEE98F9B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6831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F7FD94-9782-41F3-B2A5-0D7934C54F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A9CEBD-06BE-4342-B09A-C7EEE98F9B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6007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120"/>
              </a:lnSpc>
            </a:pPr>
            <a:r>
              <a:rPr lang="en-US" spc="-5">
                <a:solidFill>
                  <a:prstClr val="white"/>
                </a:solidFill>
              </a:rPr>
              <a:t>27 Jan</a:t>
            </a:r>
            <a:r>
              <a:rPr lang="en-US" spc="-65">
                <a:solidFill>
                  <a:prstClr val="white"/>
                </a:solidFill>
              </a:rPr>
              <a:t> </a:t>
            </a:r>
            <a:r>
              <a:rPr lang="en-US" spc="-5">
                <a:solidFill>
                  <a:prstClr val="white"/>
                </a:solidFill>
              </a:rPr>
              <a:t>2016</a:t>
            </a:r>
            <a:endParaRPr lang="en-US" spc="-5" dirty="0">
              <a:solidFill>
                <a:prstClr val="white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920"/>
              </a:lnSpc>
            </a:pPr>
            <a:r>
              <a:rPr lang="nn-NO" spc="-5">
                <a:solidFill>
                  <a:prstClr val="white"/>
                </a:solidFill>
              </a:rPr>
              <a:t>Fei-Fei Li &amp; Andrej Karpathy &amp; Justin</a:t>
            </a:r>
            <a:r>
              <a:rPr lang="nn-NO" spc="65">
                <a:solidFill>
                  <a:prstClr val="white"/>
                </a:solidFill>
              </a:rPr>
              <a:t> </a:t>
            </a:r>
            <a:r>
              <a:rPr lang="nn-NO" spc="-5">
                <a:solidFill>
                  <a:prstClr val="white"/>
                </a:solidFill>
              </a:rPr>
              <a:t>Johnson</a:t>
            </a:r>
            <a:endParaRPr lang="nn-NO" spc="-5" dirty="0">
              <a:solidFill>
                <a:prstClr val="white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77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120"/>
              </a:lnSpc>
            </a:pPr>
            <a:r>
              <a:rPr lang="en-US" spc="-5">
                <a:solidFill>
                  <a:prstClr val="white"/>
                </a:solidFill>
              </a:rPr>
              <a:t>27 Jan</a:t>
            </a:r>
            <a:r>
              <a:rPr lang="en-US" spc="-65">
                <a:solidFill>
                  <a:prstClr val="white"/>
                </a:solidFill>
              </a:rPr>
              <a:t> </a:t>
            </a:r>
            <a:r>
              <a:rPr lang="en-US" spc="-5">
                <a:solidFill>
                  <a:prstClr val="white"/>
                </a:solidFill>
              </a:rPr>
              <a:t>2016</a:t>
            </a:r>
            <a:endParaRPr lang="en-US" spc="-5" dirty="0">
              <a:solidFill>
                <a:prstClr val="white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920"/>
              </a:lnSpc>
            </a:pPr>
            <a:r>
              <a:rPr lang="nn-NO" spc="-5">
                <a:solidFill>
                  <a:prstClr val="white"/>
                </a:solidFill>
              </a:rPr>
              <a:t>Fei-Fei Li &amp; Andrej Karpathy &amp; Justin</a:t>
            </a:r>
            <a:r>
              <a:rPr lang="nn-NO" spc="65">
                <a:solidFill>
                  <a:prstClr val="white"/>
                </a:solidFill>
              </a:rPr>
              <a:t> </a:t>
            </a:r>
            <a:r>
              <a:rPr lang="nn-NO" spc="-5">
                <a:solidFill>
                  <a:prstClr val="white"/>
                </a:solidFill>
              </a:rPr>
              <a:t>Johnson</a:t>
            </a:r>
            <a:endParaRPr lang="nn-NO" spc="-5" dirty="0">
              <a:solidFill>
                <a:prstClr val="white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860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7762" y="1826713"/>
            <a:ext cx="269430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120"/>
              </a:lnSpc>
            </a:pPr>
            <a:r>
              <a:rPr lang="en-US" spc="-5">
                <a:solidFill>
                  <a:prstClr val="white"/>
                </a:solidFill>
              </a:rPr>
              <a:t>27 Jan</a:t>
            </a:r>
            <a:r>
              <a:rPr lang="en-US" spc="-65">
                <a:solidFill>
                  <a:prstClr val="white"/>
                </a:solidFill>
              </a:rPr>
              <a:t> </a:t>
            </a:r>
            <a:r>
              <a:rPr lang="en-US" spc="-5">
                <a:solidFill>
                  <a:prstClr val="white"/>
                </a:solidFill>
              </a:rPr>
              <a:t>2016</a:t>
            </a:r>
            <a:endParaRPr lang="en-US" spc="-5" dirty="0">
              <a:solidFill>
                <a:prstClr val="white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920"/>
              </a:lnSpc>
            </a:pPr>
            <a:r>
              <a:rPr lang="nn-NO" spc="-5">
                <a:solidFill>
                  <a:prstClr val="white"/>
                </a:solidFill>
              </a:rPr>
              <a:t>Fei-Fei Li &amp; Andrej Karpathy &amp; Justin</a:t>
            </a:r>
            <a:r>
              <a:rPr lang="nn-NO" spc="65">
                <a:solidFill>
                  <a:prstClr val="white"/>
                </a:solidFill>
              </a:rPr>
              <a:t> </a:t>
            </a:r>
            <a:r>
              <a:rPr lang="nn-NO" spc="-5">
                <a:solidFill>
                  <a:prstClr val="white"/>
                </a:solidFill>
              </a:rPr>
              <a:t>Johnson</a:t>
            </a:r>
            <a:endParaRPr lang="nn-NO" spc="-5" dirty="0">
              <a:solidFill>
                <a:prstClr val="white"/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8101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120"/>
              </a:lnSpc>
            </a:pPr>
            <a:r>
              <a:rPr lang="en-US" spc="-5">
                <a:solidFill>
                  <a:prstClr val="white"/>
                </a:solidFill>
              </a:rPr>
              <a:t>27 Jan</a:t>
            </a:r>
            <a:r>
              <a:rPr lang="en-US" spc="-65">
                <a:solidFill>
                  <a:prstClr val="white"/>
                </a:solidFill>
              </a:rPr>
              <a:t> </a:t>
            </a:r>
            <a:r>
              <a:rPr lang="en-US" spc="-5">
                <a:solidFill>
                  <a:prstClr val="white"/>
                </a:solidFill>
              </a:rPr>
              <a:t>2016</a:t>
            </a:r>
            <a:endParaRPr lang="en-US" spc="-5" dirty="0">
              <a:solidFill>
                <a:prstClr val="white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920"/>
              </a:lnSpc>
            </a:pPr>
            <a:r>
              <a:rPr lang="nn-NO" spc="-5">
                <a:solidFill>
                  <a:prstClr val="white"/>
                </a:solidFill>
              </a:rPr>
              <a:t>Fei-Fei Li &amp; Andrej Karpathy &amp; Justin</a:t>
            </a:r>
            <a:r>
              <a:rPr lang="nn-NO" spc="65">
                <a:solidFill>
                  <a:prstClr val="white"/>
                </a:solidFill>
              </a:rPr>
              <a:t> </a:t>
            </a:r>
            <a:r>
              <a:rPr lang="nn-NO" spc="-5">
                <a:solidFill>
                  <a:prstClr val="white"/>
                </a:solidFill>
              </a:rPr>
              <a:t>Johnson</a:t>
            </a:r>
            <a:endParaRPr lang="nn-NO" spc="-5" dirty="0">
              <a:solidFill>
                <a:prstClr val="white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3051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120"/>
              </a:lnSpc>
            </a:pPr>
            <a:r>
              <a:rPr lang="en-US" spc="-5">
                <a:solidFill>
                  <a:prstClr val="white"/>
                </a:solidFill>
              </a:rPr>
              <a:t>27 Jan</a:t>
            </a:r>
            <a:r>
              <a:rPr lang="en-US" spc="-65">
                <a:solidFill>
                  <a:prstClr val="white"/>
                </a:solidFill>
              </a:rPr>
              <a:t> </a:t>
            </a:r>
            <a:r>
              <a:rPr lang="en-US" spc="-5">
                <a:solidFill>
                  <a:prstClr val="white"/>
                </a:solidFill>
              </a:rPr>
              <a:t>2016</a:t>
            </a:r>
            <a:endParaRPr lang="en-US" spc="-5" dirty="0">
              <a:solidFill>
                <a:prstClr val="white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920"/>
              </a:lnSpc>
            </a:pPr>
            <a:r>
              <a:rPr lang="nn-NO" spc="-5">
                <a:solidFill>
                  <a:prstClr val="white"/>
                </a:solidFill>
              </a:rPr>
              <a:t>Fei-Fei Li &amp; Andrej Karpathy &amp; Justin</a:t>
            </a:r>
            <a:r>
              <a:rPr lang="nn-NO" spc="65">
                <a:solidFill>
                  <a:prstClr val="white"/>
                </a:solidFill>
              </a:rPr>
              <a:t> </a:t>
            </a:r>
            <a:r>
              <a:rPr lang="nn-NO" spc="-5">
                <a:solidFill>
                  <a:prstClr val="white"/>
                </a:solidFill>
              </a:rPr>
              <a:t>Johnson</a:t>
            </a:r>
            <a:endParaRPr lang="nn-NO" spc="-5" dirty="0">
              <a:solidFill>
                <a:prstClr val="white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6430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2134D1-49F0-4546-86A1-AC0501B90F8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0911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FDF80-94A4-4D7C-B1A8-7E251E7DBBA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675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1FF34-FEDA-430E-8462-E7A209AF306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8939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A40F0D-5C06-4731-A34C-109BF192A96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8610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124B6E-7B2C-4DD0-B100-850733DB18F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0047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E235E0-140F-4275-AF4F-B2ED2B4FE74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1390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F59DEC-22BE-4F83-BAA8-9945FF96996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217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9325E5-224D-42B9-8A24-02AC07E5BC7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0386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83EDF7-CE87-4276-8B7E-FD4597F8F22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7650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6EB3C9-DDE7-4283-8861-FA4C83D84A9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713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0EDD31-9D7F-4A41-8637-222DAC39B97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0284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6893A-60E9-48D9-9D9A-C2567195504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9BF50-AC92-44AF-92A4-620F182E35C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77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26E91-021D-4B32-926D-DC16A89D51C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781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56749-8CA8-49DA-A68F-85171B0F527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27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6D7BB-2806-4694-9201-C1DF6EA7CF1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89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D4D2A-A0A1-4AB1-BF3F-4E3C9BF5598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06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DC858-3513-47BE-8939-E01A91F098A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73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8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D615FC6-65EA-469E-A2AC-6B14F4DC4664}" type="slidenum">
              <a:rPr lang="en-US">
                <a:solidFill>
                  <a:srgbClr val="000000"/>
                </a:solidFill>
                <a:cs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685800" y="83820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14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</a:defRPr>
            </a:lvl1pPr>
          </a:lstStyle>
          <a:p>
            <a:fld id="{7C7B0B04-5B08-449E-9A80-4C83B77B7073}" type="datetimeFigureOut">
              <a:rPr lang="en-US" smtClean="0">
                <a:solidFill>
                  <a:srgbClr val="000000"/>
                </a:solidFill>
              </a:rPr>
              <a:pPr/>
              <a:t>6/5/18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itchFamily="18" charset="0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itchFamily="18" charset="0"/>
              </a:defRPr>
            </a:lvl1pPr>
          </a:lstStyle>
          <a:p>
            <a:fld id="{C4388728-ECF9-405A-8F50-53431964C9F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685800" y="83820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44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5099" y="199711"/>
            <a:ext cx="86938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63195" y="1157207"/>
            <a:ext cx="4993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608913" y="6305350"/>
            <a:ext cx="1423034" cy="269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120"/>
              </a:lnSpc>
            </a:pPr>
            <a:r>
              <a:rPr lang="en-US" spc="-5">
                <a:solidFill>
                  <a:prstClr val="white"/>
                </a:solidFill>
              </a:rPr>
              <a:t>27 Jan</a:t>
            </a:r>
            <a:r>
              <a:rPr lang="en-US" spc="-65">
                <a:solidFill>
                  <a:prstClr val="white"/>
                </a:solidFill>
              </a:rPr>
              <a:t> </a:t>
            </a:r>
            <a:r>
              <a:rPr lang="en-US" spc="-5">
                <a:solidFill>
                  <a:prstClr val="white"/>
                </a:solidFill>
              </a:rPr>
              <a:t>2016</a:t>
            </a:r>
            <a:endParaRPr lang="en-US" spc="-5" dirty="0">
              <a:solidFill>
                <a:prstClr val="white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45224" y="6308472"/>
            <a:ext cx="4697730" cy="243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920"/>
              </a:lnSpc>
            </a:pPr>
            <a:r>
              <a:rPr lang="nn-NO" spc="-5">
                <a:solidFill>
                  <a:prstClr val="white"/>
                </a:solidFill>
              </a:rPr>
              <a:t>Fei-Fei Li &amp; Andrej Karpathy &amp; Justin</a:t>
            </a:r>
            <a:r>
              <a:rPr lang="nn-NO" spc="65">
                <a:solidFill>
                  <a:prstClr val="white"/>
                </a:solidFill>
              </a:rPr>
              <a:t> </a:t>
            </a:r>
            <a:r>
              <a:rPr lang="nn-NO" spc="-5">
                <a:solidFill>
                  <a:prstClr val="white"/>
                </a:solidFill>
              </a:rPr>
              <a:t>Johnson</a:t>
            </a:r>
            <a:endParaRPr lang="nn-NO" spc="-5" dirty="0">
              <a:solidFill>
                <a:prstClr val="white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50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D88B6D-6F3B-4364-94DC-2683F02AD070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55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9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24.xml"/><Relationship Id="rId3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1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yann.lecun.com/exdb/publis/pdf/lecun-01a.pdf" TargetMode="External"/><Relationship Id="rId5" Type="http://schemas.openxmlformats.org/officeDocument/2006/relationships/image" Target="../media/image3.jpe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hyperlink" Target="https://www.youtube.com/watch?v=1PGLj-uKT1w" TargetMode="External"/><Relationship Id="rId3" Type="http://schemas.openxmlformats.org/officeDocument/2006/relationships/image" Target="../media/image14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5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6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hyperlink" Target="http://jmlr.org/papers/volume15/srivastava14a/srivastava14a.pdf" TargetMode="External"/><Relationship Id="rId1" Type="http://schemas.openxmlformats.org/officeDocument/2006/relationships/themeOverride" Target="../theme/themeOverride7.x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hyperlink" Target="http://arxiv.org/pdf/1501.02876v2.pdf" TargetMode="External"/><Relationship Id="rId1" Type="http://schemas.openxmlformats.org/officeDocument/2006/relationships/themeOverride" Target="../theme/themeOverride8.x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21.jp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>
              <a:alphaModFix amt="1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59395" name="Title 3"/>
          <p:cNvSpPr>
            <a:spLocks noGrp="1"/>
          </p:cNvSpPr>
          <p:nvPr>
            <p:ph type="ctrTitle"/>
          </p:nvPr>
        </p:nvSpPr>
        <p:spPr>
          <a:xfrm>
            <a:off x="0" y="1143001"/>
            <a:ext cx="9144000" cy="1993900"/>
          </a:xfrm>
        </p:spPr>
        <p:txBody>
          <a:bodyPr>
            <a:normAutofit fontScale="90000"/>
          </a:bodyPr>
          <a:lstStyle/>
          <a:p>
            <a:r>
              <a:rPr lang="en-US" sz="5300" dirty="0" smtClean="0"/>
              <a:t>Deep neural networks </a:t>
            </a:r>
            <a:r>
              <a:rPr lang="en-US" sz="5300" dirty="0" smtClean="0"/>
              <a:t>III</a:t>
            </a:r>
            <a:br>
              <a:rPr lang="en-US" sz="5300" dirty="0" smtClean="0"/>
            </a:br>
            <a:r>
              <a:rPr lang="en-US" altLang="en-US" sz="4800" dirty="0" smtClean="0">
                <a:ea typeface="ＭＳ Ｐゴシック" panose="020B0600070205080204" pitchFamily="34" charset="-128"/>
              </a:rPr>
              <a:t/>
            </a:r>
            <a:br>
              <a:rPr lang="en-US" altLang="en-US" sz="4800" dirty="0" smtClean="0">
                <a:ea typeface="ＭＳ Ｐゴシック" panose="020B0600070205080204" pitchFamily="34" charset="-128"/>
              </a:rPr>
            </a:br>
            <a:r>
              <a:rPr lang="en-US" altLang="en-US" sz="3600" dirty="0" smtClean="0">
                <a:ea typeface="ＭＳ Ｐゴシック" panose="020B0600070205080204" pitchFamily="34" charset="-128"/>
              </a:rPr>
              <a:t>June 5</a:t>
            </a:r>
            <a:r>
              <a:rPr lang="en-US" altLang="en-US" sz="3600" baseline="30000" dirty="0" smtClean="0">
                <a:ea typeface="ＭＳ Ｐゴシック" panose="020B0600070205080204" pitchFamily="34" charset="-128"/>
              </a:rPr>
              <a:t>th</a:t>
            </a:r>
            <a:r>
              <a:rPr lang="en-US" altLang="en-US" sz="3600" dirty="0" smtClean="0">
                <a:ea typeface="ＭＳ Ｐゴシック" panose="020B0600070205080204" pitchFamily="34" charset="-128"/>
              </a:rPr>
              <a:t>, </a:t>
            </a:r>
            <a:r>
              <a:rPr lang="en-US" altLang="en-US" sz="3600" dirty="0" smtClean="0">
                <a:ea typeface="ＭＳ Ｐゴシック" panose="020B0600070205080204" pitchFamily="34" charset="-128"/>
              </a:rPr>
              <a:t>2018</a:t>
            </a:r>
          </a:p>
        </p:txBody>
      </p:sp>
      <p:sp>
        <p:nvSpPr>
          <p:cNvPr id="59396" name="Subtitle 4"/>
          <p:cNvSpPr>
            <a:spLocks noGrp="1"/>
          </p:cNvSpPr>
          <p:nvPr>
            <p:ph type="subTitle" idx="1"/>
          </p:nvPr>
        </p:nvSpPr>
        <p:spPr>
          <a:xfrm>
            <a:off x="1371600" y="3570288"/>
            <a:ext cx="6400800" cy="17526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Yong Jae Lee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UC Davis</a:t>
            </a:r>
          </a:p>
        </p:txBody>
      </p:sp>
      <p:sp>
        <p:nvSpPr>
          <p:cNvPr id="5" name="Rectangle 4"/>
          <p:cNvSpPr/>
          <p:nvPr/>
        </p:nvSpPr>
        <p:spPr>
          <a:xfrm>
            <a:off x="-150722" y="6106190"/>
            <a:ext cx="9445451" cy="307766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1400" b="0" dirty="0" smtClean="0">
                <a:latin typeface="+mn-lt"/>
              </a:rPr>
              <a:t>Many slides </a:t>
            </a:r>
            <a:r>
              <a:rPr lang="en-US" sz="1400" dirty="0">
                <a:latin typeface="+mn-lt"/>
              </a:rPr>
              <a:t>from Rob Fergus, Svetlana </a:t>
            </a:r>
            <a:r>
              <a:rPr lang="en-US" sz="1400" dirty="0" err="1">
                <a:latin typeface="+mn-lt"/>
              </a:rPr>
              <a:t>Lazebnik</a:t>
            </a:r>
            <a:r>
              <a:rPr lang="en-US" sz="1400" dirty="0" smtClean="0">
                <a:latin typeface="+mn-lt"/>
              </a:rPr>
              <a:t>, </a:t>
            </a:r>
            <a:r>
              <a:rPr lang="en-US" sz="1400" b="0" dirty="0" err="1" smtClean="0">
                <a:latin typeface="+mn-lt"/>
              </a:rPr>
              <a:t>Jia</a:t>
            </a:r>
            <a:r>
              <a:rPr lang="en-US" sz="1400" b="0" dirty="0" smtClean="0">
                <a:latin typeface="+mn-lt"/>
              </a:rPr>
              <a:t>-Bin Huang, Derek </a:t>
            </a:r>
            <a:r>
              <a:rPr lang="en-US" sz="1400" b="0" dirty="0" err="1" smtClean="0">
                <a:latin typeface="+mn-lt"/>
              </a:rPr>
              <a:t>Hoiem</a:t>
            </a:r>
            <a:r>
              <a:rPr lang="en-US" sz="1400" b="0" dirty="0" smtClean="0">
                <a:latin typeface="+mn-lt"/>
              </a:rPr>
              <a:t>, Adriana </a:t>
            </a:r>
            <a:r>
              <a:rPr lang="en-US" sz="1400" b="0" dirty="0" err="1" smtClean="0">
                <a:latin typeface="+mn-lt"/>
              </a:rPr>
              <a:t>Kovashka</a:t>
            </a:r>
            <a:r>
              <a:rPr lang="en-US" sz="1400" b="0" dirty="0" smtClean="0">
                <a:latin typeface="+mn-lt"/>
              </a:rPr>
              <a:t>, Andrej </a:t>
            </a:r>
            <a:r>
              <a:rPr lang="en-US" sz="1400" b="0" dirty="0" err="1" smtClean="0">
                <a:latin typeface="+mn-lt"/>
              </a:rPr>
              <a:t>Karpathy</a:t>
            </a:r>
            <a:endParaRPr lang="en-US" sz="1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9900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221872" y="2562725"/>
            <a:ext cx="213360" cy="2014855"/>
          </a:xfrm>
          <a:custGeom>
            <a:avLst/>
            <a:gdLst/>
            <a:ahLst/>
            <a:cxnLst/>
            <a:rect l="l" t="t" r="r" b="b"/>
            <a:pathLst>
              <a:path w="213359" h="2014854">
                <a:moveTo>
                  <a:pt x="0" y="0"/>
                </a:moveTo>
                <a:lnTo>
                  <a:pt x="213172" y="0"/>
                </a:lnTo>
                <a:lnTo>
                  <a:pt x="213172" y="2014668"/>
                </a:lnTo>
                <a:lnTo>
                  <a:pt x="0" y="2014668"/>
                </a:lnTo>
                <a:lnTo>
                  <a:pt x="0" y="0"/>
                </a:lnTo>
                <a:close/>
              </a:path>
            </a:pathLst>
          </a:custGeom>
          <a:solidFill>
            <a:srgbClr val="F4CCCC">
              <a:alpha val="51919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21872" y="1819498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4" h="2758440">
                <a:moveTo>
                  <a:pt x="0" y="743226"/>
                </a:moveTo>
                <a:lnTo>
                  <a:pt x="743226" y="0"/>
                </a:lnTo>
                <a:lnTo>
                  <a:pt x="956398" y="0"/>
                </a:lnTo>
                <a:lnTo>
                  <a:pt x="956398" y="2014670"/>
                </a:lnTo>
                <a:lnTo>
                  <a:pt x="213172" y="2757894"/>
                </a:lnTo>
                <a:lnTo>
                  <a:pt x="0" y="2757894"/>
                </a:lnTo>
                <a:lnTo>
                  <a:pt x="0" y="74322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21872" y="1819499"/>
            <a:ext cx="956944" cy="743585"/>
          </a:xfrm>
          <a:custGeom>
            <a:avLst/>
            <a:gdLst/>
            <a:ahLst/>
            <a:cxnLst/>
            <a:rect l="l" t="t" r="r" b="b"/>
            <a:pathLst>
              <a:path w="956944" h="743585">
                <a:moveTo>
                  <a:pt x="0" y="743226"/>
                </a:moveTo>
                <a:lnTo>
                  <a:pt x="213172" y="743226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35044" y="2562725"/>
            <a:ext cx="0" cy="2014855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668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03338" y="2683672"/>
            <a:ext cx="92710" cy="1894205"/>
          </a:xfrm>
          <a:custGeom>
            <a:avLst/>
            <a:gdLst/>
            <a:ahLst/>
            <a:cxnLst/>
            <a:rect l="l" t="t" r="r" b="b"/>
            <a:pathLst>
              <a:path w="92710" h="1894204">
                <a:moveTo>
                  <a:pt x="0" y="0"/>
                </a:moveTo>
                <a:lnTo>
                  <a:pt x="92224" y="0"/>
                </a:lnTo>
                <a:lnTo>
                  <a:pt x="92224" y="1893721"/>
                </a:lnTo>
                <a:lnTo>
                  <a:pt x="0" y="1893721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03338" y="1819498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864173"/>
                </a:moveTo>
                <a:lnTo>
                  <a:pt x="864173" y="0"/>
                </a:lnTo>
                <a:lnTo>
                  <a:pt x="956398" y="0"/>
                </a:lnTo>
                <a:lnTo>
                  <a:pt x="956398" y="1893721"/>
                </a:lnTo>
                <a:lnTo>
                  <a:pt x="92224" y="2757894"/>
                </a:lnTo>
                <a:lnTo>
                  <a:pt x="0" y="2757894"/>
                </a:lnTo>
                <a:lnTo>
                  <a:pt x="0" y="864173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03338" y="1819499"/>
            <a:ext cx="956944" cy="864235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0" y="864173"/>
                </a:moveTo>
                <a:lnTo>
                  <a:pt x="92224" y="864173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95563" y="2683672"/>
            <a:ext cx="0" cy="1894205"/>
          </a:xfrm>
          <a:custGeom>
            <a:avLst/>
            <a:gdLst/>
            <a:ahLst/>
            <a:cxnLst/>
            <a:rect l="l" t="t" r="r" b="b"/>
            <a:pathLst>
              <a:path h="1894204">
                <a:moveTo>
                  <a:pt x="0" y="0"/>
                </a:moveTo>
                <a:lnTo>
                  <a:pt x="0" y="1893721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07518" y="4196070"/>
            <a:ext cx="280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36911" y="4587709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28894" y="3201745"/>
            <a:ext cx="2308860" cy="0"/>
          </a:xfrm>
          <a:custGeom>
            <a:avLst/>
            <a:gdLst/>
            <a:ahLst/>
            <a:cxnLst/>
            <a:rect l="l" t="t" r="r" b="b"/>
            <a:pathLst>
              <a:path w="2308860">
                <a:moveTo>
                  <a:pt x="0" y="0"/>
                </a:moveTo>
                <a:lnTo>
                  <a:pt x="230864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37540" y="318601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52713" y="2683672"/>
            <a:ext cx="92710" cy="1894205"/>
          </a:xfrm>
          <a:custGeom>
            <a:avLst/>
            <a:gdLst/>
            <a:ahLst/>
            <a:cxnLst/>
            <a:rect l="l" t="t" r="r" b="b"/>
            <a:pathLst>
              <a:path w="92710" h="1894204">
                <a:moveTo>
                  <a:pt x="0" y="0"/>
                </a:moveTo>
                <a:lnTo>
                  <a:pt x="92224" y="0"/>
                </a:lnTo>
                <a:lnTo>
                  <a:pt x="92224" y="1893721"/>
                </a:lnTo>
                <a:lnTo>
                  <a:pt x="0" y="1893721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852713" y="1819498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864173"/>
                </a:moveTo>
                <a:lnTo>
                  <a:pt x="864173" y="0"/>
                </a:lnTo>
                <a:lnTo>
                  <a:pt x="956398" y="0"/>
                </a:lnTo>
                <a:lnTo>
                  <a:pt x="956398" y="1893721"/>
                </a:lnTo>
                <a:lnTo>
                  <a:pt x="92224" y="2757894"/>
                </a:lnTo>
                <a:lnTo>
                  <a:pt x="0" y="2757894"/>
                </a:lnTo>
                <a:lnTo>
                  <a:pt x="0" y="864173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52713" y="1819499"/>
            <a:ext cx="956944" cy="864235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0" y="864173"/>
                </a:moveTo>
                <a:lnTo>
                  <a:pt x="92224" y="864173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944937" y="2683672"/>
            <a:ext cx="0" cy="1894205"/>
          </a:xfrm>
          <a:custGeom>
            <a:avLst/>
            <a:gdLst/>
            <a:ahLst/>
            <a:cxnLst/>
            <a:rect l="l" t="t" r="r" b="b"/>
            <a:pathLst>
              <a:path h="1894204">
                <a:moveTo>
                  <a:pt x="0" y="0"/>
                </a:moveTo>
                <a:lnTo>
                  <a:pt x="0" y="1893721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38835" y="4609550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6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94412" y="4173096"/>
            <a:ext cx="280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28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71819" y="1457505"/>
            <a:ext cx="5594350" cy="21262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4426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activation</a:t>
            </a:r>
            <a:r>
              <a:rPr kumimoji="0" sz="180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maps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5080" lvl="0" indent="0" algn="r" defTabSz="914400" rtl="0" eaLnBrk="1" fontAlgn="auto" latinLnBrk="0" hangingPunct="1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28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65480" marR="0" lvl="0" indent="0" algn="l" defTabSz="914400" rtl="0" eaLnBrk="1" fontAlgn="auto" latinLnBrk="0" hangingPunct="1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Convolution</a:t>
            </a:r>
            <a:r>
              <a:rPr kumimoji="0" sz="1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Layer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25099" y="1056962"/>
            <a:ext cx="86938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/>
            <a:r>
              <a:rPr sz="2000" spc="-5" dirty="0"/>
              <a:t>For example, if we had 6 5x5 filters, we’ll get 6 separate activation</a:t>
            </a:r>
            <a:r>
              <a:rPr sz="2000" spc="170" dirty="0"/>
              <a:t> </a:t>
            </a:r>
            <a:r>
              <a:rPr sz="2000" spc="-5" dirty="0"/>
              <a:t>maps:</a:t>
            </a:r>
            <a:endParaRPr sz="2000"/>
          </a:p>
        </p:txBody>
      </p:sp>
      <p:sp>
        <p:nvSpPr>
          <p:cNvPr id="24" name="object 24"/>
          <p:cNvSpPr/>
          <p:nvPr/>
        </p:nvSpPr>
        <p:spPr>
          <a:xfrm>
            <a:off x="6005112" y="2683672"/>
            <a:ext cx="92710" cy="1894205"/>
          </a:xfrm>
          <a:custGeom>
            <a:avLst/>
            <a:gdLst/>
            <a:ahLst/>
            <a:cxnLst/>
            <a:rect l="l" t="t" r="r" b="b"/>
            <a:pathLst>
              <a:path w="92710" h="1894204">
                <a:moveTo>
                  <a:pt x="0" y="0"/>
                </a:moveTo>
                <a:lnTo>
                  <a:pt x="92224" y="0"/>
                </a:lnTo>
                <a:lnTo>
                  <a:pt x="92224" y="1893721"/>
                </a:lnTo>
                <a:lnTo>
                  <a:pt x="0" y="1893721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005112" y="1819498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864173"/>
                </a:moveTo>
                <a:lnTo>
                  <a:pt x="864173" y="0"/>
                </a:lnTo>
                <a:lnTo>
                  <a:pt x="956398" y="0"/>
                </a:lnTo>
                <a:lnTo>
                  <a:pt x="956398" y="1893721"/>
                </a:lnTo>
                <a:lnTo>
                  <a:pt x="92224" y="2757894"/>
                </a:lnTo>
                <a:lnTo>
                  <a:pt x="0" y="2757894"/>
                </a:lnTo>
                <a:lnTo>
                  <a:pt x="0" y="864173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05112" y="1819499"/>
            <a:ext cx="956944" cy="864235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0" y="864173"/>
                </a:moveTo>
                <a:lnTo>
                  <a:pt x="92224" y="864173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97337" y="2683672"/>
            <a:ext cx="0" cy="1894205"/>
          </a:xfrm>
          <a:custGeom>
            <a:avLst/>
            <a:gdLst/>
            <a:ahLst/>
            <a:cxnLst/>
            <a:rect l="l" t="t" r="r" b="b"/>
            <a:pathLst>
              <a:path h="1894204">
                <a:moveTo>
                  <a:pt x="0" y="0"/>
                </a:moveTo>
                <a:lnTo>
                  <a:pt x="0" y="1893721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157512" y="2683672"/>
            <a:ext cx="92710" cy="1894205"/>
          </a:xfrm>
          <a:custGeom>
            <a:avLst/>
            <a:gdLst/>
            <a:ahLst/>
            <a:cxnLst/>
            <a:rect l="l" t="t" r="r" b="b"/>
            <a:pathLst>
              <a:path w="92710" h="1894204">
                <a:moveTo>
                  <a:pt x="0" y="0"/>
                </a:moveTo>
                <a:lnTo>
                  <a:pt x="92224" y="0"/>
                </a:lnTo>
                <a:lnTo>
                  <a:pt x="92224" y="1893721"/>
                </a:lnTo>
                <a:lnTo>
                  <a:pt x="0" y="1893721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157512" y="1819498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864173"/>
                </a:moveTo>
                <a:lnTo>
                  <a:pt x="864173" y="0"/>
                </a:lnTo>
                <a:lnTo>
                  <a:pt x="956398" y="0"/>
                </a:lnTo>
                <a:lnTo>
                  <a:pt x="956398" y="1893721"/>
                </a:lnTo>
                <a:lnTo>
                  <a:pt x="92224" y="2757894"/>
                </a:lnTo>
                <a:lnTo>
                  <a:pt x="0" y="2757894"/>
                </a:lnTo>
                <a:lnTo>
                  <a:pt x="0" y="864173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157512" y="1819499"/>
            <a:ext cx="956944" cy="864235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0" y="864173"/>
                </a:moveTo>
                <a:lnTo>
                  <a:pt x="92224" y="864173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249737" y="2683672"/>
            <a:ext cx="0" cy="1894205"/>
          </a:xfrm>
          <a:custGeom>
            <a:avLst/>
            <a:gdLst/>
            <a:ahLst/>
            <a:cxnLst/>
            <a:rect l="l" t="t" r="r" b="b"/>
            <a:pathLst>
              <a:path h="1894204">
                <a:moveTo>
                  <a:pt x="0" y="0"/>
                </a:moveTo>
                <a:lnTo>
                  <a:pt x="0" y="1893721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309912" y="2683672"/>
            <a:ext cx="92710" cy="1894205"/>
          </a:xfrm>
          <a:custGeom>
            <a:avLst/>
            <a:gdLst/>
            <a:ahLst/>
            <a:cxnLst/>
            <a:rect l="l" t="t" r="r" b="b"/>
            <a:pathLst>
              <a:path w="92710" h="1894204">
                <a:moveTo>
                  <a:pt x="0" y="0"/>
                </a:moveTo>
                <a:lnTo>
                  <a:pt x="92224" y="0"/>
                </a:lnTo>
                <a:lnTo>
                  <a:pt x="92224" y="1893721"/>
                </a:lnTo>
                <a:lnTo>
                  <a:pt x="0" y="1893721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309912" y="1819498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864173"/>
                </a:moveTo>
                <a:lnTo>
                  <a:pt x="864173" y="0"/>
                </a:lnTo>
                <a:lnTo>
                  <a:pt x="956398" y="0"/>
                </a:lnTo>
                <a:lnTo>
                  <a:pt x="956398" y="1893721"/>
                </a:lnTo>
                <a:lnTo>
                  <a:pt x="92224" y="2757894"/>
                </a:lnTo>
                <a:lnTo>
                  <a:pt x="0" y="2757894"/>
                </a:lnTo>
                <a:lnTo>
                  <a:pt x="0" y="864173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309912" y="1819499"/>
            <a:ext cx="956944" cy="864235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0" y="864173"/>
                </a:moveTo>
                <a:lnTo>
                  <a:pt x="92224" y="864173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402137" y="2683672"/>
            <a:ext cx="0" cy="1894205"/>
          </a:xfrm>
          <a:custGeom>
            <a:avLst/>
            <a:gdLst/>
            <a:ahLst/>
            <a:cxnLst/>
            <a:rect l="l" t="t" r="r" b="b"/>
            <a:pathLst>
              <a:path h="1894204">
                <a:moveTo>
                  <a:pt x="0" y="0"/>
                </a:moveTo>
                <a:lnTo>
                  <a:pt x="0" y="1893721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462312" y="2683672"/>
            <a:ext cx="92710" cy="1894205"/>
          </a:xfrm>
          <a:custGeom>
            <a:avLst/>
            <a:gdLst/>
            <a:ahLst/>
            <a:cxnLst/>
            <a:rect l="l" t="t" r="r" b="b"/>
            <a:pathLst>
              <a:path w="92709" h="1894204">
                <a:moveTo>
                  <a:pt x="0" y="0"/>
                </a:moveTo>
                <a:lnTo>
                  <a:pt x="92224" y="0"/>
                </a:lnTo>
                <a:lnTo>
                  <a:pt x="92224" y="1893721"/>
                </a:lnTo>
                <a:lnTo>
                  <a:pt x="0" y="1893721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462312" y="1819498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864173"/>
                </a:moveTo>
                <a:lnTo>
                  <a:pt x="864173" y="0"/>
                </a:lnTo>
                <a:lnTo>
                  <a:pt x="956398" y="0"/>
                </a:lnTo>
                <a:lnTo>
                  <a:pt x="956398" y="1893721"/>
                </a:lnTo>
                <a:lnTo>
                  <a:pt x="92224" y="2757894"/>
                </a:lnTo>
                <a:lnTo>
                  <a:pt x="0" y="2757894"/>
                </a:lnTo>
                <a:lnTo>
                  <a:pt x="0" y="864173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462312" y="1819499"/>
            <a:ext cx="956944" cy="864235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0" y="864173"/>
                </a:moveTo>
                <a:lnTo>
                  <a:pt x="92224" y="864173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554537" y="2683672"/>
            <a:ext cx="0" cy="1894205"/>
          </a:xfrm>
          <a:custGeom>
            <a:avLst/>
            <a:gdLst/>
            <a:ahLst/>
            <a:cxnLst/>
            <a:rect l="l" t="t" r="r" b="b"/>
            <a:pathLst>
              <a:path h="1894204">
                <a:moveTo>
                  <a:pt x="0" y="0"/>
                </a:moveTo>
                <a:lnTo>
                  <a:pt x="0" y="1893721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92673" y="5043567"/>
            <a:ext cx="640207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We stack these up to get a “new image” of size</a:t>
            </a:r>
            <a:r>
              <a:rPr kumimoji="0" sz="20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28x28x6!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4" name="Title 23"/>
          <p:cNvSpPr txBox="1">
            <a:spLocks/>
          </p:cNvSpPr>
          <p:nvPr/>
        </p:nvSpPr>
        <p:spPr>
          <a:xfrm>
            <a:off x="225099" y="199711"/>
            <a:ext cx="86938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Convolutions: More detail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6604084"/>
            <a:ext cx="1072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Andrej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Karpathy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4361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60050" y="934150"/>
            <a:ext cx="4308841" cy="44558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8216" y="1113624"/>
            <a:ext cx="683895" cy="632460"/>
          </a:xfrm>
          <a:custGeom>
            <a:avLst/>
            <a:gdLst/>
            <a:ahLst/>
            <a:cxnLst/>
            <a:rect l="l" t="t" r="r" b="b"/>
            <a:pathLst>
              <a:path w="683894" h="632460">
                <a:moveTo>
                  <a:pt x="0" y="0"/>
                </a:moveTo>
                <a:lnTo>
                  <a:pt x="683698" y="0"/>
                </a:lnTo>
                <a:lnTo>
                  <a:pt x="683698" y="632398"/>
                </a:lnTo>
                <a:lnTo>
                  <a:pt x="0" y="63239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0199" y="857250"/>
            <a:ext cx="957580" cy="256540"/>
          </a:xfrm>
          <a:custGeom>
            <a:avLst/>
            <a:gdLst/>
            <a:ahLst/>
            <a:cxnLst/>
            <a:rect l="l" t="t" r="r" b="b"/>
            <a:pathLst>
              <a:path w="957580" h="256540">
                <a:moveTo>
                  <a:pt x="957298" y="0"/>
                </a:moveTo>
                <a:lnTo>
                  <a:pt x="957298" y="256374"/>
                </a:lnTo>
                <a:lnTo>
                  <a:pt x="0" y="256374"/>
                </a:lnTo>
                <a:lnTo>
                  <a:pt x="0" y="0"/>
                </a:lnTo>
                <a:lnTo>
                  <a:pt x="9572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51922" y="1027280"/>
            <a:ext cx="7163135" cy="257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39757" y="1393681"/>
            <a:ext cx="2565400" cy="65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8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example 5x5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filters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ts val="215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(32</a:t>
            </a:r>
            <a:r>
              <a:rPr kumimoji="0" sz="18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total)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03164" y="1027375"/>
            <a:ext cx="248285" cy="257810"/>
          </a:xfrm>
          <a:custGeom>
            <a:avLst/>
            <a:gdLst/>
            <a:ahLst/>
            <a:cxnLst/>
            <a:rect l="l" t="t" r="r" b="b"/>
            <a:pathLst>
              <a:path w="248285" h="257809">
                <a:moveTo>
                  <a:pt x="0" y="0"/>
                </a:moveTo>
                <a:lnTo>
                  <a:pt x="247799" y="0"/>
                </a:lnTo>
                <a:lnTo>
                  <a:pt x="247799" y="257700"/>
                </a:lnTo>
                <a:lnTo>
                  <a:pt x="0" y="25770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2825" y="2171847"/>
            <a:ext cx="565785" cy="632460"/>
          </a:xfrm>
          <a:custGeom>
            <a:avLst/>
            <a:gdLst/>
            <a:ahLst/>
            <a:cxnLst/>
            <a:rect l="l" t="t" r="r" b="b"/>
            <a:pathLst>
              <a:path w="565785" h="632460">
                <a:moveTo>
                  <a:pt x="0" y="0"/>
                </a:moveTo>
                <a:lnTo>
                  <a:pt x="565498" y="0"/>
                </a:lnTo>
                <a:lnTo>
                  <a:pt x="565498" y="632398"/>
                </a:lnTo>
                <a:lnTo>
                  <a:pt x="0" y="6323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34865" y="1285076"/>
            <a:ext cx="792480" cy="1109980"/>
          </a:xfrm>
          <a:custGeom>
            <a:avLst/>
            <a:gdLst/>
            <a:ahLst/>
            <a:cxnLst/>
            <a:rect l="l" t="t" r="r" b="b"/>
            <a:pathLst>
              <a:path w="792480" h="1109980">
                <a:moveTo>
                  <a:pt x="792198" y="0"/>
                </a:moveTo>
                <a:lnTo>
                  <a:pt x="0" y="1109962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84642" y="2376759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24609" y="0"/>
                </a:moveTo>
                <a:lnTo>
                  <a:pt x="0" y="88644"/>
                </a:lnTo>
                <a:lnTo>
                  <a:pt x="75832" y="36557"/>
                </a:lnTo>
                <a:lnTo>
                  <a:pt x="24609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31400" y="2724331"/>
            <a:ext cx="3530600" cy="839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We call the layer convolutional  because it is related to convolution  of two</a:t>
            </a:r>
            <a:r>
              <a:rPr kumimoji="0" sz="18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signals: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81105" y="5082378"/>
            <a:ext cx="3018155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lement</a:t>
            </a:r>
            <a:r>
              <a:rPr kumimoji="0" lang="en-US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wise multiplication and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  a filter and the signal</a:t>
            </a:r>
            <a:r>
              <a:rPr kumimoji="0" sz="1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(image)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104799" y="1251791"/>
            <a:ext cx="1943735" cy="561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spc="-5" dirty="0">
                <a:solidFill>
                  <a:srgbClr val="FF0000"/>
                </a:solidFill>
              </a:rPr>
              <a:t>one filter</a:t>
            </a:r>
            <a:r>
              <a:rPr sz="1800" spc="-60" dirty="0">
                <a:solidFill>
                  <a:srgbClr val="FF0000"/>
                </a:solidFill>
              </a:rPr>
              <a:t> </a:t>
            </a:r>
            <a:r>
              <a:rPr sz="1800" spc="-5" dirty="0">
                <a:solidFill>
                  <a:srgbClr val="FF0000"/>
                </a:solidFill>
              </a:rPr>
              <a:t>=&gt;</a:t>
            </a:r>
            <a:endParaRPr sz="1800"/>
          </a:p>
          <a:p>
            <a:pPr marL="12700">
              <a:spcBef>
                <a:spcPts val="15"/>
              </a:spcBef>
            </a:pPr>
            <a:r>
              <a:rPr sz="1800" spc="-5" dirty="0">
                <a:solidFill>
                  <a:srgbClr val="FF0000"/>
                </a:solidFill>
              </a:rPr>
              <a:t>one activation</a:t>
            </a:r>
            <a:r>
              <a:rPr sz="1800" spc="-35" dirty="0">
                <a:solidFill>
                  <a:srgbClr val="FF0000"/>
                </a:solidFill>
              </a:rPr>
              <a:t> </a:t>
            </a:r>
            <a:r>
              <a:rPr sz="1800" spc="-5" dirty="0">
                <a:solidFill>
                  <a:srgbClr val="FF0000"/>
                </a:solidFill>
              </a:rPr>
              <a:t>map</a:t>
            </a:r>
            <a:endParaRPr sz="1800"/>
          </a:p>
        </p:txBody>
      </p:sp>
      <p:sp>
        <p:nvSpPr>
          <p:cNvPr id="19" name="object 19"/>
          <p:cNvSpPr/>
          <p:nvPr/>
        </p:nvSpPr>
        <p:spPr>
          <a:xfrm>
            <a:off x="4908590" y="1035975"/>
            <a:ext cx="248285" cy="257810"/>
          </a:xfrm>
          <a:custGeom>
            <a:avLst/>
            <a:gdLst/>
            <a:ahLst/>
            <a:cxnLst/>
            <a:rect l="l" t="t" r="r" b="b"/>
            <a:pathLst>
              <a:path w="248285" h="257809">
                <a:moveTo>
                  <a:pt x="0" y="0"/>
                </a:moveTo>
                <a:lnTo>
                  <a:pt x="247799" y="0"/>
                </a:lnTo>
                <a:lnTo>
                  <a:pt x="247799" y="257700"/>
                </a:lnTo>
                <a:lnTo>
                  <a:pt x="0" y="25770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53260" y="1293677"/>
            <a:ext cx="3879850" cy="2150745"/>
          </a:xfrm>
          <a:custGeom>
            <a:avLst/>
            <a:gdLst/>
            <a:ahLst/>
            <a:cxnLst/>
            <a:rect l="l" t="t" r="r" b="b"/>
            <a:pathLst>
              <a:path w="3879850" h="2150745">
                <a:moveTo>
                  <a:pt x="3879229" y="0"/>
                </a:moveTo>
                <a:lnTo>
                  <a:pt x="0" y="2150193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77647" y="3416344"/>
            <a:ext cx="91440" cy="69850"/>
          </a:xfrm>
          <a:custGeom>
            <a:avLst/>
            <a:gdLst/>
            <a:ahLst/>
            <a:cxnLst/>
            <a:rect l="l" t="t" r="r" b="b"/>
            <a:pathLst>
              <a:path w="91440" h="69850">
                <a:moveTo>
                  <a:pt x="60357" y="0"/>
                </a:moveTo>
                <a:lnTo>
                  <a:pt x="0" y="69424"/>
                </a:lnTo>
                <a:lnTo>
                  <a:pt x="90867" y="55024"/>
                </a:lnTo>
                <a:lnTo>
                  <a:pt x="60357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02825" y="3458619"/>
            <a:ext cx="565785" cy="632460"/>
          </a:xfrm>
          <a:custGeom>
            <a:avLst/>
            <a:gdLst/>
            <a:ahLst/>
            <a:cxnLst/>
            <a:rect l="l" t="t" r="r" b="b"/>
            <a:pathLst>
              <a:path w="565785" h="632460">
                <a:moveTo>
                  <a:pt x="0" y="0"/>
                </a:moveTo>
                <a:lnTo>
                  <a:pt x="565498" y="0"/>
                </a:lnTo>
                <a:lnTo>
                  <a:pt x="565498" y="632398"/>
                </a:lnTo>
                <a:lnTo>
                  <a:pt x="0" y="6323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itle 23"/>
          <p:cNvSpPr txBox="1">
            <a:spLocks/>
          </p:cNvSpPr>
          <p:nvPr/>
        </p:nvSpPr>
        <p:spPr>
          <a:xfrm>
            <a:off x="225099" y="199711"/>
            <a:ext cx="86938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Convolutions: More detail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6604084"/>
            <a:ext cx="28520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Adapted from Andrej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Karpathy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Kristen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Grauman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0" name="Picture 8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40763" y="3785062"/>
            <a:ext cx="3855576" cy="56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Straight Arrow Connector 28"/>
          <p:cNvCxnSpPr/>
          <p:nvPr/>
        </p:nvCxnSpPr>
        <p:spPr>
          <a:xfrm flipV="1">
            <a:off x="7555549" y="4296339"/>
            <a:ext cx="0" cy="667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425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8249" y="1087335"/>
            <a:ext cx="7519034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1800" b="1" spc="-5" dirty="0"/>
              <a:t>Preview: </a:t>
            </a:r>
            <a:r>
              <a:rPr sz="1800" spc="-5" dirty="0"/>
              <a:t>ConvNet is a sequence of Convolution Layers, interspersed with  activation</a:t>
            </a:r>
            <a:r>
              <a:rPr sz="1800" spc="-20" dirty="0"/>
              <a:t> </a:t>
            </a:r>
            <a:r>
              <a:rPr sz="1800" spc="-5" dirty="0"/>
              <a:t>functions</a:t>
            </a:r>
            <a:endParaRPr sz="1800"/>
          </a:p>
        </p:txBody>
      </p:sp>
      <p:sp>
        <p:nvSpPr>
          <p:cNvPr id="5" name="object 5"/>
          <p:cNvSpPr/>
          <p:nvPr/>
        </p:nvSpPr>
        <p:spPr>
          <a:xfrm>
            <a:off x="177074" y="2726774"/>
            <a:ext cx="213360" cy="2014855"/>
          </a:xfrm>
          <a:custGeom>
            <a:avLst/>
            <a:gdLst/>
            <a:ahLst/>
            <a:cxnLst/>
            <a:rect l="l" t="t" r="r" b="b"/>
            <a:pathLst>
              <a:path w="213360" h="2014854">
                <a:moveTo>
                  <a:pt x="0" y="0"/>
                </a:moveTo>
                <a:lnTo>
                  <a:pt x="213172" y="0"/>
                </a:lnTo>
                <a:lnTo>
                  <a:pt x="213172" y="2014668"/>
                </a:lnTo>
                <a:lnTo>
                  <a:pt x="0" y="2014668"/>
                </a:lnTo>
                <a:lnTo>
                  <a:pt x="0" y="0"/>
                </a:lnTo>
                <a:close/>
              </a:path>
            </a:pathLst>
          </a:custGeom>
          <a:solidFill>
            <a:srgbClr val="F4CCCC">
              <a:alpha val="51919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7074" y="1983547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4" h="2758440">
                <a:moveTo>
                  <a:pt x="0" y="743226"/>
                </a:moveTo>
                <a:lnTo>
                  <a:pt x="743226" y="0"/>
                </a:lnTo>
                <a:lnTo>
                  <a:pt x="956398" y="0"/>
                </a:lnTo>
                <a:lnTo>
                  <a:pt x="956398" y="2014670"/>
                </a:lnTo>
                <a:lnTo>
                  <a:pt x="213172" y="2757894"/>
                </a:lnTo>
                <a:lnTo>
                  <a:pt x="0" y="2757894"/>
                </a:lnTo>
                <a:lnTo>
                  <a:pt x="0" y="74322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7074" y="1983548"/>
            <a:ext cx="956944" cy="743585"/>
          </a:xfrm>
          <a:custGeom>
            <a:avLst/>
            <a:gdLst/>
            <a:ahLst/>
            <a:cxnLst/>
            <a:rect l="l" t="t" r="r" b="b"/>
            <a:pathLst>
              <a:path w="956944" h="743585">
                <a:moveTo>
                  <a:pt x="0" y="743226"/>
                </a:moveTo>
                <a:lnTo>
                  <a:pt x="213172" y="743226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0246" y="2726774"/>
            <a:ext cx="0" cy="2014855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668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2723" y="4360129"/>
            <a:ext cx="280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7024" y="2286950"/>
            <a:ext cx="280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2113" y="4751758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81872" y="3262195"/>
            <a:ext cx="930910" cy="0"/>
          </a:xfrm>
          <a:custGeom>
            <a:avLst/>
            <a:gdLst/>
            <a:ahLst/>
            <a:cxnLst/>
            <a:rect l="l" t="t" r="r" b="b"/>
            <a:pathLst>
              <a:path w="930910">
                <a:moveTo>
                  <a:pt x="0" y="0"/>
                </a:moveTo>
                <a:lnTo>
                  <a:pt x="930448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12321" y="324646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91669" y="2726774"/>
            <a:ext cx="213360" cy="2014855"/>
          </a:xfrm>
          <a:custGeom>
            <a:avLst/>
            <a:gdLst/>
            <a:ahLst/>
            <a:cxnLst/>
            <a:rect l="l" t="t" r="r" b="b"/>
            <a:pathLst>
              <a:path w="213360" h="2014854">
                <a:moveTo>
                  <a:pt x="0" y="0"/>
                </a:moveTo>
                <a:lnTo>
                  <a:pt x="213174" y="0"/>
                </a:lnTo>
                <a:lnTo>
                  <a:pt x="213174" y="2014668"/>
                </a:lnTo>
                <a:lnTo>
                  <a:pt x="0" y="2014668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91669" y="1983547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743226"/>
                </a:moveTo>
                <a:lnTo>
                  <a:pt x="743223" y="0"/>
                </a:lnTo>
                <a:lnTo>
                  <a:pt x="956398" y="0"/>
                </a:lnTo>
                <a:lnTo>
                  <a:pt x="956398" y="2014670"/>
                </a:lnTo>
                <a:lnTo>
                  <a:pt x="213174" y="2757894"/>
                </a:lnTo>
                <a:lnTo>
                  <a:pt x="0" y="2757894"/>
                </a:lnTo>
                <a:lnTo>
                  <a:pt x="0" y="74322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91669" y="1983548"/>
            <a:ext cx="956944" cy="743585"/>
          </a:xfrm>
          <a:custGeom>
            <a:avLst/>
            <a:gdLst/>
            <a:ahLst/>
            <a:cxnLst/>
            <a:rect l="l" t="t" r="r" b="b"/>
            <a:pathLst>
              <a:path w="956945" h="743585">
                <a:moveTo>
                  <a:pt x="0" y="743226"/>
                </a:moveTo>
                <a:lnTo>
                  <a:pt x="213174" y="743226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04844" y="2726774"/>
            <a:ext cx="0" cy="2014855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668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77318" y="4360129"/>
            <a:ext cx="280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28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41619" y="2286950"/>
            <a:ext cx="280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28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06711" y="4751758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6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94221" y="3351103"/>
            <a:ext cx="749300" cy="139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CONV,  ReLU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118110" lvl="0" indent="0" algn="just" defTabSz="914400" rtl="0" eaLnBrk="1" fontAlgn="auto" latinLnBrk="0" hangingPunct="1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e.g. 6  5x5x3  filters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5" name="Title 23"/>
          <p:cNvSpPr txBox="1">
            <a:spLocks/>
          </p:cNvSpPr>
          <p:nvPr/>
        </p:nvSpPr>
        <p:spPr>
          <a:xfrm>
            <a:off x="225099" y="199711"/>
            <a:ext cx="86938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Convolutions: More detail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6604084"/>
            <a:ext cx="1072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Andrej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Karpathy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5914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5099" y="1056962"/>
            <a:ext cx="8693800" cy="640597"/>
          </a:xfrm>
          <a:prstGeom prst="rect">
            <a:avLst/>
          </a:prstGeom>
        </p:spPr>
        <p:txBody>
          <a:bodyPr vert="horz" wrap="square" lIns="0" tIns="80301" rIns="0" bIns="0" rtlCol="0">
            <a:spAutoFit/>
          </a:bodyPr>
          <a:lstStyle/>
          <a:p>
            <a:pPr marL="165735" marR="5080">
              <a:lnSpc>
                <a:spcPct val="100699"/>
              </a:lnSpc>
            </a:pPr>
            <a:r>
              <a:rPr sz="1800" b="1" spc="-5" dirty="0"/>
              <a:t>Preview: </a:t>
            </a:r>
            <a:r>
              <a:rPr sz="1800" spc="-5" dirty="0"/>
              <a:t>ConvNet is a sequence of Convolutional Layers, interspersed with  activation</a:t>
            </a:r>
            <a:r>
              <a:rPr sz="1800" spc="-20" dirty="0"/>
              <a:t> </a:t>
            </a:r>
            <a:r>
              <a:rPr sz="1800" spc="-5" dirty="0"/>
              <a:t>functions</a:t>
            </a:r>
            <a:endParaRPr sz="1800"/>
          </a:p>
        </p:txBody>
      </p:sp>
      <p:sp>
        <p:nvSpPr>
          <p:cNvPr id="5" name="object 5"/>
          <p:cNvSpPr/>
          <p:nvPr/>
        </p:nvSpPr>
        <p:spPr>
          <a:xfrm>
            <a:off x="177074" y="2726774"/>
            <a:ext cx="213360" cy="2014855"/>
          </a:xfrm>
          <a:custGeom>
            <a:avLst/>
            <a:gdLst/>
            <a:ahLst/>
            <a:cxnLst/>
            <a:rect l="l" t="t" r="r" b="b"/>
            <a:pathLst>
              <a:path w="213360" h="2014854">
                <a:moveTo>
                  <a:pt x="0" y="0"/>
                </a:moveTo>
                <a:lnTo>
                  <a:pt x="213172" y="0"/>
                </a:lnTo>
                <a:lnTo>
                  <a:pt x="213172" y="2014668"/>
                </a:lnTo>
                <a:lnTo>
                  <a:pt x="0" y="2014668"/>
                </a:lnTo>
                <a:lnTo>
                  <a:pt x="0" y="0"/>
                </a:lnTo>
                <a:close/>
              </a:path>
            </a:pathLst>
          </a:custGeom>
          <a:solidFill>
            <a:srgbClr val="F4CCCC">
              <a:alpha val="51919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7074" y="1983547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4" h="2758440">
                <a:moveTo>
                  <a:pt x="0" y="743226"/>
                </a:moveTo>
                <a:lnTo>
                  <a:pt x="743226" y="0"/>
                </a:lnTo>
                <a:lnTo>
                  <a:pt x="956398" y="0"/>
                </a:lnTo>
                <a:lnTo>
                  <a:pt x="956398" y="2014670"/>
                </a:lnTo>
                <a:lnTo>
                  <a:pt x="213172" y="2757894"/>
                </a:lnTo>
                <a:lnTo>
                  <a:pt x="0" y="2757894"/>
                </a:lnTo>
                <a:lnTo>
                  <a:pt x="0" y="74322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7074" y="1983548"/>
            <a:ext cx="956944" cy="743585"/>
          </a:xfrm>
          <a:custGeom>
            <a:avLst/>
            <a:gdLst/>
            <a:ahLst/>
            <a:cxnLst/>
            <a:rect l="l" t="t" r="r" b="b"/>
            <a:pathLst>
              <a:path w="956944" h="743585">
                <a:moveTo>
                  <a:pt x="0" y="743226"/>
                </a:moveTo>
                <a:lnTo>
                  <a:pt x="213172" y="743226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0246" y="2726774"/>
            <a:ext cx="0" cy="2014855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668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2723" y="4360129"/>
            <a:ext cx="280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7024" y="2286950"/>
            <a:ext cx="280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2113" y="4751758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81872" y="3262195"/>
            <a:ext cx="930910" cy="0"/>
          </a:xfrm>
          <a:custGeom>
            <a:avLst/>
            <a:gdLst/>
            <a:ahLst/>
            <a:cxnLst/>
            <a:rect l="l" t="t" r="r" b="b"/>
            <a:pathLst>
              <a:path w="930910">
                <a:moveTo>
                  <a:pt x="0" y="0"/>
                </a:moveTo>
                <a:lnTo>
                  <a:pt x="930448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12321" y="324646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94221" y="3351103"/>
            <a:ext cx="749300" cy="139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CONV,  ReLU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118110" lvl="0" indent="0" algn="just" defTabSz="914400" rtl="0" eaLnBrk="1" fontAlgn="auto" latinLnBrk="0" hangingPunct="1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e.g. 6  5x5x3  filters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91669" y="2726774"/>
            <a:ext cx="213360" cy="2014855"/>
          </a:xfrm>
          <a:custGeom>
            <a:avLst/>
            <a:gdLst/>
            <a:ahLst/>
            <a:cxnLst/>
            <a:rect l="l" t="t" r="r" b="b"/>
            <a:pathLst>
              <a:path w="213360" h="2014854">
                <a:moveTo>
                  <a:pt x="0" y="0"/>
                </a:moveTo>
                <a:lnTo>
                  <a:pt x="213174" y="0"/>
                </a:lnTo>
                <a:lnTo>
                  <a:pt x="213174" y="2014668"/>
                </a:lnTo>
                <a:lnTo>
                  <a:pt x="0" y="2014668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91669" y="1983547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743226"/>
                </a:moveTo>
                <a:lnTo>
                  <a:pt x="743223" y="0"/>
                </a:lnTo>
                <a:lnTo>
                  <a:pt x="956398" y="0"/>
                </a:lnTo>
                <a:lnTo>
                  <a:pt x="956398" y="2014670"/>
                </a:lnTo>
                <a:lnTo>
                  <a:pt x="213174" y="2757894"/>
                </a:lnTo>
                <a:lnTo>
                  <a:pt x="0" y="2757894"/>
                </a:lnTo>
                <a:lnTo>
                  <a:pt x="0" y="74322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91669" y="1983548"/>
            <a:ext cx="956944" cy="743585"/>
          </a:xfrm>
          <a:custGeom>
            <a:avLst/>
            <a:gdLst/>
            <a:ahLst/>
            <a:cxnLst/>
            <a:rect l="l" t="t" r="r" b="b"/>
            <a:pathLst>
              <a:path w="956945" h="743585">
                <a:moveTo>
                  <a:pt x="0" y="743226"/>
                </a:moveTo>
                <a:lnTo>
                  <a:pt x="213174" y="743226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04844" y="2726774"/>
            <a:ext cx="0" cy="2014855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668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77318" y="4360129"/>
            <a:ext cx="280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28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41619" y="2286950"/>
            <a:ext cx="280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28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06711" y="4751758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6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225066" y="3262195"/>
            <a:ext cx="930910" cy="0"/>
          </a:xfrm>
          <a:custGeom>
            <a:avLst/>
            <a:gdLst/>
            <a:ahLst/>
            <a:cxnLst/>
            <a:rect l="l" t="t" r="r" b="b"/>
            <a:pathLst>
              <a:path w="930910">
                <a:moveTo>
                  <a:pt x="0" y="0"/>
                </a:moveTo>
                <a:lnTo>
                  <a:pt x="930448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155515" y="324646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37415" y="3351103"/>
            <a:ext cx="749300" cy="139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CONV,  ReLU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29845" lvl="0" indent="0" algn="l" defTabSz="914400" rtl="0" eaLnBrk="1" fontAlgn="auto" latinLnBrk="0" hangingPunct="1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8751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e.g.</a:t>
            </a:r>
            <a:r>
              <a:rPr kumimoji="0" sz="1800" b="0" i="0" u="none" strike="noStrike" kern="1200" cap="none" spc="-80" normalizeH="0" baseline="0" noProof="0" dirty="0">
                <a:ln>
                  <a:noFill/>
                </a:ln>
                <a:solidFill>
                  <a:srgbClr val="38751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8751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  5x5x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38751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6 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8751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filters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434863" y="2726774"/>
            <a:ext cx="213360" cy="2014855"/>
          </a:xfrm>
          <a:custGeom>
            <a:avLst/>
            <a:gdLst/>
            <a:ahLst/>
            <a:cxnLst/>
            <a:rect l="l" t="t" r="r" b="b"/>
            <a:pathLst>
              <a:path w="213360" h="2014854">
                <a:moveTo>
                  <a:pt x="0" y="0"/>
                </a:moveTo>
                <a:lnTo>
                  <a:pt x="213174" y="0"/>
                </a:lnTo>
                <a:lnTo>
                  <a:pt x="213174" y="2014668"/>
                </a:lnTo>
                <a:lnTo>
                  <a:pt x="0" y="2014668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434863" y="1983547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743226"/>
                </a:moveTo>
                <a:lnTo>
                  <a:pt x="743223" y="0"/>
                </a:lnTo>
                <a:lnTo>
                  <a:pt x="956398" y="0"/>
                </a:lnTo>
                <a:lnTo>
                  <a:pt x="956398" y="2014670"/>
                </a:lnTo>
                <a:lnTo>
                  <a:pt x="213174" y="2757894"/>
                </a:lnTo>
                <a:lnTo>
                  <a:pt x="0" y="2757894"/>
                </a:lnTo>
                <a:lnTo>
                  <a:pt x="0" y="74322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34863" y="1983548"/>
            <a:ext cx="956944" cy="743585"/>
          </a:xfrm>
          <a:custGeom>
            <a:avLst/>
            <a:gdLst/>
            <a:ahLst/>
            <a:cxnLst/>
            <a:rect l="l" t="t" r="r" b="b"/>
            <a:pathLst>
              <a:path w="956945" h="743585">
                <a:moveTo>
                  <a:pt x="0" y="743226"/>
                </a:moveTo>
                <a:lnTo>
                  <a:pt x="213174" y="743226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648038" y="2726774"/>
            <a:ext cx="0" cy="2014855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668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815861" y="3262195"/>
            <a:ext cx="930910" cy="0"/>
          </a:xfrm>
          <a:custGeom>
            <a:avLst/>
            <a:gdLst/>
            <a:ahLst/>
            <a:cxnLst/>
            <a:rect l="l" t="t" r="r" b="b"/>
            <a:pathLst>
              <a:path w="930909">
                <a:moveTo>
                  <a:pt x="0" y="0"/>
                </a:moveTo>
                <a:lnTo>
                  <a:pt x="930448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746310" y="324646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28210" y="3351104"/>
            <a:ext cx="749300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CONV,  ReLU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144809" y="3090924"/>
            <a:ext cx="41465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….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73706" y="4751758"/>
            <a:ext cx="280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20512" y="4360129"/>
            <a:ext cx="280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24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84814" y="2286950"/>
            <a:ext cx="280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24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9" name="Title 23"/>
          <p:cNvSpPr txBox="1">
            <a:spLocks/>
          </p:cNvSpPr>
          <p:nvPr/>
        </p:nvSpPr>
        <p:spPr>
          <a:xfrm>
            <a:off x="225099" y="199711"/>
            <a:ext cx="86938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Convolutions: More detail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0" y="6604084"/>
            <a:ext cx="1072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Andrej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Karpathy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7889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5099" y="1056961"/>
            <a:ext cx="86938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200" spc="-5" dirty="0"/>
              <a:t>A closer look at spatial</a:t>
            </a:r>
            <a:r>
              <a:rPr sz="2200" spc="35" dirty="0"/>
              <a:t> </a:t>
            </a:r>
            <a:r>
              <a:rPr sz="2200" spc="-5" dirty="0"/>
              <a:t>dimensions:</a:t>
            </a:r>
            <a:endParaRPr sz="2200"/>
          </a:p>
        </p:txBody>
      </p:sp>
      <p:sp>
        <p:nvSpPr>
          <p:cNvPr id="5" name="object 5"/>
          <p:cNvSpPr/>
          <p:nvPr/>
        </p:nvSpPr>
        <p:spPr>
          <a:xfrm>
            <a:off x="1267097" y="3312068"/>
            <a:ext cx="132080" cy="663575"/>
          </a:xfrm>
          <a:custGeom>
            <a:avLst/>
            <a:gdLst/>
            <a:ahLst/>
            <a:cxnLst/>
            <a:rect l="l" t="t" r="r" b="b"/>
            <a:pathLst>
              <a:path w="132080" h="663575">
                <a:moveTo>
                  <a:pt x="0" y="0"/>
                </a:moveTo>
                <a:lnTo>
                  <a:pt x="131602" y="0"/>
                </a:lnTo>
                <a:lnTo>
                  <a:pt x="131602" y="663201"/>
                </a:lnTo>
                <a:lnTo>
                  <a:pt x="0" y="663201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67098" y="3161371"/>
            <a:ext cx="282575" cy="814069"/>
          </a:xfrm>
          <a:custGeom>
            <a:avLst/>
            <a:gdLst/>
            <a:ahLst/>
            <a:cxnLst/>
            <a:rect l="l" t="t" r="r" b="b"/>
            <a:pathLst>
              <a:path w="282575" h="814069">
                <a:moveTo>
                  <a:pt x="0" y="150697"/>
                </a:moveTo>
                <a:lnTo>
                  <a:pt x="150697" y="0"/>
                </a:lnTo>
                <a:lnTo>
                  <a:pt x="282299" y="0"/>
                </a:lnTo>
                <a:lnTo>
                  <a:pt x="282299" y="663198"/>
                </a:lnTo>
                <a:lnTo>
                  <a:pt x="131602" y="813898"/>
                </a:lnTo>
                <a:lnTo>
                  <a:pt x="0" y="813898"/>
                </a:lnTo>
                <a:lnTo>
                  <a:pt x="0" y="150697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67098" y="3161370"/>
            <a:ext cx="282575" cy="151130"/>
          </a:xfrm>
          <a:custGeom>
            <a:avLst/>
            <a:gdLst/>
            <a:ahLst/>
            <a:cxnLst/>
            <a:rect l="l" t="t" r="r" b="b"/>
            <a:pathLst>
              <a:path w="282575" h="151130">
                <a:moveTo>
                  <a:pt x="0" y="150697"/>
                </a:moveTo>
                <a:lnTo>
                  <a:pt x="131602" y="150697"/>
                </a:lnTo>
                <a:lnTo>
                  <a:pt x="2822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98699" y="3312068"/>
            <a:ext cx="0" cy="663575"/>
          </a:xfrm>
          <a:custGeom>
            <a:avLst/>
            <a:gdLst/>
            <a:ahLst/>
            <a:cxnLst/>
            <a:rect l="l" t="t" r="r" b="b"/>
            <a:pathLst>
              <a:path h="663575">
                <a:moveTo>
                  <a:pt x="0" y="0"/>
                </a:moveTo>
                <a:lnTo>
                  <a:pt x="0" y="663201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63345" y="3427170"/>
            <a:ext cx="282575" cy="282575"/>
          </a:xfrm>
          <a:custGeom>
            <a:avLst/>
            <a:gdLst/>
            <a:ahLst/>
            <a:cxnLst/>
            <a:rect l="l" t="t" r="r" b="b"/>
            <a:pathLst>
              <a:path w="282575" h="282575">
                <a:moveTo>
                  <a:pt x="0" y="141149"/>
                </a:moveTo>
                <a:lnTo>
                  <a:pt x="7196" y="96537"/>
                </a:lnTo>
                <a:lnTo>
                  <a:pt x="27235" y="57790"/>
                </a:lnTo>
                <a:lnTo>
                  <a:pt x="57790" y="27235"/>
                </a:lnTo>
                <a:lnTo>
                  <a:pt x="96537" y="7196"/>
                </a:lnTo>
                <a:lnTo>
                  <a:pt x="141149" y="0"/>
                </a:lnTo>
                <a:lnTo>
                  <a:pt x="195155" y="10746"/>
                </a:lnTo>
                <a:lnTo>
                  <a:pt x="240949" y="41349"/>
                </a:lnTo>
                <a:lnTo>
                  <a:pt x="271552" y="87143"/>
                </a:lnTo>
                <a:lnTo>
                  <a:pt x="282299" y="141149"/>
                </a:lnTo>
                <a:lnTo>
                  <a:pt x="275103" y="185762"/>
                </a:lnTo>
                <a:lnTo>
                  <a:pt x="255064" y="224508"/>
                </a:lnTo>
                <a:lnTo>
                  <a:pt x="224508" y="255064"/>
                </a:lnTo>
                <a:lnTo>
                  <a:pt x="185762" y="275103"/>
                </a:lnTo>
                <a:lnTo>
                  <a:pt x="141149" y="282299"/>
                </a:lnTo>
                <a:lnTo>
                  <a:pt x="96537" y="275103"/>
                </a:lnTo>
                <a:lnTo>
                  <a:pt x="57790" y="255064"/>
                </a:lnTo>
                <a:lnTo>
                  <a:pt x="27235" y="224508"/>
                </a:lnTo>
                <a:lnTo>
                  <a:pt x="7196" y="185762"/>
                </a:lnTo>
                <a:lnTo>
                  <a:pt x="0" y="14114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73847" y="3568320"/>
            <a:ext cx="1489710" cy="399415"/>
          </a:xfrm>
          <a:custGeom>
            <a:avLst/>
            <a:gdLst/>
            <a:ahLst/>
            <a:cxnLst/>
            <a:rect l="l" t="t" r="r" b="b"/>
            <a:pathLst>
              <a:path w="1489710" h="399414">
                <a:moveTo>
                  <a:pt x="0" y="398999"/>
                </a:moveTo>
                <a:lnTo>
                  <a:pt x="1489496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93348" y="3331019"/>
            <a:ext cx="1470025" cy="237490"/>
          </a:xfrm>
          <a:custGeom>
            <a:avLst/>
            <a:gdLst/>
            <a:ahLst/>
            <a:cxnLst/>
            <a:rect l="l" t="t" r="r" b="b"/>
            <a:pathLst>
              <a:path w="1470025" h="237489">
                <a:moveTo>
                  <a:pt x="0" y="0"/>
                </a:moveTo>
                <a:lnTo>
                  <a:pt x="1469997" y="2372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29547" y="3181621"/>
            <a:ext cx="1334135" cy="386715"/>
          </a:xfrm>
          <a:custGeom>
            <a:avLst/>
            <a:gdLst/>
            <a:ahLst/>
            <a:cxnLst/>
            <a:rect l="l" t="t" r="r" b="b"/>
            <a:pathLst>
              <a:path w="1334135" h="386714">
                <a:moveTo>
                  <a:pt x="0" y="0"/>
                </a:moveTo>
                <a:lnTo>
                  <a:pt x="1333797" y="3866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55646" y="3568319"/>
            <a:ext cx="1308100" cy="250190"/>
          </a:xfrm>
          <a:custGeom>
            <a:avLst/>
            <a:gdLst/>
            <a:ahLst/>
            <a:cxnLst/>
            <a:rect l="l" t="t" r="r" b="b"/>
            <a:pathLst>
              <a:path w="1308100" h="250189">
                <a:moveTo>
                  <a:pt x="0" y="249599"/>
                </a:moveTo>
                <a:lnTo>
                  <a:pt x="1307697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36224" y="4565944"/>
            <a:ext cx="280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00526" y="2492775"/>
            <a:ext cx="280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5611" y="4957583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50573" y="2932599"/>
            <a:ext cx="213360" cy="2014855"/>
          </a:xfrm>
          <a:custGeom>
            <a:avLst/>
            <a:gdLst/>
            <a:ahLst/>
            <a:cxnLst/>
            <a:rect l="l" t="t" r="r" b="b"/>
            <a:pathLst>
              <a:path w="213359" h="2014854">
                <a:moveTo>
                  <a:pt x="0" y="0"/>
                </a:moveTo>
                <a:lnTo>
                  <a:pt x="213172" y="0"/>
                </a:lnTo>
                <a:lnTo>
                  <a:pt x="213172" y="2014668"/>
                </a:lnTo>
                <a:lnTo>
                  <a:pt x="0" y="2014668"/>
                </a:lnTo>
                <a:lnTo>
                  <a:pt x="0" y="0"/>
                </a:lnTo>
                <a:close/>
              </a:path>
            </a:pathLst>
          </a:custGeom>
          <a:solidFill>
            <a:srgbClr val="F4CCCC">
              <a:alpha val="51919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50573" y="2189372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4" h="2758440">
                <a:moveTo>
                  <a:pt x="0" y="743226"/>
                </a:moveTo>
                <a:lnTo>
                  <a:pt x="743226" y="0"/>
                </a:lnTo>
                <a:lnTo>
                  <a:pt x="956398" y="0"/>
                </a:lnTo>
                <a:lnTo>
                  <a:pt x="956398" y="2014670"/>
                </a:lnTo>
                <a:lnTo>
                  <a:pt x="213172" y="2757894"/>
                </a:lnTo>
                <a:lnTo>
                  <a:pt x="0" y="2757894"/>
                </a:lnTo>
                <a:lnTo>
                  <a:pt x="0" y="74322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50573" y="2189373"/>
            <a:ext cx="956944" cy="743585"/>
          </a:xfrm>
          <a:custGeom>
            <a:avLst/>
            <a:gdLst/>
            <a:ahLst/>
            <a:cxnLst/>
            <a:rect l="l" t="t" r="r" b="b"/>
            <a:pathLst>
              <a:path w="956944" h="743585">
                <a:moveTo>
                  <a:pt x="0" y="743226"/>
                </a:moveTo>
                <a:lnTo>
                  <a:pt x="213172" y="743226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63745" y="2932599"/>
            <a:ext cx="0" cy="2014855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668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32959" y="2008773"/>
            <a:ext cx="929005" cy="220345"/>
          </a:xfrm>
          <a:custGeom>
            <a:avLst/>
            <a:gdLst/>
            <a:ahLst/>
            <a:cxnLst/>
            <a:rect l="l" t="t" r="r" b="b"/>
            <a:pathLst>
              <a:path w="929005" h="220344">
                <a:moveTo>
                  <a:pt x="928685" y="0"/>
                </a:moveTo>
                <a:lnTo>
                  <a:pt x="0" y="219929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990895" y="2213393"/>
            <a:ext cx="45720" cy="31115"/>
          </a:xfrm>
          <a:custGeom>
            <a:avLst/>
            <a:gdLst/>
            <a:ahLst/>
            <a:cxnLst/>
            <a:rect l="l" t="t" r="r" b="b"/>
            <a:pathLst>
              <a:path w="45719" h="31115">
                <a:moveTo>
                  <a:pt x="38437" y="0"/>
                </a:moveTo>
                <a:lnTo>
                  <a:pt x="0" y="25269"/>
                </a:lnTo>
                <a:lnTo>
                  <a:pt x="45687" y="30619"/>
                </a:lnTo>
                <a:lnTo>
                  <a:pt x="38437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19611" y="2492296"/>
            <a:ext cx="1346200" cy="523240"/>
          </a:xfrm>
          <a:custGeom>
            <a:avLst/>
            <a:gdLst/>
            <a:ahLst/>
            <a:cxnLst/>
            <a:rect l="l" t="t" r="r" b="b"/>
            <a:pathLst>
              <a:path w="1346200" h="523239">
                <a:moveTo>
                  <a:pt x="1345632" y="0"/>
                </a:moveTo>
                <a:lnTo>
                  <a:pt x="0" y="523188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679325" y="3000823"/>
            <a:ext cx="46355" cy="3048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587" y="0"/>
                </a:moveTo>
                <a:lnTo>
                  <a:pt x="0" y="30327"/>
                </a:lnTo>
                <a:lnTo>
                  <a:pt x="45989" y="29324"/>
                </a:lnTo>
                <a:lnTo>
                  <a:pt x="34587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00592" y="3571619"/>
            <a:ext cx="2308860" cy="0"/>
          </a:xfrm>
          <a:custGeom>
            <a:avLst/>
            <a:gdLst/>
            <a:ahLst/>
            <a:cxnLst/>
            <a:rect l="l" t="t" r="r" b="b"/>
            <a:pathLst>
              <a:path w="2308860">
                <a:moveTo>
                  <a:pt x="0" y="0"/>
                </a:moveTo>
                <a:lnTo>
                  <a:pt x="230864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909239" y="355589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703636" y="3053546"/>
            <a:ext cx="92710" cy="1894205"/>
          </a:xfrm>
          <a:custGeom>
            <a:avLst/>
            <a:gdLst/>
            <a:ahLst/>
            <a:cxnLst/>
            <a:rect l="l" t="t" r="r" b="b"/>
            <a:pathLst>
              <a:path w="92709" h="1894204">
                <a:moveTo>
                  <a:pt x="0" y="0"/>
                </a:moveTo>
                <a:lnTo>
                  <a:pt x="92224" y="0"/>
                </a:lnTo>
                <a:lnTo>
                  <a:pt x="92224" y="1893721"/>
                </a:lnTo>
                <a:lnTo>
                  <a:pt x="0" y="1893721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703636" y="2189372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864173"/>
                </a:moveTo>
                <a:lnTo>
                  <a:pt x="864173" y="0"/>
                </a:lnTo>
                <a:lnTo>
                  <a:pt x="956398" y="0"/>
                </a:lnTo>
                <a:lnTo>
                  <a:pt x="956398" y="1893721"/>
                </a:lnTo>
                <a:lnTo>
                  <a:pt x="92224" y="2757894"/>
                </a:lnTo>
                <a:lnTo>
                  <a:pt x="0" y="2757894"/>
                </a:lnTo>
                <a:lnTo>
                  <a:pt x="0" y="864173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703636" y="2189373"/>
            <a:ext cx="956944" cy="864235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0" y="864173"/>
                </a:moveTo>
                <a:lnTo>
                  <a:pt x="92224" y="864173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795861" y="3053546"/>
            <a:ext cx="0" cy="1894205"/>
          </a:xfrm>
          <a:custGeom>
            <a:avLst/>
            <a:gdLst/>
            <a:ahLst/>
            <a:cxnLst/>
            <a:rect l="l" t="t" r="r" b="b"/>
            <a:pathLst>
              <a:path h="1894204">
                <a:moveTo>
                  <a:pt x="0" y="0"/>
                </a:moveTo>
                <a:lnTo>
                  <a:pt x="0" y="1893721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81446" y="1598779"/>
            <a:ext cx="5225415" cy="979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lvl="0" indent="0" algn="r" defTabSz="914400" rtl="0" eaLnBrk="1" fontAlgn="auto" latinLnBrk="0" hangingPunct="1">
              <a:lnSpc>
                <a:spcPts val="20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activation</a:t>
            </a:r>
            <a:r>
              <a:rPr kumimoji="0" sz="1800" b="1" i="0" u="none" strike="noStrike" kern="1200" cap="none" spc="-5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map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ts val="27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32x32x3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image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ts val="28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5x5x3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filter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61159" y="4979424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328660" y="4523748"/>
            <a:ext cx="280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28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44146" y="3112765"/>
            <a:ext cx="4469130" cy="1254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28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2060575" lvl="0" indent="0" algn="l" defTabSz="914400" rtl="0" eaLnBrk="1" fontAlgn="auto" latinLnBrk="0" hangingPunct="1">
              <a:lnSpc>
                <a:spcPct val="100699"/>
              </a:lnSpc>
              <a:spcBef>
                <a:spcPts val="10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convolve (slide) over all  spatial</a:t>
            </a:r>
            <a:r>
              <a:rPr kumimoji="0" sz="1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locations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8" name="Title 23"/>
          <p:cNvSpPr txBox="1">
            <a:spLocks/>
          </p:cNvSpPr>
          <p:nvPr/>
        </p:nvSpPr>
        <p:spPr>
          <a:xfrm>
            <a:off x="225099" y="199711"/>
            <a:ext cx="86938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Convolutions: More detail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0" y="6604084"/>
            <a:ext cx="1072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Andrej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Karpathy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0012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7762" y="2227285"/>
          <a:ext cx="2679943" cy="27467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8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463195" y="2014457"/>
            <a:ext cx="4993640" cy="22878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/>
              <a:t>7</a:t>
            </a:r>
          </a:p>
          <a:p>
            <a:pPr marL="2356485" marR="5080">
              <a:lnSpc>
                <a:spcPts val="2850"/>
              </a:lnSpc>
              <a:spcBef>
                <a:spcPts val="1525"/>
              </a:spcBef>
            </a:pPr>
            <a:r>
              <a:rPr spc="-5" dirty="0"/>
              <a:t>7x7 input</a:t>
            </a:r>
            <a:r>
              <a:rPr spc="-20" dirty="0"/>
              <a:t> </a:t>
            </a:r>
            <a:r>
              <a:rPr spc="-5" dirty="0"/>
              <a:t>(spatially)  assume 3x3</a:t>
            </a:r>
            <a:r>
              <a:rPr spc="-40" dirty="0"/>
              <a:t> </a:t>
            </a:r>
            <a:r>
              <a:rPr spc="-5" dirty="0"/>
              <a:t>filter</a:t>
            </a:r>
          </a:p>
          <a:p>
            <a:pPr>
              <a:lnSpc>
                <a:spcPct val="100000"/>
              </a:lnSpc>
            </a:pPr>
            <a:endParaRPr spc="-5" dirty="0"/>
          </a:p>
          <a:p>
            <a:pPr marR="1379855" algn="ctr">
              <a:spcBef>
                <a:spcPts val="1855"/>
              </a:spcBef>
            </a:pPr>
            <a:r>
              <a:rPr spc="-5" dirty="0"/>
              <a:t>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5099" y="1056961"/>
            <a:ext cx="86938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200" spc="-5" dirty="0"/>
              <a:t>A closer look at spatial</a:t>
            </a:r>
            <a:r>
              <a:rPr sz="2200" spc="35" dirty="0"/>
              <a:t> </a:t>
            </a:r>
            <a:r>
              <a:rPr sz="2200" spc="-5" dirty="0"/>
              <a:t>dimensions:</a:t>
            </a:r>
            <a:endParaRPr sz="2200"/>
          </a:p>
        </p:txBody>
      </p:sp>
      <p:sp>
        <p:nvSpPr>
          <p:cNvPr id="10" name="Title 23"/>
          <p:cNvSpPr txBox="1">
            <a:spLocks/>
          </p:cNvSpPr>
          <p:nvPr/>
        </p:nvSpPr>
        <p:spPr>
          <a:xfrm>
            <a:off x="225099" y="199711"/>
            <a:ext cx="86938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Convolutions: More detail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604084"/>
            <a:ext cx="1072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Andrej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Karpathy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503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7762" y="2227285"/>
          <a:ext cx="2679943" cy="27467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8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000" baseline="-41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463195" y="2014457"/>
            <a:ext cx="4993640" cy="22878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/>
              <a:t>7</a:t>
            </a:r>
          </a:p>
          <a:p>
            <a:pPr marL="2356485" marR="5080">
              <a:lnSpc>
                <a:spcPts val="2850"/>
              </a:lnSpc>
              <a:spcBef>
                <a:spcPts val="1525"/>
              </a:spcBef>
            </a:pPr>
            <a:r>
              <a:rPr spc="-5" dirty="0"/>
              <a:t>7x7 input</a:t>
            </a:r>
            <a:r>
              <a:rPr spc="-20" dirty="0"/>
              <a:t> </a:t>
            </a:r>
            <a:r>
              <a:rPr spc="-5" dirty="0"/>
              <a:t>(spatially)  assume 3x3</a:t>
            </a:r>
            <a:r>
              <a:rPr spc="-40" dirty="0"/>
              <a:t> </a:t>
            </a:r>
            <a:r>
              <a:rPr spc="-5" dirty="0"/>
              <a:t>filter</a:t>
            </a:r>
          </a:p>
          <a:p>
            <a:pPr>
              <a:lnSpc>
                <a:spcPct val="100000"/>
              </a:lnSpc>
            </a:pPr>
            <a:endParaRPr spc="-5" dirty="0"/>
          </a:p>
          <a:p>
            <a:pPr marR="1379855" algn="ctr">
              <a:spcBef>
                <a:spcPts val="1855"/>
              </a:spcBef>
            </a:pPr>
            <a:r>
              <a:rPr spc="-5" dirty="0"/>
              <a:t>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5099" y="1056961"/>
            <a:ext cx="86938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200" spc="-5" dirty="0"/>
              <a:t>A closer look at spatial</a:t>
            </a:r>
            <a:r>
              <a:rPr sz="2200" spc="35" dirty="0"/>
              <a:t> </a:t>
            </a:r>
            <a:r>
              <a:rPr sz="2200" spc="-5" dirty="0"/>
              <a:t>dimensions:</a:t>
            </a:r>
            <a:endParaRPr sz="2200"/>
          </a:p>
        </p:txBody>
      </p:sp>
      <p:sp>
        <p:nvSpPr>
          <p:cNvPr id="10" name="Title 23"/>
          <p:cNvSpPr txBox="1">
            <a:spLocks/>
          </p:cNvSpPr>
          <p:nvPr/>
        </p:nvSpPr>
        <p:spPr>
          <a:xfrm>
            <a:off x="225099" y="199711"/>
            <a:ext cx="86938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Convolutions: More detail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604084"/>
            <a:ext cx="1072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Andrej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Karpathy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0186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463195" y="2014457"/>
            <a:ext cx="4993640" cy="22878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/>
              <a:t>7</a:t>
            </a:r>
          </a:p>
          <a:p>
            <a:pPr marL="2356485" marR="5080">
              <a:lnSpc>
                <a:spcPts val="2850"/>
              </a:lnSpc>
              <a:spcBef>
                <a:spcPts val="1525"/>
              </a:spcBef>
            </a:pPr>
            <a:r>
              <a:rPr spc="-5" dirty="0"/>
              <a:t>7x7 input</a:t>
            </a:r>
            <a:r>
              <a:rPr spc="-20" dirty="0"/>
              <a:t> </a:t>
            </a:r>
            <a:r>
              <a:rPr spc="-5" dirty="0"/>
              <a:t>(spatially)  assume 3x3</a:t>
            </a:r>
            <a:r>
              <a:rPr spc="-40" dirty="0"/>
              <a:t> </a:t>
            </a:r>
            <a:r>
              <a:rPr spc="-5" dirty="0"/>
              <a:t>filter</a:t>
            </a:r>
          </a:p>
          <a:p>
            <a:pPr>
              <a:lnSpc>
                <a:spcPct val="100000"/>
              </a:lnSpc>
            </a:pPr>
            <a:endParaRPr spc="-5" dirty="0"/>
          </a:p>
          <a:p>
            <a:pPr marR="1379855" algn="ctr">
              <a:spcBef>
                <a:spcPts val="1855"/>
              </a:spcBef>
            </a:pPr>
            <a:r>
              <a:rPr spc="-5" dirty="0"/>
              <a:t>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5099" y="1056961"/>
            <a:ext cx="86938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200" spc="-5" dirty="0"/>
              <a:t>A closer look at spatial</a:t>
            </a:r>
            <a:r>
              <a:rPr sz="2200" spc="35" dirty="0"/>
              <a:t> </a:t>
            </a:r>
            <a:r>
              <a:rPr sz="2200" spc="-5" dirty="0"/>
              <a:t>dimensions:</a:t>
            </a:r>
            <a:endParaRPr sz="22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97762" y="2227285"/>
          <a:ext cx="2679943" cy="27467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8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itle 23"/>
          <p:cNvSpPr txBox="1">
            <a:spLocks/>
          </p:cNvSpPr>
          <p:nvPr/>
        </p:nvSpPr>
        <p:spPr>
          <a:xfrm>
            <a:off x="225099" y="199711"/>
            <a:ext cx="86938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Convolutions: More detail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604084"/>
            <a:ext cx="1072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Andrej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Karpathy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034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463195" y="2014457"/>
            <a:ext cx="4993640" cy="22878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/>
              <a:t>7</a:t>
            </a:r>
          </a:p>
          <a:p>
            <a:pPr marL="2356485" marR="5080">
              <a:lnSpc>
                <a:spcPts val="2850"/>
              </a:lnSpc>
              <a:spcBef>
                <a:spcPts val="1525"/>
              </a:spcBef>
            </a:pPr>
            <a:r>
              <a:rPr spc="-5" dirty="0"/>
              <a:t>7x7 input</a:t>
            </a:r>
            <a:r>
              <a:rPr spc="-20" dirty="0"/>
              <a:t> </a:t>
            </a:r>
            <a:r>
              <a:rPr spc="-5" dirty="0"/>
              <a:t>(spatially)  assume 3x3</a:t>
            </a:r>
            <a:r>
              <a:rPr spc="-40" dirty="0"/>
              <a:t> </a:t>
            </a:r>
            <a:r>
              <a:rPr spc="-5" dirty="0"/>
              <a:t>filter</a:t>
            </a:r>
          </a:p>
          <a:p>
            <a:pPr>
              <a:lnSpc>
                <a:spcPct val="100000"/>
              </a:lnSpc>
            </a:pPr>
            <a:endParaRPr spc="-5" dirty="0"/>
          </a:p>
          <a:p>
            <a:pPr marR="1379855" algn="ctr">
              <a:spcBef>
                <a:spcPts val="1855"/>
              </a:spcBef>
            </a:pPr>
            <a:r>
              <a:rPr spc="-5" dirty="0"/>
              <a:t>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5099" y="1056961"/>
            <a:ext cx="86938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200" spc="-5" dirty="0"/>
              <a:t>A closer look at spatial</a:t>
            </a:r>
            <a:r>
              <a:rPr sz="2200" spc="35" dirty="0"/>
              <a:t> </a:t>
            </a:r>
            <a:r>
              <a:rPr sz="2200" spc="-5" dirty="0"/>
              <a:t>dimensions:</a:t>
            </a:r>
            <a:endParaRPr sz="22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97762" y="2227285"/>
          <a:ext cx="2679943" cy="27467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8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itle 23"/>
          <p:cNvSpPr txBox="1">
            <a:spLocks/>
          </p:cNvSpPr>
          <p:nvPr/>
        </p:nvSpPr>
        <p:spPr>
          <a:xfrm>
            <a:off x="225099" y="199711"/>
            <a:ext cx="86938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Convolutions: More detail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604084"/>
            <a:ext cx="1072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Andrej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Karpathy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097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807112" y="3355451"/>
            <a:ext cx="200533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=&gt; 5x5</a:t>
            </a:r>
            <a:r>
              <a:rPr kumimoji="0" sz="2400" b="1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output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463195" y="2014457"/>
            <a:ext cx="4993640" cy="1305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/>
              <a:t>7</a:t>
            </a:r>
          </a:p>
          <a:p>
            <a:pPr marL="2356485" marR="5080">
              <a:lnSpc>
                <a:spcPts val="2850"/>
              </a:lnSpc>
              <a:spcBef>
                <a:spcPts val="1525"/>
              </a:spcBef>
            </a:pPr>
            <a:r>
              <a:rPr spc="-5" dirty="0"/>
              <a:t>7x7 input</a:t>
            </a:r>
            <a:r>
              <a:rPr spc="-20" dirty="0"/>
              <a:t> </a:t>
            </a:r>
            <a:r>
              <a:rPr spc="-5" dirty="0"/>
              <a:t>(spatially)  assume 3x3</a:t>
            </a:r>
            <a:r>
              <a:rPr spc="-40" dirty="0"/>
              <a:t> </a:t>
            </a:r>
            <a:r>
              <a:rPr spc="-5" dirty="0"/>
              <a:t>filter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68720" y="3594748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5099" y="1056961"/>
            <a:ext cx="86938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200" spc="-5" dirty="0"/>
              <a:t>A closer look at spatial</a:t>
            </a:r>
            <a:r>
              <a:rPr sz="2200" spc="35" dirty="0"/>
              <a:t> </a:t>
            </a:r>
            <a:r>
              <a:rPr sz="2200" spc="-5" dirty="0"/>
              <a:t>dimensions:</a:t>
            </a:r>
            <a:endParaRPr sz="220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97762" y="2227285"/>
          <a:ext cx="2679943" cy="27467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8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itle 23"/>
          <p:cNvSpPr txBox="1">
            <a:spLocks/>
          </p:cNvSpPr>
          <p:nvPr/>
        </p:nvSpPr>
        <p:spPr>
          <a:xfrm>
            <a:off x="225099" y="199711"/>
            <a:ext cx="86938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Convolutions: More detail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604084"/>
            <a:ext cx="1072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Andrej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Karpathy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9449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PS3 </a:t>
            </a:r>
            <a:r>
              <a:rPr lang="en-US" dirty="0" smtClean="0"/>
              <a:t>due </a:t>
            </a:r>
            <a:r>
              <a:rPr lang="en-US" dirty="0" smtClean="0"/>
              <a:t>6/</a:t>
            </a:r>
            <a:r>
              <a:rPr lang="en-US" dirty="0" smtClean="0"/>
              <a:t>7 (Thurs), </a:t>
            </a:r>
            <a:r>
              <a:rPr lang="en-US" dirty="0" smtClean="0"/>
              <a:t>11:59 </a:t>
            </a:r>
            <a:r>
              <a:rPr lang="en-US" dirty="0" smtClean="0"/>
              <a:t>pm</a:t>
            </a:r>
          </a:p>
          <a:p>
            <a:endParaRPr lang="en-US" dirty="0"/>
          </a:p>
          <a:p>
            <a:r>
              <a:rPr lang="en-US" dirty="0" smtClean="0"/>
              <a:t>Review session during Thurs lecture</a:t>
            </a:r>
          </a:p>
          <a:p>
            <a:pPr lvl="1"/>
            <a:r>
              <a:rPr lang="en-US" dirty="0" smtClean="0"/>
              <a:t>Post questions on piazza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98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645312" y="1980044"/>
            <a:ext cx="2869565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7x7 input (spatially)  assume 3x3 filter  applied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with stride</a:t>
            </a:r>
            <a:r>
              <a:rPr kumimoji="0" sz="24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3196" y="1725155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8720" y="3594748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5099" y="1056961"/>
            <a:ext cx="86938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200" spc="-5" dirty="0"/>
              <a:t>A closer look at spatial</a:t>
            </a:r>
            <a:r>
              <a:rPr sz="2200" spc="35" dirty="0"/>
              <a:t> </a:t>
            </a:r>
            <a:r>
              <a:rPr sz="2200" spc="-5" dirty="0"/>
              <a:t>dimensions:</a:t>
            </a:r>
            <a:endParaRPr sz="220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97762" y="2227285"/>
          <a:ext cx="2679943" cy="27467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8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itle 23"/>
          <p:cNvSpPr txBox="1">
            <a:spLocks/>
          </p:cNvSpPr>
          <p:nvPr/>
        </p:nvSpPr>
        <p:spPr>
          <a:xfrm>
            <a:off x="225099" y="199711"/>
            <a:ext cx="86938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Convolutions: More detail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604084"/>
            <a:ext cx="1072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Andrej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Karpathy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5674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645312" y="1980044"/>
            <a:ext cx="2869565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7x7 input (spatially)  assume 3x3 filter  applied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with stride</a:t>
            </a:r>
            <a:r>
              <a:rPr kumimoji="0" sz="24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3196" y="1725155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8720" y="3594748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5099" y="1056961"/>
            <a:ext cx="86938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200" spc="-5" dirty="0"/>
              <a:t>A closer look at spatial</a:t>
            </a:r>
            <a:r>
              <a:rPr sz="2200" spc="35" dirty="0"/>
              <a:t> </a:t>
            </a:r>
            <a:r>
              <a:rPr sz="2200" spc="-5" dirty="0"/>
              <a:t>dimensions:</a:t>
            </a:r>
            <a:endParaRPr sz="220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97762" y="2227285"/>
          <a:ext cx="2679943" cy="27467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8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itle 23"/>
          <p:cNvSpPr txBox="1">
            <a:spLocks/>
          </p:cNvSpPr>
          <p:nvPr/>
        </p:nvSpPr>
        <p:spPr>
          <a:xfrm>
            <a:off x="225099" y="199711"/>
            <a:ext cx="86938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Convolutions: More detail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604084"/>
            <a:ext cx="1072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Andrej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Karpathy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1830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645312" y="1980045"/>
            <a:ext cx="2869565" cy="14747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7x7 input (spatially)  assume 3x3 filter  applied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with stride</a:t>
            </a:r>
            <a:r>
              <a:rPr kumimoji="0" sz="24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=&gt; 3x3</a:t>
            </a:r>
            <a:r>
              <a:rPr kumimoji="0" sz="2400" b="1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output!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3196" y="1725155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8720" y="3594748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5099" y="1056961"/>
            <a:ext cx="86938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200" spc="-5" dirty="0"/>
              <a:t>A closer look at spatial</a:t>
            </a:r>
            <a:r>
              <a:rPr sz="2200" spc="35" dirty="0"/>
              <a:t> </a:t>
            </a:r>
            <a:r>
              <a:rPr sz="2200" spc="-5" dirty="0"/>
              <a:t>dimensions:</a:t>
            </a:r>
            <a:endParaRPr sz="220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97762" y="2227285"/>
          <a:ext cx="2679943" cy="27467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8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itle 23"/>
          <p:cNvSpPr txBox="1">
            <a:spLocks/>
          </p:cNvSpPr>
          <p:nvPr/>
        </p:nvSpPr>
        <p:spPr>
          <a:xfrm>
            <a:off x="225099" y="199711"/>
            <a:ext cx="86938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Convolutions: More detail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604084"/>
            <a:ext cx="1072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Andrej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Karpathy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4883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645311" y="1980044"/>
            <a:ext cx="3055620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7x7 input (spatially)  assume 3x3 filter  applied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with stride</a:t>
            </a:r>
            <a:r>
              <a:rPr kumimoji="0" sz="24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3?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3196" y="1725155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8720" y="3594748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5099" y="1056961"/>
            <a:ext cx="86938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200" spc="-5" dirty="0"/>
              <a:t>A closer look at spatial</a:t>
            </a:r>
            <a:r>
              <a:rPr sz="2200" spc="35" dirty="0"/>
              <a:t> </a:t>
            </a:r>
            <a:r>
              <a:rPr sz="2200" spc="-5" dirty="0"/>
              <a:t>dimensions:</a:t>
            </a:r>
            <a:endParaRPr sz="220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97762" y="2227285"/>
          <a:ext cx="2679943" cy="27467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8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itle 23"/>
          <p:cNvSpPr txBox="1">
            <a:spLocks/>
          </p:cNvSpPr>
          <p:nvPr/>
        </p:nvSpPr>
        <p:spPr>
          <a:xfrm>
            <a:off x="225099" y="199711"/>
            <a:ext cx="86938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Convolutions: More detail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604084"/>
            <a:ext cx="1072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Andrej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Karpathy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532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645311" y="1980044"/>
            <a:ext cx="3055620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7x7 input (spatially)  assume 3x3 filter  applied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with stride</a:t>
            </a:r>
            <a:r>
              <a:rPr kumimoji="0" sz="24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3?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3196" y="1725155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8720" y="3594748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5099" y="1056961"/>
            <a:ext cx="86938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200" spc="-5" dirty="0"/>
              <a:t>A closer look at spatial</a:t>
            </a:r>
            <a:r>
              <a:rPr sz="2200" spc="35" dirty="0"/>
              <a:t> </a:t>
            </a:r>
            <a:r>
              <a:rPr sz="2200" spc="-5" dirty="0"/>
              <a:t>dimensions:</a:t>
            </a:r>
            <a:endParaRPr sz="220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97762" y="2227285"/>
          <a:ext cx="2679943" cy="27467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8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762668" y="3580079"/>
            <a:ext cx="3411854" cy="11285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8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doesn’t</a:t>
            </a:r>
            <a:r>
              <a:rPr kumimoji="0" sz="2400" b="1" i="0" u="none" strike="noStrike" kern="1200" cap="none" spc="-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fit!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5080" lvl="0" indent="0" algn="l" defTabSz="914400" rtl="0" eaLnBrk="1" fontAlgn="auto" latinLnBrk="0" hangingPunct="1">
              <a:lnSpc>
                <a:spcPts val="285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cannot apply 3x3 filter on  7x7 input with stride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Title 23"/>
          <p:cNvSpPr txBox="1">
            <a:spLocks/>
          </p:cNvSpPr>
          <p:nvPr/>
        </p:nvSpPr>
        <p:spPr>
          <a:xfrm>
            <a:off x="225099" y="199711"/>
            <a:ext cx="86938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Convolutions: More detail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604084"/>
            <a:ext cx="1072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Andrej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Karpathy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2482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64474" y="1485673"/>
            <a:ext cx="2696210" cy="0"/>
          </a:xfrm>
          <a:custGeom>
            <a:avLst/>
            <a:gdLst/>
            <a:ahLst/>
            <a:cxnLst/>
            <a:rect l="l" t="t" r="r" b="b"/>
            <a:pathLst>
              <a:path w="2696210">
                <a:moveTo>
                  <a:pt x="0" y="0"/>
                </a:moveTo>
                <a:lnTo>
                  <a:pt x="2695794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5921" y="2740757"/>
            <a:ext cx="2457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00293" y="1707998"/>
            <a:ext cx="0" cy="2595880"/>
          </a:xfrm>
          <a:custGeom>
            <a:avLst/>
            <a:gdLst/>
            <a:ahLst/>
            <a:cxnLst/>
            <a:rect l="l" t="t" r="r" b="b"/>
            <a:pathLst>
              <a:path h="2595879">
                <a:moveTo>
                  <a:pt x="0" y="0"/>
                </a:moveTo>
                <a:lnTo>
                  <a:pt x="0" y="2595294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50162" y="1693886"/>
          <a:ext cx="2679943" cy="27467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8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28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282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430049" y="1021858"/>
            <a:ext cx="5755005" cy="1228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263900" marR="0" lvl="0" indent="0" algn="l" defTabSz="914400" rtl="0" eaLnBrk="1" fontAlgn="auto" latinLnBrk="0" hangingPunct="1">
              <a:lnSpc>
                <a:spcPts val="2865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Output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size: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263900" marR="0" lvl="0" indent="0" algn="l" defTabSz="914400" rtl="0" eaLnBrk="1" fontAlgn="auto" latinLnBrk="0" hangingPunct="1">
              <a:lnSpc>
                <a:spcPts val="28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(N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F) / stride +</a:t>
            </a:r>
            <a:r>
              <a:rPr kumimoji="0" sz="2400" b="1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81440" y="2581305"/>
            <a:ext cx="4323715" cy="1487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8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e.g. N = 7, F =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3: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stride 1 =&gt; (7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3)/1 + 1 =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stride 2 =&gt; (7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3)/2 + 1 =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ts val="28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stride 3 =&gt; (7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3)/3 + 1 = 2.33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:\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Title 23"/>
          <p:cNvSpPr txBox="1">
            <a:spLocks/>
          </p:cNvSpPr>
          <p:nvPr/>
        </p:nvSpPr>
        <p:spPr>
          <a:xfrm>
            <a:off x="225099" y="199711"/>
            <a:ext cx="8693800" cy="55399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Convolutions: More detail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604084"/>
            <a:ext cx="1072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Andrej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Karpathy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5532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" y="1101399"/>
            <a:ext cx="9143981" cy="4378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6200" y="857250"/>
            <a:ext cx="68770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5" dirty="0"/>
              <a:t>preview:</a:t>
            </a:r>
            <a:endParaRPr sz="1400"/>
          </a:p>
        </p:txBody>
      </p:sp>
      <p:sp>
        <p:nvSpPr>
          <p:cNvPr id="9" name="Title 23"/>
          <p:cNvSpPr txBox="1">
            <a:spLocks/>
          </p:cNvSpPr>
          <p:nvPr/>
        </p:nvSpPr>
        <p:spPr>
          <a:xfrm>
            <a:off x="225099" y="199711"/>
            <a:ext cx="86938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Convolutions: More detail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604084"/>
            <a:ext cx="1072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Andrej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Karpathy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9975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954" name="Picture 2" descr="http://www.mdpi.com/remotesensing/remotesensing-07-14680/article_deploy/html/images/remotesensing-07-14680-g002-102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906" y="1334992"/>
            <a:ext cx="7810500" cy="32289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6604084"/>
            <a:ext cx="3857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Figure from http://www.mdpi.com/2072-4292/7/11/14680/htm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Common Architecture: </a:t>
            </a:r>
            <a:r>
              <a:rPr lang="en-US" dirty="0" err="1"/>
              <a:t>AlexNet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778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225099" y="199711"/>
            <a:ext cx="8693800" cy="553998"/>
          </a:xfrm>
        </p:spPr>
        <p:txBody>
          <a:bodyPr/>
          <a:lstStyle/>
          <a:p>
            <a:r>
              <a:rPr lang="en-US" spc="-5" dirty="0"/>
              <a:t>Case Study:</a:t>
            </a:r>
            <a:r>
              <a:rPr lang="en-US" spc="-50" dirty="0"/>
              <a:t> </a:t>
            </a:r>
            <a:r>
              <a:rPr lang="en-US" spc="-5" dirty="0" err="1"/>
              <a:t>VGGNet</a:t>
            </a:r>
            <a:endParaRPr lang="en-US" dirty="0"/>
          </a:p>
        </p:txBody>
      </p:sp>
      <p:sp>
        <p:nvSpPr>
          <p:cNvPr id="5" name="object 5"/>
          <p:cNvSpPr/>
          <p:nvPr/>
        </p:nvSpPr>
        <p:spPr>
          <a:xfrm>
            <a:off x="5057640" y="857250"/>
            <a:ext cx="3975241" cy="4607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65559" y="857250"/>
            <a:ext cx="692150" cy="3341370"/>
          </a:xfrm>
          <a:custGeom>
            <a:avLst/>
            <a:gdLst/>
            <a:ahLst/>
            <a:cxnLst/>
            <a:rect l="l" t="t" r="r" b="b"/>
            <a:pathLst>
              <a:path w="692150" h="3341370">
                <a:moveTo>
                  <a:pt x="692098" y="0"/>
                </a:moveTo>
                <a:lnTo>
                  <a:pt x="692098" y="3341268"/>
                </a:lnTo>
                <a:lnTo>
                  <a:pt x="0" y="3341268"/>
                </a:lnTo>
                <a:lnTo>
                  <a:pt x="0" y="0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08970" y="2535250"/>
            <a:ext cx="4844415" cy="869315"/>
          </a:xfrm>
          <a:custGeom>
            <a:avLst/>
            <a:gdLst/>
            <a:ahLst/>
            <a:cxnLst/>
            <a:rect l="l" t="t" r="r" b="b"/>
            <a:pathLst>
              <a:path w="4844415" h="869314">
                <a:moveTo>
                  <a:pt x="0" y="868720"/>
                </a:moveTo>
                <a:lnTo>
                  <a:pt x="4844090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47510" y="2504276"/>
            <a:ext cx="90805" cy="62230"/>
          </a:xfrm>
          <a:custGeom>
            <a:avLst/>
            <a:gdLst/>
            <a:ahLst/>
            <a:cxnLst/>
            <a:rect l="l" t="t" r="r" b="b"/>
            <a:pathLst>
              <a:path w="90804" h="62230">
                <a:moveTo>
                  <a:pt x="11099" y="61942"/>
                </a:moveTo>
                <a:lnTo>
                  <a:pt x="90649" y="15709"/>
                </a:lnTo>
                <a:lnTo>
                  <a:pt x="0" y="0"/>
                </a:lnTo>
                <a:lnTo>
                  <a:pt x="11099" y="61942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8100" y="1930481"/>
            <a:ext cx="3161665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Only 3x3 CONV stride 1, pad 1  and  2x2 MAX POOL stride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9649" y="3648354"/>
            <a:ext cx="3491865" cy="17004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679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best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model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11.2% top 5 error in ILSVRC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2013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-&gt;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7.3% top 5</a:t>
            </a:r>
            <a:r>
              <a:rPr kumimoji="0" sz="1800" b="0" i="0" u="none" strike="noStrike" kern="1200" cap="none" spc="-5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error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0193" y="1314977"/>
            <a:ext cx="27943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sz="1400" b="0" i="1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Simonyan</a:t>
            </a:r>
            <a:r>
              <a:rPr kumimoji="0" lang="en-US" sz="14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Zisserman,</a:t>
            </a:r>
            <a:r>
              <a:rPr kumimoji="0" lang="en-US" sz="1400" b="0" i="1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4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2014]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604084"/>
            <a:ext cx="1072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Andrej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Karpathy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6357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" y="1075675"/>
            <a:ext cx="9143981" cy="2691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4966" y="1100961"/>
            <a:ext cx="174371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[Szegedy et al.,</a:t>
            </a:r>
            <a:r>
              <a:rPr kumimoji="0" sz="1400" b="0" i="1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2014]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2619" y="3433394"/>
            <a:ext cx="3720717" cy="1917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10869" y="4012847"/>
            <a:ext cx="4297680" cy="1272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Inception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module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7815" marR="0" lvl="0" indent="0" algn="l" defTabSz="914400" rtl="0" eaLnBrk="1" fontAlgn="auto" latinLnBrk="0" hangingPunct="1">
              <a:lnSpc>
                <a:spcPct val="100000"/>
              </a:lnSpc>
              <a:spcBef>
                <a:spcPts val="19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ILSVRC 2014 winner (6.7% top 5</a:t>
            </a:r>
            <a:r>
              <a:rPr kumimoji="0" sz="1800" b="0" i="0" u="none" strike="noStrike" kern="1200" cap="none" spc="3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error)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Title 22"/>
          <p:cNvSpPr txBox="1">
            <a:spLocks/>
          </p:cNvSpPr>
          <p:nvPr/>
        </p:nvSpPr>
        <p:spPr>
          <a:xfrm>
            <a:off x="225099" y="199711"/>
            <a:ext cx="86938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Case Study:</a:t>
            </a:r>
            <a:r>
              <a:rPr kumimoji="0" lang="en-US" sz="3600" b="0" i="0" u="none" strike="noStrike" kern="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n-US" sz="3600" b="0" i="0" u="none" strike="noStrike" kern="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GoogLeNet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604084"/>
            <a:ext cx="1072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Andrej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Karpathy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06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Convolutional Neural Networks (CNN)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24" y="914400"/>
            <a:ext cx="5430065" cy="5257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Neural network with specialized connectivity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Stack multiple stages of feature extractors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Higher stages compute more global, more invariant, </a:t>
            </a:r>
            <a:r>
              <a:rPr lang="en-US" sz="2200" i="1" dirty="0"/>
              <a:t>more abstract</a:t>
            </a:r>
            <a:r>
              <a:rPr lang="en-US" sz="2200" dirty="0"/>
              <a:t>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Classification layer at the end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l="383"/>
          <a:stretch/>
        </p:blipFill>
        <p:spPr>
          <a:xfrm>
            <a:off x="5605070" y="976860"/>
            <a:ext cx="3276600" cy="26371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7032" y="6196679"/>
            <a:ext cx="88334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LeCun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L.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Bottou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Y.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Bengio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and P.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Haffner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4"/>
              </a:rPr>
              <a:t>Gradient-based learning applied to document recognition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Proceedings of the IEEE 86(11): 2278–2324, 1998.</a:t>
            </a:r>
          </a:p>
        </p:txBody>
      </p:sp>
      <p:pic>
        <p:nvPicPr>
          <p:cNvPr id="13" name="Content Placeholder 3" descr="lenet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8756" y="3740695"/>
            <a:ext cx="8722844" cy="25077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05141" y="6610662"/>
            <a:ext cx="17388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Adapted from Rob Fergus</a:t>
            </a:r>
          </a:p>
        </p:txBody>
      </p:sp>
    </p:spTree>
    <p:extLst>
      <p:ext uri="{BB962C8B-B14F-4D97-AF65-F5344CB8AC3E}">
        <p14:creationId xmlns:p14="http://schemas.microsoft.com/office/powerpoint/2010/main" val="425231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39499" y="5126349"/>
            <a:ext cx="743775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Slide from Kaiming He’s recent presentation</a:t>
            </a:r>
            <a:r>
              <a:rPr kumimoji="0" sz="1400" b="0" i="0" u="none" strike="noStrike" kern="1200" cap="none" spc="2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heavy" strike="noStrike" kern="1200" cap="none" spc="-5" normalizeH="0" baseline="0" noProof="0" dirty="0">
                <a:ln>
                  <a:noFill/>
                </a:ln>
                <a:solidFill>
                  <a:srgbClr val="1154CC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https://www.youtube.com/watch?v=1PGLj-uKT1w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54373" y="1787999"/>
            <a:ext cx="5641113" cy="31759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49610" y="1783211"/>
            <a:ext cx="5650865" cy="3185795"/>
          </a:xfrm>
          <a:custGeom>
            <a:avLst/>
            <a:gdLst/>
            <a:ahLst/>
            <a:cxnLst/>
            <a:rect l="l" t="t" r="r" b="b"/>
            <a:pathLst>
              <a:path w="5650865" h="3185795">
                <a:moveTo>
                  <a:pt x="0" y="0"/>
                </a:moveTo>
                <a:lnTo>
                  <a:pt x="5650651" y="0"/>
                </a:lnTo>
                <a:lnTo>
                  <a:pt x="5650651" y="3185531"/>
                </a:lnTo>
                <a:lnTo>
                  <a:pt x="0" y="318553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56563" y="1100962"/>
            <a:ext cx="4012565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[He et al.,</a:t>
            </a:r>
            <a:r>
              <a:rPr kumimoji="0" sz="1400" b="0" i="1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2015]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ILSVRC 2015 winner (3.6% top 5</a:t>
            </a:r>
            <a:r>
              <a:rPr kumimoji="0" sz="1800" b="0" i="0" u="none" strike="noStrike" kern="1200" cap="none" spc="3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error)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</a:t>
            </a:r>
            <a:r>
              <a:rPr lang="en-US" dirty="0" err="1"/>
              <a:t>ResNet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604084"/>
            <a:ext cx="1072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Andrej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Karpathy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7568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51473" y="1026575"/>
            <a:ext cx="7125060" cy="39994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6711" y="1021812"/>
            <a:ext cx="7134859" cy="4009390"/>
          </a:xfrm>
          <a:custGeom>
            <a:avLst/>
            <a:gdLst/>
            <a:ahLst/>
            <a:cxnLst/>
            <a:rect l="l" t="t" r="r" b="b"/>
            <a:pathLst>
              <a:path w="7134859" h="4009390">
                <a:moveTo>
                  <a:pt x="0" y="0"/>
                </a:moveTo>
                <a:lnTo>
                  <a:pt x="7134573" y="0"/>
                </a:lnTo>
                <a:lnTo>
                  <a:pt x="7134573" y="4008954"/>
                </a:lnTo>
                <a:lnTo>
                  <a:pt x="0" y="400895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2849" y="5132702"/>
            <a:ext cx="358076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(slide from Kaiming He’s recent</a:t>
            </a:r>
            <a:r>
              <a:rPr kumimoji="0" sz="14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presentation)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</a:t>
            </a:r>
            <a:r>
              <a:rPr lang="en-US" dirty="0" err="1"/>
              <a:t>ResNet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604084"/>
            <a:ext cx="1072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Andrej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Karpathy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224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756563" y="1100962"/>
            <a:ext cx="4012565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[He et al.,</a:t>
            </a:r>
            <a:r>
              <a:rPr kumimoji="0" sz="1400" b="0" i="1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2015]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ILSVRC 2015 winner (3.6% top 5</a:t>
            </a:r>
            <a:r>
              <a:rPr kumimoji="0" sz="1800" b="0" i="0" u="none" strike="noStrike" kern="1200" cap="none" spc="3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error)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2099" y="1780674"/>
            <a:ext cx="5873013" cy="3296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7335" y="1775911"/>
            <a:ext cx="5882640" cy="3306445"/>
          </a:xfrm>
          <a:custGeom>
            <a:avLst/>
            <a:gdLst/>
            <a:ahLst/>
            <a:cxnLst/>
            <a:rect l="l" t="t" r="r" b="b"/>
            <a:pathLst>
              <a:path w="5882640" h="3306445">
                <a:moveTo>
                  <a:pt x="0" y="0"/>
                </a:moveTo>
                <a:lnTo>
                  <a:pt x="5882550" y="0"/>
                </a:lnTo>
                <a:lnTo>
                  <a:pt x="5882550" y="3306155"/>
                </a:lnTo>
                <a:lnTo>
                  <a:pt x="0" y="330615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2849" y="5132702"/>
            <a:ext cx="358076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(slide from Kaiming He’s recent</a:t>
            </a:r>
            <a:r>
              <a:rPr kumimoji="0" sz="14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presentation)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92831" y="1855334"/>
            <a:ext cx="2133600" cy="1139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2-3 weeks of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training  on 8 GPU</a:t>
            </a:r>
            <a:r>
              <a:rPr kumimoji="0" sz="18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machine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5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</a:t>
            </a:r>
            <a:r>
              <a:rPr lang="en-US" dirty="0" err="1"/>
              <a:t>ResNet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604084"/>
            <a:ext cx="1072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Andrej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Karpathy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1372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0"/>
          </a:xfrm>
        </p:spPr>
        <p:txBody>
          <a:bodyPr/>
          <a:lstStyle/>
          <a:p>
            <a:r>
              <a:rPr lang="en-US" dirty="0"/>
              <a:t>Practical matters</a:t>
            </a:r>
          </a:p>
        </p:txBody>
      </p:sp>
    </p:spTree>
    <p:extLst>
      <p:ext uri="{BB962C8B-B14F-4D97-AF65-F5344CB8AC3E}">
        <p14:creationId xmlns:p14="http://schemas.microsoft.com/office/powerpoint/2010/main" val="2168737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Comments on training algorithm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257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200" dirty="0"/>
              <a:t>Not guaranteed to converge to zero training error, may converge to local optima or oscillate indefinitely.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200" dirty="0"/>
              <a:t>However, in practice, does converge to low error for many large networks on real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200" dirty="0"/>
              <a:t>Thousands of epochs (epoch = network sees all training data once) may be required, hours or days to train.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200" dirty="0"/>
              <a:t>To avoid local-minima problems, run several trials starting with different random weights (</a:t>
            </a:r>
            <a:r>
              <a:rPr lang="en-US" altLang="en-US" sz="2200" i="1" dirty="0"/>
              <a:t>random restarts</a:t>
            </a:r>
            <a:r>
              <a:rPr lang="en-US" altLang="en-US" sz="2200" dirty="0"/>
              <a:t>), and take results of trial with lowest training set error.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May be hard to set learning rate and to select number of hidden units and layers.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Neural networks had fallen out of fashion in 90s, early 2000s; back with a new name and significantly improved performance (deep networks trained with dropout and lots of data).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611779"/>
            <a:ext cx="2646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Ray Mooney, Carlos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Guestrin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Dhruv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Batra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2166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Over-training prevention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538936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Running too many epochs can result in over-fitting.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Keep a hold-out validation set and test accuracy on it after every epoch. Stop training when additional epochs actually increase validation error.</a:t>
            </a:r>
          </a:p>
          <a:p>
            <a:pPr marL="0" indent="0">
              <a:lnSpc>
                <a:spcPct val="90000"/>
              </a:lnSpc>
            </a:pPr>
            <a:endParaRPr lang="en-US" alt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90675" y="1450280"/>
            <a:ext cx="6367463" cy="2149475"/>
            <a:chOff x="1590675" y="1450280"/>
            <a:chExt cx="6367463" cy="2149475"/>
          </a:xfrm>
        </p:grpSpPr>
        <p:sp>
          <p:nvSpPr>
            <p:cNvPr id="263181" name="Text Box 13"/>
            <p:cNvSpPr txBox="1">
              <a:spLocks noChangeArrowheads="1"/>
            </p:cNvSpPr>
            <p:nvPr/>
          </p:nvSpPr>
          <p:spPr bwMode="auto">
            <a:xfrm>
              <a:off x="1771650" y="3140968"/>
              <a:ext cx="3079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263182" name="Text Box 14"/>
            <p:cNvSpPr txBox="1">
              <a:spLocks noChangeArrowheads="1"/>
            </p:cNvSpPr>
            <p:nvPr/>
          </p:nvSpPr>
          <p:spPr bwMode="auto">
            <a:xfrm>
              <a:off x="3109913" y="3202880"/>
              <a:ext cx="19272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 training epochs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590675" y="1450280"/>
              <a:ext cx="6367463" cy="1690688"/>
              <a:chOff x="1590675" y="1793875"/>
              <a:chExt cx="6367463" cy="1690688"/>
            </a:xfrm>
          </p:grpSpPr>
          <p:sp>
            <p:nvSpPr>
              <p:cNvPr id="263172" name="Line 4"/>
              <p:cNvSpPr>
                <a:spLocks noChangeShapeType="1"/>
              </p:cNvSpPr>
              <p:nvPr/>
            </p:nvSpPr>
            <p:spPr bwMode="auto">
              <a:xfrm>
                <a:off x="2033588" y="1793875"/>
                <a:ext cx="0" cy="16827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63173" name="Line 5"/>
              <p:cNvSpPr>
                <a:spLocks noChangeShapeType="1"/>
              </p:cNvSpPr>
              <p:nvPr/>
            </p:nvSpPr>
            <p:spPr bwMode="auto">
              <a:xfrm>
                <a:off x="2022475" y="3476625"/>
                <a:ext cx="42418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63174" name="Text Box 6"/>
              <p:cNvSpPr txBox="1">
                <a:spLocks noChangeArrowheads="1"/>
              </p:cNvSpPr>
              <p:nvPr/>
            </p:nvSpPr>
            <p:spPr bwMode="auto">
              <a:xfrm rot="-5400000">
                <a:off x="1452563" y="2135187"/>
                <a:ext cx="6731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error</a:t>
                </a:r>
              </a:p>
            </p:txBody>
          </p:sp>
          <p:sp>
            <p:nvSpPr>
              <p:cNvPr id="263177" name="Text Box 9"/>
              <p:cNvSpPr txBox="1">
                <a:spLocks noChangeArrowheads="1"/>
              </p:cNvSpPr>
              <p:nvPr/>
            </p:nvSpPr>
            <p:spPr bwMode="auto">
              <a:xfrm>
                <a:off x="6186488" y="3087688"/>
                <a:ext cx="177165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on training data</a:t>
                </a:r>
              </a:p>
            </p:txBody>
          </p:sp>
          <p:sp>
            <p:nvSpPr>
              <p:cNvPr id="263180" name="Text Box 12"/>
              <p:cNvSpPr txBox="1">
                <a:spLocks noChangeArrowheads="1"/>
              </p:cNvSpPr>
              <p:nvPr/>
            </p:nvSpPr>
            <p:spPr bwMode="auto">
              <a:xfrm>
                <a:off x="6156325" y="2449513"/>
                <a:ext cx="1335088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on test data</a:t>
                </a:r>
              </a:p>
            </p:txBody>
          </p:sp>
          <p:sp>
            <p:nvSpPr>
              <p:cNvPr id="263183" name="Freeform 15"/>
              <p:cNvSpPr>
                <a:spLocks/>
              </p:cNvSpPr>
              <p:nvPr/>
            </p:nvSpPr>
            <p:spPr bwMode="auto">
              <a:xfrm>
                <a:off x="2022475" y="2011363"/>
                <a:ext cx="4133850" cy="1450975"/>
              </a:xfrm>
              <a:custGeom>
                <a:avLst/>
                <a:gdLst>
                  <a:gd name="T0" fmla="*/ 0 w 2604"/>
                  <a:gd name="T1" fmla="*/ 0 h 914"/>
                  <a:gd name="T2" fmla="*/ 70 w 2604"/>
                  <a:gd name="T3" fmla="*/ 262 h 914"/>
                  <a:gd name="T4" fmla="*/ 323 w 2604"/>
                  <a:gd name="T5" fmla="*/ 553 h 914"/>
                  <a:gd name="T6" fmla="*/ 722 w 2604"/>
                  <a:gd name="T7" fmla="*/ 776 h 914"/>
                  <a:gd name="T8" fmla="*/ 1460 w 2604"/>
                  <a:gd name="T9" fmla="*/ 868 h 914"/>
                  <a:gd name="T10" fmla="*/ 2212 w 2604"/>
                  <a:gd name="T11" fmla="*/ 884 h 914"/>
                  <a:gd name="T12" fmla="*/ 2604 w 2604"/>
                  <a:gd name="T13" fmla="*/ 914 h 9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04" h="914">
                    <a:moveTo>
                      <a:pt x="0" y="0"/>
                    </a:moveTo>
                    <a:cubicBezTo>
                      <a:pt x="8" y="85"/>
                      <a:pt x="16" y="170"/>
                      <a:pt x="70" y="262"/>
                    </a:cubicBezTo>
                    <a:cubicBezTo>
                      <a:pt x="124" y="354"/>
                      <a:pt x="214" y="467"/>
                      <a:pt x="323" y="553"/>
                    </a:cubicBezTo>
                    <a:cubicBezTo>
                      <a:pt x="432" y="639"/>
                      <a:pt x="533" y="724"/>
                      <a:pt x="722" y="776"/>
                    </a:cubicBezTo>
                    <a:cubicBezTo>
                      <a:pt x="911" y="828"/>
                      <a:pt x="1212" y="850"/>
                      <a:pt x="1460" y="868"/>
                    </a:cubicBezTo>
                    <a:cubicBezTo>
                      <a:pt x="1708" y="886"/>
                      <a:pt x="2021" y="876"/>
                      <a:pt x="2212" y="884"/>
                    </a:cubicBezTo>
                    <a:cubicBezTo>
                      <a:pt x="2403" y="892"/>
                      <a:pt x="2543" y="914"/>
                      <a:pt x="2604" y="914"/>
                    </a:cubicBezTo>
                  </a:path>
                </a:pathLst>
              </a:custGeom>
              <a:noFill/>
              <a:ln w="2857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63184" name="Freeform 16"/>
              <p:cNvSpPr>
                <a:spLocks/>
              </p:cNvSpPr>
              <p:nvPr/>
            </p:nvSpPr>
            <p:spPr bwMode="auto">
              <a:xfrm>
                <a:off x="2022475" y="2011363"/>
                <a:ext cx="4060825" cy="1182687"/>
              </a:xfrm>
              <a:custGeom>
                <a:avLst/>
                <a:gdLst>
                  <a:gd name="T0" fmla="*/ 0 w 2558"/>
                  <a:gd name="T1" fmla="*/ 0 h 745"/>
                  <a:gd name="T2" fmla="*/ 139 w 2558"/>
                  <a:gd name="T3" fmla="*/ 277 h 745"/>
                  <a:gd name="T4" fmla="*/ 438 w 2558"/>
                  <a:gd name="T5" fmla="*/ 469 h 745"/>
                  <a:gd name="T6" fmla="*/ 1037 w 2558"/>
                  <a:gd name="T7" fmla="*/ 699 h 745"/>
                  <a:gd name="T8" fmla="*/ 1444 w 2558"/>
                  <a:gd name="T9" fmla="*/ 730 h 745"/>
                  <a:gd name="T10" fmla="*/ 2051 w 2558"/>
                  <a:gd name="T11" fmla="*/ 607 h 745"/>
                  <a:gd name="T12" fmla="*/ 2335 w 2558"/>
                  <a:gd name="T13" fmla="*/ 484 h 745"/>
                  <a:gd name="T14" fmla="*/ 2558 w 2558"/>
                  <a:gd name="T15" fmla="*/ 415 h 7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58" h="745">
                    <a:moveTo>
                      <a:pt x="0" y="0"/>
                    </a:moveTo>
                    <a:cubicBezTo>
                      <a:pt x="33" y="99"/>
                      <a:pt x="66" y="199"/>
                      <a:pt x="139" y="277"/>
                    </a:cubicBezTo>
                    <a:cubicBezTo>
                      <a:pt x="212" y="355"/>
                      <a:pt x="288" y="399"/>
                      <a:pt x="438" y="469"/>
                    </a:cubicBezTo>
                    <a:cubicBezTo>
                      <a:pt x="588" y="539"/>
                      <a:pt x="869" y="655"/>
                      <a:pt x="1037" y="699"/>
                    </a:cubicBezTo>
                    <a:cubicBezTo>
                      <a:pt x="1205" y="743"/>
                      <a:pt x="1275" y="745"/>
                      <a:pt x="1444" y="730"/>
                    </a:cubicBezTo>
                    <a:cubicBezTo>
                      <a:pt x="1613" y="715"/>
                      <a:pt x="1903" y="648"/>
                      <a:pt x="2051" y="607"/>
                    </a:cubicBezTo>
                    <a:cubicBezTo>
                      <a:pt x="2199" y="566"/>
                      <a:pt x="2251" y="516"/>
                      <a:pt x="2335" y="484"/>
                    </a:cubicBezTo>
                    <a:cubicBezTo>
                      <a:pt x="2419" y="452"/>
                      <a:pt x="2525" y="430"/>
                      <a:pt x="2558" y="415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0" y="6604084"/>
            <a:ext cx="1736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Adapted from Ray Mooney</a:t>
            </a:r>
          </a:p>
        </p:txBody>
      </p:sp>
    </p:spTree>
    <p:extLst>
      <p:ext uri="{BB962C8B-B14F-4D97-AF65-F5344CB8AC3E}">
        <p14:creationId xmlns:p14="http://schemas.microsoft.com/office/powerpoint/2010/main" val="1833513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Training: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mini-batch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regularization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/>
              <a:t>cross-validation for your 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RELU or leaky </a:t>
            </a:r>
            <a:r>
              <a:rPr lang="en-US" dirty="0" smtClean="0"/>
              <a:t>RELU, </a:t>
            </a:r>
            <a:r>
              <a:rPr lang="en-US" dirty="0"/>
              <a:t>don’t use sigmoid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Center (subtract mean from) your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Learning </a:t>
            </a:r>
            <a:r>
              <a:rPr lang="en-US" dirty="0"/>
              <a:t>rate: too high? </a:t>
            </a:r>
            <a:r>
              <a:rPr lang="en-US" dirty="0" smtClean="0"/>
              <a:t>too </a:t>
            </a:r>
            <a:r>
              <a:rPr lang="en-US" dirty="0"/>
              <a:t>low?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57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Regularization: Dropout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</p:txBody>
      </p:sp>
      <p:pic>
        <p:nvPicPr>
          <p:cNvPr id="62468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599"/>
            <a:ext cx="4835966" cy="2647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366" y="1024624"/>
            <a:ext cx="3393634" cy="257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6159259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Dropout: A simple way to prevent neural networks from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overfitting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[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5"/>
              </a:rPr>
              <a:t>Srivastava JMLR 2014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</a:t>
            </a:r>
          </a:p>
        </p:txBody>
      </p:sp>
      <p:sp>
        <p:nvSpPr>
          <p:cNvPr id="3" name="Rectangle 2"/>
          <p:cNvSpPr/>
          <p:nvPr/>
        </p:nvSpPr>
        <p:spPr>
          <a:xfrm>
            <a:off x="465826" y="4589254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Randomly turn off some neurons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Allows individual neurons to independently be responsible for performance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604084"/>
            <a:ext cx="17123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Adapted from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Jia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-bin Huang</a:t>
            </a:r>
          </a:p>
        </p:txBody>
      </p:sp>
    </p:spTree>
    <p:extLst>
      <p:ext uri="{BB962C8B-B14F-4D97-AF65-F5344CB8AC3E}">
        <p14:creationId xmlns:p14="http://schemas.microsoft.com/office/powerpoint/2010/main" val="2147789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Augmentation (Jittering)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i="1" dirty="0"/>
              <a:t>virtual</a:t>
            </a:r>
            <a:r>
              <a:rPr lang="en-US" dirty="0"/>
              <a:t> training samples</a:t>
            </a:r>
          </a:p>
          <a:p>
            <a:pPr lvl="1"/>
            <a:r>
              <a:rPr lang="en-US" dirty="0"/>
              <a:t>Horizontal flip</a:t>
            </a:r>
          </a:p>
          <a:p>
            <a:pPr lvl="1"/>
            <a:r>
              <a:rPr lang="en-US" dirty="0"/>
              <a:t>Random crop</a:t>
            </a:r>
          </a:p>
          <a:p>
            <a:pPr lvl="1"/>
            <a:r>
              <a:rPr lang="en-US" dirty="0"/>
              <a:t>Color casting</a:t>
            </a:r>
          </a:p>
          <a:p>
            <a:pPr lvl="1"/>
            <a:r>
              <a:rPr lang="en-US" dirty="0"/>
              <a:t>Geometric distortion</a:t>
            </a:r>
          </a:p>
        </p:txBody>
      </p:sp>
      <p:pic>
        <p:nvPicPr>
          <p:cNvPr id="4" name="Content Placeholder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3400" y="1635663"/>
            <a:ext cx="4800600" cy="5194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226200" y="6393325"/>
            <a:ext cx="3117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Deep Image 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4"/>
              </a:rPr>
              <a:t>Wu et al. 2015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604084"/>
            <a:ext cx="918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Jia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-bin Huang</a:t>
            </a:r>
          </a:p>
        </p:txBody>
      </p:sp>
    </p:spTree>
    <p:extLst>
      <p:ext uri="{BB962C8B-B14F-4D97-AF65-F5344CB8AC3E}">
        <p14:creationId xmlns:p14="http://schemas.microsoft.com/office/powerpoint/2010/main" val="3599782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5188" y="1284014"/>
            <a:ext cx="4834890" cy="738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800" spc="-5" dirty="0"/>
              <a:t>Transfer</a:t>
            </a:r>
            <a:r>
              <a:rPr sz="4800" spc="-45" dirty="0"/>
              <a:t> </a:t>
            </a:r>
            <a:r>
              <a:rPr sz="4800" spc="-5" dirty="0"/>
              <a:t>Learning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259151" y="2940979"/>
            <a:ext cx="6542405" cy="92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8970" marR="5080" lvl="0" indent="-190690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“You need a lot of a data if you want to  train/use</a:t>
            </a:r>
            <a:r>
              <a:rPr kumimoji="0" sz="30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CNNs”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 rot="18840000">
            <a:off x="3061872" y="3183782"/>
            <a:ext cx="2941634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2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/>
                <a:ea typeface="+mn-ea"/>
                <a:cs typeface="Impact"/>
              </a:rPr>
              <a:t>BUSTED</a:t>
            </a:r>
            <a:endParaRPr kumimoji="0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/>
              <a:ea typeface="+mn-ea"/>
              <a:cs typeface="Impac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604084"/>
            <a:ext cx="1072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Andrej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Karpathy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6493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Feed-forward feature extraction: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Convolve input with learned filters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Apply non-linearity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Spatial pooling (</a:t>
            </a:r>
            <a:r>
              <a:rPr lang="en-US" dirty="0" err="1"/>
              <a:t>downsample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Supervised training of convolutional </a:t>
            </a:r>
            <a:br>
              <a:rPr lang="en-US" sz="2400" dirty="0"/>
            </a:br>
            <a:r>
              <a:rPr lang="en-US" sz="2400" dirty="0"/>
              <a:t>filters by back-propagating </a:t>
            </a:r>
            <a:br>
              <a:rPr lang="en-US" sz="2400" dirty="0"/>
            </a:br>
            <a:r>
              <a:rPr lang="en-US" sz="2400" dirty="0"/>
              <a:t>classification error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6604084"/>
            <a:ext cx="19111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Adapted from Lana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Lazebnik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Convolutional Neural Networks (CNN)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06206" y="1205498"/>
            <a:ext cx="2648607" cy="5398586"/>
            <a:chOff x="6306206" y="1205498"/>
            <a:chExt cx="2648607" cy="5398586"/>
          </a:xfrm>
        </p:grpSpPr>
        <p:grpSp>
          <p:nvGrpSpPr>
            <p:cNvPr id="8" name="Group 7"/>
            <p:cNvGrpSpPr/>
            <p:nvPr/>
          </p:nvGrpSpPr>
          <p:grpSpPr>
            <a:xfrm>
              <a:off x="6388751" y="2606380"/>
              <a:ext cx="2513164" cy="3997704"/>
              <a:chOff x="6404518" y="2819400"/>
              <a:chExt cx="2513164" cy="3997704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6404518" y="6324600"/>
                <a:ext cx="2513164" cy="49250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0" tIns="45715" rIns="91430" bIns="45715"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Myriad Pro"/>
                  </a:rPr>
                  <a:t>Input Image</a:t>
                </a: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6404518" y="5124228"/>
                <a:ext cx="2513164" cy="743172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0" tIns="45715" rIns="91430" bIns="45715"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Myriad Pro"/>
                  </a:rPr>
                  <a:t>Convolution (Learned)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6404518" y="4191000"/>
                <a:ext cx="2513164" cy="49250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0" tIns="45715" rIns="91430" bIns="45715"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Myriad Pro"/>
                  </a:rPr>
                  <a:t>Non-linearity</a:t>
                </a: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6421393" y="3241296"/>
                <a:ext cx="2492926" cy="4925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0" tIns="45715" rIns="91430" bIns="45715"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Myriad Pro"/>
                  </a:rPr>
                  <a:t>Spatial pooling</a:t>
                </a:r>
              </a:p>
            </p:txBody>
          </p:sp>
          <p:sp>
            <p:nvSpPr>
              <p:cNvPr id="9" name="Up Arrow 8"/>
              <p:cNvSpPr/>
              <p:nvPr/>
            </p:nvSpPr>
            <p:spPr>
              <a:xfrm>
                <a:off x="7458428" y="5915726"/>
                <a:ext cx="391837" cy="408874"/>
              </a:xfrm>
              <a:prstGeom prst="up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0" tIns="45715" rIns="91430" bIns="45715"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Up Arrow 9"/>
              <p:cNvSpPr/>
              <p:nvPr/>
            </p:nvSpPr>
            <p:spPr>
              <a:xfrm>
                <a:off x="7462196" y="4723244"/>
                <a:ext cx="391837" cy="408874"/>
              </a:xfrm>
              <a:prstGeom prst="up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0" tIns="45715" rIns="91430" bIns="45715"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Up Arrow 10"/>
              <p:cNvSpPr/>
              <p:nvPr/>
            </p:nvSpPr>
            <p:spPr>
              <a:xfrm>
                <a:off x="7465964" y="3782126"/>
                <a:ext cx="391837" cy="408874"/>
              </a:xfrm>
              <a:prstGeom prst="up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0" tIns="45715" rIns="91430" bIns="45715"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Up Arrow 13"/>
              <p:cNvSpPr/>
              <p:nvPr/>
            </p:nvSpPr>
            <p:spPr>
              <a:xfrm>
                <a:off x="7469732" y="2819400"/>
                <a:ext cx="391837" cy="408874"/>
              </a:xfrm>
              <a:prstGeom prst="up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0" tIns="45715" rIns="91430" bIns="45715"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19" name="Up Arrow 18"/>
            <p:cNvSpPr/>
            <p:nvPr/>
          </p:nvSpPr>
          <p:spPr>
            <a:xfrm>
              <a:off x="7441787" y="1737417"/>
              <a:ext cx="391837" cy="408874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306206" y="1205498"/>
              <a:ext cx="2648607" cy="49250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Myriad Pro"/>
                </a:rPr>
                <a:t>Output (class 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Myriad Pro"/>
                </a:rPr>
                <a:t>probs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Myriad Pro"/>
                </a:rPr>
                <a:t>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88891" y="1898082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6903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pc="-5" dirty="0"/>
              <a:t>Transfer Learning with</a:t>
            </a:r>
            <a:r>
              <a:rPr lang="en-US" sz="3200" dirty="0"/>
              <a:t> </a:t>
            </a:r>
            <a:r>
              <a:rPr lang="en-US" sz="3200" spc="-5" dirty="0"/>
              <a:t>CNNs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more weights you need to learn, the more data you need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That’s why with a deeper network, you need more data for training than for a shallower network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One possible solution: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5135" y="3942389"/>
            <a:ext cx="6730047" cy="2571481"/>
            <a:chOff x="1665135" y="4286519"/>
            <a:chExt cx="6730047" cy="2571481"/>
          </a:xfrm>
        </p:grpSpPr>
        <p:pic>
          <p:nvPicPr>
            <p:cNvPr id="4" name="Picture 2" descr="http://neuralnetworksanddeeplearning.com/images/tikz36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74606" y="4286519"/>
              <a:ext cx="3194787" cy="1591689"/>
            </a:xfrm>
            <a:prstGeom prst="rect">
              <a:avLst/>
            </a:prstGeom>
            <a:noFill/>
          </p:spPr>
        </p:pic>
        <p:sp>
          <p:nvSpPr>
            <p:cNvPr id="5" name="Left Brace 4"/>
            <p:cNvSpPr/>
            <p:nvPr/>
          </p:nvSpPr>
          <p:spPr bwMode="auto">
            <a:xfrm rot="16200000">
              <a:off x="4052905" y="5144354"/>
              <a:ext cx="171088" cy="1876097"/>
            </a:xfrm>
            <a:prstGeom prst="leftBrac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6" name="Left Brace 5"/>
            <p:cNvSpPr/>
            <p:nvPr/>
          </p:nvSpPr>
          <p:spPr bwMode="auto">
            <a:xfrm rot="16200000">
              <a:off x="5374460" y="5803758"/>
              <a:ext cx="173776" cy="554602"/>
            </a:xfrm>
            <a:prstGeom prst="leftBrace">
              <a:avLst/>
            </a:prstGeom>
            <a:solidFill>
              <a:schemeClr val="bg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65135" y="6211669"/>
              <a:ext cx="35189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Set these to the already learned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weights from another network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84047" y="6211669"/>
              <a:ext cx="3211135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Learn these on your own task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7028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42899" y="1903807"/>
            <a:ext cx="695648" cy="35706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6476" y="1749170"/>
            <a:ext cx="875030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1. Train</a:t>
            </a:r>
            <a:r>
              <a:rPr kumimoji="0" sz="1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  Image</a:t>
            </a:r>
            <a:r>
              <a:rPr kumimoji="0" lang="en-US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et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608919" y="1753819"/>
            <a:ext cx="2306789" cy="3740611"/>
            <a:chOff x="2608919" y="1493686"/>
            <a:chExt cx="2306789" cy="3740611"/>
          </a:xfrm>
        </p:grpSpPr>
        <p:sp>
          <p:nvSpPr>
            <p:cNvPr id="11" name="object 11"/>
            <p:cNvSpPr/>
            <p:nvPr/>
          </p:nvSpPr>
          <p:spPr>
            <a:xfrm>
              <a:off x="2679319" y="1643649"/>
              <a:ext cx="695648" cy="35706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3566968" y="1493686"/>
              <a:ext cx="1348740" cy="2133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2. Small</a:t>
              </a:r>
              <a:r>
                <a:rPr kumimoji="0" sz="1400" b="0" i="0" u="none" strike="noStrike" kern="1200" cap="none" spc="-4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 </a:t>
              </a:r>
              <a:r>
                <a:rPr kumimoji="0" sz="14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dataset:</a:t>
              </a: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608919" y="4876792"/>
              <a:ext cx="885190" cy="357505"/>
            </a:xfrm>
            <a:custGeom>
              <a:avLst/>
              <a:gdLst/>
              <a:ahLst/>
              <a:cxnLst/>
              <a:rect l="l" t="t" r="r" b="b"/>
              <a:pathLst>
                <a:path w="885189" h="357504">
                  <a:moveTo>
                    <a:pt x="0" y="0"/>
                  </a:moveTo>
                  <a:lnTo>
                    <a:pt x="884998" y="0"/>
                  </a:lnTo>
                  <a:lnTo>
                    <a:pt x="884998" y="356999"/>
                  </a:lnTo>
                  <a:lnTo>
                    <a:pt x="0" y="3569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608218" y="5055291"/>
              <a:ext cx="346075" cy="0"/>
            </a:xfrm>
            <a:custGeom>
              <a:avLst/>
              <a:gdLst/>
              <a:ahLst/>
              <a:cxnLst/>
              <a:rect l="l" t="t" r="r" b="b"/>
              <a:pathLst>
                <a:path w="346075">
                  <a:moveTo>
                    <a:pt x="3455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3521768" y="5023816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5" h="63500">
                  <a:moveTo>
                    <a:pt x="86449" y="0"/>
                  </a:moveTo>
                  <a:lnTo>
                    <a:pt x="0" y="31474"/>
                  </a:lnTo>
                  <a:lnTo>
                    <a:pt x="86449" y="62949"/>
                  </a:lnTo>
                  <a:lnTo>
                    <a:pt x="86449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64793" y="1958323"/>
              <a:ext cx="224154" cy="2851785"/>
            </a:xfrm>
            <a:custGeom>
              <a:avLst/>
              <a:gdLst/>
              <a:ahLst/>
              <a:cxnLst/>
              <a:rect l="l" t="t" r="r" b="b"/>
              <a:pathLst>
                <a:path w="224154" h="2851785">
                  <a:moveTo>
                    <a:pt x="0" y="0"/>
                  </a:moveTo>
                  <a:lnTo>
                    <a:pt x="21965" y="4936"/>
                  </a:lnTo>
                  <a:lnTo>
                    <a:pt x="42884" y="19377"/>
                  </a:lnTo>
                  <a:lnTo>
                    <a:pt x="79224" y="74562"/>
                  </a:lnTo>
                  <a:lnTo>
                    <a:pt x="93223" y="113335"/>
                  </a:lnTo>
                  <a:lnTo>
                    <a:pt x="103521" y="157151"/>
                  </a:lnTo>
                  <a:lnTo>
                    <a:pt x="109877" y="204675"/>
                  </a:lnTo>
                  <a:lnTo>
                    <a:pt x="112049" y="254571"/>
                  </a:lnTo>
                  <a:lnTo>
                    <a:pt x="112049" y="1171025"/>
                  </a:lnTo>
                  <a:lnTo>
                    <a:pt x="116052" y="1238699"/>
                  </a:lnTo>
                  <a:lnTo>
                    <a:pt x="127349" y="1299511"/>
                  </a:lnTo>
                  <a:lnTo>
                    <a:pt x="144871" y="1351034"/>
                  </a:lnTo>
                  <a:lnTo>
                    <a:pt x="167549" y="1390840"/>
                  </a:lnTo>
                  <a:lnTo>
                    <a:pt x="224099" y="1425597"/>
                  </a:lnTo>
                  <a:lnTo>
                    <a:pt x="167549" y="1460353"/>
                  </a:lnTo>
                  <a:lnTo>
                    <a:pt x="144871" y="1500159"/>
                  </a:lnTo>
                  <a:lnTo>
                    <a:pt x="127349" y="1551682"/>
                  </a:lnTo>
                  <a:lnTo>
                    <a:pt x="116052" y="1612494"/>
                  </a:lnTo>
                  <a:lnTo>
                    <a:pt x="112049" y="1680171"/>
                  </a:lnTo>
                  <a:lnTo>
                    <a:pt x="112049" y="2596619"/>
                  </a:lnTo>
                  <a:lnTo>
                    <a:pt x="108046" y="2664296"/>
                  </a:lnTo>
                  <a:lnTo>
                    <a:pt x="96749" y="2725109"/>
                  </a:lnTo>
                  <a:lnTo>
                    <a:pt x="79227" y="2776631"/>
                  </a:lnTo>
                  <a:lnTo>
                    <a:pt x="56549" y="2816437"/>
                  </a:lnTo>
                  <a:lnTo>
                    <a:pt x="29784" y="2842100"/>
                  </a:lnTo>
                  <a:lnTo>
                    <a:pt x="0" y="2851194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3800826" y="3239136"/>
              <a:ext cx="1062990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Freeze</a:t>
              </a:r>
              <a:r>
                <a:rPr kumimoji="0" sz="1400" b="0" i="0" u="none" strike="noStrike" kern="1200" cap="none" spc="-5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 </a:t>
              </a:r>
              <a:r>
                <a:rPr kumimoji="0" sz="14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these</a:t>
              </a: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4009024" y="4940307"/>
              <a:ext cx="756285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Train</a:t>
              </a:r>
              <a:r>
                <a:rPr kumimoji="0" sz="1400" b="0" i="0" u="none" strike="noStrike" kern="1200" cap="none" spc="-6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 </a:t>
              </a:r>
              <a:r>
                <a:rPr kumimoji="0" sz="14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this</a:t>
              </a: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399119" y="1727519"/>
            <a:ext cx="3621344" cy="4405896"/>
            <a:chOff x="5399119" y="1467386"/>
            <a:chExt cx="3621344" cy="4405896"/>
          </a:xfrm>
        </p:grpSpPr>
        <p:sp>
          <p:nvSpPr>
            <p:cNvPr id="5" name="object 5"/>
            <p:cNvSpPr/>
            <p:nvPr/>
          </p:nvSpPr>
          <p:spPr>
            <a:xfrm>
              <a:off x="5721088" y="1651624"/>
              <a:ext cx="695648" cy="35706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6837333" y="1467386"/>
              <a:ext cx="1536700" cy="4343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ts val="166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3. Medium</a:t>
              </a:r>
              <a:r>
                <a:rPr kumimoji="0" sz="1400" b="0" i="0" u="none" strike="noStrike" kern="1200" cap="none" spc="-3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 </a:t>
              </a:r>
              <a:r>
                <a:rPr kumimoji="0" sz="14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dataset:</a:t>
              </a: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12700" marR="0" lvl="0" indent="0" algn="l" defTabSz="914400" rtl="0" eaLnBrk="1" fontAlgn="auto" latinLnBrk="0" hangingPunct="1">
                <a:lnSpc>
                  <a:spcPts val="166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1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finetuning</a:t>
              </a: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837333" y="2106196"/>
              <a:ext cx="2183130" cy="43601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lvl="0" indent="0" algn="l" defTabSz="914400" rtl="0" eaLnBrk="1" fontAlgn="auto" latinLnBrk="0" hangingPunct="1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1200" cap="none" spc="-5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more data = retrain more of  the network </a:t>
              </a:r>
              <a:r>
                <a:rPr kumimoji="0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(or </a:t>
              </a:r>
              <a:r>
                <a:rPr kumimoji="0" sz="1400" b="0" i="0" u="none" strike="noStrike" kern="1200" cap="none" spc="-5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all of</a:t>
              </a:r>
              <a:r>
                <a:rPr kumimoji="0" sz="1400" b="0" i="0" u="none" strike="noStrike" kern="1200" cap="none" spc="-3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 </a:t>
              </a:r>
              <a:r>
                <a:rPr kumimoji="0" sz="1400" b="0" i="0" u="none" strike="noStrike" kern="1200" cap="none" spc="-5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it)</a:t>
              </a: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5650688" y="4013144"/>
              <a:ext cx="885190" cy="1228725"/>
            </a:xfrm>
            <a:custGeom>
              <a:avLst/>
              <a:gdLst/>
              <a:ahLst/>
              <a:cxnLst/>
              <a:rect l="l" t="t" r="r" b="b"/>
              <a:pathLst>
                <a:path w="885190" h="1228725">
                  <a:moveTo>
                    <a:pt x="0" y="0"/>
                  </a:moveTo>
                  <a:lnTo>
                    <a:pt x="884998" y="0"/>
                  </a:lnTo>
                  <a:lnTo>
                    <a:pt x="884998" y="1228497"/>
                  </a:lnTo>
                  <a:lnTo>
                    <a:pt x="0" y="1228497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6649987" y="4627392"/>
              <a:ext cx="480695" cy="0"/>
            </a:xfrm>
            <a:custGeom>
              <a:avLst/>
              <a:gdLst/>
              <a:ahLst/>
              <a:cxnLst/>
              <a:rect l="l" t="t" r="r" b="b"/>
              <a:pathLst>
                <a:path w="480695">
                  <a:moveTo>
                    <a:pt x="4805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563537" y="4595917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5" h="63500">
                  <a:moveTo>
                    <a:pt x="86449" y="0"/>
                  </a:moveTo>
                  <a:lnTo>
                    <a:pt x="0" y="31474"/>
                  </a:lnTo>
                  <a:lnTo>
                    <a:pt x="86449" y="62949"/>
                  </a:lnTo>
                  <a:lnTo>
                    <a:pt x="86449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478487" y="1958322"/>
              <a:ext cx="224154" cy="2010410"/>
            </a:xfrm>
            <a:custGeom>
              <a:avLst/>
              <a:gdLst/>
              <a:ahLst/>
              <a:cxnLst/>
              <a:rect l="l" t="t" r="r" b="b"/>
              <a:pathLst>
                <a:path w="224154" h="2010410">
                  <a:moveTo>
                    <a:pt x="0" y="0"/>
                  </a:moveTo>
                  <a:lnTo>
                    <a:pt x="21965" y="4936"/>
                  </a:lnTo>
                  <a:lnTo>
                    <a:pt x="42884" y="19377"/>
                  </a:lnTo>
                  <a:lnTo>
                    <a:pt x="79224" y="74562"/>
                  </a:lnTo>
                  <a:lnTo>
                    <a:pt x="93223" y="113335"/>
                  </a:lnTo>
                  <a:lnTo>
                    <a:pt x="103521" y="157151"/>
                  </a:lnTo>
                  <a:lnTo>
                    <a:pt x="109877" y="204675"/>
                  </a:lnTo>
                  <a:lnTo>
                    <a:pt x="112049" y="254571"/>
                  </a:lnTo>
                  <a:lnTo>
                    <a:pt x="112049" y="750425"/>
                  </a:lnTo>
                  <a:lnTo>
                    <a:pt x="116052" y="818100"/>
                  </a:lnTo>
                  <a:lnTo>
                    <a:pt x="127349" y="878912"/>
                  </a:lnTo>
                  <a:lnTo>
                    <a:pt x="144871" y="930435"/>
                  </a:lnTo>
                  <a:lnTo>
                    <a:pt x="167549" y="970241"/>
                  </a:lnTo>
                  <a:lnTo>
                    <a:pt x="224099" y="1004997"/>
                  </a:lnTo>
                  <a:lnTo>
                    <a:pt x="167549" y="1039754"/>
                  </a:lnTo>
                  <a:lnTo>
                    <a:pt x="144871" y="1079560"/>
                  </a:lnTo>
                  <a:lnTo>
                    <a:pt x="127349" y="1131083"/>
                  </a:lnTo>
                  <a:lnTo>
                    <a:pt x="116052" y="1191895"/>
                  </a:lnTo>
                  <a:lnTo>
                    <a:pt x="112049" y="1259569"/>
                  </a:lnTo>
                  <a:lnTo>
                    <a:pt x="112049" y="1755421"/>
                  </a:lnTo>
                  <a:lnTo>
                    <a:pt x="108046" y="1823098"/>
                  </a:lnTo>
                  <a:lnTo>
                    <a:pt x="96749" y="1883911"/>
                  </a:lnTo>
                  <a:lnTo>
                    <a:pt x="79227" y="1935433"/>
                  </a:lnTo>
                  <a:lnTo>
                    <a:pt x="56549" y="1975239"/>
                  </a:lnTo>
                  <a:lnTo>
                    <a:pt x="29784" y="2000902"/>
                  </a:lnTo>
                  <a:lnTo>
                    <a:pt x="0" y="2009995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6837371" y="2863432"/>
              <a:ext cx="1062990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Freeze</a:t>
              </a:r>
              <a:r>
                <a:rPr kumimoji="0" sz="1400" b="0" i="0" u="none" strike="noStrike" kern="1200" cap="none" spc="-5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 </a:t>
              </a:r>
              <a:r>
                <a:rPr kumimoji="0" sz="14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these</a:t>
              </a: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5399119" y="5586262"/>
              <a:ext cx="1736725" cy="2870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ts val="217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3000" b="0" i="0" u="none" strike="noStrike" kern="1200" cap="none" spc="-7" normalizeH="0" baseline="1388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Lecture 11 </a:t>
              </a:r>
              <a:r>
                <a:rPr kumimoji="0" sz="3000" b="0" i="0" u="none" strike="noStrike" kern="1200" cap="none" spc="0" normalizeH="0" baseline="1388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-</a:t>
              </a:r>
              <a:r>
                <a:rPr kumimoji="0" sz="3000" b="0" i="0" u="none" strike="noStrike" kern="1200" cap="none" spc="-37" normalizeH="0" baseline="1388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 </a:t>
              </a:r>
              <a:r>
                <a:rPr kumimoji="0" sz="2000" b="0" i="0" u="none" strike="noStrike" kern="1200" cap="none" spc="-5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29</a:t>
              </a: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7203569" y="4527504"/>
              <a:ext cx="756285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Train</a:t>
              </a:r>
              <a:r>
                <a:rPr kumimoji="0" sz="1400" b="0" i="0" u="none" strike="noStrike" kern="1200" cap="none" spc="-6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 </a:t>
              </a:r>
              <a:r>
                <a:rPr kumimoji="0" sz="14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this</a:t>
              </a: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-5" dirty="0"/>
              <a:t>Transfer Learning with</a:t>
            </a:r>
            <a:r>
              <a:rPr lang="en-US" sz="3600" dirty="0"/>
              <a:t> </a:t>
            </a:r>
            <a:r>
              <a:rPr lang="en-US" sz="3600" spc="-5" dirty="0"/>
              <a:t>CNNs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6604084"/>
            <a:ext cx="19992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Adapted from Andrej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Karpathy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993288"/>
            <a:ext cx="772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 classification on ImageNet 		Target: some other task/data</a:t>
            </a:r>
          </a:p>
        </p:txBody>
      </p:sp>
    </p:spTree>
    <p:extLst>
      <p:ext uri="{BB962C8B-B14F-4D97-AF65-F5344CB8AC3E}">
        <p14:creationId xmlns:p14="http://schemas.microsoft.com/office/powerpoint/2010/main" val="1748373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use deep neural networks because of their strong performance in practice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Convolutional neural </a:t>
            </a:r>
            <a:r>
              <a:rPr lang="en-US" dirty="0" smtClean="0"/>
              <a:t>networks </a:t>
            </a:r>
            <a:r>
              <a:rPr lang="en-US" dirty="0"/>
              <a:t>(CNN)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Convolution, nonlinearity, max pooling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Training deep neural nets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We need an objective function that measures and guides us towards good performance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We need a way to minimize the loss function: stochastic gradient descent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We need backpropagation to propagate error </a:t>
            </a:r>
            <a:r>
              <a:rPr lang="en-US" dirty="0" smtClean="0"/>
              <a:t>through all </a:t>
            </a:r>
            <a:r>
              <a:rPr lang="en-US" dirty="0"/>
              <a:t>layers and change </a:t>
            </a:r>
            <a:r>
              <a:rPr lang="en-US" dirty="0" smtClean="0"/>
              <a:t>their weights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Practices for preventing overfitting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Dropout; data augmentation; transfer learning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58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66447" y="3026236"/>
            <a:ext cx="213360" cy="2014855"/>
          </a:xfrm>
          <a:custGeom>
            <a:avLst/>
            <a:gdLst/>
            <a:ahLst/>
            <a:cxnLst/>
            <a:rect l="l" t="t" r="r" b="b"/>
            <a:pathLst>
              <a:path w="213359" h="2014854">
                <a:moveTo>
                  <a:pt x="0" y="0"/>
                </a:moveTo>
                <a:lnTo>
                  <a:pt x="213172" y="0"/>
                </a:lnTo>
                <a:lnTo>
                  <a:pt x="213172" y="2014680"/>
                </a:lnTo>
                <a:lnTo>
                  <a:pt x="0" y="2014680"/>
                </a:lnTo>
                <a:lnTo>
                  <a:pt x="0" y="0"/>
                </a:lnTo>
                <a:close/>
              </a:path>
            </a:pathLst>
          </a:custGeom>
          <a:solidFill>
            <a:srgbClr val="F4CCCC">
              <a:alpha val="51919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6447" y="2283009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4" h="2758440">
                <a:moveTo>
                  <a:pt x="0" y="743226"/>
                </a:moveTo>
                <a:lnTo>
                  <a:pt x="743226" y="0"/>
                </a:lnTo>
                <a:lnTo>
                  <a:pt x="956398" y="0"/>
                </a:lnTo>
                <a:lnTo>
                  <a:pt x="956398" y="2014658"/>
                </a:lnTo>
                <a:lnTo>
                  <a:pt x="213172" y="2757906"/>
                </a:lnTo>
                <a:lnTo>
                  <a:pt x="0" y="2757906"/>
                </a:lnTo>
                <a:lnTo>
                  <a:pt x="0" y="74322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6447" y="2283010"/>
            <a:ext cx="956944" cy="743585"/>
          </a:xfrm>
          <a:custGeom>
            <a:avLst/>
            <a:gdLst/>
            <a:ahLst/>
            <a:cxnLst/>
            <a:rect l="l" t="t" r="r" b="b"/>
            <a:pathLst>
              <a:path w="956944" h="743585">
                <a:moveTo>
                  <a:pt x="0" y="743226"/>
                </a:moveTo>
                <a:lnTo>
                  <a:pt x="213172" y="743226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79619" y="3026236"/>
            <a:ext cx="0" cy="2014855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68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5874" y="3118319"/>
            <a:ext cx="280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1483" y="5051213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4249" y="1774792"/>
            <a:ext cx="2092325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32x32x3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image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91396" y="4574072"/>
            <a:ext cx="5588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width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11373" y="3058648"/>
            <a:ext cx="6483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height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78424" y="4659583"/>
            <a:ext cx="597535" cy="619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88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depth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1" name="Title 23"/>
          <p:cNvSpPr>
            <a:spLocks noGrp="1"/>
          </p:cNvSpPr>
          <p:nvPr>
            <p:ph type="title"/>
          </p:nvPr>
        </p:nvSpPr>
        <p:spPr>
          <a:xfrm>
            <a:off x="225099" y="199711"/>
            <a:ext cx="8693800" cy="553998"/>
          </a:xfrm>
        </p:spPr>
        <p:txBody>
          <a:bodyPr/>
          <a:lstStyle/>
          <a:p>
            <a:r>
              <a:rPr lang="en-US" sz="3600" dirty="0"/>
              <a:t>Convolutions: More detail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604084"/>
            <a:ext cx="1072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Andrej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Karpathy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0789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66447" y="3026236"/>
            <a:ext cx="213360" cy="2014855"/>
          </a:xfrm>
          <a:custGeom>
            <a:avLst/>
            <a:gdLst/>
            <a:ahLst/>
            <a:cxnLst/>
            <a:rect l="l" t="t" r="r" b="b"/>
            <a:pathLst>
              <a:path w="213359" h="2014854">
                <a:moveTo>
                  <a:pt x="0" y="0"/>
                </a:moveTo>
                <a:lnTo>
                  <a:pt x="213172" y="0"/>
                </a:lnTo>
                <a:lnTo>
                  <a:pt x="213172" y="2014680"/>
                </a:lnTo>
                <a:lnTo>
                  <a:pt x="0" y="2014680"/>
                </a:lnTo>
                <a:lnTo>
                  <a:pt x="0" y="0"/>
                </a:lnTo>
                <a:close/>
              </a:path>
            </a:pathLst>
          </a:custGeom>
          <a:solidFill>
            <a:srgbClr val="F4CCCC">
              <a:alpha val="51919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6447" y="2283009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4" h="2758440">
                <a:moveTo>
                  <a:pt x="0" y="743226"/>
                </a:moveTo>
                <a:lnTo>
                  <a:pt x="743226" y="0"/>
                </a:lnTo>
                <a:lnTo>
                  <a:pt x="956398" y="0"/>
                </a:lnTo>
                <a:lnTo>
                  <a:pt x="956398" y="2014658"/>
                </a:lnTo>
                <a:lnTo>
                  <a:pt x="213172" y="2757906"/>
                </a:lnTo>
                <a:lnTo>
                  <a:pt x="0" y="2757906"/>
                </a:lnTo>
                <a:lnTo>
                  <a:pt x="0" y="74322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6447" y="2283010"/>
            <a:ext cx="956944" cy="743585"/>
          </a:xfrm>
          <a:custGeom>
            <a:avLst/>
            <a:gdLst/>
            <a:ahLst/>
            <a:cxnLst/>
            <a:rect l="l" t="t" r="r" b="b"/>
            <a:pathLst>
              <a:path w="956944" h="743585">
                <a:moveTo>
                  <a:pt x="0" y="743226"/>
                </a:moveTo>
                <a:lnTo>
                  <a:pt x="213172" y="743226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79619" y="3026236"/>
            <a:ext cx="0" cy="2014855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68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5899" y="4659584"/>
            <a:ext cx="280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5874" y="3118319"/>
            <a:ext cx="280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1483" y="5051213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45891" y="3312680"/>
            <a:ext cx="132080" cy="663575"/>
          </a:xfrm>
          <a:custGeom>
            <a:avLst/>
            <a:gdLst/>
            <a:ahLst/>
            <a:cxnLst/>
            <a:rect l="l" t="t" r="r" b="b"/>
            <a:pathLst>
              <a:path w="132079" h="663575">
                <a:moveTo>
                  <a:pt x="0" y="0"/>
                </a:moveTo>
                <a:lnTo>
                  <a:pt x="131599" y="0"/>
                </a:lnTo>
                <a:lnTo>
                  <a:pt x="131599" y="663213"/>
                </a:lnTo>
                <a:lnTo>
                  <a:pt x="0" y="663213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45892" y="3161983"/>
            <a:ext cx="282575" cy="814069"/>
          </a:xfrm>
          <a:custGeom>
            <a:avLst/>
            <a:gdLst/>
            <a:ahLst/>
            <a:cxnLst/>
            <a:rect l="l" t="t" r="r" b="b"/>
            <a:pathLst>
              <a:path w="282575" h="814069">
                <a:moveTo>
                  <a:pt x="0" y="150697"/>
                </a:moveTo>
                <a:lnTo>
                  <a:pt x="150699" y="0"/>
                </a:lnTo>
                <a:lnTo>
                  <a:pt x="282299" y="0"/>
                </a:lnTo>
                <a:lnTo>
                  <a:pt x="282299" y="663211"/>
                </a:lnTo>
                <a:lnTo>
                  <a:pt x="131599" y="813910"/>
                </a:lnTo>
                <a:lnTo>
                  <a:pt x="0" y="813910"/>
                </a:lnTo>
                <a:lnTo>
                  <a:pt x="0" y="150697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45892" y="3161982"/>
            <a:ext cx="282575" cy="151130"/>
          </a:xfrm>
          <a:custGeom>
            <a:avLst/>
            <a:gdLst/>
            <a:ahLst/>
            <a:cxnLst/>
            <a:rect l="l" t="t" r="r" b="b"/>
            <a:pathLst>
              <a:path w="282575" h="151130">
                <a:moveTo>
                  <a:pt x="0" y="150697"/>
                </a:moveTo>
                <a:lnTo>
                  <a:pt x="131599" y="150697"/>
                </a:lnTo>
                <a:lnTo>
                  <a:pt x="2822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77491" y="3312680"/>
            <a:ext cx="0" cy="663575"/>
          </a:xfrm>
          <a:custGeom>
            <a:avLst/>
            <a:gdLst/>
            <a:ahLst/>
            <a:cxnLst/>
            <a:rect l="l" t="t" r="r" b="b"/>
            <a:pathLst>
              <a:path h="663575">
                <a:moveTo>
                  <a:pt x="0" y="0"/>
                </a:moveTo>
                <a:lnTo>
                  <a:pt x="0" y="66321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93116" y="2555867"/>
            <a:ext cx="14986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5x5x3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filter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4249" y="1774792"/>
            <a:ext cx="2092325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32x32x3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image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70817" y="3593272"/>
            <a:ext cx="3466465" cy="837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Convolve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filter with the</a:t>
            </a:r>
            <a:r>
              <a:rPr kumimoji="0" sz="18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image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i.e. “slide over the image spatially,  computing dot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products”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Convolutions: More detail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604084"/>
            <a:ext cx="1072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Andrej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Karpathy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7614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638396" y="3170793"/>
            <a:ext cx="132080" cy="663575"/>
          </a:xfrm>
          <a:custGeom>
            <a:avLst/>
            <a:gdLst/>
            <a:ahLst/>
            <a:cxnLst/>
            <a:rect l="l" t="t" r="r" b="b"/>
            <a:pathLst>
              <a:path w="132080" h="663575">
                <a:moveTo>
                  <a:pt x="0" y="0"/>
                </a:moveTo>
                <a:lnTo>
                  <a:pt x="131602" y="0"/>
                </a:lnTo>
                <a:lnTo>
                  <a:pt x="131602" y="663201"/>
                </a:lnTo>
                <a:lnTo>
                  <a:pt x="0" y="663201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38397" y="3020096"/>
            <a:ext cx="282575" cy="814069"/>
          </a:xfrm>
          <a:custGeom>
            <a:avLst/>
            <a:gdLst/>
            <a:ahLst/>
            <a:cxnLst/>
            <a:rect l="l" t="t" r="r" b="b"/>
            <a:pathLst>
              <a:path w="282575" h="814069">
                <a:moveTo>
                  <a:pt x="0" y="150697"/>
                </a:moveTo>
                <a:lnTo>
                  <a:pt x="150697" y="0"/>
                </a:lnTo>
                <a:lnTo>
                  <a:pt x="282299" y="0"/>
                </a:lnTo>
                <a:lnTo>
                  <a:pt x="282299" y="663198"/>
                </a:lnTo>
                <a:lnTo>
                  <a:pt x="131602" y="813898"/>
                </a:lnTo>
                <a:lnTo>
                  <a:pt x="0" y="813898"/>
                </a:lnTo>
                <a:lnTo>
                  <a:pt x="0" y="150697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38397" y="3020095"/>
            <a:ext cx="282575" cy="151130"/>
          </a:xfrm>
          <a:custGeom>
            <a:avLst/>
            <a:gdLst/>
            <a:ahLst/>
            <a:cxnLst/>
            <a:rect l="l" t="t" r="r" b="b"/>
            <a:pathLst>
              <a:path w="282575" h="151130">
                <a:moveTo>
                  <a:pt x="0" y="150697"/>
                </a:moveTo>
                <a:lnTo>
                  <a:pt x="131602" y="150697"/>
                </a:lnTo>
                <a:lnTo>
                  <a:pt x="2822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69998" y="3170793"/>
            <a:ext cx="0" cy="663575"/>
          </a:xfrm>
          <a:custGeom>
            <a:avLst/>
            <a:gdLst/>
            <a:ahLst/>
            <a:cxnLst/>
            <a:rect l="l" t="t" r="r" b="b"/>
            <a:pathLst>
              <a:path h="663575">
                <a:moveTo>
                  <a:pt x="0" y="0"/>
                </a:moveTo>
                <a:lnTo>
                  <a:pt x="0" y="663201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34644" y="3285896"/>
            <a:ext cx="282575" cy="282575"/>
          </a:xfrm>
          <a:custGeom>
            <a:avLst/>
            <a:gdLst/>
            <a:ahLst/>
            <a:cxnLst/>
            <a:rect l="l" t="t" r="r" b="b"/>
            <a:pathLst>
              <a:path w="282575" h="282575">
                <a:moveTo>
                  <a:pt x="0" y="141149"/>
                </a:moveTo>
                <a:lnTo>
                  <a:pt x="7196" y="96535"/>
                </a:lnTo>
                <a:lnTo>
                  <a:pt x="27235" y="57788"/>
                </a:lnTo>
                <a:lnTo>
                  <a:pt x="57790" y="27233"/>
                </a:lnTo>
                <a:lnTo>
                  <a:pt x="96537" y="7195"/>
                </a:lnTo>
                <a:lnTo>
                  <a:pt x="141149" y="0"/>
                </a:lnTo>
                <a:lnTo>
                  <a:pt x="195165" y="10744"/>
                </a:lnTo>
                <a:lnTo>
                  <a:pt x="240949" y="41342"/>
                </a:lnTo>
                <a:lnTo>
                  <a:pt x="271552" y="87137"/>
                </a:lnTo>
                <a:lnTo>
                  <a:pt x="282299" y="141149"/>
                </a:lnTo>
                <a:lnTo>
                  <a:pt x="275103" y="185762"/>
                </a:lnTo>
                <a:lnTo>
                  <a:pt x="255064" y="224508"/>
                </a:lnTo>
                <a:lnTo>
                  <a:pt x="224508" y="255064"/>
                </a:lnTo>
                <a:lnTo>
                  <a:pt x="185762" y="275103"/>
                </a:lnTo>
                <a:lnTo>
                  <a:pt x="141149" y="282299"/>
                </a:lnTo>
                <a:lnTo>
                  <a:pt x="96537" y="275103"/>
                </a:lnTo>
                <a:lnTo>
                  <a:pt x="57790" y="255064"/>
                </a:lnTo>
                <a:lnTo>
                  <a:pt x="27235" y="224508"/>
                </a:lnTo>
                <a:lnTo>
                  <a:pt x="7196" y="185762"/>
                </a:lnTo>
                <a:lnTo>
                  <a:pt x="0" y="14114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45146" y="3427045"/>
            <a:ext cx="1489710" cy="399415"/>
          </a:xfrm>
          <a:custGeom>
            <a:avLst/>
            <a:gdLst/>
            <a:ahLst/>
            <a:cxnLst/>
            <a:rect l="l" t="t" r="r" b="b"/>
            <a:pathLst>
              <a:path w="1489710" h="399414">
                <a:moveTo>
                  <a:pt x="0" y="398999"/>
                </a:moveTo>
                <a:lnTo>
                  <a:pt x="1489496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64647" y="3189745"/>
            <a:ext cx="1470025" cy="237490"/>
          </a:xfrm>
          <a:custGeom>
            <a:avLst/>
            <a:gdLst/>
            <a:ahLst/>
            <a:cxnLst/>
            <a:rect l="l" t="t" r="r" b="b"/>
            <a:pathLst>
              <a:path w="1470025" h="237489">
                <a:moveTo>
                  <a:pt x="0" y="0"/>
                </a:moveTo>
                <a:lnTo>
                  <a:pt x="1469997" y="2372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00847" y="3040346"/>
            <a:ext cx="1334135" cy="386715"/>
          </a:xfrm>
          <a:custGeom>
            <a:avLst/>
            <a:gdLst/>
            <a:ahLst/>
            <a:cxnLst/>
            <a:rect l="l" t="t" r="r" b="b"/>
            <a:pathLst>
              <a:path w="1334135" h="386714">
                <a:moveTo>
                  <a:pt x="0" y="0"/>
                </a:moveTo>
                <a:lnTo>
                  <a:pt x="1333797" y="3866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26946" y="3427044"/>
            <a:ext cx="1308100" cy="250190"/>
          </a:xfrm>
          <a:custGeom>
            <a:avLst/>
            <a:gdLst/>
            <a:ahLst/>
            <a:cxnLst/>
            <a:rect l="l" t="t" r="r" b="b"/>
            <a:pathLst>
              <a:path w="1308100" h="250189">
                <a:moveTo>
                  <a:pt x="0" y="249599"/>
                </a:moveTo>
                <a:lnTo>
                  <a:pt x="1307697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07518" y="4424670"/>
            <a:ext cx="280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71820" y="2351500"/>
            <a:ext cx="280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36911" y="4816308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25099" y="1056962"/>
            <a:ext cx="86938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-5" dirty="0"/>
              <a:t>Convolution</a:t>
            </a:r>
            <a:r>
              <a:rPr sz="3000" spc="-35" dirty="0"/>
              <a:t> </a:t>
            </a:r>
            <a:r>
              <a:rPr sz="3000" spc="-5" dirty="0"/>
              <a:t>Layer</a:t>
            </a:r>
            <a:endParaRPr sz="3000"/>
          </a:p>
        </p:txBody>
      </p:sp>
      <p:sp>
        <p:nvSpPr>
          <p:cNvPr id="17" name="object 17"/>
          <p:cNvSpPr/>
          <p:nvPr/>
        </p:nvSpPr>
        <p:spPr>
          <a:xfrm>
            <a:off x="1221872" y="2791324"/>
            <a:ext cx="213360" cy="2014855"/>
          </a:xfrm>
          <a:custGeom>
            <a:avLst/>
            <a:gdLst/>
            <a:ahLst/>
            <a:cxnLst/>
            <a:rect l="l" t="t" r="r" b="b"/>
            <a:pathLst>
              <a:path w="213359" h="2014854">
                <a:moveTo>
                  <a:pt x="0" y="0"/>
                </a:moveTo>
                <a:lnTo>
                  <a:pt x="213172" y="0"/>
                </a:lnTo>
                <a:lnTo>
                  <a:pt x="213172" y="2014668"/>
                </a:lnTo>
                <a:lnTo>
                  <a:pt x="0" y="2014668"/>
                </a:lnTo>
                <a:lnTo>
                  <a:pt x="0" y="0"/>
                </a:lnTo>
                <a:close/>
              </a:path>
            </a:pathLst>
          </a:custGeom>
          <a:solidFill>
            <a:srgbClr val="F4CCCC">
              <a:alpha val="51919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21872" y="2048097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4" h="2758440">
                <a:moveTo>
                  <a:pt x="0" y="743226"/>
                </a:moveTo>
                <a:lnTo>
                  <a:pt x="743226" y="0"/>
                </a:lnTo>
                <a:lnTo>
                  <a:pt x="956398" y="0"/>
                </a:lnTo>
                <a:lnTo>
                  <a:pt x="956398" y="2014670"/>
                </a:lnTo>
                <a:lnTo>
                  <a:pt x="213172" y="2757894"/>
                </a:lnTo>
                <a:lnTo>
                  <a:pt x="0" y="2757894"/>
                </a:lnTo>
                <a:lnTo>
                  <a:pt x="0" y="74322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21872" y="2048098"/>
            <a:ext cx="956944" cy="743585"/>
          </a:xfrm>
          <a:custGeom>
            <a:avLst/>
            <a:gdLst/>
            <a:ahLst/>
            <a:cxnLst/>
            <a:rect l="l" t="t" r="r" b="b"/>
            <a:pathLst>
              <a:path w="956944" h="743585">
                <a:moveTo>
                  <a:pt x="0" y="743226"/>
                </a:moveTo>
                <a:lnTo>
                  <a:pt x="213172" y="743226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35044" y="2791324"/>
            <a:ext cx="0" cy="2014855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668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52739" y="1714496"/>
            <a:ext cx="2092325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32x32x3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image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5x5x3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filter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404258" y="1867498"/>
            <a:ext cx="929005" cy="220345"/>
          </a:xfrm>
          <a:custGeom>
            <a:avLst/>
            <a:gdLst/>
            <a:ahLst/>
            <a:cxnLst/>
            <a:rect l="l" t="t" r="r" b="b"/>
            <a:pathLst>
              <a:path w="929004" h="220344">
                <a:moveTo>
                  <a:pt x="928685" y="0"/>
                </a:moveTo>
                <a:lnTo>
                  <a:pt x="0" y="219929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62195" y="2072118"/>
            <a:ext cx="45720" cy="31115"/>
          </a:xfrm>
          <a:custGeom>
            <a:avLst/>
            <a:gdLst/>
            <a:ahLst/>
            <a:cxnLst/>
            <a:rect l="l" t="t" r="r" b="b"/>
            <a:pathLst>
              <a:path w="45719" h="31115">
                <a:moveTo>
                  <a:pt x="38434" y="0"/>
                </a:moveTo>
                <a:lnTo>
                  <a:pt x="0" y="25269"/>
                </a:lnTo>
                <a:lnTo>
                  <a:pt x="45687" y="30619"/>
                </a:lnTo>
                <a:lnTo>
                  <a:pt x="3843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090910" y="2351022"/>
            <a:ext cx="1346200" cy="523240"/>
          </a:xfrm>
          <a:custGeom>
            <a:avLst/>
            <a:gdLst/>
            <a:ahLst/>
            <a:cxnLst/>
            <a:rect l="l" t="t" r="r" b="b"/>
            <a:pathLst>
              <a:path w="1346200" h="523239">
                <a:moveTo>
                  <a:pt x="1345632" y="0"/>
                </a:moveTo>
                <a:lnTo>
                  <a:pt x="0" y="523188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050624" y="2859548"/>
            <a:ext cx="46355" cy="3048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587" y="0"/>
                </a:moveTo>
                <a:lnTo>
                  <a:pt x="0" y="30327"/>
                </a:lnTo>
                <a:lnTo>
                  <a:pt x="45989" y="29324"/>
                </a:lnTo>
                <a:lnTo>
                  <a:pt x="34587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628618" y="3742969"/>
            <a:ext cx="354965" cy="127000"/>
          </a:xfrm>
          <a:custGeom>
            <a:avLst/>
            <a:gdLst/>
            <a:ahLst/>
            <a:cxnLst/>
            <a:rect l="l" t="t" r="r" b="b"/>
            <a:pathLst>
              <a:path w="354964" h="127000">
                <a:moveTo>
                  <a:pt x="354474" y="126574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587918" y="3728145"/>
            <a:ext cx="46355" cy="29845"/>
          </a:xfrm>
          <a:custGeom>
            <a:avLst/>
            <a:gdLst/>
            <a:ahLst/>
            <a:cxnLst/>
            <a:rect l="l" t="t" r="r" b="b"/>
            <a:pathLst>
              <a:path w="46354" h="29844">
                <a:moveTo>
                  <a:pt x="45974" y="0"/>
                </a:moveTo>
                <a:lnTo>
                  <a:pt x="0" y="274"/>
                </a:lnTo>
                <a:lnTo>
                  <a:pt x="35399" y="29624"/>
                </a:lnTo>
                <a:lnTo>
                  <a:pt x="45974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43993" y="3683073"/>
            <a:ext cx="4799965" cy="1113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number: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208279" lvl="0" indent="0" algn="l" defTabSz="914400" rtl="0" eaLnBrk="1" fontAlgn="auto" latinLnBrk="0" hangingPunct="1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result of taking a dot product between the  filter and a small 5x5x3 chunk of the</a:t>
            </a:r>
            <a:r>
              <a:rPr kumimoji="0" sz="18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image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(i.e. 5*5*3 = 75-dimensional dot product +</a:t>
            </a:r>
            <a:r>
              <a:rPr kumimoji="0" sz="18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bias)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112015" y="2135498"/>
            <a:ext cx="370519" cy="282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216692" y="4893067"/>
            <a:ext cx="1225637" cy="393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itle 23"/>
          <p:cNvSpPr txBox="1">
            <a:spLocks/>
          </p:cNvSpPr>
          <p:nvPr/>
        </p:nvSpPr>
        <p:spPr>
          <a:xfrm>
            <a:off x="225099" y="199711"/>
            <a:ext cx="86938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Convolutions: More detail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0" y="6604084"/>
            <a:ext cx="1072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Andrej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Karpathy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7545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638396" y="3170793"/>
            <a:ext cx="132080" cy="663575"/>
          </a:xfrm>
          <a:custGeom>
            <a:avLst/>
            <a:gdLst/>
            <a:ahLst/>
            <a:cxnLst/>
            <a:rect l="l" t="t" r="r" b="b"/>
            <a:pathLst>
              <a:path w="132080" h="663575">
                <a:moveTo>
                  <a:pt x="0" y="0"/>
                </a:moveTo>
                <a:lnTo>
                  <a:pt x="131602" y="0"/>
                </a:lnTo>
                <a:lnTo>
                  <a:pt x="131602" y="663201"/>
                </a:lnTo>
                <a:lnTo>
                  <a:pt x="0" y="663201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38397" y="3020096"/>
            <a:ext cx="282575" cy="814069"/>
          </a:xfrm>
          <a:custGeom>
            <a:avLst/>
            <a:gdLst/>
            <a:ahLst/>
            <a:cxnLst/>
            <a:rect l="l" t="t" r="r" b="b"/>
            <a:pathLst>
              <a:path w="282575" h="814069">
                <a:moveTo>
                  <a:pt x="0" y="150697"/>
                </a:moveTo>
                <a:lnTo>
                  <a:pt x="150697" y="0"/>
                </a:lnTo>
                <a:lnTo>
                  <a:pt x="282299" y="0"/>
                </a:lnTo>
                <a:lnTo>
                  <a:pt x="282299" y="663198"/>
                </a:lnTo>
                <a:lnTo>
                  <a:pt x="131602" y="813898"/>
                </a:lnTo>
                <a:lnTo>
                  <a:pt x="0" y="813898"/>
                </a:lnTo>
                <a:lnTo>
                  <a:pt x="0" y="150697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38397" y="3020095"/>
            <a:ext cx="282575" cy="151130"/>
          </a:xfrm>
          <a:custGeom>
            <a:avLst/>
            <a:gdLst/>
            <a:ahLst/>
            <a:cxnLst/>
            <a:rect l="l" t="t" r="r" b="b"/>
            <a:pathLst>
              <a:path w="282575" h="151130">
                <a:moveTo>
                  <a:pt x="0" y="150697"/>
                </a:moveTo>
                <a:lnTo>
                  <a:pt x="131602" y="150697"/>
                </a:lnTo>
                <a:lnTo>
                  <a:pt x="2822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69998" y="3170793"/>
            <a:ext cx="0" cy="663575"/>
          </a:xfrm>
          <a:custGeom>
            <a:avLst/>
            <a:gdLst/>
            <a:ahLst/>
            <a:cxnLst/>
            <a:rect l="l" t="t" r="r" b="b"/>
            <a:pathLst>
              <a:path h="663575">
                <a:moveTo>
                  <a:pt x="0" y="0"/>
                </a:moveTo>
                <a:lnTo>
                  <a:pt x="0" y="663201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34644" y="3285896"/>
            <a:ext cx="282575" cy="282575"/>
          </a:xfrm>
          <a:custGeom>
            <a:avLst/>
            <a:gdLst/>
            <a:ahLst/>
            <a:cxnLst/>
            <a:rect l="l" t="t" r="r" b="b"/>
            <a:pathLst>
              <a:path w="282575" h="282575">
                <a:moveTo>
                  <a:pt x="0" y="141149"/>
                </a:moveTo>
                <a:lnTo>
                  <a:pt x="7196" y="96535"/>
                </a:lnTo>
                <a:lnTo>
                  <a:pt x="27235" y="57788"/>
                </a:lnTo>
                <a:lnTo>
                  <a:pt x="57790" y="27233"/>
                </a:lnTo>
                <a:lnTo>
                  <a:pt x="96537" y="7195"/>
                </a:lnTo>
                <a:lnTo>
                  <a:pt x="141149" y="0"/>
                </a:lnTo>
                <a:lnTo>
                  <a:pt x="195165" y="10744"/>
                </a:lnTo>
                <a:lnTo>
                  <a:pt x="240949" y="41342"/>
                </a:lnTo>
                <a:lnTo>
                  <a:pt x="271552" y="87137"/>
                </a:lnTo>
                <a:lnTo>
                  <a:pt x="282299" y="141149"/>
                </a:lnTo>
                <a:lnTo>
                  <a:pt x="275103" y="185762"/>
                </a:lnTo>
                <a:lnTo>
                  <a:pt x="255064" y="224508"/>
                </a:lnTo>
                <a:lnTo>
                  <a:pt x="224508" y="255064"/>
                </a:lnTo>
                <a:lnTo>
                  <a:pt x="185762" y="275103"/>
                </a:lnTo>
                <a:lnTo>
                  <a:pt x="141149" y="282299"/>
                </a:lnTo>
                <a:lnTo>
                  <a:pt x="96537" y="275103"/>
                </a:lnTo>
                <a:lnTo>
                  <a:pt x="57790" y="255064"/>
                </a:lnTo>
                <a:lnTo>
                  <a:pt x="27235" y="224508"/>
                </a:lnTo>
                <a:lnTo>
                  <a:pt x="7196" y="185762"/>
                </a:lnTo>
                <a:lnTo>
                  <a:pt x="0" y="14114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45146" y="3427045"/>
            <a:ext cx="1489710" cy="399415"/>
          </a:xfrm>
          <a:custGeom>
            <a:avLst/>
            <a:gdLst/>
            <a:ahLst/>
            <a:cxnLst/>
            <a:rect l="l" t="t" r="r" b="b"/>
            <a:pathLst>
              <a:path w="1489710" h="399414">
                <a:moveTo>
                  <a:pt x="0" y="398999"/>
                </a:moveTo>
                <a:lnTo>
                  <a:pt x="1489496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64647" y="3189745"/>
            <a:ext cx="1470025" cy="237490"/>
          </a:xfrm>
          <a:custGeom>
            <a:avLst/>
            <a:gdLst/>
            <a:ahLst/>
            <a:cxnLst/>
            <a:rect l="l" t="t" r="r" b="b"/>
            <a:pathLst>
              <a:path w="1470025" h="237489">
                <a:moveTo>
                  <a:pt x="0" y="0"/>
                </a:moveTo>
                <a:lnTo>
                  <a:pt x="1469997" y="2372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00847" y="3040346"/>
            <a:ext cx="1334135" cy="386715"/>
          </a:xfrm>
          <a:custGeom>
            <a:avLst/>
            <a:gdLst/>
            <a:ahLst/>
            <a:cxnLst/>
            <a:rect l="l" t="t" r="r" b="b"/>
            <a:pathLst>
              <a:path w="1334135" h="386714">
                <a:moveTo>
                  <a:pt x="0" y="0"/>
                </a:moveTo>
                <a:lnTo>
                  <a:pt x="1333797" y="3866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26946" y="3427044"/>
            <a:ext cx="1308100" cy="250190"/>
          </a:xfrm>
          <a:custGeom>
            <a:avLst/>
            <a:gdLst/>
            <a:ahLst/>
            <a:cxnLst/>
            <a:rect l="l" t="t" r="r" b="b"/>
            <a:pathLst>
              <a:path w="1308100" h="250189">
                <a:moveTo>
                  <a:pt x="0" y="249599"/>
                </a:moveTo>
                <a:lnTo>
                  <a:pt x="1307697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07518" y="4424670"/>
            <a:ext cx="280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71820" y="2351500"/>
            <a:ext cx="280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36911" y="4816308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25099" y="1056962"/>
            <a:ext cx="86938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-5" dirty="0"/>
              <a:t>Convolution</a:t>
            </a:r>
            <a:r>
              <a:rPr sz="3000" spc="-35" dirty="0"/>
              <a:t> </a:t>
            </a:r>
            <a:r>
              <a:rPr sz="3000" spc="-5" dirty="0"/>
              <a:t>Layer</a:t>
            </a:r>
            <a:endParaRPr sz="3000"/>
          </a:p>
        </p:txBody>
      </p:sp>
      <p:sp>
        <p:nvSpPr>
          <p:cNvPr id="17" name="object 17"/>
          <p:cNvSpPr/>
          <p:nvPr/>
        </p:nvSpPr>
        <p:spPr>
          <a:xfrm>
            <a:off x="1221872" y="2791324"/>
            <a:ext cx="213360" cy="2014855"/>
          </a:xfrm>
          <a:custGeom>
            <a:avLst/>
            <a:gdLst/>
            <a:ahLst/>
            <a:cxnLst/>
            <a:rect l="l" t="t" r="r" b="b"/>
            <a:pathLst>
              <a:path w="213359" h="2014854">
                <a:moveTo>
                  <a:pt x="0" y="0"/>
                </a:moveTo>
                <a:lnTo>
                  <a:pt x="213172" y="0"/>
                </a:lnTo>
                <a:lnTo>
                  <a:pt x="213172" y="2014668"/>
                </a:lnTo>
                <a:lnTo>
                  <a:pt x="0" y="2014668"/>
                </a:lnTo>
                <a:lnTo>
                  <a:pt x="0" y="0"/>
                </a:lnTo>
                <a:close/>
              </a:path>
            </a:pathLst>
          </a:custGeom>
          <a:solidFill>
            <a:srgbClr val="F4CCCC">
              <a:alpha val="51919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21872" y="2048097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4" h="2758440">
                <a:moveTo>
                  <a:pt x="0" y="743226"/>
                </a:moveTo>
                <a:lnTo>
                  <a:pt x="743226" y="0"/>
                </a:lnTo>
                <a:lnTo>
                  <a:pt x="956398" y="0"/>
                </a:lnTo>
                <a:lnTo>
                  <a:pt x="956398" y="2014670"/>
                </a:lnTo>
                <a:lnTo>
                  <a:pt x="213172" y="2757894"/>
                </a:lnTo>
                <a:lnTo>
                  <a:pt x="0" y="2757894"/>
                </a:lnTo>
                <a:lnTo>
                  <a:pt x="0" y="74322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21872" y="2048098"/>
            <a:ext cx="956944" cy="743585"/>
          </a:xfrm>
          <a:custGeom>
            <a:avLst/>
            <a:gdLst/>
            <a:ahLst/>
            <a:cxnLst/>
            <a:rect l="l" t="t" r="r" b="b"/>
            <a:pathLst>
              <a:path w="956944" h="743585">
                <a:moveTo>
                  <a:pt x="0" y="743226"/>
                </a:moveTo>
                <a:lnTo>
                  <a:pt x="213172" y="743226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35044" y="2791324"/>
            <a:ext cx="0" cy="2014855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668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404258" y="1867498"/>
            <a:ext cx="929005" cy="220345"/>
          </a:xfrm>
          <a:custGeom>
            <a:avLst/>
            <a:gdLst/>
            <a:ahLst/>
            <a:cxnLst/>
            <a:rect l="l" t="t" r="r" b="b"/>
            <a:pathLst>
              <a:path w="929004" h="220344">
                <a:moveTo>
                  <a:pt x="928685" y="0"/>
                </a:moveTo>
                <a:lnTo>
                  <a:pt x="0" y="219929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62195" y="2072118"/>
            <a:ext cx="45720" cy="31115"/>
          </a:xfrm>
          <a:custGeom>
            <a:avLst/>
            <a:gdLst/>
            <a:ahLst/>
            <a:cxnLst/>
            <a:rect l="l" t="t" r="r" b="b"/>
            <a:pathLst>
              <a:path w="45719" h="31115">
                <a:moveTo>
                  <a:pt x="38434" y="0"/>
                </a:moveTo>
                <a:lnTo>
                  <a:pt x="0" y="25269"/>
                </a:lnTo>
                <a:lnTo>
                  <a:pt x="45687" y="30619"/>
                </a:lnTo>
                <a:lnTo>
                  <a:pt x="3843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90910" y="2351022"/>
            <a:ext cx="1346200" cy="523240"/>
          </a:xfrm>
          <a:custGeom>
            <a:avLst/>
            <a:gdLst/>
            <a:ahLst/>
            <a:cxnLst/>
            <a:rect l="l" t="t" r="r" b="b"/>
            <a:pathLst>
              <a:path w="1346200" h="523239">
                <a:moveTo>
                  <a:pt x="1345632" y="0"/>
                </a:moveTo>
                <a:lnTo>
                  <a:pt x="0" y="523188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050624" y="2859548"/>
            <a:ext cx="46355" cy="3048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587" y="0"/>
                </a:moveTo>
                <a:lnTo>
                  <a:pt x="0" y="30327"/>
                </a:lnTo>
                <a:lnTo>
                  <a:pt x="45989" y="29324"/>
                </a:lnTo>
                <a:lnTo>
                  <a:pt x="34587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971892" y="3430344"/>
            <a:ext cx="2308860" cy="0"/>
          </a:xfrm>
          <a:custGeom>
            <a:avLst/>
            <a:gdLst/>
            <a:ahLst/>
            <a:cxnLst/>
            <a:rect l="l" t="t" r="r" b="b"/>
            <a:pathLst>
              <a:path w="2308860">
                <a:moveTo>
                  <a:pt x="0" y="0"/>
                </a:moveTo>
                <a:lnTo>
                  <a:pt x="230864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80538" y="341461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074935" y="2912271"/>
            <a:ext cx="92710" cy="1894205"/>
          </a:xfrm>
          <a:custGeom>
            <a:avLst/>
            <a:gdLst/>
            <a:ahLst/>
            <a:cxnLst/>
            <a:rect l="l" t="t" r="r" b="b"/>
            <a:pathLst>
              <a:path w="92709" h="1894204">
                <a:moveTo>
                  <a:pt x="0" y="0"/>
                </a:moveTo>
                <a:lnTo>
                  <a:pt x="92224" y="0"/>
                </a:lnTo>
                <a:lnTo>
                  <a:pt x="92224" y="1893721"/>
                </a:lnTo>
                <a:lnTo>
                  <a:pt x="0" y="1893721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074935" y="2048097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864173"/>
                </a:moveTo>
                <a:lnTo>
                  <a:pt x="864173" y="0"/>
                </a:lnTo>
                <a:lnTo>
                  <a:pt x="956398" y="0"/>
                </a:lnTo>
                <a:lnTo>
                  <a:pt x="956398" y="1893721"/>
                </a:lnTo>
                <a:lnTo>
                  <a:pt x="92224" y="2757894"/>
                </a:lnTo>
                <a:lnTo>
                  <a:pt x="0" y="2757894"/>
                </a:lnTo>
                <a:lnTo>
                  <a:pt x="0" y="864173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074935" y="2048098"/>
            <a:ext cx="956944" cy="864235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0" y="864173"/>
                </a:moveTo>
                <a:lnTo>
                  <a:pt x="92224" y="864173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167160" y="2912271"/>
            <a:ext cx="0" cy="1894205"/>
          </a:xfrm>
          <a:custGeom>
            <a:avLst/>
            <a:gdLst/>
            <a:ahLst/>
            <a:cxnLst/>
            <a:rect l="l" t="t" r="r" b="b"/>
            <a:pathLst>
              <a:path h="1894204">
                <a:moveTo>
                  <a:pt x="0" y="0"/>
                </a:moveTo>
                <a:lnTo>
                  <a:pt x="0" y="1893721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52739" y="1457505"/>
            <a:ext cx="5225415" cy="979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lvl="0" indent="0" algn="r" defTabSz="914400" rtl="0" eaLnBrk="1" fontAlgn="auto" latinLnBrk="0" hangingPunct="1">
              <a:lnSpc>
                <a:spcPts val="20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activation</a:t>
            </a:r>
            <a:r>
              <a:rPr kumimoji="0" sz="1800" b="1" i="0" u="none" strike="noStrike" kern="1200" cap="none" spc="-5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map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ts val="27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32x32x3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image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ts val="28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5x5x3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filter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032453" y="4838149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699963" y="4382474"/>
            <a:ext cx="280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28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15440" y="2971490"/>
            <a:ext cx="4469130" cy="1254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28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2060575" lvl="0" indent="0" algn="l" defTabSz="914400" rtl="0" eaLnBrk="1" fontAlgn="auto" latinLnBrk="0" hangingPunct="1">
              <a:lnSpc>
                <a:spcPct val="100699"/>
              </a:lnSpc>
              <a:spcBef>
                <a:spcPts val="10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convolve (slide) over all  spatial</a:t>
            </a:r>
            <a:r>
              <a:rPr kumimoji="0" sz="1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locations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8" name="Title 23"/>
          <p:cNvSpPr txBox="1">
            <a:spLocks/>
          </p:cNvSpPr>
          <p:nvPr/>
        </p:nvSpPr>
        <p:spPr>
          <a:xfrm>
            <a:off x="225099" y="199711"/>
            <a:ext cx="86938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Convolutions: More detail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0" y="6604084"/>
            <a:ext cx="1072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Andrej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Karpathy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6436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074935" y="2912271"/>
            <a:ext cx="92710" cy="1894205"/>
          </a:xfrm>
          <a:custGeom>
            <a:avLst/>
            <a:gdLst/>
            <a:ahLst/>
            <a:cxnLst/>
            <a:rect l="l" t="t" r="r" b="b"/>
            <a:pathLst>
              <a:path w="92709" h="1894204">
                <a:moveTo>
                  <a:pt x="0" y="0"/>
                </a:moveTo>
                <a:lnTo>
                  <a:pt x="92224" y="0"/>
                </a:lnTo>
                <a:lnTo>
                  <a:pt x="92224" y="1893721"/>
                </a:lnTo>
                <a:lnTo>
                  <a:pt x="0" y="1893721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4935" y="2048097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864173"/>
                </a:moveTo>
                <a:lnTo>
                  <a:pt x="864173" y="0"/>
                </a:lnTo>
                <a:lnTo>
                  <a:pt x="956398" y="0"/>
                </a:lnTo>
                <a:lnTo>
                  <a:pt x="956398" y="1893721"/>
                </a:lnTo>
                <a:lnTo>
                  <a:pt x="92224" y="2757894"/>
                </a:lnTo>
                <a:lnTo>
                  <a:pt x="0" y="2757894"/>
                </a:lnTo>
                <a:lnTo>
                  <a:pt x="0" y="864173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74935" y="2048098"/>
            <a:ext cx="956944" cy="864235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0" y="864173"/>
                </a:moveTo>
                <a:lnTo>
                  <a:pt x="92224" y="864173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67160" y="2912271"/>
            <a:ext cx="0" cy="1894205"/>
          </a:xfrm>
          <a:custGeom>
            <a:avLst/>
            <a:gdLst/>
            <a:ahLst/>
            <a:cxnLst/>
            <a:rect l="l" t="t" r="r" b="b"/>
            <a:pathLst>
              <a:path h="1894204">
                <a:moveTo>
                  <a:pt x="0" y="0"/>
                </a:moveTo>
                <a:lnTo>
                  <a:pt x="0" y="1893721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38396" y="3170793"/>
            <a:ext cx="132080" cy="663575"/>
          </a:xfrm>
          <a:custGeom>
            <a:avLst/>
            <a:gdLst/>
            <a:ahLst/>
            <a:cxnLst/>
            <a:rect l="l" t="t" r="r" b="b"/>
            <a:pathLst>
              <a:path w="132080" h="663575">
                <a:moveTo>
                  <a:pt x="0" y="0"/>
                </a:moveTo>
                <a:lnTo>
                  <a:pt x="131602" y="0"/>
                </a:lnTo>
                <a:lnTo>
                  <a:pt x="131602" y="663201"/>
                </a:lnTo>
                <a:lnTo>
                  <a:pt x="0" y="663201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38397" y="3020096"/>
            <a:ext cx="282575" cy="814069"/>
          </a:xfrm>
          <a:custGeom>
            <a:avLst/>
            <a:gdLst/>
            <a:ahLst/>
            <a:cxnLst/>
            <a:rect l="l" t="t" r="r" b="b"/>
            <a:pathLst>
              <a:path w="282575" h="814069">
                <a:moveTo>
                  <a:pt x="0" y="150697"/>
                </a:moveTo>
                <a:lnTo>
                  <a:pt x="150697" y="0"/>
                </a:lnTo>
                <a:lnTo>
                  <a:pt x="282299" y="0"/>
                </a:lnTo>
                <a:lnTo>
                  <a:pt x="282299" y="663198"/>
                </a:lnTo>
                <a:lnTo>
                  <a:pt x="131602" y="813898"/>
                </a:lnTo>
                <a:lnTo>
                  <a:pt x="0" y="813898"/>
                </a:lnTo>
                <a:lnTo>
                  <a:pt x="0" y="150697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38397" y="3020095"/>
            <a:ext cx="282575" cy="151130"/>
          </a:xfrm>
          <a:custGeom>
            <a:avLst/>
            <a:gdLst/>
            <a:ahLst/>
            <a:cxnLst/>
            <a:rect l="l" t="t" r="r" b="b"/>
            <a:pathLst>
              <a:path w="282575" h="151130">
                <a:moveTo>
                  <a:pt x="0" y="150697"/>
                </a:moveTo>
                <a:lnTo>
                  <a:pt x="131602" y="150697"/>
                </a:lnTo>
                <a:lnTo>
                  <a:pt x="2822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69998" y="3170793"/>
            <a:ext cx="0" cy="663575"/>
          </a:xfrm>
          <a:custGeom>
            <a:avLst/>
            <a:gdLst/>
            <a:ahLst/>
            <a:cxnLst/>
            <a:rect l="l" t="t" r="r" b="b"/>
            <a:pathLst>
              <a:path h="663575">
                <a:moveTo>
                  <a:pt x="0" y="0"/>
                </a:moveTo>
                <a:lnTo>
                  <a:pt x="0" y="663201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34644" y="3285896"/>
            <a:ext cx="282575" cy="282575"/>
          </a:xfrm>
          <a:custGeom>
            <a:avLst/>
            <a:gdLst/>
            <a:ahLst/>
            <a:cxnLst/>
            <a:rect l="l" t="t" r="r" b="b"/>
            <a:pathLst>
              <a:path w="282575" h="282575">
                <a:moveTo>
                  <a:pt x="0" y="141149"/>
                </a:moveTo>
                <a:lnTo>
                  <a:pt x="7196" y="96535"/>
                </a:lnTo>
                <a:lnTo>
                  <a:pt x="27235" y="57788"/>
                </a:lnTo>
                <a:lnTo>
                  <a:pt x="57790" y="27233"/>
                </a:lnTo>
                <a:lnTo>
                  <a:pt x="96537" y="7195"/>
                </a:lnTo>
                <a:lnTo>
                  <a:pt x="141149" y="0"/>
                </a:lnTo>
                <a:lnTo>
                  <a:pt x="195165" y="10744"/>
                </a:lnTo>
                <a:lnTo>
                  <a:pt x="240949" y="41342"/>
                </a:lnTo>
                <a:lnTo>
                  <a:pt x="271552" y="87137"/>
                </a:lnTo>
                <a:lnTo>
                  <a:pt x="282299" y="141149"/>
                </a:lnTo>
                <a:lnTo>
                  <a:pt x="275103" y="185762"/>
                </a:lnTo>
                <a:lnTo>
                  <a:pt x="255064" y="224508"/>
                </a:lnTo>
                <a:lnTo>
                  <a:pt x="224508" y="255064"/>
                </a:lnTo>
                <a:lnTo>
                  <a:pt x="185762" y="275103"/>
                </a:lnTo>
                <a:lnTo>
                  <a:pt x="141149" y="282299"/>
                </a:lnTo>
                <a:lnTo>
                  <a:pt x="96537" y="275103"/>
                </a:lnTo>
                <a:lnTo>
                  <a:pt x="57790" y="255064"/>
                </a:lnTo>
                <a:lnTo>
                  <a:pt x="27235" y="224508"/>
                </a:lnTo>
                <a:lnTo>
                  <a:pt x="7196" y="185762"/>
                </a:lnTo>
                <a:lnTo>
                  <a:pt x="0" y="14114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45146" y="3427045"/>
            <a:ext cx="1489710" cy="399415"/>
          </a:xfrm>
          <a:custGeom>
            <a:avLst/>
            <a:gdLst/>
            <a:ahLst/>
            <a:cxnLst/>
            <a:rect l="l" t="t" r="r" b="b"/>
            <a:pathLst>
              <a:path w="1489710" h="399414">
                <a:moveTo>
                  <a:pt x="0" y="398999"/>
                </a:moveTo>
                <a:lnTo>
                  <a:pt x="1489496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64647" y="3189745"/>
            <a:ext cx="1470025" cy="237490"/>
          </a:xfrm>
          <a:custGeom>
            <a:avLst/>
            <a:gdLst/>
            <a:ahLst/>
            <a:cxnLst/>
            <a:rect l="l" t="t" r="r" b="b"/>
            <a:pathLst>
              <a:path w="1470025" h="237489">
                <a:moveTo>
                  <a:pt x="0" y="0"/>
                </a:moveTo>
                <a:lnTo>
                  <a:pt x="1469997" y="2372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00847" y="3040346"/>
            <a:ext cx="1334135" cy="386715"/>
          </a:xfrm>
          <a:custGeom>
            <a:avLst/>
            <a:gdLst/>
            <a:ahLst/>
            <a:cxnLst/>
            <a:rect l="l" t="t" r="r" b="b"/>
            <a:pathLst>
              <a:path w="1334135" h="386714">
                <a:moveTo>
                  <a:pt x="0" y="0"/>
                </a:moveTo>
                <a:lnTo>
                  <a:pt x="1333797" y="3866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26946" y="3427044"/>
            <a:ext cx="1308100" cy="250190"/>
          </a:xfrm>
          <a:custGeom>
            <a:avLst/>
            <a:gdLst/>
            <a:ahLst/>
            <a:cxnLst/>
            <a:rect l="l" t="t" r="r" b="b"/>
            <a:pathLst>
              <a:path w="1308100" h="250189">
                <a:moveTo>
                  <a:pt x="0" y="249599"/>
                </a:moveTo>
                <a:lnTo>
                  <a:pt x="1307697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07518" y="4424670"/>
            <a:ext cx="280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71820" y="2351500"/>
            <a:ext cx="280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36911" y="4816308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3900" y="997684"/>
            <a:ext cx="3095625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Convolution</a:t>
            </a:r>
            <a:r>
              <a:rPr kumimoji="0" sz="30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Layer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52739" y="1714496"/>
            <a:ext cx="2092325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32x32x3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image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8751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5x5x3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38751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8751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filter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404258" y="1867498"/>
            <a:ext cx="929005" cy="220345"/>
          </a:xfrm>
          <a:custGeom>
            <a:avLst/>
            <a:gdLst/>
            <a:ahLst/>
            <a:cxnLst/>
            <a:rect l="l" t="t" r="r" b="b"/>
            <a:pathLst>
              <a:path w="929004" h="220344">
                <a:moveTo>
                  <a:pt x="928685" y="0"/>
                </a:moveTo>
                <a:lnTo>
                  <a:pt x="0" y="219929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62195" y="2072118"/>
            <a:ext cx="45720" cy="31115"/>
          </a:xfrm>
          <a:custGeom>
            <a:avLst/>
            <a:gdLst/>
            <a:ahLst/>
            <a:cxnLst/>
            <a:rect l="l" t="t" r="r" b="b"/>
            <a:pathLst>
              <a:path w="45719" h="31115">
                <a:moveTo>
                  <a:pt x="38434" y="0"/>
                </a:moveTo>
                <a:lnTo>
                  <a:pt x="0" y="25269"/>
                </a:lnTo>
                <a:lnTo>
                  <a:pt x="45687" y="30619"/>
                </a:lnTo>
                <a:lnTo>
                  <a:pt x="3843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090910" y="2351022"/>
            <a:ext cx="1346200" cy="523240"/>
          </a:xfrm>
          <a:custGeom>
            <a:avLst/>
            <a:gdLst/>
            <a:ahLst/>
            <a:cxnLst/>
            <a:rect l="l" t="t" r="r" b="b"/>
            <a:pathLst>
              <a:path w="1346200" h="523239">
                <a:moveTo>
                  <a:pt x="1345632" y="0"/>
                </a:moveTo>
                <a:lnTo>
                  <a:pt x="0" y="523188"/>
                </a:lnTo>
              </a:path>
            </a:pathLst>
          </a:custGeom>
          <a:ln w="9524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050624" y="2859548"/>
            <a:ext cx="46355" cy="3048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587" y="0"/>
                </a:moveTo>
                <a:lnTo>
                  <a:pt x="0" y="30327"/>
                </a:lnTo>
                <a:lnTo>
                  <a:pt x="45989" y="29324"/>
                </a:lnTo>
                <a:lnTo>
                  <a:pt x="34587" y="0"/>
                </a:lnTo>
                <a:close/>
              </a:path>
            </a:pathLst>
          </a:custGeom>
          <a:ln w="9524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971892" y="3430344"/>
            <a:ext cx="2308860" cy="0"/>
          </a:xfrm>
          <a:custGeom>
            <a:avLst/>
            <a:gdLst/>
            <a:ahLst/>
            <a:cxnLst/>
            <a:rect l="l" t="t" r="r" b="b"/>
            <a:pathLst>
              <a:path w="2308860">
                <a:moveTo>
                  <a:pt x="0" y="0"/>
                </a:moveTo>
                <a:lnTo>
                  <a:pt x="230864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280538" y="341461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452910" y="2912271"/>
            <a:ext cx="92710" cy="1894205"/>
          </a:xfrm>
          <a:custGeom>
            <a:avLst/>
            <a:gdLst/>
            <a:ahLst/>
            <a:cxnLst/>
            <a:rect l="l" t="t" r="r" b="b"/>
            <a:pathLst>
              <a:path w="92709" h="1894204">
                <a:moveTo>
                  <a:pt x="0" y="0"/>
                </a:moveTo>
                <a:lnTo>
                  <a:pt x="92224" y="0"/>
                </a:lnTo>
                <a:lnTo>
                  <a:pt x="92224" y="1893721"/>
                </a:lnTo>
                <a:lnTo>
                  <a:pt x="0" y="1893721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452910" y="2048097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864173"/>
                </a:moveTo>
                <a:lnTo>
                  <a:pt x="864173" y="0"/>
                </a:lnTo>
                <a:lnTo>
                  <a:pt x="956398" y="0"/>
                </a:lnTo>
                <a:lnTo>
                  <a:pt x="956398" y="1893721"/>
                </a:lnTo>
                <a:lnTo>
                  <a:pt x="92224" y="2757894"/>
                </a:lnTo>
                <a:lnTo>
                  <a:pt x="0" y="2757894"/>
                </a:lnTo>
                <a:lnTo>
                  <a:pt x="0" y="864173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452910" y="2048098"/>
            <a:ext cx="956944" cy="864235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0" y="864173"/>
                </a:moveTo>
                <a:lnTo>
                  <a:pt x="92224" y="864173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545134" y="2912271"/>
            <a:ext cx="0" cy="1894205"/>
          </a:xfrm>
          <a:custGeom>
            <a:avLst/>
            <a:gdLst/>
            <a:ahLst/>
            <a:cxnLst/>
            <a:rect l="l" t="t" r="r" b="b"/>
            <a:pathLst>
              <a:path h="1894204">
                <a:moveTo>
                  <a:pt x="0" y="0"/>
                </a:moveTo>
                <a:lnTo>
                  <a:pt x="0" y="1893721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22910" y="1686104"/>
            <a:ext cx="1751964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activation</a:t>
            </a:r>
            <a:r>
              <a:rPr kumimoji="0" sz="180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maps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410433" y="4838149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077943" y="4382474"/>
            <a:ext cx="280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28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15441" y="2971490"/>
            <a:ext cx="4846955" cy="1254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28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2438400" lvl="0" indent="0" algn="l" defTabSz="914400" rtl="0" eaLnBrk="1" fontAlgn="auto" latinLnBrk="0" hangingPunct="1">
              <a:lnSpc>
                <a:spcPct val="100699"/>
              </a:lnSpc>
              <a:spcBef>
                <a:spcPts val="10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convolve (slide) over all  spatial</a:t>
            </a:r>
            <a:r>
              <a:rPr kumimoji="0" sz="1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locations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221872" y="2791324"/>
            <a:ext cx="213360" cy="2014855"/>
          </a:xfrm>
          <a:custGeom>
            <a:avLst/>
            <a:gdLst/>
            <a:ahLst/>
            <a:cxnLst/>
            <a:rect l="l" t="t" r="r" b="b"/>
            <a:pathLst>
              <a:path w="213359" h="2014854">
                <a:moveTo>
                  <a:pt x="0" y="0"/>
                </a:moveTo>
                <a:lnTo>
                  <a:pt x="213172" y="0"/>
                </a:lnTo>
                <a:lnTo>
                  <a:pt x="213172" y="2014668"/>
                </a:lnTo>
                <a:lnTo>
                  <a:pt x="0" y="2014668"/>
                </a:lnTo>
                <a:lnTo>
                  <a:pt x="0" y="0"/>
                </a:lnTo>
                <a:close/>
              </a:path>
            </a:pathLst>
          </a:custGeom>
          <a:solidFill>
            <a:srgbClr val="F4CCCC">
              <a:alpha val="51919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221872" y="2048097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4" h="2758440">
                <a:moveTo>
                  <a:pt x="0" y="743226"/>
                </a:moveTo>
                <a:lnTo>
                  <a:pt x="743226" y="0"/>
                </a:lnTo>
                <a:lnTo>
                  <a:pt x="956398" y="0"/>
                </a:lnTo>
                <a:lnTo>
                  <a:pt x="956398" y="2014670"/>
                </a:lnTo>
                <a:lnTo>
                  <a:pt x="213172" y="2757894"/>
                </a:lnTo>
                <a:lnTo>
                  <a:pt x="0" y="2757894"/>
                </a:lnTo>
                <a:lnTo>
                  <a:pt x="0" y="74322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221872" y="2048098"/>
            <a:ext cx="956944" cy="743585"/>
          </a:xfrm>
          <a:custGeom>
            <a:avLst/>
            <a:gdLst/>
            <a:ahLst/>
            <a:cxnLst/>
            <a:rect l="l" t="t" r="r" b="b"/>
            <a:pathLst>
              <a:path w="956944" h="743585">
                <a:moveTo>
                  <a:pt x="0" y="743226"/>
                </a:moveTo>
                <a:lnTo>
                  <a:pt x="213172" y="743226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435044" y="2791324"/>
            <a:ext cx="0" cy="2014855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668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4184568" y="874882"/>
            <a:ext cx="410845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/>
              <a:t>consider a second, </a:t>
            </a:r>
            <a:r>
              <a:rPr sz="2400" spc="-5" dirty="0">
                <a:solidFill>
                  <a:srgbClr val="38751C"/>
                </a:solidFill>
              </a:rPr>
              <a:t>green</a:t>
            </a:r>
            <a:r>
              <a:rPr sz="2400" spc="30" dirty="0">
                <a:solidFill>
                  <a:srgbClr val="38751C"/>
                </a:solidFill>
              </a:rPr>
              <a:t> </a:t>
            </a:r>
            <a:r>
              <a:rPr sz="2400" spc="-5" dirty="0"/>
              <a:t>filter</a:t>
            </a:r>
            <a:endParaRPr sz="2400"/>
          </a:p>
        </p:txBody>
      </p:sp>
      <p:sp>
        <p:nvSpPr>
          <p:cNvPr id="44" name="Title 23"/>
          <p:cNvSpPr txBox="1">
            <a:spLocks/>
          </p:cNvSpPr>
          <p:nvPr/>
        </p:nvSpPr>
        <p:spPr>
          <a:xfrm>
            <a:off x="225099" y="199711"/>
            <a:ext cx="86938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Convolutions: More detail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6604084"/>
            <a:ext cx="1072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Andrej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Karpathy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388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G[i,j] = \sum_{u=-k}^{k} \sum_{v=-k}^{k} H[u,v] F[i+u,j+v]&#10;\]&#10;\end{document}&#10;"/>
  <p:tag name="EXTERNALNAME" val="Edittex"/>
  <p:tag name="BLEND" val="False"/>
  <p:tag name="TRANSPARENT" val="False"/>
  <p:tag name="KEEPFILES" val="False"/>
  <p:tag name="DEBUGPAUSE" val="False"/>
  <p:tag name="RESOLUTION" val="300"/>
  <p:tag name="BITMAPFORMAT" val="bmpmono"/>
  <p:tag name="DEBUGINTERACTIVE" val="True"/>
  <p:tag name="ORIGWIDTH" val="1473.25"/>
  <p:tag name="PICTUREFILESIZE" val="50190"/>
</p:tagLst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4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0000FF"/>
    </a:hlink>
    <a:folHlink>
      <a:srgbClr val="0000FF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0000FF"/>
    </a:hlink>
    <a:folHlink>
      <a:srgbClr val="0000FF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0000FF"/>
    </a:hlink>
    <a:folHlink>
      <a:srgbClr val="0000F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1154CC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0000FF"/>
    </a:hlink>
    <a:folHlink>
      <a:srgbClr val="0000FF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0000FF"/>
    </a:hlink>
    <a:folHlink>
      <a:srgbClr val="0000FF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0000FF"/>
    </a:hlink>
    <a:folHlink>
      <a:srgbClr val="0000FF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0000FF"/>
    </a:hlink>
    <a:folHlink>
      <a:srgbClr val="0000FF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0000FF"/>
    </a:hlink>
    <a:folHlink>
      <a:srgbClr val="0000FF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0000FF"/>
    </a:hlink>
    <a:folHlink>
      <a:srgbClr val="00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1805</TotalTime>
  <Words>1660</Words>
  <Application>Microsoft Macintosh PowerPoint</Application>
  <PresentationFormat>On-screen Show (4:3)</PresentationFormat>
  <Paragraphs>346</Paragraphs>
  <Slides>42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Blank Presentation</vt:lpstr>
      <vt:lpstr>2_Blank Presentation</vt:lpstr>
      <vt:lpstr>13_Office Theme</vt:lpstr>
      <vt:lpstr>2_Default Design</vt:lpstr>
      <vt:lpstr>Deep neural networks III  June 5th, 2018</vt:lpstr>
      <vt:lpstr>Announcements</vt:lpstr>
      <vt:lpstr>Convolutional Neural Networks (CNN)</vt:lpstr>
      <vt:lpstr>Convolutional Neural Networks (CNN)</vt:lpstr>
      <vt:lpstr>Convolutions: More detail</vt:lpstr>
      <vt:lpstr>Convolutions: More detail</vt:lpstr>
      <vt:lpstr>Convolution Layer</vt:lpstr>
      <vt:lpstr>Convolution Layer</vt:lpstr>
      <vt:lpstr>consider a second, green filter</vt:lpstr>
      <vt:lpstr>For example, if we had 6 5x5 filters, we’ll get 6 separate activation maps:</vt:lpstr>
      <vt:lpstr>one filter =&gt; one activation map</vt:lpstr>
      <vt:lpstr>Preview: ConvNet is a sequence of Convolution Layers, interspersed with  activation functions</vt:lpstr>
      <vt:lpstr>Preview: ConvNet is a sequence of Convolutional Layers, interspersed with  activation functions</vt:lpstr>
      <vt:lpstr>A closer look at spatial dimensions:</vt:lpstr>
      <vt:lpstr>A closer look at spatial dimensions:</vt:lpstr>
      <vt:lpstr>A closer look at spatial dimensions:</vt:lpstr>
      <vt:lpstr>A closer look at spatial dimensions:</vt:lpstr>
      <vt:lpstr>A closer look at spatial dimensions:</vt:lpstr>
      <vt:lpstr>A closer look at spatial dimensions:</vt:lpstr>
      <vt:lpstr>A closer look at spatial dimensions:</vt:lpstr>
      <vt:lpstr>A closer look at spatial dimensions:</vt:lpstr>
      <vt:lpstr>A closer look at spatial dimensions:</vt:lpstr>
      <vt:lpstr>A closer look at spatial dimensions:</vt:lpstr>
      <vt:lpstr>A closer look at spatial dimensions:</vt:lpstr>
      <vt:lpstr>PowerPoint Presentation</vt:lpstr>
      <vt:lpstr>preview:</vt:lpstr>
      <vt:lpstr>A Common Architecture: AlexNet</vt:lpstr>
      <vt:lpstr>Case Study: VGGNet</vt:lpstr>
      <vt:lpstr>PowerPoint Presentation</vt:lpstr>
      <vt:lpstr>Case Study: ResNet</vt:lpstr>
      <vt:lpstr>Case Study: ResNet</vt:lpstr>
      <vt:lpstr>Case Study: ResNet</vt:lpstr>
      <vt:lpstr>Practical matters</vt:lpstr>
      <vt:lpstr>Comments on training algorithm</vt:lpstr>
      <vt:lpstr>Over-training prevention</vt:lpstr>
      <vt:lpstr>Training: Best practices</vt:lpstr>
      <vt:lpstr>Regularization: Dropout</vt:lpstr>
      <vt:lpstr>Data Augmentation (Jittering)</vt:lpstr>
      <vt:lpstr>Transfer Learning</vt:lpstr>
      <vt:lpstr>Transfer Learning with CNNs</vt:lpstr>
      <vt:lpstr>Transfer Learning with CNNs</vt:lpstr>
      <vt:lpstr>Summary</vt:lpstr>
    </vt:vector>
  </TitlesOfParts>
  <Company>University of Pittsburgh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2770: Computer Vision</dc:title>
  <dc:creator>Adriana I. Kovashka</dc:creator>
  <cp:lastModifiedBy>Yong Jae Lee</cp:lastModifiedBy>
  <cp:revision>396</cp:revision>
  <cp:lastPrinted>2018-05-31T18:52:35Z</cp:lastPrinted>
  <dcterms:created xsi:type="dcterms:W3CDTF">2015-04-17T19:15:42Z</dcterms:created>
  <dcterms:modified xsi:type="dcterms:W3CDTF">2018-06-05T17:40:31Z</dcterms:modified>
</cp:coreProperties>
</file>