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Garamond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aramond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performance using the scripts we provide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334226"/>
            <a:ext cx="7314319" cy="4116299"/>
            <a:chOff x="-11" y="1378676"/>
            <a:chExt cx="7314319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b="0" i="0" sz="4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279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794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794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794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794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794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4308" y="6389904"/>
            <a:ext cx="1829692" cy="468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704688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810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810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81000" lvl="5" marL="274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81000" lvl="6" marL="3200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81000" lvl="7" marL="3657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81000" lvl="8" marL="4114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❏"/>
              <a:defRPr sz="2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456245" y="1704684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48200" y="1704684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76" name="Shape 76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13" y="-12188"/>
            <a:ext cx="8005727" cy="1612601"/>
            <a:chOff x="-13" y="-12187"/>
            <a:chExt cx="8005727" cy="1161900"/>
          </a:xfrm>
        </p:grpSpPr>
        <p:sp>
          <p:nvSpPr>
            <p:cNvPr id="82" name="Shape 82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type="title"/>
          </p:nvPr>
        </p:nvSpPr>
        <p:spPr>
          <a:xfrm>
            <a:off x="457200" y="134801"/>
            <a:ext cx="7315499" cy="1351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8964665" y="6165014"/>
            <a:ext cx="187800" cy="69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>
            <a:off x="3866777" y="6165014"/>
            <a:ext cx="50979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66812" y="6165014"/>
            <a:ext cx="5097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94"/>
            <a:ext cx="3409812" cy="2810237"/>
            <a:chOff x="0" y="1493"/>
            <a:chExt cx="3409812" cy="2810237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79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794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794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794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794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794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4047857"/>
            <a:ext cx="3409812" cy="2810237"/>
            <a:chOff x="0" y="1493"/>
            <a:chExt cx="3409812" cy="2810237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33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240625" y="2266575"/>
            <a:ext cx="6846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aramond"/>
              <a:buNone/>
            </a:pPr>
            <a:r>
              <a:rPr lang="en"/>
              <a:t>Assignment 3</a:t>
            </a:r>
            <a:endParaRPr b="0" i="0" sz="4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aramond"/>
              <a:buNone/>
            </a:pPr>
            <a:r>
              <a:rPr lang="en"/>
              <a:t>Weiming Wen, Mingyang Zhou</a:t>
            </a:r>
            <a:endParaRPr b="0" i="0" sz="2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99375" y="169623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Look at the file grammar1</a:t>
            </a:r>
            <a:br>
              <a:rPr lang="en"/>
            </a:b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57200" y="2299275"/>
            <a:ext cx="3354900" cy="41520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gramma1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ROOT -&gt; S1 99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S1 -&gt; NP VP .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VP -&gt; VerbT NP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NP -&gt; Det Nbar 20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Compare the outcome when you run: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./cfgparse.pl grammar1 lexicon &lt; examples.sen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./cfgparse.pl grammar1 grammar2 lexicon &lt; examples.sen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Explain what's going 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Compare the outcome when you run:</a:t>
            </a:r>
            <a:endParaRPr/>
          </a:p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43E"/>
              </a:solidFill>
            </a:endParaRPr>
          </a:p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43E"/>
                </a:solidFill>
              </a:rPr>
              <a:t>./cfggen.pl --text &lt;N&gt; grammar1 lexicon</a:t>
            </a:r>
            <a:endParaRPr>
              <a:solidFill>
                <a:srgbClr val="0F243E"/>
              </a:solidFill>
            </a:endParaRPr>
          </a:p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F243E"/>
                </a:solidFill>
              </a:rPr>
            </a:br>
            <a:r>
              <a:rPr lang="en">
                <a:solidFill>
                  <a:srgbClr val="0F243E"/>
                </a:solidFill>
              </a:rPr>
              <a:t>./cfggen.pl --text &lt;N&gt; grammar2 lexicon</a:t>
            </a:r>
            <a:br>
              <a:rPr lang="en">
                <a:solidFill>
                  <a:srgbClr val="0F243E"/>
                </a:solidFill>
              </a:rPr>
            </a:br>
            <a:endParaRPr>
              <a:solidFill>
                <a:srgbClr val="0F243E"/>
              </a:solidFill>
            </a:endParaRPr>
          </a:p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43E"/>
                </a:solidFill>
              </a:rPr>
              <a:t>./cfggen.pl --text &lt;N&gt; grammar1 grammar2 lexicon</a:t>
            </a:r>
            <a:endParaRPr>
              <a:solidFill>
                <a:srgbClr val="0F243E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Explain what's going 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your own Grammar: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361425" y="2214925"/>
            <a:ext cx="3354900" cy="41520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gramma1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ROOT -&gt; S1 99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S1 -&gt; NP VP .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VP -&gt; VerbT NP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NP -&gt; Det Nbar 20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4183800" y="2214925"/>
            <a:ext cx="3354900" cy="41520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my </a:t>
            </a:r>
            <a:r>
              <a:rPr lang="en" sz="1800"/>
              <a:t>gramma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ROOT -&gt; S1 99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S1 -&gt; NP VP . 8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S1 -&gt; VP 1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S1 -&gt; X1 VP 1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X1 -&gt; AUX NP 1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VP -&gt; VP PP 20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VP -&gt; VerbT NP 80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NP -&gt; Det Nbar 20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your own Lexicon: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33875" y="2214925"/>
            <a:ext cx="3354900" cy="415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Lexicon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VerbT -&gt; carries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VerbT -&gt; rides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Misc -&gt; !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Misc -&gt; .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Misc -&gt; ?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Misc -&gt; ,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Misc -&gt; and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Misc -&gt; but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Misc -&gt; or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Misc -&gt; either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113775" y="2214925"/>
            <a:ext cx="3354900" cy="415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My </a:t>
            </a:r>
            <a:r>
              <a:rPr lang="en" sz="1800"/>
              <a:t>Lexicon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VerbT -&gt; carries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VerbT -&gt; rides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Punc -&gt; ! 1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Punc -&gt; . 10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Punc -&gt; ? 3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Punc -&gt; , 10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CC -&gt; and 10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CC -&gt; but 2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CC -&gt; or 1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CC -&gt; either 1</a:t>
            </a:r>
            <a:endParaRPr b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Constraints: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You can only generate binary or unary rule in grammar and lexicon file.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Cannot include new words in lexicon as terminals.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667275" y="2928550"/>
            <a:ext cx="6014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A -&gt; B C</a:t>
            </a:r>
            <a:endParaRPr b="1" sz="1800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A -&gt; B</a:t>
            </a:r>
            <a:endParaRPr b="1" sz="1800">
              <a:solidFill>
                <a:srgbClr val="6AA84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</a:rPr>
              <a:t>A -&gt; B C D</a:t>
            </a:r>
            <a:endParaRPr b="1"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r>
              <a:rPr b="1" lang="en"/>
              <a:t>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PCFG will predict high probability for a grammatical English sentence and predict low probability for an ungrammatical sentence.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CCCCC"/>
                </a:highlight>
              </a:rPr>
              <a:t>./cfgparse.pl mygrammar mylexicon &lt; examples.sen</a:t>
            </a:r>
            <a:endParaRPr>
              <a:highlight>
                <a:srgbClr val="CCCCCC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PCFG will never fail to parse a string of words.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PCFG will be able to generate grammatical sentences.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Competitive Task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Minimum Requirement: (1) Beat the performance of a merged gramma from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gramma1</a:t>
            </a:r>
            <a:r>
              <a:rPr lang="en"/>
              <a:t> and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gramma2 </a:t>
            </a:r>
            <a:r>
              <a:rPr lang="en"/>
              <a:t>with the default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lexicon. (2) </a:t>
            </a:r>
            <a:r>
              <a:rPr lang="en"/>
              <a:t>Never fail to parse any sentence in the test dataset.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this requirement to get full points for this task.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Compete against you classmates: Top 10% get 5 extra points for this assignment.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704700"/>
            <a:ext cx="82296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Metrics</a:t>
            </a:r>
            <a:endParaRPr b="1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Collect grammatical sentences generated from each of your grammar to form a test dataset.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Compute the cross-entropy to evaluate how well can your gramma predict the sentences in the test dataset.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P(s) – The probability of the string s is the sum of the probabilities of the trees which have that string as their yield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The lower value is better.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791325"/>
            <a:ext cx="6447550" cy="12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704700"/>
            <a:ext cx="82296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Metrics</a:t>
            </a:r>
            <a:endParaRPr b="1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Generate 20 sentences with your grammar and lexicon and keep it in a file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Remove all the ungrammatical sentences from the 20 sentences and keep it in another file.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What is the fraction of grammatical sentences generated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2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50" y="1639000"/>
            <a:ext cx="6249801" cy="52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3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800987" y="2675547"/>
            <a:ext cx="648300" cy="570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800987" y="4107446"/>
            <a:ext cx="648300" cy="570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036392" y="1853525"/>
            <a:ext cx="648300" cy="57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</a:t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048850" y="4677603"/>
            <a:ext cx="648300" cy="57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311774" y="2675547"/>
            <a:ext cx="648300" cy="570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o1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311774" y="4107446"/>
            <a:ext cx="648300" cy="570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o2</a:t>
            </a:r>
            <a:endParaRPr/>
          </a:p>
        </p:txBody>
      </p:sp>
      <p:cxnSp>
        <p:nvCxnSpPr>
          <p:cNvPr id="113" name="Shape 113"/>
          <p:cNvCxnSpPr>
            <a:stCxn id="107" idx="6"/>
            <a:endCxn id="109" idx="2"/>
          </p:cNvCxnSpPr>
          <p:nvPr/>
        </p:nvCxnSpPr>
        <p:spPr>
          <a:xfrm flipH="1" rot="10800000">
            <a:off x="2449287" y="2138697"/>
            <a:ext cx="1587000" cy="82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>
            <a:stCxn id="108" idx="6"/>
            <a:endCxn id="109" idx="2"/>
          </p:cNvCxnSpPr>
          <p:nvPr/>
        </p:nvCxnSpPr>
        <p:spPr>
          <a:xfrm flipH="1" rot="10800000">
            <a:off x="2449287" y="2138696"/>
            <a:ext cx="1587000" cy="225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07" idx="6"/>
            <a:endCxn id="110" idx="2"/>
          </p:cNvCxnSpPr>
          <p:nvPr/>
        </p:nvCxnSpPr>
        <p:spPr>
          <a:xfrm>
            <a:off x="2449287" y="2960697"/>
            <a:ext cx="1599600" cy="20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108" idx="6"/>
            <a:endCxn id="110" idx="2"/>
          </p:cNvCxnSpPr>
          <p:nvPr/>
        </p:nvCxnSpPr>
        <p:spPr>
          <a:xfrm>
            <a:off x="2449287" y="4392596"/>
            <a:ext cx="1599600" cy="57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2721256" y="2200042"/>
            <a:ext cx="914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W11=0.1</a:t>
            </a:r>
            <a:endParaRPr sz="1200"/>
          </a:p>
        </p:txBody>
      </p:sp>
      <p:sp>
        <p:nvSpPr>
          <p:cNvPr id="118" name="Shape 118"/>
          <p:cNvSpPr txBox="1"/>
          <p:nvPr/>
        </p:nvSpPr>
        <p:spPr>
          <a:xfrm>
            <a:off x="3492130" y="2869985"/>
            <a:ext cx="817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W21=0.2</a:t>
            </a:r>
            <a:endParaRPr sz="1200"/>
          </a:p>
        </p:txBody>
      </p:sp>
      <p:sp>
        <p:nvSpPr>
          <p:cNvPr id="119" name="Shape 119"/>
          <p:cNvSpPr txBox="1"/>
          <p:nvPr/>
        </p:nvSpPr>
        <p:spPr>
          <a:xfrm>
            <a:off x="3635060" y="4197858"/>
            <a:ext cx="914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W12=0.9</a:t>
            </a:r>
            <a:endParaRPr sz="1200"/>
          </a:p>
        </p:txBody>
      </p:sp>
      <p:sp>
        <p:nvSpPr>
          <p:cNvPr id="120" name="Shape 120"/>
          <p:cNvSpPr txBox="1"/>
          <p:nvPr/>
        </p:nvSpPr>
        <p:spPr>
          <a:xfrm>
            <a:off x="2769343" y="4811537"/>
            <a:ext cx="817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W22=0.8</a:t>
            </a:r>
            <a:endParaRPr sz="1200"/>
          </a:p>
        </p:txBody>
      </p:sp>
      <p:cxnSp>
        <p:nvCxnSpPr>
          <p:cNvPr id="121" name="Shape 121"/>
          <p:cNvCxnSpPr>
            <a:stCxn id="109" idx="6"/>
            <a:endCxn id="111" idx="2"/>
          </p:cNvCxnSpPr>
          <p:nvPr/>
        </p:nvCxnSpPr>
        <p:spPr>
          <a:xfrm>
            <a:off x="4684692" y="2138675"/>
            <a:ext cx="1627200" cy="82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10" idx="6"/>
            <a:endCxn id="111" idx="2"/>
          </p:cNvCxnSpPr>
          <p:nvPr/>
        </p:nvCxnSpPr>
        <p:spPr>
          <a:xfrm flipH="1" rot="10800000">
            <a:off x="4697150" y="2960553"/>
            <a:ext cx="1614600" cy="200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>
            <a:stCxn id="110" idx="6"/>
            <a:endCxn id="112" idx="2"/>
          </p:cNvCxnSpPr>
          <p:nvPr/>
        </p:nvCxnSpPr>
        <p:spPr>
          <a:xfrm flipH="1" rot="10800000">
            <a:off x="4697150" y="4392453"/>
            <a:ext cx="1614600" cy="57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endCxn id="112" idx="2"/>
          </p:cNvCxnSpPr>
          <p:nvPr/>
        </p:nvCxnSpPr>
        <p:spPr>
          <a:xfrm>
            <a:off x="4684574" y="2138396"/>
            <a:ext cx="1627200" cy="225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5397946" y="2254996"/>
            <a:ext cx="914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k11=0.4</a:t>
            </a:r>
            <a:endParaRPr sz="1200"/>
          </a:p>
        </p:txBody>
      </p:sp>
      <p:sp>
        <p:nvSpPr>
          <p:cNvPr id="126" name="Shape 126"/>
          <p:cNvSpPr txBox="1"/>
          <p:nvPr/>
        </p:nvSpPr>
        <p:spPr>
          <a:xfrm>
            <a:off x="6003662" y="3248188"/>
            <a:ext cx="914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k21=0.3</a:t>
            </a:r>
            <a:endParaRPr sz="1200"/>
          </a:p>
        </p:txBody>
      </p:sp>
      <p:sp>
        <p:nvSpPr>
          <p:cNvPr id="127" name="Shape 127"/>
          <p:cNvSpPr txBox="1"/>
          <p:nvPr/>
        </p:nvSpPr>
        <p:spPr>
          <a:xfrm>
            <a:off x="5896785" y="3747741"/>
            <a:ext cx="914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k12=0.7</a:t>
            </a:r>
            <a:endParaRPr sz="1200"/>
          </a:p>
        </p:txBody>
      </p:sp>
      <p:sp>
        <p:nvSpPr>
          <p:cNvPr id="128" name="Shape 128"/>
          <p:cNvSpPr txBox="1"/>
          <p:nvPr/>
        </p:nvSpPr>
        <p:spPr>
          <a:xfrm>
            <a:off x="5466614" y="4616652"/>
            <a:ext cx="914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k22=0.5</a:t>
            </a:r>
            <a:endParaRPr sz="1200"/>
          </a:p>
        </p:txBody>
      </p:sp>
      <p:sp>
        <p:nvSpPr>
          <p:cNvPr id="129" name="Shape 129"/>
          <p:cNvSpPr/>
          <p:nvPr/>
        </p:nvSpPr>
        <p:spPr>
          <a:xfrm>
            <a:off x="2365904" y="5824422"/>
            <a:ext cx="648300" cy="570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248551" y="5809873"/>
            <a:ext cx="648300" cy="5703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</a:t>
            </a:r>
            <a:endParaRPr/>
          </a:p>
        </p:txBody>
      </p:sp>
      <p:cxnSp>
        <p:nvCxnSpPr>
          <p:cNvPr id="131" name="Shape 131"/>
          <p:cNvCxnSpPr>
            <a:stCxn id="129" idx="0"/>
            <a:endCxn id="110" idx="2"/>
          </p:cNvCxnSpPr>
          <p:nvPr/>
        </p:nvCxnSpPr>
        <p:spPr>
          <a:xfrm flipH="1" rot="10800000">
            <a:off x="2690054" y="4962822"/>
            <a:ext cx="1358700" cy="861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9" idx="0"/>
            <a:endCxn id="109" idx="2"/>
          </p:cNvCxnSpPr>
          <p:nvPr/>
        </p:nvCxnSpPr>
        <p:spPr>
          <a:xfrm flipH="1" rot="10800000">
            <a:off x="2690054" y="2138622"/>
            <a:ext cx="1346400" cy="3685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30" idx="0"/>
          </p:cNvCxnSpPr>
          <p:nvPr/>
        </p:nvCxnSpPr>
        <p:spPr>
          <a:xfrm flipH="1" rot="10800000">
            <a:off x="5572701" y="4456873"/>
            <a:ext cx="701700" cy="1353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30" idx="0"/>
          </p:cNvCxnSpPr>
          <p:nvPr/>
        </p:nvCxnSpPr>
        <p:spPr>
          <a:xfrm flipH="1" rot="10800000">
            <a:off x="5572701" y="2984473"/>
            <a:ext cx="739800" cy="2825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3014138" y="5985127"/>
            <a:ext cx="5376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0.1</a:t>
            </a:r>
            <a:endParaRPr sz="1200"/>
          </a:p>
        </p:txBody>
      </p:sp>
      <p:sp>
        <p:nvSpPr>
          <p:cNvPr id="136" name="Shape 136"/>
          <p:cNvSpPr txBox="1"/>
          <p:nvPr/>
        </p:nvSpPr>
        <p:spPr>
          <a:xfrm>
            <a:off x="5949231" y="5985127"/>
            <a:ext cx="5376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0.2</a:t>
            </a:r>
            <a:endParaRPr sz="1200"/>
          </a:p>
        </p:txBody>
      </p:sp>
      <p:sp>
        <p:nvSpPr>
          <p:cNvPr id="137" name="Shape 137"/>
          <p:cNvSpPr txBox="1"/>
          <p:nvPr/>
        </p:nvSpPr>
        <p:spPr>
          <a:xfrm>
            <a:off x="1029750" y="2809482"/>
            <a:ext cx="535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0.3</a:t>
            </a:r>
            <a:endParaRPr sz="1200"/>
          </a:p>
        </p:txBody>
      </p:sp>
      <p:sp>
        <p:nvSpPr>
          <p:cNvPr id="138" name="Shape 138"/>
          <p:cNvSpPr txBox="1"/>
          <p:nvPr/>
        </p:nvSpPr>
        <p:spPr>
          <a:xfrm>
            <a:off x="1029750" y="4246181"/>
            <a:ext cx="535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0.7</a:t>
            </a:r>
            <a:endParaRPr sz="1200"/>
          </a:p>
        </p:txBody>
      </p:sp>
      <p:cxnSp>
        <p:nvCxnSpPr>
          <p:cNvPr id="139" name="Shape 139"/>
          <p:cNvCxnSpPr>
            <a:stCxn id="137" idx="3"/>
            <a:endCxn id="107" idx="2"/>
          </p:cNvCxnSpPr>
          <p:nvPr/>
        </p:nvCxnSpPr>
        <p:spPr>
          <a:xfrm>
            <a:off x="1564950" y="2960532"/>
            <a:ext cx="2361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>
            <a:off x="1565199" y="4392524"/>
            <a:ext cx="235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992975" y="2041625"/>
            <a:ext cx="67797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Instructions are on canvas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Download the scripts and data from canvas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Due Mar 5 at 2pm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Scripts and Data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992975" y="2041625"/>
            <a:ext cx="67797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cfggen.pl randomly generate samples from a PCFG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cfgparse.pl parses sentences using a PCFG by finding the most probable parse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grammar1 , grammar2 , and lexicon give you the</a:t>
            </a:r>
            <a:br>
              <a:rPr lang="en" sz="2400">
                <a:latin typeface="Garamond"/>
                <a:ea typeface="Garamond"/>
                <a:cs typeface="Garamond"/>
                <a:sym typeface="Garamond"/>
              </a:rPr>
            </a:b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starting point for building a PCFG for a subset of English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Garamond"/>
              <a:buChar char="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Examples.sen gives you some sentences in that subset of English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Intro: Scripts and Data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750675" y="2011100"/>
            <a:ext cx="7210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./cfggen.pl --text &lt;N&gt; grammar1 lexicon</a:t>
            </a:r>
            <a:endParaRPr sz="2400"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932775"/>
            <a:ext cx="8716650" cy="17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Scripts and Data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439000" y="1987250"/>
            <a:ext cx="8136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2400"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/cfgparse.pl grammar1 lexicon &lt; examples.sen</a:t>
            </a:r>
            <a:endParaRPr sz="2400"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36089" t="6235"/>
          <a:stretch/>
        </p:blipFill>
        <p:spPr>
          <a:xfrm>
            <a:off x="282150" y="3150975"/>
            <a:ext cx="8450599" cy="7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Look at the file grammar2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457200" y="2336700"/>
            <a:ext cx="3354900" cy="45213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gramma2</a:t>
            </a:r>
            <a:endParaRPr sz="18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ROOT -&gt; S2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S2 -&gt; 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S2 -&gt; +Det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S2 -&gt; +Misc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S2 -&gt; +Noun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S2 -&gt; +Prep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S2 -&gt; +Proper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S2 -&gt; +VerbT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+Det -&gt; Det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+Det -&gt; Det +Det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+Det -&gt; Det +Misc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+Det -&gt; Det +Noun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+Det -&gt; Det +Prep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+Det -&gt; Det +Proper 1</a:t>
            </a:r>
            <a:b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18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+Det -&gt; Det +VerbT 1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612600" y="2392900"/>
            <a:ext cx="3354900" cy="415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Lexicon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Noun -&gt; castle 1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Noun -&gt; king 1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Noun -&gt; defeater 1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Noun -&gt; sovereign 1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Noun -&gt; servant 1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Noun -&gt; corner 1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Noun -&gt; land 1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Noun -&gt; quest 1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Noun -&gt; chalice 1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134801"/>
            <a:ext cx="73155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794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704688"/>
            <a:ext cx="8229600" cy="4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Run: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./cfgparse.pl grammar2 lexicon &lt; examples.sen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What kind of model does this PCFG implement? Give your thoughts.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UCD 3">
      <a:dk1>
        <a:srgbClr val="000000"/>
      </a:dk1>
      <a:lt1>
        <a:srgbClr val="EFEDE2"/>
      </a:lt1>
      <a:dk2>
        <a:srgbClr val="002855"/>
      </a:dk2>
      <a:lt2>
        <a:srgbClr val="FDFFFF"/>
      </a:lt2>
      <a:accent1>
        <a:srgbClr val="002855"/>
      </a:accent1>
      <a:accent2>
        <a:srgbClr val="D29700"/>
      </a:accent2>
      <a:accent3>
        <a:srgbClr val="89921B"/>
      </a:accent3>
      <a:accent4>
        <a:srgbClr val="AACB35"/>
      </a:accent4>
      <a:accent5>
        <a:srgbClr val="006E83"/>
      </a:accent5>
      <a:accent6>
        <a:srgbClr val="006A96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