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embeddedFontLst>
    <p:embeddedFont>
      <p:font typeface="Garamon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Garamond-bold.fntdata"/><Relationship Id="rId27" Type="http://schemas.openxmlformats.org/officeDocument/2006/relationships/font" Target="fonts/Garamo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Garamon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Garamon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performance using the scripts we provide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performance using the scripts we provide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performance using the scripts we provide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334226"/>
            <a:ext cx="7314319" cy="4116299"/>
            <a:chOff x="-11" y="1378676"/>
            <a:chExt cx="7314319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b="0" i="0" sz="4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2794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7940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7940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7940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7940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7940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7940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b="0" i="0" sz="2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1524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Shape 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14308" y="6389904"/>
            <a:ext cx="1829692" cy="468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12188"/>
            <a:ext cx="8005727" cy="161260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704688"/>
            <a:ext cx="8229600" cy="48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  <a:defRPr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  <a:defRPr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  <a:defRPr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  <a:defRPr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81000" lvl="4" marL="2286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  <a:defRPr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81000" lvl="5" marL="2743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  <a:defRPr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81000" lvl="6" marL="3200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  <a:defRPr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81000" lvl="7" marL="3657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  <a:defRPr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81000" lvl="8" marL="4114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  <a:defRPr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456245" y="1704684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648200" y="1704684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76" name="Shape 76"/>
          <p:cNvGrpSpPr/>
          <p:nvPr/>
        </p:nvGrpSpPr>
        <p:grpSpPr>
          <a:xfrm>
            <a:off x="-13" y="-12188"/>
            <a:ext cx="8005727" cy="1612601"/>
            <a:chOff x="-13" y="-12187"/>
            <a:chExt cx="8005727" cy="1161900"/>
          </a:xfrm>
        </p:grpSpPr>
        <p:sp>
          <p:nvSpPr>
            <p:cNvPr id="77" name="Shape 7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-13" y="-12188"/>
            <a:ext cx="8005727" cy="1612601"/>
            <a:chOff x="-13" y="-12187"/>
            <a:chExt cx="8005727" cy="1161900"/>
          </a:xfrm>
        </p:grpSpPr>
        <p:sp>
          <p:nvSpPr>
            <p:cNvPr id="82" name="Shape 82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 txBox="1"/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 flipH="1">
            <a:off x="8964665" y="6165014"/>
            <a:ext cx="187800" cy="69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flipH="1">
            <a:off x="3866777" y="6165014"/>
            <a:ext cx="5097900" cy="695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66812" y="6165014"/>
            <a:ext cx="50979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3867" y="-94"/>
            <a:ext cx="3409812" cy="2810237"/>
            <a:chOff x="0" y="1493"/>
            <a:chExt cx="3409812" cy="2810237"/>
          </a:xfrm>
        </p:grpSpPr>
        <p:cxnSp>
          <p:nvCxnSpPr>
            <p:cNvPr id="7" name="Shape 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Shape 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Shape 3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794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7940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7940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7940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7940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7940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7940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4" name="Shape 34"/>
          <p:cNvGrpSpPr/>
          <p:nvPr/>
        </p:nvGrpSpPr>
        <p:grpSpPr>
          <a:xfrm rot="10800000">
            <a:off x="5734187" y="4047857"/>
            <a:ext cx="3409812" cy="2810237"/>
            <a:chOff x="0" y="1493"/>
            <a:chExt cx="3409812" cy="2810237"/>
          </a:xfrm>
        </p:grpSpPr>
        <p:cxnSp>
          <p:nvCxnSpPr>
            <p:cNvPr id="35" name="Shape 35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240625" y="2266575"/>
            <a:ext cx="68460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aramond"/>
              <a:buNone/>
            </a:pPr>
            <a:r>
              <a:rPr lang="en"/>
              <a:t>Assignment 4</a:t>
            </a:r>
            <a:endParaRPr b="0" i="0" sz="4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aramond"/>
              <a:buNone/>
            </a:pPr>
            <a:r>
              <a:rPr lang="en"/>
              <a:t>Kevin Jesse, Mingyang Zhou</a:t>
            </a:r>
            <a:endParaRPr b="0" i="0" sz="2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232100" y="1704700"/>
            <a:ext cx="8229600" cy="1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Implement a basic naive bayes classifier to predict the sentiment for movie review.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376" y="3076625"/>
            <a:ext cx="6849052" cy="1752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Run: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Python NaiveBayes.py data/imdb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What is the prediction accuracy you get?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Is the distribution of </a:t>
            </a:r>
            <a:r>
              <a:rPr lang="en"/>
              <a:t>positive</a:t>
            </a:r>
            <a:r>
              <a:rPr lang="en"/>
              <a:t> to negative reviews balanced for training?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Reviews to Model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2" y="3820802"/>
            <a:ext cx="7458000" cy="2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What information is worth retaining?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# of classifications per across corpus?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Word frequency?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Word frequency per sentiment?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Maintain these structures within your Naive Bayes class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84750"/>
            <a:ext cx="74580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The Classifier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23800" y="3697000"/>
            <a:ext cx="83631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You will need to calculate the following: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Probability of positive and negative reviews in the corpus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P(Pos) = #Pos/(#Pos + # Neg)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P(Neg) = #Neg/(#Pos +# Neg) or 1-P(Pos)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1" marL="914400">
              <a:spcBef>
                <a:spcPts val="36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More on the next slide...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475" y="1820563"/>
            <a:ext cx="53149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The Classifier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220175" y="1754225"/>
            <a:ext cx="8781600" cy="48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You will need to calculate the following: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Score for positive and negative sentiment (hint: do one at a time)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1" marL="914400" rtl="0">
              <a:spcBef>
                <a:spcPts val="36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What we want to do (C_j is our positive/negative sentiment)</a:t>
            </a:r>
            <a:endParaRPr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-log(P(C_j)</a:t>
            </a:r>
            <a:r>
              <a:rPr lang="en"/>
              <a:t>*</a:t>
            </a:r>
            <a:r>
              <a:rPr lang="en"/>
              <a:t>P(w1|C_j)</a:t>
            </a:r>
            <a:r>
              <a:rPr lang="en"/>
              <a:t>*</a:t>
            </a:r>
            <a:r>
              <a:rPr lang="en"/>
              <a:t>P(w2|C_j)*...P(wN|C_j))</a:t>
            </a:r>
            <a:endParaRPr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equal to saying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P(sentiment)*[P(w1, sentiment) * P(w2, sentiment) … P(wN, sentiment)]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Using -log we can continuously decrement each probability (word probability for a sentiment) and finally multiple/decrement the probability of the sentiment itself.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The Classifier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220175" y="1754225"/>
            <a:ext cx="8781600" cy="48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Using -log we can continuously decrement each probability (word probability for a sentiment) and finally multiple/decrement the probability of the sentiment itself.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Start at score of 0, decrement by -log(Prob(Words, Sentiment))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log(x)                                                -log(x)          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3498750"/>
            <a:ext cx="348405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250" y="3457600"/>
            <a:ext cx="3484049" cy="2768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99375" y="1696238"/>
            <a:ext cx="8229600" cy="4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Evaluate the model with the stop words removed.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Run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NaiveBayes.py -f /data/imdb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Does this approach affect average accuracy? Explain why removing stop words helped?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704692"/>
            <a:ext cx="82296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Implement a binarized version of the Naive Bayes Classifier.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Clip all the word counts in each document at 1.</a:t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100" y="4375825"/>
            <a:ext cx="6671748" cy="14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457200" y="2843650"/>
            <a:ext cx="7425300" cy="17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aseline="-25000" i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word </a:t>
            </a:r>
            <a:r>
              <a:rPr i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i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Vocabulary</a:t>
            </a:r>
            <a:endParaRPr sz="3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     </a:t>
            </a:r>
            <a:r>
              <a:rPr i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i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 # of docs belong to </a:t>
            </a:r>
            <a:r>
              <a:rPr i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i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contain </a:t>
            </a:r>
            <a:r>
              <a:rPr i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aseline="-25000" i="1" sz="30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704694"/>
            <a:ext cx="8229600" cy="23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Run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NaiveBayes.py -b data/imdb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Did you get improvement, when compared to basic naive bayes classifier?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704700"/>
            <a:ext cx="8229600" cy="46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Design new features and heuristics to enhance your movie review sentiment predictor.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Run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NaiveBayes.py -m data/imdb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new heuristics: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“NOT_” to all the words after you detect a negation in the document.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4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992975" y="2041625"/>
            <a:ext cx="67797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Instructions are on canvas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Download the code and data from canvas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Due Mar 19 at 2pm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704700"/>
            <a:ext cx="8229600" cy="46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Constraints:</a:t>
            </a:r>
            <a:endParaRPr b="1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Only change features, but not the classifier method. You can only use naive bayes for this assignment.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You cannot use any external python packages other than the default ones that python have.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Limit your changes to addDocument() and classify()  as much as you can. Changes beyond addDocument() and classify() needs to be done with cautions.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Goals</a:t>
            </a:r>
            <a:r>
              <a:rPr b="1" lang="en"/>
              <a:t>:</a:t>
            </a:r>
            <a:endParaRPr b="1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Minimum requirement: (1) Your best model should be achieve higher probability than your basic naive bayes classifier and the binary version naive bayes classifier. (2) It will need to achieve at least 83% average accuracy with the 10-fold cross validation on imdb dataset. (3) It will need to achieve a higher accuracy than a TA model on the hold out dataset.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Competitive Task: Improve your classifier as much as you can! We will test all your classifiers with a hold out dataset. The top 10% classifier with the highest prediction accuracy will be awarded 5 bonus points for this assignment. 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704702"/>
            <a:ext cx="8229600" cy="4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Some suggestions on how to improve:</a:t>
            </a:r>
            <a:endParaRPr b="1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Properly handle negation and turns in the sentence: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2E2D29"/>
                </a:solidFill>
              </a:rPr>
              <a:t>I had heard this movie was very </a:t>
            </a:r>
            <a:r>
              <a:rPr i="1" lang="en" sz="3000">
                <a:solidFill>
                  <a:srgbClr val="CC0000"/>
                </a:solidFill>
              </a:rPr>
              <a:t>good</a:t>
            </a:r>
            <a:r>
              <a:rPr i="1" lang="en" sz="3000">
                <a:solidFill>
                  <a:srgbClr val="2E2D29"/>
                </a:solidFill>
              </a:rPr>
              <a:t>, but I found it </a:t>
            </a:r>
            <a:r>
              <a:rPr i="1" lang="en" sz="3000">
                <a:solidFill>
                  <a:srgbClr val="FF0000"/>
                </a:solidFill>
              </a:rPr>
              <a:t>bad</a:t>
            </a:r>
            <a:r>
              <a:rPr lang="en" sz="3000"/>
              <a:t>.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The movie is neigher </a:t>
            </a:r>
            <a:r>
              <a:rPr i="1" lang="en" sz="3000">
                <a:solidFill>
                  <a:srgbClr val="FF0000"/>
                </a:solidFill>
              </a:rPr>
              <a:t>inspired</a:t>
            </a:r>
            <a:r>
              <a:rPr i="1" lang="en" sz="3000"/>
              <a:t> nor </a:t>
            </a:r>
            <a:r>
              <a:rPr i="1" lang="en" sz="3000">
                <a:solidFill>
                  <a:srgbClr val="FF0000"/>
                </a:solidFill>
              </a:rPr>
              <a:t>realistic.</a:t>
            </a:r>
            <a:r>
              <a:rPr i="1" lang="en" sz="3000"/>
              <a:t> </a:t>
            </a:r>
            <a:endParaRPr i="1"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/>
              <a:t>Appropriate feature selection. Removing stop words is a simple version of this process. Consider what words contribute to a certain sentiment more.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457200" y="1644875"/>
            <a:ext cx="8298000" cy="43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</a:pPr>
            <a:r>
              <a:rPr lang="en"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Using Naive Bayes we will be classifying movie reviews</a:t>
            </a:r>
            <a:endParaRPr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</a:pPr>
            <a:r>
              <a:rPr lang="en"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Homework will compare implementations of Naive Bayes with 3 modifications</a:t>
            </a:r>
            <a:endParaRPr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</a:pPr>
            <a:r>
              <a:rPr lang="en"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Using StopWords, Binarized, and Custom </a:t>
            </a:r>
            <a:endParaRPr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457200" y="1644875"/>
            <a:ext cx="8298000" cy="43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</a:pPr>
            <a:r>
              <a:rPr lang="en"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Naive Bayes depends on the underlying assumption that there is independence among predictors</a:t>
            </a:r>
            <a:endParaRPr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</a:pPr>
            <a:r>
              <a:rPr lang="en"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“An apple is considered to be an apple if it is red, round, and 4 inches in diameter”</a:t>
            </a:r>
            <a:endParaRPr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Naive Bayes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582825" y="1929000"/>
            <a:ext cx="7809900" cy="44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</a:pPr>
            <a:r>
              <a:rPr b="1" lang="en"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Pros</a:t>
            </a:r>
            <a:endParaRPr b="1"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</a:pPr>
            <a:r>
              <a:rPr lang="en"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Easy and fast to predict classes of test data</a:t>
            </a:r>
            <a:endParaRPr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</a:pPr>
            <a:r>
              <a:rPr lang="en"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If independence between features is true, than Naive Bayes classifier performs better than most models ie logistic regression with less training data</a:t>
            </a:r>
            <a:endParaRPr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</a:pPr>
            <a:r>
              <a:rPr lang="en"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Rather than tuning parameters on each learned step, Naive Bayes just calculates them</a:t>
            </a:r>
            <a:endParaRPr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Naive Bayes 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457200" y="1644875"/>
            <a:ext cx="8298000" cy="43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</a:pPr>
            <a:r>
              <a:rPr b="1" lang="en"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Cons</a:t>
            </a:r>
            <a:endParaRPr b="1"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</a:pPr>
            <a:r>
              <a:rPr lang="en"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Cannot categorized for a category not observed well in training.</a:t>
            </a:r>
            <a:endParaRPr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</a:pPr>
            <a:r>
              <a:rPr lang="en"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Zero Frequency problem: smoothing helps</a:t>
            </a:r>
            <a:endParaRPr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</a:pPr>
            <a:r>
              <a:rPr lang="en"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Bad estimator</a:t>
            </a:r>
            <a:endParaRPr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</a:pPr>
            <a:r>
              <a:rPr lang="en"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Assumption of independence is rare in most data sets</a:t>
            </a:r>
            <a:endParaRPr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 Scripts and Data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992975" y="2041625"/>
            <a:ext cx="67797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NaiveBayes.py: The starter code file for you to implement three types of naive bayes classifier for movie review sentiment analysis.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Font typeface="Garamond"/>
              <a:buChar char="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data/imdb: 1000 positive reviews and 1000 negative reviews.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Font typeface="Garamond"/>
              <a:buChar char="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data/english.stop: a set of English stop words.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232100" y="1704700"/>
            <a:ext cx="8229600" cy="48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Implement a basic naive bayes classifier to predict the sentiment for movie review.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What is the probability of a particular sentiment given a feature? 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How does this feature relate to other features (weighting features)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75" y="3125650"/>
            <a:ext cx="6400798" cy="1154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232100" y="1704700"/>
            <a:ext cx="8229600" cy="1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Implement a basic naive bayes classifier to predict the sentiment for movie review.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4100" y="4448750"/>
            <a:ext cx="3441700" cy="188738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933900" y="2412900"/>
            <a:ext cx="7936500" cy="20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i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number of documents with class </a:t>
            </a:r>
            <a:r>
              <a:rPr i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i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</a:t>
            </a:r>
            <a:r>
              <a:rPr i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total number of documents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UCD 3">
      <a:dk1>
        <a:srgbClr val="000000"/>
      </a:dk1>
      <a:lt1>
        <a:srgbClr val="EFEDE2"/>
      </a:lt1>
      <a:dk2>
        <a:srgbClr val="002855"/>
      </a:dk2>
      <a:lt2>
        <a:srgbClr val="FDFFFF"/>
      </a:lt2>
      <a:accent1>
        <a:srgbClr val="002855"/>
      </a:accent1>
      <a:accent2>
        <a:srgbClr val="D29700"/>
      </a:accent2>
      <a:accent3>
        <a:srgbClr val="89921B"/>
      </a:accent3>
      <a:accent4>
        <a:srgbClr val="AACB35"/>
      </a:accent4>
      <a:accent5>
        <a:srgbClr val="006E83"/>
      </a:accent5>
      <a:accent6>
        <a:srgbClr val="006A96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