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36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7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2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46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84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70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42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773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59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6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33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50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2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0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80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8C870-F2A2-457B-A544-54F813962803}" type="datetimeFigureOut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2A968F-04C2-43A6-B255-8CC9305B2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12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EFE0-D392-43A2-B8C6-3AB5C222F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CDA75-FD04-4E72-9516-89DCCD48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IN" dirty="0">
              <a:latin typeface="Consolas" panose="020B0609020204030204" pitchFamily="49" charset="0"/>
            </a:endParaRPr>
          </a:p>
          <a:p>
            <a:pPr algn="r"/>
            <a:r>
              <a:rPr lang="en-IN" sz="3000" dirty="0">
                <a:latin typeface="Consolas" panose="020B0609020204030204" pitchFamily="49" charset="0"/>
              </a:rPr>
              <a:t>By - </a:t>
            </a:r>
            <a:r>
              <a:rPr lang="en-IN" sz="3000" dirty="0">
                <a:highlight>
                  <a:srgbClr val="C0C0C0"/>
                </a:highlight>
                <a:latin typeface="Consolas" panose="020B0609020204030204" pitchFamily="49" charset="0"/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409058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640D-3FF6-47EE-9237-CF145F4A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2"/>
            <a:ext cx="10018713" cy="757518"/>
          </a:xfrm>
        </p:spPr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What is Parallel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00AE-0A04-48D2-AA32-5CA2033B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3320"/>
            <a:ext cx="10018713" cy="4455456"/>
          </a:xfrm>
        </p:spPr>
        <p:txBody>
          <a:bodyPr>
            <a:normAutofit/>
          </a:bodyPr>
          <a:lstStyle/>
          <a:p>
            <a:r>
              <a:rPr lang="en-IN" dirty="0"/>
              <a:t>Traditionally, a task sent to a computer was accomplished one process at a time and this was termed serial computing. Parallel computing is a method in computation in which two or more processors (or processor cores) handle different parts (processes) of an overall task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16213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640D-3FF6-47EE-9237-CF145F4A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2"/>
            <a:ext cx="10018713" cy="757518"/>
          </a:xfrm>
        </p:spPr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How is Parallel Computing done?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D9446-8A55-4194-B80B-77A103D3B27A}"/>
              </a:ext>
            </a:extLst>
          </p:cNvPr>
          <p:cNvSpPr/>
          <p:nvPr/>
        </p:nvSpPr>
        <p:spPr>
          <a:xfrm>
            <a:off x="2209800" y="2061322"/>
            <a:ext cx="1428750" cy="75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</a:t>
            </a:r>
            <a:r>
              <a:rPr lang="en-IN" b="1" baseline="-250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CE677-CF0D-491B-A372-C39C07C9A756}"/>
              </a:ext>
            </a:extLst>
          </p:cNvPr>
          <p:cNvSpPr/>
          <p:nvPr/>
        </p:nvSpPr>
        <p:spPr>
          <a:xfrm>
            <a:off x="5916706" y="2061322"/>
            <a:ext cx="1428750" cy="75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PE</a:t>
            </a:r>
            <a:r>
              <a:rPr lang="en-IN" b="1" baseline="-25000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BD8D5-BEB5-448B-B495-B6528DFDE0D6}"/>
              </a:ext>
            </a:extLst>
          </p:cNvPr>
          <p:cNvSpPr/>
          <p:nvPr/>
        </p:nvSpPr>
        <p:spPr>
          <a:xfrm>
            <a:off x="2209800" y="3125881"/>
            <a:ext cx="1428750" cy="75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</a:t>
            </a:r>
            <a:r>
              <a:rPr lang="en-IN" b="1" baseline="-250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D60D4-BDDB-455D-BD0B-B194AE99F34A}"/>
              </a:ext>
            </a:extLst>
          </p:cNvPr>
          <p:cNvSpPr/>
          <p:nvPr/>
        </p:nvSpPr>
        <p:spPr>
          <a:xfrm>
            <a:off x="5916706" y="3125881"/>
            <a:ext cx="1428750" cy="75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PE</a:t>
            </a:r>
            <a:r>
              <a:rPr lang="en-IN" b="1" baseline="-25000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67BD2-7726-4994-9571-31FB2FC94FC7}"/>
              </a:ext>
            </a:extLst>
          </p:cNvPr>
          <p:cNvSpPr/>
          <p:nvPr/>
        </p:nvSpPr>
        <p:spPr>
          <a:xfrm>
            <a:off x="2209800" y="4710952"/>
            <a:ext cx="1428750" cy="75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</a:t>
            </a:r>
            <a:r>
              <a:rPr lang="en-IN" b="1" baseline="-25000" dirty="0"/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8C0DF-8406-4031-99CB-4097675D201D}"/>
              </a:ext>
            </a:extLst>
          </p:cNvPr>
          <p:cNvSpPr/>
          <p:nvPr/>
        </p:nvSpPr>
        <p:spPr>
          <a:xfrm>
            <a:off x="5916706" y="4710952"/>
            <a:ext cx="1428750" cy="75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PE</a:t>
            </a:r>
            <a:r>
              <a:rPr lang="en-IN" b="1" baseline="-25000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D8F36-9339-4BC1-9FF8-33687C064D7A}"/>
              </a:ext>
            </a:extLst>
          </p:cNvPr>
          <p:cNvSpPr/>
          <p:nvPr/>
        </p:nvSpPr>
        <p:spPr>
          <a:xfrm>
            <a:off x="9267825" y="2061321"/>
            <a:ext cx="1428750" cy="340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Shared 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5295E5-5C90-4A9D-9390-B62782599C8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638550" y="2440081"/>
            <a:ext cx="227815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6A9948-AA8B-459F-ACFA-5C2C5519133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38550" y="3504640"/>
            <a:ext cx="227815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B20FFB-3DF2-4805-BD17-5CECFC13295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38550" y="5089711"/>
            <a:ext cx="227815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4AB8C-27F7-4239-900A-4105DC0A9004}"/>
              </a:ext>
            </a:extLst>
          </p:cNvPr>
          <p:cNvCxnSpPr>
            <a:stCxn id="14" idx="3"/>
          </p:cNvCxnSpPr>
          <p:nvPr/>
        </p:nvCxnSpPr>
        <p:spPr>
          <a:xfrm>
            <a:off x="7345456" y="2440081"/>
            <a:ext cx="192236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CF739B-369F-4DCC-8501-A4F2EAB1AEE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45456" y="3504640"/>
            <a:ext cx="192236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00D884-C286-4434-A476-8478404762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345456" y="5089711"/>
            <a:ext cx="192236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2B3B72-F874-40C4-BAE3-1B4F9744DE03}"/>
              </a:ext>
            </a:extLst>
          </p:cNvPr>
          <p:cNvSpPr txBox="1"/>
          <p:nvPr/>
        </p:nvSpPr>
        <p:spPr>
          <a:xfrm>
            <a:off x="4588114" y="207074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91300E-8121-490E-9E58-8D31C1E4F966}"/>
              </a:ext>
            </a:extLst>
          </p:cNvPr>
          <p:cNvSpPr txBox="1"/>
          <p:nvPr/>
        </p:nvSpPr>
        <p:spPr>
          <a:xfrm>
            <a:off x="4599673" y="31353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B261B5-1EA2-4299-9016-FA3294653FA3}"/>
              </a:ext>
            </a:extLst>
          </p:cNvPr>
          <p:cNvSpPr txBox="1"/>
          <p:nvPr/>
        </p:nvSpPr>
        <p:spPr>
          <a:xfrm>
            <a:off x="4588114" y="472346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B2901F-B0C4-4B99-B870-C3FBAD88C6AA}"/>
              </a:ext>
            </a:extLst>
          </p:cNvPr>
          <p:cNvSpPr txBox="1"/>
          <p:nvPr/>
        </p:nvSpPr>
        <p:spPr>
          <a:xfrm>
            <a:off x="8073243" y="20707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788CB0-2E4C-4092-A4DD-999F00E58B16}"/>
              </a:ext>
            </a:extLst>
          </p:cNvPr>
          <p:cNvSpPr txBox="1"/>
          <p:nvPr/>
        </p:nvSpPr>
        <p:spPr>
          <a:xfrm>
            <a:off x="8073243" y="31353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4103C9-9D3B-4002-A484-0FE344C81F70}"/>
              </a:ext>
            </a:extLst>
          </p:cNvPr>
          <p:cNvSpPr txBox="1"/>
          <p:nvPr/>
        </p:nvSpPr>
        <p:spPr>
          <a:xfrm>
            <a:off x="8073243" y="47234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F92494-89A9-4290-BA96-DC75183841F0}"/>
              </a:ext>
            </a:extLst>
          </p:cNvPr>
          <p:cNvSpPr txBox="1"/>
          <p:nvPr/>
        </p:nvSpPr>
        <p:spPr>
          <a:xfrm>
            <a:off x="2756519" y="4159637"/>
            <a:ext cx="461665" cy="29431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IN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9445D4-7405-44BA-9D1A-A3B6E45FD930}"/>
              </a:ext>
            </a:extLst>
          </p:cNvPr>
          <p:cNvSpPr txBox="1"/>
          <p:nvPr/>
        </p:nvSpPr>
        <p:spPr>
          <a:xfrm>
            <a:off x="6453186" y="4159638"/>
            <a:ext cx="461665" cy="29431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IN" b="1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7583AB-1D19-4696-A82E-D32A627DB43B}"/>
              </a:ext>
            </a:extLst>
          </p:cNvPr>
          <p:cNvSpPr txBox="1"/>
          <p:nvPr/>
        </p:nvSpPr>
        <p:spPr>
          <a:xfrm>
            <a:off x="2209799" y="5836024"/>
            <a:ext cx="848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CU</a:t>
            </a:r>
            <a:r>
              <a:rPr lang="en-IN" sz="1400" dirty="0"/>
              <a:t> - Control Unit												   </a:t>
            </a:r>
            <a:r>
              <a:rPr lang="en-IN" sz="1400" b="1" dirty="0"/>
              <a:t>PE</a:t>
            </a:r>
            <a:r>
              <a:rPr lang="en-IN" sz="1400" dirty="0"/>
              <a:t> - Processor Elements</a:t>
            </a:r>
          </a:p>
        </p:txBody>
      </p:sp>
    </p:spTree>
    <p:extLst>
      <p:ext uri="{BB962C8B-B14F-4D97-AF65-F5344CB8AC3E}">
        <p14:creationId xmlns:p14="http://schemas.microsoft.com/office/powerpoint/2010/main" val="20948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640D-3FF6-47EE-9237-CF145F4A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2"/>
            <a:ext cx="10018713" cy="757518"/>
          </a:xfrm>
        </p:spPr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Why was Parallel Computing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00AE-0A04-48D2-AA32-5CA2033B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39152"/>
            <a:ext cx="10018713" cy="4159623"/>
          </a:xfrm>
        </p:spPr>
        <p:txBody>
          <a:bodyPr>
            <a:normAutofit/>
          </a:bodyPr>
          <a:lstStyle/>
          <a:p>
            <a:r>
              <a:rPr lang="en-IN" dirty="0"/>
              <a:t>Historically parallel computing was used for scientific computing and the simulation of scientific problems, particularly in the natural and engineering sciences, such as meteorology, astronomical simulations, cryptography, etc.</a:t>
            </a:r>
          </a:p>
          <a:p>
            <a:r>
              <a:rPr lang="en-IN" dirty="0"/>
              <a:t>Parallel computing was initially meant for use in high performance computing tasks but has gained wider adoption due to the physical constraints of consumer processor’s frequency scaling.</a:t>
            </a:r>
          </a:p>
          <a:p>
            <a:r>
              <a:rPr lang="en-IN" dirty="0"/>
              <a:t>Thus, parallel computing has been better adopted for use as multi-core processors in desktop and mobile computing and parallelisation of conventionally serial programmes.</a:t>
            </a:r>
          </a:p>
        </p:txBody>
      </p:sp>
    </p:spTree>
    <p:extLst>
      <p:ext uri="{BB962C8B-B14F-4D97-AF65-F5344CB8AC3E}">
        <p14:creationId xmlns:p14="http://schemas.microsoft.com/office/powerpoint/2010/main" val="35339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640D-3FF6-47EE-9237-CF145F4A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2"/>
            <a:ext cx="10018713" cy="757518"/>
          </a:xfrm>
        </p:spPr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Pros of 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00AE-0A04-48D2-AA32-5CA2033B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39152"/>
            <a:ext cx="10018713" cy="4159623"/>
          </a:xfrm>
        </p:spPr>
        <p:txBody>
          <a:bodyPr>
            <a:normAutofit/>
          </a:bodyPr>
          <a:lstStyle/>
          <a:p>
            <a:r>
              <a:rPr lang="en-IN" dirty="0"/>
              <a:t>Parallel processing saves time and is better accustomed to time limited tasks.</a:t>
            </a:r>
          </a:p>
          <a:p>
            <a:r>
              <a:rPr lang="en-IN" dirty="0"/>
              <a:t>Parallel processing is better suited to model or simulate complex real world phenomena.</a:t>
            </a:r>
          </a:p>
          <a:p>
            <a:r>
              <a:rPr lang="en-IN" dirty="0"/>
              <a:t>Parallel processing provides theoretically infinite scalability provided enough resources.</a:t>
            </a:r>
          </a:p>
          <a:p>
            <a:r>
              <a:rPr lang="en-IN" dirty="0"/>
              <a:t>Many problems are so large and/or complex that it is impractical or impossible to solve them on a single computer, especially given limited computer resources.</a:t>
            </a:r>
          </a:p>
        </p:txBody>
      </p:sp>
    </p:spTree>
    <p:extLst>
      <p:ext uri="{BB962C8B-B14F-4D97-AF65-F5344CB8AC3E}">
        <p14:creationId xmlns:p14="http://schemas.microsoft.com/office/powerpoint/2010/main" val="258099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640D-3FF6-47EE-9237-CF145F4A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2"/>
            <a:ext cx="10018713" cy="757518"/>
          </a:xfrm>
        </p:spPr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Cons of 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00AE-0A04-48D2-AA32-5CA2033B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39152"/>
            <a:ext cx="10018713" cy="4159623"/>
          </a:xfrm>
        </p:spPr>
        <p:txBody>
          <a:bodyPr>
            <a:normAutofit/>
          </a:bodyPr>
          <a:lstStyle/>
          <a:p>
            <a:r>
              <a:rPr lang="en-IN" dirty="0"/>
              <a:t>Programming to target parallel architecture is a more time consuming and requires additional expenditure.</a:t>
            </a:r>
          </a:p>
          <a:p>
            <a:r>
              <a:rPr lang="en-IN" dirty="0"/>
              <a:t>The overhead (due to data transfer, synchronization, communication &amp; coordination, thread creation/destruction, etc) associated with parallel programming can sometimes be quite large and exceed the gains of parallelization.</a:t>
            </a:r>
          </a:p>
          <a:p>
            <a:r>
              <a:rPr lang="en-IN" dirty="0"/>
              <a:t>Parallel solution are harder to implement, test, debug and support compared to simpler serially programmed solutions.</a:t>
            </a:r>
          </a:p>
        </p:txBody>
      </p:sp>
    </p:spTree>
    <p:extLst>
      <p:ext uri="{BB962C8B-B14F-4D97-AF65-F5344CB8AC3E}">
        <p14:creationId xmlns:p14="http://schemas.microsoft.com/office/powerpoint/2010/main" val="131101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EFE0-D392-43A2-B8C6-3AB5C222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377" y="1380068"/>
            <a:ext cx="6987646" cy="261619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Consolas" panose="020B0609020204030204" pitchFamily="49" charset="0"/>
              </a:rPr>
              <a:t>if (Questions())</a:t>
            </a:r>
            <a:br>
              <a:rPr lang="en-IN" dirty="0">
                <a:latin typeface="Consolas" panose="020B0609020204030204" pitchFamily="49" charset="0"/>
              </a:rPr>
            </a:br>
            <a:r>
              <a:rPr lang="en-IN" dirty="0">
                <a:latin typeface="Consolas" panose="020B0609020204030204" pitchFamily="49" charset="0"/>
              </a:rPr>
              <a:t>		ask();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CDA75-FD04-4E72-9516-89DCCD48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dirty="0">
              <a:latin typeface="Consolas" panose="020B0609020204030204" pitchFamily="49" charset="0"/>
            </a:endParaRPr>
          </a:p>
          <a:p>
            <a:pPr algn="l"/>
            <a:r>
              <a:rPr lang="en-IN" sz="3000" dirty="0"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IN" sz="3000" dirty="0">
                <a:latin typeface="Consolas" panose="020B0609020204030204" pitchFamily="49" charset="0"/>
              </a:rPr>
              <a:t>		</a:t>
            </a:r>
            <a:r>
              <a:rPr lang="en-IN" sz="3000" dirty="0">
                <a:highlight>
                  <a:srgbClr val="C0C0C0"/>
                </a:highlight>
                <a:latin typeface="Consolas" panose="020B0609020204030204" pitchFamily="49" charset="0"/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49718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406</TotalTime>
  <Words>360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Parallax</vt:lpstr>
      <vt:lpstr>Parallel Computing</vt:lpstr>
      <vt:lpstr>What is Parallel Computing?</vt:lpstr>
      <vt:lpstr>How is Parallel Computing done?</vt:lpstr>
      <vt:lpstr>Why was Parallel Computing needed?</vt:lpstr>
      <vt:lpstr>Pros of Parallel Computing</vt:lpstr>
      <vt:lpstr>Cons of Parallel Computing</vt:lpstr>
      <vt:lpstr>if (Questions())   ask();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Shivang P Swain</dc:creator>
  <cp:lastModifiedBy>Shivang P Swain</cp:lastModifiedBy>
  <cp:revision>17</cp:revision>
  <dcterms:created xsi:type="dcterms:W3CDTF">2019-12-23T10:08:42Z</dcterms:created>
  <dcterms:modified xsi:type="dcterms:W3CDTF">2019-12-23T17:04:32Z</dcterms:modified>
</cp:coreProperties>
</file>