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70" r:id="rId4"/>
    <p:sldId id="297" r:id="rId5"/>
    <p:sldId id="290" r:id="rId6"/>
    <p:sldId id="277" r:id="rId7"/>
    <p:sldId id="288" r:id="rId8"/>
    <p:sldId id="300" r:id="rId9"/>
    <p:sldId id="301" r:id="rId10"/>
    <p:sldId id="302" r:id="rId11"/>
    <p:sldId id="289" r:id="rId12"/>
    <p:sldId id="291" r:id="rId13"/>
    <p:sldId id="293" r:id="rId14"/>
    <p:sldId id="294" r:id="rId15"/>
    <p:sldId id="292" r:id="rId16"/>
    <p:sldId id="295" r:id="rId17"/>
    <p:sldId id="296" r:id="rId18"/>
    <p:sldId id="299" r:id="rId19"/>
    <p:sldId id="283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F48"/>
    <a:srgbClr val="99C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  <a:t>2020/12/18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9765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4B9167-5240-4A55-9D47-4A9B3289C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5354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</a:p>
          <a:p>
            <a:pPr lvl="1" fontAlgn="auto"/>
            <a:r>
              <a:rPr lang="zh-CN" altLang="en-US" strike="noStrike" noProof="1" smtClean="0"/>
              <a:t>Second level</a:t>
            </a:r>
          </a:p>
          <a:p>
            <a:pPr lvl="2" fontAlgn="auto"/>
            <a:r>
              <a:rPr lang="zh-CN" altLang="en-US" strike="noStrike" noProof="1" smtClean="0"/>
              <a:t>Third level</a:t>
            </a:r>
          </a:p>
          <a:p>
            <a:pPr lvl="3" fontAlgn="auto"/>
            <a:r>
              <a:rPr lang="zh-CN" altLang="en-US" strike="noStrike" noProof="1" smtClean="0"/>
              <a:t>Fourth level</a:t>
            </a:r>
          </a:p>
          <a:p>
            <a:pPr lvl="4" fontAlgn="auto"/>
            <a:r>
              <a:rPr lang="zh-CN" altLang="en-US" strike="noStrike" noProof="1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0842D6-AD09-40E4-93BB-1295017FC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0842D6-AD09-40E4-93BB-1295017FC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4335" y="140271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ANALYTICS BY DREMIO</a:t>
            </a:r>
            <a:endParaRPr lang="en-US"/>
          </a:p>
        </p:txBody>
      </p:sp>
      <p:sp>
        <p:nvSpPr>
          <p:cNvPr id="5" name="直角三角形 4"/>
          <p:cNvSpPr/>
          <p:nvPr/>
        </p:nvSpPr>
        <p:spPr>
          <a:xfrm>
            <a:off x="0" y="1582738"/>
            <a:ext cx="7350125" cy="5275263"/>
          </a:xfrm>
          <a:prstGeom prst="rtTriangl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rgbClr val="353F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grpSp>
        <p:nvGrpSpPr>
          <p:cNvPr id="4100" name="组合 7"/>
          <p:cNvGrpSpPr/>
          <p:nvPr/>
        </p:nvGrpSpPr>
        <p:grpSpPr>
          <a:xfrm>
            <a:off x="9832658" y="4969828"/>
            <a:ext cx="1784188" cy="487362"/>
            <a:chOff x="8198271" y="5049247"/>
            <a:chExt cx="1784433" cy="487720"/>
          </a:xfrm>
        </p:grpSpPr>
        <p:sp>
          <p:nvSpPr>
            <p:cNvPr id="9" name="圆角矩形 8"/>
            <p:cNvSpPr/>
            <p:nvPr/>
          </p:nvSpPr>
          <p:spPr>
            <a:xfrm>
              <a:off x="8198271" y="5049247"/>
              <a:ext cx="1676630" cy="4877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endParaRPr>
            </a:p>
          </p:txBody>
        </p:sp>
        <p:sp>
          <p:nvSpPr>
            <p:cNvPr id="4102" name="矩形 9"/>
            <p:cNvSpPr/>
            <p:nvPr/>
          </p:nvSpPr>
          <p:spPr>
            <a:xfrm>
              <a:off x="8410553" y="5093687"/>
              <a:ext cx="1572151" cy="3990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dist"/>
              <a:endParaRPr lang="en-US" altLang="zh-CN" sz="2000" dirty="0">
                <a:solidFill>
                  <a:srgbClr val="FFFFFF"/>
                </a:solidFill>
                <a:latin typeface="等线" pitchFamily="2" charset="-122"/>
                <a:ea typeface="等线" pitchFamily="2" charset="-122"/>
              </a:endParaRPr>
            </a:p>
          </p:txBody>
        </p:sp>
      </p:grpSp>
      <p:pic>
        <p:nvPicPr>
          <p:cNvPr id="4" name="Content Placeholder 3" descr="dremio-websit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5345" y="1254760"/>
            <a:ext cx="1527175" cy="14738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21" y="772160"/>
            <a:ext cx="11083548" cy="4795203"/>
          </a:xfrm>
        </p:spPr>
      </p:pic>
    </p:spTree>
    <p:extLst>
      <p:ext uri="{BB962C8B-B14F-4D97-AF65-F5344CB8AC3E}">
        <p14:creationId xmlns:p14="http://schemas.microsoft.com/office/powerpoint/2010/main" val="376722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12-17 at 10.25.09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1825625"/>
            <a:ext cx="9041765" cy="4351655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Dremio provides comprehensive SQL access to your data, no matter where it is stored.</a:t>
            </a:r>
          </a:p>
        </p:txBody>
      </p:sp>
      <p:pic>
        <p:nvPicPr>
          <p:cNvPr id="4" name="Content Placeholder 3" descr="WhatsApp Image 2020-12-17 at 10.25.10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335" y="1825625"/>
            <a:ext cx="9116060" cy="4351655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Handling in </a:t>
            </a:r>
            <a:r>
              <a:rPr lang="en-US" dirty="0" err="1" smtClean="0"/>
              <a:t>Dremio</a:t>
            </a:r>
            <a:endParaRPr lang="en-US" dirty="0"/>
          </a:p>
        </p:txBody>
      </p:sp>
      <p:pic>
        <p:nvPicPr>
          <p:cNvPr id="4" name="Content Placeholder 3" descr="WhatsApp Image 2020-12-17 at 10.25.11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840" y="1825625"/>
            <a:ext cx="8401050" cy="4351655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Dremio Connection to BI Tools.</a:t>
            </a:r>
          </a:p>
        </p:txBody>
      </p:sp>
      <p:pic>
        <p:nvPicPr>
          <p:cNvPr id="4" name="Content Placeholder 3" descr="WhatsApp Image 2020-12-17 at 10.25.12 PM"/>
          <p:cNvPicPr>
            <a:picLocks noGrp="1" noChangeAspect="1"/>
          </p:cNvPicPr>
          <p:nvPr>
            <p:ph idx="1"/>
          </p:nvPr>
        </p:nvPicPr>
        <p:blipFill>
          <a:blip r:embed="rId2"/>
          <a:srcRect t="1620" b="-1620"/>
          <a:stretch>
            <a:fillRect/>
          </a:stretch>
        </p:blipFill>
        <p:spPr>
          <a:xfrm>
            <a:off x="2082800" y="1896110"/>
            <a:ext cx="8025765" cy="4351655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 Tool For Visualizations.</a:t>
            </a:r>
          </a:p>
        </p:txBody>
      </p:sp>
      <p:pic>
        <p:nvPicPr>
          <p:cNvPr id="4" name="Content Placeholder 3" descr="WhatsApp Image 2020-12-17 at 10.25.11 PM (1)"/>
          <p:cNvPicPr>
            <a:picLocks noGrp="1" noChangeAspect="1"/>
          </p:cNvPicPr>
          <p:nvPr>
            <p:ph idx="1"/>
          </p:nvPr>
        </p:nvPicPr>
        <p:blipFill>
          <a:blip r:embed="rId2"/>
          <a:srcRect t="2335" r="-958"/>
          <a:stretch>
            <a:fillRect/>
          </a:stretch>
        </p:blipFill>
        <p:spPr>
          <a:xfrm>
            <a:off x="2150745" y="1927225"/>
            <a:ext cx="7964805" cy="4250055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Dashboard Design</a:t>
            </a:r>
          </a:p>
        </p:txBody>
      </p:sp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825624"/>
            <a:ext cx="8829040" cy="469709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Dashboard Design</a:t>
            </a:r>
          </a:p>
        </p:txBody>
      </p:sp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95120"/>
            <a:ext cx="8656320" cy="458184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Design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64" y="1605280"/>
            <a:ext cx="8482336" cy="47240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477" y="5869398"/>
            <a:ext cx="798645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文本框 20"/>
          <p:cNvSpPr txBox="1"/>
          <p:nvPr/>
        </p:nvSpPr>
        <p:spPr>
          <a:xfrm>
            <a:off x="7579360" y="3934024"/>
            <a:ext cx="4145280" cy="2492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 smtClean="0">
                <a:solidFill>
                  <a:srgbClr val="242D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you!</a:t>
            </a:r>
          </a:p>
          <a:p>
            <a:endParaRPr lang="en-US" altLang="zh-CN" sz="4400" b="1" dirty="0" smtClean="0">
              <a:solidFill>
                <a:srgbClr val="242D3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rgbClr val="242D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rgbClr val="242D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400" b="1" dirty="0" smtClean="0">
                <a:solidFill>
                  <a:srgbClr val="242D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Shivani Dangi</a:t>
            </a:r>
          </a:p>
          <a:p>
            <a:r>
              <a:rPr lang="en-US" altLang="zh-CN" sz="2400" b="1" dirty="0" smtClean="0">
                <a:solidFill>
                  <a:srgbClr val="242D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 sz="2400" b="1" dirty="0" err="1" smtClean="0">
                <a:solidFill>
                  <a:srgbClr val="242D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Dikshant</a:t>
            </a:r>
            <a:r>
              <a:rPr lang="en-US" altLang="zh-CN" sz="2400" b="1" dirty="0" smtClean="0">
                <a:solidFill>
                  <a:srgbClr val="242D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242D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Oswal</a:t>
            </a:r>
            <a:endParaRPr lang="en-US" altLang="zh-CN" sz="2400" b="1" dirty="0" smtClean="0">
              <a:solidFill>
                <a:srgbClr val="242D3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365785"/>
            <a:ext cx="3221990" cy="3148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995" y="3850371"/>
            <a:ext cx="798645" cy="7681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Tools &amp;Technology Stack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/>
          </a:p>
        </p:txBody>
      </p:sp>
      <p:sp>
        <p:nvSpPr>
          <p:cNvPr id="6150" name="文本框 128"/>
          <p:cNvSpPr txBox="1"/>
          <p:nvPr/>
        </p:nvSpPr>
        <p:spPr>
          <a:xfrm>
            <a:off x="838200" y="1593215"/>
            <a:ext cx="731202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Data-set 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200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CSV.</a:t>
            </a: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Lake Engine : Dremio</a:t>
            </a: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Analytic Tool: </a:t>
            </a:r>
            <a:r>
              <a: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 Bi Tool (Power Bi, Tableau, etc).</a:t>
            </a:r>
            <a:endParaRPr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Dremio is an open source project that enables business analysts and data scientists to explore and analyze any data at any time, regardless of its location, size, or structure.</a:t>
            </a: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Dremio provides an almost self-service data platform that allows you to create virtual data-sets from multiple sources and serves as a read-only database while also providing simple configurations for modern data visualization tools, such as Tableau, Power BI, Qlik Sense and more.</a:t>
            </a:r>
            <a:endPara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endPara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 descr="dremio-websit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3800" y="6066790"/>
            <a:ext cx="669925" cy="646430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  <p:pic>
        <p:nvPicPr>
          <p:cNvPr id="4" name="Picture 3" descr="dremio-webs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11890" y="6061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457200" y="283210"/>
            <a:ext cx="10515600" cy="1325563"/>
          </a:xfrm>
        </p:spPr>
        <p:txBody>
          <a:bodyPr/>
          <a:lstStyle/>
          <a:p>
            <a:r>
              <a:rPr lang="zh-CN" altLang="en-US" sz="36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Architecture</a:t>
            </a:r>
            <a:endParaRPr lang="en-US" sz="3600"/>
          </a:p>
        </p:txBody>
      </p:sp>
      <p:sp>
        <p:nvSpPr>
          <p:cNvPr id="5" name="矩形 4"/>
          <p:cNvSpPr/>
          <p:nvPr/>
        </p:nvSpPr>
        <p:spPr>
          <a:xfrm>
            <a:off x="307975" y="283210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223" name="稻壳儿小白白(http://dwz.cn/Wu2UP)"/>
          <p:cNvSpPr txBox="1"/>
          <p:nvPr/>
        </p:nvSpPr>
        <p:spPr>
          <a:xfrm>
            <a:off x="79375" y="4700588"/>
            <a:ext cx="2422525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9225" name="稻壳儿小白白(http://dwz.cn/Wu2UP)"/>
          <p:cNvSpPr txBox="1"/>
          <p:nvPr/>
        </p:nvSpPr>
        <p:spPr>
          <a:xfrm>
            <a:off x="9020175" y="4454525"/>
            <a:ext cx="2527300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2" name="Content Placeholder 1" descr="Screenshot 2020-12-16 17283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385" y="1786890"/>
            <a:ext cx="9079230" cy="4512945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1515" y="3995420"/>
            <a:ext cx="2233930" cy="440055"/>
          </a:xfrm>
        </p:spPr>
        <p:txBody>
          <a:bodyPr/>
          <a:lstStyle/>
          <a:p>
            <a:r>
              <a:rPr lang="en-US"/>
              <a:t>BI TOOL</a:t>
            </a:r>
          </a:p>
        </p:txBody>
      </p:sp>
      <p:pic>
        <p:nvPicPr>
          <p:cNvPr id="4" name="Picture 2" descr="architec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979805"/>
            <a:ext cx="6921500" cy="4635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706995" y="4214495"/>
            <a:ext cx="18745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Fetched in Dremio.</a:t>
            </a:r>
          </a:p>
        </p:txBody>
      </p:sp>
      <p:pic>
        <p:nvPicPr>
          <p:cNvPr id="4" name="Content Placeholder 3" descr="WhatsApp Image 2020-12-17 at 10.25.10 PM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250" y="1825625"/>
            <a:ext cx="9206230" cy="4351655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4810" y="241935"/>
            <a:ext cx="9377045" cy="661035"/>
          </a:xfrm>
        </p:spPr>
        <p:txBody>
          <a:bodyPr/>
          <a:lstStyle/>
          <a:p>
            <a:endParaRPr lang="en-US"/>
          </a:p>
        </p:txBody>
      </p:sp>
      <p:grpSp>
        <p:nvGrpSpPr>
          <p:cNvPr id="17417" name="组合 10"/>
          <p:cNvGrpSpPr/>
          <p:nvPr/>
        </p:nvGrpSpPr>
        <p:grpSpPr>
          <a:xfrm>
            <a:off x="8848725" y="5013325"/>
            <a:ext cx="2632075" cy="630371"/>
            <a:chOff x="9229407" y="1484713"/>
            <a:chExt cx="2632460" cy="629299"/>
          </a:xfrm>
        </p:grpSpPr>
        <p:sp>
          <p:nvSpPr>
            <p:cNvPr id="17418" name="文本框 11"/>
            <p:cNvSpPr txBox="1"/>
            <p:nvPr/>
          </p:nvSpPr>
          <p:spPr>
            <a:xfrm>
              <a:off x="9482174" y="1484713"/>
              <a:ext cx="2160240" cy="3676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endParaRPr lang="zh-CN" altLang="en-US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229407" y="1854105"/>
              <a:ext cx="2632460" cy="259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7420" name="组合 13"/>
          <p:cNvGrpSpPr/>
          <p:nvPr/>
        </p:nvGrpSpPr>
        <p:grpSpPr>
          <a:xfrm>
            <a:off x="5679728" y="5013325"/>
            <a:ext cx="2953097" cy="630371"/>
            <a:chOff x="8907981" y="1484713"/>
            <a:chExt cx="2953886" cy="629299"/>
          </a:xfrm>
        </p:grpSpPr>
        <p:sp>
          <p:nvSpPr>
            <p:cNvPr id="17421" name="文本框 14"/>
            <p:cNvSpPr txBox="1"/>
            <p:nvPr/>
          </p:nvSpPr>
          <p:spPr>
            <a:xfrm>
              <a:off x="8907981" y="1484713"/>
              <a:ext cx="2160240" cy="3676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endParaRPr lang="zh-CN" altLang="en-US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233853" y="1854105"/>
              <a:ext cx="2628014" cy="259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2" name="Content Placeholder 1" descr="WhatsApp Image 2020-12-17 at 10.25.09 PM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955" y="1483360"/>
            <a:ext cx="9086215" cy="4351655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Conversions in Dremio.</a:t>
            </a:r>
          </a:p>
        </p:txBody>
      </p:sp>
      <p:pic>
        <p:nvPicPr>
          <p:cNvPr id="4" name="Content Placeholder 3" descr="WhatsApp Image 2020-12-17 at 10.25.09 PM (2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1825625"/>
            <a:ext cx="9086215" cy="4351655"/>
          </a:xfrm>
          <a:prstGeom prst="rect">
            <a:avLst/>
          </a:prstGeom>
        </p:spPr>
      </p:pic>
      <p:pic>
        <p:nvPicPr>
          <p:cNvPr id="6" name="Picture 5" descr="dremio-webs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84890" y="5934710"/>
            <a:ext cx="800735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9600"/>
            <a:ext cx="10296772" cy="5831524"/>
          </a:xfrm>
        </p:spPr>
      </p:pic>
    </p:spTree>
    <p:extLst>
      <p:ext uri="{BB962C8B-B14F-4D97-AF65-F5344CB8AC3E}">
        <p14:creationId xmlns:p14="http://schemas.microsoft.com/office/powerpoint/2010/main" val="90210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79800"/>
            <a:ext cx="11257280" cy="5407323"/>
          </a:xfrm>
        </p:spPr>
      </p:pic>
    </p:spTree>
    <p:extLst>
      <p:ext uri="{BB962C8B-B14F-4D97-AF65-F5344CB8AC3E}">
        <p14:creationId xmlns:p14="http://schemas.microsoft.com/office/powerpoint/2010/main" val="259969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</TotalTime>
  <Words>94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Microsoft YaHei</vt:lpstr>
      <vt:lpstr>Arial</vt:lpstr>
      <vt:lpstr>等线</vt:lpstr>
      <vt:lpstr>等线 Light</vt:lpstr>
      <vt:lpstr>Office 主题​​</vt:lpstr>
      <vt:lpstr>ANALYTICS BY DREMIO</vt:lpstr>
      <vt:lpstr>Tools &amp;Technology Stack </vt:lpstr>
      <vt:lpstr>Architecture</vt:lpstr>
      <vt:lpstr>BI TOOL</vt:lpstr>
      <vt:lpstr>Data Fetched in Dremio.</vt:lpstr>
      <vt:lpstr>PowerPoint Presentation</vt:lpstr>
      <vt:lpstr>Data Conversions in Dremio.</vt:lpstr>
      <vt:lpstr>PowerPoint Presentation</vt:lpstr>
      <vt:lpstr>PowerPoint Presentation</vt:lpstr>
      <vt:lpstr>PowerPoint Presentation</vt:lpstr>
      <vt:lpstr>PowerPoint Presentation</vt:lpstr>
      <vt:lpstr>Dremio provides comprehensive SQL access to your data, no matter where it is stored.</vt:lpstr>
      <vt:lpstr>Job Handling in Dremio</vt:lpstr>
      <vt:lpstr>Dremio Connection to BI Tools.</vt:lpstr>
      <vt:lpstr>BI Tool For Visualizations.</vt:lpstr>
      <vt:lpstr>Dashboard Design</vt:lpstr>
      <vt:lpstr>Dashboard Design</vt:lpstr>
      <vt:lpstr>Dashboard Design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Shivani Dangi</cp:lastModifiedBy>
  <cp:revision>66</cp:revision>
  <dcterms:created xsi:type="dcterms:W3CDTF">2015-10-17T07:32:00Z</dcterms:created>
  <dcterms:modified xsi:type="dcterms:W3CDTF">2020-12-17T20:53:27Z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