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60" r:id="rId5"/>
    <p:sldId id="261" r:id="rId6"/>
    <p:sldId id="262" r:id="rId7"/>
    <p:sldId id="263" r:id="rId8"/>
    <p:sldId id="264" r:id="rId9"/>
    <p:sldId id="265" r:id="rId10"/>
    <p:sldId id="266" r:id="rId11"/>
    <p:sldId id="270" r:id="rId12"/>
    <p:sldId id="267" r:id="rId13"/>
    <p:sldId id="268" r:id="rId14"/>
    <p:sldId id="26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E094B-4DB4-4FE3-8C65-36BED294887F}" v="57" dt="2024-02-01T11:01:07.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2/1/2024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7170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143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284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2/1/2024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1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999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57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049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44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440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419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098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2/1/2024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83381430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192.168.208.127:8501/" TargetMode="External"/><Relationship Id="rId2" Type="http://schemas.openxmlformats.org/officeDocument/2006/relationships/hyperlink" Target="http://localhost:8501/"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3" name="Picture 12">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1699326" y="1969052"/>
            <a:ext cx="8799443" cy="2130058"/>
          </a:xfrm>
        </p:spPr>
        <p:txBody>
          <a:bodyPr anchor="b">
            <a:normAutofit/>
          </a:bodyPr>
          <a:lstStyle/>
          <a:p>
            <a:r>
              <a:rPr lang="en-GB" sz="5200" dirty="0">
                <a:solidFill>
                  <a:srgbClr val="FFFFFF"/>
                </a:solidFill>
                <a:cs typeface="Sabon Next LT"/>
              </a:rPr>
              <a:t>P-332 (</a:t>
            </a:r>
            <a:r>
              <a:rPr lang="en-GB" sz="5200" dirty="0">
                <a:solidFill>
                  <a:srgbClr val="FFFFFF"/>
                </a:solidFill>
                <a:ea typeface="+mj-lt"/>
                <a:cs typeface="+mj-lt"/>
              </a:rPr>
              <a:t>Group No. 6</a:t>
            </a:r>
            <a:r>
              <a:rPr lang="en-GB" sz="5200" dirty="0">
                <a:solidFill>
                  <a:srgbClr val="FFFFFF"/>
                </a:solidFill>
                <a:cs typeface="Sabon Next LT"/>
              </a:rPr>
              <a:t>) </a:t>
            </a:r>
            <a:br>
              <a:rPr lang="en-GB" sz="5200" dirty="0">
                <a:solidFill>
                  <a:srgbClr val="FFFFFF"/>
                </a:solidFill>
                <a:cs typeface="Sabon Next LT"/>
              </a:rPr>
            </a:br>
            <a:r>
              <a:rPr lang="en-GB" sz="5200" dirty="0">
                <a:solidFill>
                  <a:srgbClr val="FFFFFF"/>
                </a:solidFill>
                <a:cs typeface="Sabon Next LT"/>
              </a:rPr>
              <a:t>Book recommendation system</a:t>
            </a:r>
            <a:endParaRPr lang="en-GB" sz="5200"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95E02-E870-92ED-F783-F2A80728CF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6F250-F457-0354-0EDE-FAF4C066F5F5}"/>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7) Evaluation Metrics : </a:t>
            </a:r>
            <a:endParaRPr lang="en-US" sz="3200" b="1" u="sng" dirty="0">
              <a:ea typeface="+mn-lt"/>
              <a:cs typeface="+mn-lt"/>
            </a:endParaRPr>
          </a:p>
          <a:p>
            <a:pPr marL="0" indent="0" algn="ctr">
              <a:buNone/>
            </a:pPr>
            <a:endParaRPr lang="en-GB" sz="1200" b="1" u="sng" dirty="0">
              <a:ea typeface="+mn-lt"/>
              <a:cs typeface="+mn-lt"/>
            </a:endParaRPr>
          </a:p>
          <a:p>
            <a:pPr marL="342900" indent="-342900"/>
            <a:r>
              <a:rPr lang="en-GB" sz="2400" dirty="0">
                <a:ea typeface="+mn-lt"/>
                <a:cs typeface="+mn-lt"/>
              </a:rPr>
              <a:t>Model evaluation metrics is important to distinguish the best collaborative filtering – either by memory based or model based approach. </a:t>
            </a:r>
            <a:endParaRPr lang="en-GB" dirty="0">
              <a:ea typeface="+mn-lt"/>
              <a:cs typeface="+mn-lt"/>
            </a:endParaRPr>
          </a:p>
          <a:p>
            <a:pPr marL="342900" indent="-342900"/>
            <a:r>
              <a:rPr lang="en-GB" sz="2400" dirty="0">
                <a:ea typeface="+mn-lt"/>
                <a:cs typeface="+mn-lt"/>
              </a:rPr>
              <a:t>The memory based approach – Cosine Similarity shows RMSE score for item based CF is </a:t>
            </a:r>
            <a:r>
              <a:rPr lang="en-GB" sz="2400" dirty="0">
                <a:latin typeface="Consolas"/>
                <a:ea typeface="+mn-lt"/>
                <a:cs typeface="+mn-lt"/>
              </a:rPr>
              <a:t>8.07</a:t>
            </a:r>
            <a:r>
              <a:rPr lang="en-GB" sz="2400" dirty="0">
                <a:ea typeface="+mn-lt"/>
                <a:cs typeface="+mn-lt"/>
              </a:rPr>
              <a:t> and for user based CF it shows </a:t>
            </a:r>
            <a:r>
              <a:rPr lang="en-GB" sz="2400" dirty="0">
                <a:latin typeface="Consolas"/>
                <a:ea typeface="+mn-lt"/>
                <a:cs typeface="+mn-lt"/>
              </a:rPr>
              <a:t>8.06</a:t>
            </a:r>
            <a:r>
              <a:rPr lang="en-GB" sz="2400" dirty="0">
                <a:ea typeface="+mn-lt"/>
                <a:cs typeface="+mn-lt"/>
              </a:rPr>
              <a:t>. The score is slightly similar. </a:t>
            </a:r>
            <a:endParaRPr lang="en-GB" dirty="0">
              <a:ea typeface="+mn-lt"/>
              <a:cs typeface="+mn-lt"/>
            </a:endParaRPr>
          </a:p>
          <a:p>
            <a:pPr marL="342900" indent="-342900"/>
            <a:r>
              <a:rPr lang="en-GB" sz="2400" dirty="0">
                <a:ea typeface="+mn-lt"/>
                <a:cs typeface="+mn-lt"/>
              </a:rPr>
              <a:t>Model based collaborative filtering made it better score with Latent Factor Model called SVD.  </a:t>
            </a:r>
            <a:endParaRPr lang="en-GB" dirty="0">
              <a:ea typeface="+mn-lt"/>
              <a:cs typeface="+mn-lt"/>
            </a:endParaRPr>
          </a:p>
          <a:p>
            <a:pPr marL="342900" indent="-342900"/>
            <a:r>
              <a:rPr lang="en-GB" sz="2400" dirty="0">
                <a:ea typeface="+mn-lt"/>
                <a:cs typeface="+mn-lt"/>
              </a:rPr>
              <a:t>The score improved to 1.49 for both SVD RMSE and accuracy score.</a:t>
            </a:r>
            <a:endParaRPr lang="en-GB" dirty="0">
              <a:ea typeface="+mn-lt"/>
              <a:cs typeface="+mn-lt"/>
            </a:endParaRPr>
          </a:p>
          <a:p>
            <a:pPr marL="457200" indent="-457200"/>
            <a:endParaRPr lang="en-GB" sz="2400" dirty="0"/>
          </a:p>
          <a:p>
            <a:pPr marL="0" indent="0">
              <a:buNone/>
            </a:pPr>
            <a:endParaRPr lang="en-GB" dirty="0"/>
          </a:p>
        </p:txBody>
      </p:sp>
      <p:pic>
        <p:nvPicPr>
          <p:cNvPr id="2" name="Picture 1" descr="A screenshot of a computer code&#10;&#10;Description automatically generated">
            <a:extLst>
              <a:ext uri="{FF2B5EF4-FFF2-40B4-BE49-F238E27FC236}">
                <a16:creationId xmlns:a16="http://schemas.microsoft.com/office/drawing/2014/main" id="{24328209-ADDE-6EEA-DD45-263B19CD745B}"/>
              </a:ext>
            </a:extLst>
          </p:cNvPr>
          <p:cNvPicPr>
            <a:picLocks noChangeAspect="1"/>
          </p:cNvPicPr>
          <p:nvPr/>
        </p:nvPicPr>
        <p:blipFill>
          <a:blip r:embed="rId2"/>
          <a:stretch>
            <a:fillRect/>
          </a:stretch>
        </p:blipFill>
        <p:spPr>
          <a:xfrm>
            <a:off x="572259" y="4398687"/>
            <a:ext cx="5028785" cy="2246104"/>
          </a:xfrm>
          <a:prstGeom prst="rect">
            <a:avLst/>
          </a:prstGeom>
        </p:spPr>
      </p:pic>
    </p:spTree>
    <p:extLst>
      <p:ext uri="{BB962C8B-B14F-4D97-AF65-F5344CB8AC3E}">
        <p14:creationId xmlns:p14="http://schemas.microsoft.com/office/powerpoint/2010/main" val="47550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6D487-917B-2FB2-1B4F-6EC06CE30A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1591C-6B3D-27B6-111C-01DBB215D69C}"/>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8) Deployment :</a:t>
            </a:r>
            <a:r>
              <a:rPr lang="en-GB" sz="1200" b="1" u="sng" dirty="0">
                <a:ea typeface="+mn-lt"/>
                <a:cs typeface="+mn-lt"/>
              </a:rPr>
              <a:t> </a:t>
            </a:r>
            <a:endParaRPr lang="en-US" sz="1200" b="1" u="sng">
              <a:ea typeface="+mn-lt"/>
              <a:cs typeface="+mn-lt"/>
            </a:endParaRPr>
          </a:p>
          <a:p>
            <a:pPr marL="0" indent="0" algn="ctr">
              <a:buNone/>
            </a:pPr>
            <a:endParaRPr lang="en-GB" sz="1200" b="1" u="sng" dirty="0">
              <a:ea typeface="+mn-lt"/>
              <a:cs typeface="+mn-lt"/>
            </a:endParaRPr>
          </a:p>
          <a:p>
            <a:r>
              <a:rPr lang="en-GB" sz="2400" dirty="0">
                <a:ea typeface="+mn-lt"/>
                <a:cs typeface="+mn-lt"/>
              </a:rPr>
              <a:t>After model building and model evaluation next import key point is deployment.</a:t>
            </a:r>
          </a:p>
          <a:p>
            <a:r>
              <a:rPr lang="en-GB" sz="2400" dirty="0"/>
              <a:t>We have done deployment of recommender system by using </a:t>
            </a:r>
            <a:r>
              <a:rPr lang="en-GB" sz="2400" dirty="0" err="1"/>
              <a:t>streamlit</a:t>
            </a:r>
            <a:r>
              <a:rPr lang="en-GB" sz="2400" dirty="0"/>
              <a:t> tool and spyder app.</a:t>
            </a:r>
          </a:p>
          <a:p>
            <a:r>
              <a:rPr lang="en-GB" sz="2400" dirty="0">
                <a:ea typeface="+mn-lt"/>
                <a:cs typeface="+mn-lt"/>
              </a:rPr>
              <a:t>Following links are used to shows us the interface of the model and get recommendation of books as per user –id.</a:t>
            </a:r>
          </a:p>
          <a:p>
            <a:pPr>
              <a:buNone/>
            </a:pPr>
            <a:r>
              <a:rPr lang="en-GB" dirty="0">
                <a:ea typeface="+mn-lt"/>
                <a:cs typeface="+mn-lt"/>
              </a:rPr>
              <a:t> Local URL: </a:t>
            </a:r>
            <a:r>
              <a:rPr lang="en-GB" u="sng" dirty="0">
                <a:solidFill>
                  <a:srgbClr val="1967D2"/>
                </a:solidFill>
                <a:ea typeface="+mn-lt"/>
                <a:cs typeface="+mn-lt"/>
                <a:hlinkClick r:id="rId2"/>
              </a:rPr>
              <a:t>http://localhost:8501</a:t>
            </a:r>
            <a:endParaRPr lang="en-GB"/>
          </a:p>
          <a:p>
            <a:pPr>
              <a:buNone/>
            </a:pPr>
            <a:r>
              <a:rPr lang="en-GB" dirty="0">
                <a:ea typeface="+mn-lt"/>
                <a:cs typeface="+mn-lt"/>
              </a:rPr>
              <a:t> Network URL: </a:t>
            </a:r>
            <a:r>
              <a:rPr lang="en-GB" u="sng" dirty="0">
                <a:solidFill>
                  <a:srgbClr val="1967D2"/>
                </a:solidFill>
                <a:ea typeface="+mn-lt"/>
                <a:cs typeface="+mn-lt"/>
                <a:hlinkClick r:id="rId3"/>
              </a:rPr>
              <a:t>http://192.168.208.127:8501</a:t>
            </a:r>
            <a:endParaRPr lang="en-GB"/>
          </a:p>
          <a:p>
            <a:pPr marL="0" indent="0">
              <a:buNone/>
            </a:pPr>
            <a:endParaRPr lang="en-GB" dirty="0"/>
          </a:p>
        </p:txBody>
      </p:sp>
      <p:pic>
        <p:nvPicPr>
          <p:cNvPr id="2" name="Picture 1" descr="A screenshot of a book recommendation system&#10;&#10;Description automatically generated">
            <a:extLst>
              <a:ext uri="{FF2B5EF4-FFF2-40B4-BE49-F238E27FC236}">
                <a16:creationId xmlns:a16="http://schemas.microsoft.com/office/drawing/2014/main" id="{528452CF-B537-7160-D21C-0699AFBAB7F5}"/>
              </a:ext>
            </a:extLst>
          </p:cNvPr>
          <p:cNvPicPr>
            <a:picLocks noChangeAspect="1"/>
          </p:cNvPicPr>
          <p:nvPr/>
        </p:nvPicPr>
        <p:blipFill>
          <a:blip r:embed="rId4"/>
          <a:stretch>
            <a:fillRect/>
          </a:stretch>
        </p:blipFill>
        <p:spPr>
          <a:xfrm>
            <a:off x="7500686" y="3342841"/>
            <a:ext cx="4370347" cy="3279912"/>
          </a:xfrm>
          <a:prstGeom prst="rect">
            <a:avLst/>
          </a:prstGeom>
        </p:spPr>
      </p:pic>
    </p:spTree>
    <p:extLst>
      <p:ext uri="{BB962C8B-B14F-4D97-AF65-F5344CB8AC3E}">
        <p14:creationId xmlns:p14="http://schemas.microsoft.com/office/powerpoint/2010/main" val="52423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D0D12-F9EE-EF23-46F1-B208E918E2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F27DF-3625-A2FB-635F-4B6AD725C785}"/>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9) Conclusion :</a:t>
            </a:r>
            <a:endParaRPr lang="en-US" sz="3200" b="1" u="sng" dirty="0">
              <a:ea typeface="+mn-lt"/>
              <a:cs typeface="+mn-lt"/>
            </a:endParaRPr>
          </a:p>
          <a:p>
            <a:pPr marL="0" indent="0" algn="ctr">
              <a:buNone/>
            </a:pPr>
            <a:endParaRPr lang="en-US" sz="1200" b="1" u="sng" dirty="0">
              <a:ea typeface="+mn-lt"/>
              <a:cs typeface="+mn-lt"/>
            </a:endParaRPr>
          </a:p>
          <a:p>
            <a:pPr marL="342900" indent="-342900"/>
            <a:r>
              <a:rPr lang="en-GB" sz="2200" dirty="0">
                <a:ea typeface="+mn-lt"/>
                <a:cs typeface="+mn-lt"/>
              </a:rPr>
              <a:t>It's all done! We reached the end of exercise. Starting with loading the data so far we have done data cleaning and feature engineering, null values treatment, some univariate analysis. Collaborative Filtering was among best method to approach recommendation system for this project. Model based approach like Latent Factor Model called SVD and Memory based approach with cosine similarity was model building approach. The comparison of RMSE score between model and memory based approach was quite different. Model Evaluation metrics shows better recommendation with model based CF. The RMSE score varies in both the model but optimal model we can find is in SVD. </a:t>
            </a:r>
          </a:p>
          <a:p>
            <a:pPr marL="342900" indent="-342900"/>
            <a:r>
              <a:rPr lang="en-GB" sz="2200" dirty="0">
                <a:ea typeface="+mn-lt"/>
                <a:cs typeface="+mn-lt"/>
              </a:rPr>
              <a:t>Model evaluation metrics is important to distinguish the best collaborative filtering – either by memory based or model based approach. The memory based approach – Cosine Similarity shows RMSE score for item based CF is 8.07 and for user based CF it shows 8.06. The score is slightly similar. Model based collaborative filtering made it better score with Latent Factor Model called SVD. The score improved to 1.49 for both SVD RMSE and accuracy score.</a:t>
            </a:r>
            <a:endParaRPr lang="en-GB" sz="2200" dirty="0"/>
          </a:p>
          <a:p>
            <a:pPr marL="457200" indent="-457200"/>
            <a:endParaRPr lang="en-GB" sz="2400" dirty="0"/>
          </a:p>
          <a:p>
            <a:pPr marL="0" indent="0">
              <a:buNone/>
            </a:pPr>
            <a:endParaRPr lang="en-GB" dirty="0"/>
          </a:p>
        </p:txBody>
      </p:sp>
    </p:spTree>
    <p:extLst>
      <p:ext uri="{BB962C8B-B14F-4D97-AF65-F5344CB8AC3E}">
        <p14:creationId xmlns:p14="http://schemas.microsoft.com/office/powerpoint/2010/main" val="3029290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54600-27EA-EB66-8A47-501C2C3BF3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225E6-6015-C99C-4526-761921DE662B}"/>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342900" indent="-342900"/>
            <a:endParaRPr lang="en-GB" sz="2200" dirty="0">
              <a:ea typeface="+mn-lt"/>
              <a:cs typeface="+mn-lt"/>
            </a:endParaRPr>
          </a:p>
          <a:p>
            <a:pPr marL="342900" indent="-342900"/>
            <a:r>
              <a:rPr lang="en-GB" sz="2200" dirty="0">
                <a:ea typeface="+mn-lt"/>
                <a:cs typeface="+mn-lt"/>
              </a:rPr>
              <a:t>SVD with RMSE score is the best model with 1.49 for this dataset. This performance could be due to various reasons : pattern of data, different model give different accuracy score, business understanding, machine learning approach etc. Finally Singular Value Decomposition (SVD) is an optimal model for book recommendation system of this dataset.</a:t>
            </a:r>
            <a:endParaRPr lang="en-US" sz="2200"/>
          </a:p>
          <a:p>
            <a:pPr marL="457200" indent="-457200"/>
            <a:endParaRPr lang="en-GB" sz="2400" dirty="0"/>
          </a:p>
          <a:p>
            <a:pPr marL="0" indent="0">
              <a:buNone/>
            </a:pPr>
            <a:endParaRPr lang="en-GB" dirty="0"/>
          </a:p>
        </p:txBody>
      </p:sp>
    </p:spTree>
    <p:extLst>
      <p:ext uri="{BB962C8B-B14F-4D97-AF65-F5344CB8AC3E}">
        <p14:creationId xmlns:p14="http://schemas.microsoft.com/office/powerpoint/2010/main" val="216719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991C4-F4BD-4E25-9E25-1A5C8A3470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739C0-5778-07E9-42E4-2A7E8D1888C0}"/>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buNone/>
            </a:pPr>
            <a:endParaRPr lang="en-GB" sz="3200" b="1" u="sng" dirty="0"/>
          </a:p>
          <a:p>
            <a:pPr marL="457200" indent="-457200"/>
            <a:endParaRPr lang="en-GB" sz="2400" dirty="0"/>
          </a:p>
          <a:p>
            <a:pPr marL="0" indent="0">
              <a:buNone/>
            </a:pPr>
            <a:endParaRPr lang="en-GB" dirty="0"/>
          </a:p>
        </p:txBody>
      </p:sp>
      <p:sp>
        <p:nvSpPr>
          <p:cNvPr id="2" name="TextBox 1">
            <a:extLst>
              <a:ext uri="{FF2B5EF4-FFF2-40B4-BE49-F238E27FC236}">
                <a16:creationId xmlns:a16="http://schemas.microsoft.com/office/drawing/2014/main" id="{F1CD70ED-B001-DACB-F8D4-A3B6F6DAA5D7}"/>
              </a:ext>
            </a:extLst>
          </p:cNvPr>
          <p:cNvSpPr txBox="1"/>
          <p:nvPr/>
        </p:nvSpPr>
        <p:spPr>
          <a:xfrm>
            <a:off x="4439478" y="2722218"/>
            <a:ext cx="2654851" cy="707886"/>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u="sng" dirty="0"/>
              <a:t>THANKS !</a:t>
            </a:r>
          </a:p>
        </p:txBody>
      </p:sp>
    </p:spTree>
    <p:extLst>
      <p:ext uri="{BB962C8B-B14F-4D97-AF65-F5344CB8AC3E}">
        <p14:creationId xmlns:p14="http://schemas.microsoft.com/office/powerpoint/2010/main" val="132557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31995-EC4F-0EB1-016A-75AE56C27F7A}"/>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latin typeface="Avenir Next LT Pro"/>
                <a:cs typeface="Calibri"/>
              </a:rPr>
              <a:t>Group Members :</a:t>
            </a:r>
            <a:endParaRPr lang="en-US" dirty="0">
              <a:latin typeface="Avenir Next LT Pro"/>
              <a:cs typeface="Calibri"/>
            </a:endParaRPr>
          </a:p>
          <a:p>
            <a:pPr marL="0" indent="0" algn="ctr">
              <a:buNone/>
            </a:pPr>
            <a:r>
              <a:rPr lang="en-GB" sz="2400" dirty="0">
                <a:latin typeface="Avenir Next LT Pro"/>
                <a:cs typeface="Calibri"/>
              </a:rPr>
              <a:t>Shivani Pawar</a:t>
            </a:r>
          </a:p>
          <a:p>
            <a:pPr marL="0" indent="0" algn="ctr">
              <a:buNone/>
            </a:pPr>
            <a:r>
              <a:rPr lang="en-GB" sz="2400" dirty="0">
                <a:latin typeface="Avenir Next LT Pro"/>
                <a:cs typeface="Calibri"/>
              </a:rPr>
              <a:t>Shilpi Kumari</a:t>
            </a:r>
            <a:endParaRPr lang="en-GB" dirty="0"/>
          </a:p>
          <a:p>
            <a:pPr marL="0" indent="0" algn="ctr">
              <a:buNone/>
            </a:pPr>
            <a:r>
              <a:rPr lang="en-GB" sz="2400" dirty="0">
                <a:latin typeface="Avenir Next LT Pro"/>
                <a:cs typeface="Calibri"/>
              </a:rPr>
              <a:t>  Prafull </a:t>
            </a:r>
            <a:r>
              <a:rPr lang="en-GB" sz="2400" err="1">
                <a:latin typeface="Avenir Next LT Pro"/>
                <a:cs typeface="Calibri"/>
              </a:rPr>
              <a:t>Ahirrao</a:t>
            </a:r>
            <a:endParaRPr lang="en-GB" sz="2400">
              <a:latin typeface="Avenir Next LT Pro"/>
              <a:cs typeface="Calibri"/>
            </a:endParaRPr>
          </a:p>
          <a:p>
            <a:pPr marL="0" indent="0">
              <a:buNone/>
            </a:pPr>
            <a:r>
              <a:rPr lang="en-GB" sz="2400" dirty="0">
                <a:latin typeface="Avenir Next LT Pro"/>
                <a:cs typeface="Calibri"/>
              </a:rPr>
              <a:t>                                                                </a:t>
            </a:r>
            <a:r>
              <a:rPr lang="en-GB" sz="2400" dirty="0">
                <a:ea typeface="+mn-lt"/>
                <a:cs typeface="Calibri"/>
              </a:rPr>
              <a:t>  </a:t>
            </a:r>
            <a:r>
              <a:rPr lang="en-GB" sz="2400" dirty="0">
                <a:ea typeface="+mn-lt"/>
                <a:cs typeface="+mn-lt"/>
              </a:rPr>
              <a:t>Sneha</a:t>
            </a:r>
          </a:p>
          <a:p>
            <a:pPr marL="0" indent="0" algn="ctr">
              <a:buNone/>
            </a:pPr>
            <a:r>
              <a:rPr lang="en-GB" sz="2400" dirty="0">
                <a:latin typeface="Avenir Next LT Pro"/>
                <a:cs typeface="Calibri"/>
              </a:rPr>
              <a:t>         </a:t>
            </a:r>
            <a:r>
              <a:rPr lang="en-GB" sz="2400" err="1">
                <a:latin typeface="Avenir Next LT Pro"/>
                <a:cs typeface="Calibri"/>
              </a:rPr>
              <a:t>Masumvali</a:t>
            </a:r>
            <a:r>
              <a:rPr lang="en-GB" sz="2400" dirty="0">
                <a:latin typeface="Avenir Next LT Pro"/>
                <a:cs typeface="Calibri"/>
              </a:rPr>
              <a:t> Shaikh</a:t>
            </a:r>
          </a:p>
          <a:p>
            <a:pPr marL="0" indent="0" algn="ctr">
              <a:buNone/>
            </a:pPr>
            <a:r>
              <a:rPr lang="en-GB" sz="2400" dirty="0">
                <a:latin typeface="Avenir Next LT Pro"/>
                <a:cs typeface="Calibri"/>
              </a:rPr>
              <a:t>                 </a:t>
            </a:r>
            <a:r>
              <a:rPr lang="en-GB" sz="2400" err="1">
                <a:latin typeface="Avenir Next LT Pro"/>
                <a:cs typeface="Calibri"/>
              </a:rPr>
              <a:t>Vaishakh</a:t>
            </a:r>
            <a:r>
              <a:rPr lang="en-GB" sz="2400" dirty="0">
                <a:latin typeface="Avenir Next LT Pro"/>
                <a:cs typeface="Calibri"/>
              </a:rPr>
              <a:t> Chandran TV</a:t>
            </a:r>
          </a:p>
          <a:p>
            <a:pPr marL="0" indent="0">
              <a:buNone/>
            </a:pPr>
            <a:r>
              <a:rPr lang="en-GB" sz="2400" dirty="0">
                <a:ea typeface="+mn-lt"/>
                <a:cs typeface="+mn-lt"/>
              </a:rPr>
              <a:t>                                                                  Madesh B</a:t>
            </a:r>
            <a:endParaRPr lang="en-GB" dirty="0"/>
          </a:p>
          <a:p>
            <a:pPr marL="0" indent="0" algn="ctr">
              <a:buNone/>
            </a:pPr>
            <a:endParaRPr lang="en-GB" sz="2400" dirty="0">
              <a:cs typeface="Calibri"/>
            </a:endParaRPr>
          </a:p>
          <a:p>
            <a:pPr marL="0" indent="0" algn="ctr">
              <a:buNone/>
            </a:pPr>
            <a:endParaRPr lang="en-GB" sz="2400"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92243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786AF-504B-687D-B098-DB8531F69A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5507D-9C15-341C-8268-7C4A5FCDAA23}"/>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Presentation Outline :</a:t>
            </a:r>
            <a:endParaRPr lang="en-US" b="1" u="sng" dirty="0"/>
          </a:p>
          <a:p>
            <a:pPr marL="457200" indent="-457200" algn="ctr">
              <a:buAutoNum type="arabicPeriod"/>
            </a:pPr>
            <a:r>
              <a:rPr lang="en-GB" sz="2400" dirty="0">
                <a:ea typeface="+mn-lt"/>
                <a:cs typeface="+mn-lt"/>
              </a:rPr>
              <a:t>Problem Statement </a:t>
            </a:r>
            <a:endParaRPr lang="en-GB" sz="2400">
              <a:latin typeface="Avenir Next LT Pro"/>
              <a:ea typeface="+mn-lt"/>
              <a:cs typeface="Calibri"/>
            </a:endParaRPr>
          </a:p>
          <a:p>
            <a:pPr marL="457200" indent="-457200" algn="ctr">
              <a:buAutoNum type="arabicPeriod"/>
            </a:pPr>
            <a:r>
              <a:rPr lang="en-GB" sz="2400" dirty="0">
                <a:ea typeface="+mn-lt"/>
                <a:cs typeface="+mn-lt"/>
              </a:rPr>
              <a:t>Data Overview</a:t>
            </a:r>
          </a:p>
          <a:p>
            <a:pPr marL="514350" indent="-514350" algn="ctr">
              <a:buAutoNum type="arabicPeriod"/>
            </a:pPr>
            <a:r>
              <a:rPr lang="en-GB" sz="2400" dirty="0">
                <a:solidFill>
                  <a:srgbClr val="1F2328"/>
                </a:solidFill>
              </a:rPr>
              <a:t>Tools and Technologies used</a:t>
            </a:r>
            <a:endParaRPr lang="en-GB" sz="2400">
              <a:latin typeface="Avenir Next LT Pro"/>
              <a:ea typeface="+mn-lt"/>
              <a:cs typeface="Calibri"/>
            </a:endParaRPr>
          </a:p>
          <a:p>
            <a:pPr marL="457200" indent="-457200" algn="ctr">
              <a:buAutoNum type="arabicPeriod"/>
            </a:pPr>
            <a:r>
              <a:rPr lang="en-GB" sz="2400" dirty="0">
                <a:ea typeface="+mn-lt"/>
                <a:cs typeface="+mn-lt"/>
              </a:rPr>
              <a:t>Data preprocessing </a:t>
            </a:r>
            <a:endParaRPr lang="en-GB" sz="2400">
              <a:latin typeface="Avenir Next LT Pro"/>
              <a:ea typeface="+mn-lt"/>
              <a:cs typeface="Calibri"/>
            </a:endParaRPr>
          </a:p>
          <a:p>
            <a:pPr marL="457200" indent="-457200" algn="ctr">
              <a:buAutoNum type="arabicPeriod"/>
            </a:pPr>
            <a:r>
              <a:rPr lang="en-GB" sz="2400" dirty="0">
                <a:ea typeface="+mn-lt"/>
                <a:cs typeface="+mn-lt"/>
              </a:rPr>
              <a:t>Exploratory Data Analysis </a:t>
            </a:r>
            <a:endParaRPr lang="en-GB" sz="2400">
              <a:latin typeface="Avenir Next LT Pro"/>
              <a:ea typeface="+mn-lt"/>
              <a:cs typeface="Calibri"/>
            </a:endParaRPr>
          </a:p>
          <a:p>
            <a:pPr marL="457200" indent="-457200" algn="ctr">
              <a:buAutoNum type="arabicPeriod"/>
            </a:pPr>
            <a:r>
              <a:rPr lang="en-GB" sz="2400" dirty="0">
                <a:ea typeface="+mn-lt"/>
                <a:cs typeface="+mn-lt"/>
              </a:rPr>
              <a:t>Recommender Systems </a:t>
            </a:r>
            <a:endParaRPr lang="en-GB" sz="2400">
              <a:latin typeface="Avenir Next LT Pro"/>
              <a:ea typeface="+mn-lt"/>
              <a:cs typeface="Calibri"/>
            </a:endParaRPr>
          </a:p>
          <a:p>
            <a:pPr marL="457200" indent="-457200" algn="ctr">
              <a:buAutoNum type="arabicPeriod"/>
            </a:pPr>
            <a:r>
              <a:rPr lang="en-GB" sz="2400" dirty="0">
                <a:ea typeface="+mn-lt"/>
                <a:cs typeface="+mn-lt"/>
              </a:rPr>
              <a:t>Evaluation Metrics </a:t>
            </a:r>
            <a:endParaRPr lang="en-GB" sz="2400" dirty="0">
              <a:latin typeface="Avenir Next LT Pro"/>
              <a:ea typeface="+mn-lt"/>
              <a:cs typeface="Calibri"/>
            </a:endParaRPr>
          </a:p>
          <a:p>
            <a:pPr marL="457200" indent="-457200" algn="ctr">
              <a:buAutoNum type="arabicPeriod"/>
            </a:pPr>
            <a:r>
              <a:rPr lang="en-GB" sz="2400" dirty="0">
                <a:ea typeface="+mn-lt"/>
                <a:cs typeface="+mn-lt"/>
              </a:rPr>
              <a:t>Deployment</a:t>
            </a:r>
          </a:p>
          <a:p>
            <a:pPr marL="457200" indent="-457200" algn="ctr">
              <a:buAutoNum type="arabicPeriod"/>
            </a:pPr>
            <a:r>
              <a:rPr lang="en-GB" sz="2400" dirty="0">
                <a:ea typeface="+mn-lt"/>
                <a:cs typeface="+mn-lt"/>
              </a:rPr>
              <a:t>Conclusion</a:t>
            </a:r>
            <a:endParaRPr lang="en-GB" sz="2400" dirty="0">
              <a:latin typeface="Calibri"/>
              <a:cs typeface="Calibri"/>
            </a:endParaRPr>
          </a:p>
          <a:p>
            <a:pPr marL="0" indent="0">
              <a:buNone/>
            </a:pPr>
            <a:endParaRPr lang="en-GB" dirty="0"/>
          </a:p>
        </p:txBody>
      </p:sp>
    </p:spTree>
    <p:extLst>
      <p:ext uri="{BB962C8B-B14F-4D97-AF65-F5344CB8AC3E}">
        <p14:creationId xmlns:p14="http://schemas.microsoft.com/office/powerpoint/2010/main" val="97706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62A49-24E0-379C-1444-FBC1F01652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76A34-12BB-2118-9388-00F875951B0B}"/>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1) Problem</a:t>
            </a:r>
            <a:r>
              <a:rPr lang="en-GB" sz="3200" u="sng" dirty="0">
                <a:ea typeface="+mn-lt"/>
                <a:cs typeface="+mn-lt"/>
              </a:rPr>
              <a:t> </a:t>
            </a:r>
            <a:r>
              <a:rPr lang="en-GB" sz="3200" b="1" u="sng" dirty="0">
                <a:ea typeface="+mn-lt"/>
                <a:cs typeface="+mn-lt"/>
              </a:rPr>
              <a:t>Statement :</a:t>
            </a:r>
            <a:endParaRPr lang="en-US"/>
          </a:p>
          <a:p>
            <a:pPr marL="0" indent="0">
              <a:buNone/>
            </a:pPr>
            <a:endParaRPr lang="en-GB" sz="1200" b="1" u="sng" dirty="0">
              <a:ea typeface="+mn-lt"/>
              <a:cs typeface="+mn-lt"/>
            </a:endParaRPr>
          </a:p>
          <a:p>
            <a:r>
              <a:rPr lang="en-GB" sz="2400" b="1" dirty="0">
                <a:ea typeface="+mn-lt"/>
                <a:cs typeface="+mn-lt"/>
              </a:rPr>
              <a:t>Business objective</a:t>
            </a:r>
            <a:r>
              <a:rPr lang="en-GB" sz="2400" dirty="0">
                <a:ea typeface="+mn-lt"/>
                <a:cs typeface="+mn-lt"/>
              </a:rPr>
              <a:t>- Generate the features from the dataset and use them to recommend the books according to the</a:t>
            </a:r>
            <a:r>
              <a:rPr lang="en-GB" dirty="0"/>
              <a:t> users</a:t>
            </a:r>
          </a:p>
          <a:p>
            <a:pPr marL="0" indent="0">
              <a:buNone/>
            </a:pPr>
            <a:endParaRPr lang="en-GB" dirty="0"/>
          </a:p>
        </p:txBody>
      </p:sp>
    </p:spTree>
    <p:extLst>
      <p:ext uri="{BB962C8B-B14F-4D97-AF65-F5344CB8AC3E}">
        <p14:creationId xmlns:p14="http://schemas.microsoft.com/office/powerpoint/2010/main" val="289380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C48E7-128C-9CA4-0C49-957B7DC686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DA249-2EC5-9F26-3A45-01B2B8CFC451}"/>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lnSpcReduction="10000"/>
          </a:bodyPr>
          <a:lstStyle/>
          <a:p>
            <a:pPr marL="0" indent="0" algn="ctr">
              <a:buNone/>
            </a:pPr>
            <a:r>
              <a:rPr lang="en-GB" sz="3200" b="1" u="sng" dirty="0">
                <a:ea typeface="+mn-lt"/>
                <a:cs typeface="+mn-lt"/>
              </a:rPr>
              <a:t>2) Data Overview :</a:t>
            </a:r>
            <a:endParaRPr lang="en-US" b="1" u="sng" dirty="0"/>
          </a:p>
          <a:p>
            <a:pPr>
              <a:buNone/>
            </a:pPr>
            <a:r>
              <a:rPr lang="en-GB" sz="1400" b="1" dirty="0">
                <a:solidFill>
                  <a:srgbClr val="1F2328"/>
                </a:solidFill>
                <a:ea typeface="+mn-lt"/>
                <a:cs typeface="+mn-lt"/>
              </a:rPr>
              <a:t>   Users</a:t>
            </a:r>
            <a:endParaRPr lang="en-GB" sz="1400" dirty="0"/>
          </a:p>
          <a:p>
            <a:pPr>
              <a:buFont typeface="Arial"/>
              <a:buChar char="•"/>
            </a:pPr>
            <a:r>
              <a:rPr lang="en-GB" sz="1400" dirty="0">
                <a:solidFill>
                  <a:srgbClr val="1F2328"/>
                </a:solidFill>
                <a:ea typeface="+mn-lt"/>
                <a:cs typeface="+mn-lt"/>
              </a:rPr>
              <a:t>User-ID: A unique identification number for each user</a:t>
            </a:r>
            <a:endParaRPr lang="en-GB" sz="1400" dirty="0"/>
          </a:p>
          <a:p>
            <a:pPr>
              <a:buFont typeface="Arial"/>
              <a:buChar char="•"/>
            </a:pPr>
            <a:r>
              <a:rPr lang="en-GB" sz="1400" dirty="0">
                <a:solidFill>
                  <a:srgbClr val="1F2328"/>
                </a:solidFill>
                <a:ea typeface="+mn-lt"/>
                <a:cs typeface="+mn-lt"/>
              </a:rPr>
              <a:t>Location: It contains city, state and country to which the user belongs ,separated by commas</a:t>
            </a:r>
            <a:endParaRPr lang="en-GB" sz="1400" dirty="0"/>
          </a:p>
          <a:p>
            <a:pPr>
              <a:buFont typeface="Arial"/>
              <a:buChar char="•"/>
            </a:pPr>
            <a:r>
              <a:rPr lang="en-GB" sz="1400" dirty="0">
                <a:solidFill>
                  <a:srgbClr val="1F2328"/>
                </a:solidFill>
                <a:ea typeface="+mn-lt"/>
                <a:cs typeface="+mn-lt"/>
              </a:rPr>
              <a:t>Age: The age of the user</a:t>
            </a:r>
            <a:endParaRPr lang="en-GB" sz="1400" dirty="0"/>
          </a:p>
          <a:p>
            <a:pPr indent="0">
              <a:buNone/>
            </a:pPr>
            <a:r>
              <a:rPr lang="en-GB" sz="1400" b="1" dirty="0">
                <a:solidFill>
                  <a:srgbClr val="1F2328"/>
                </a:solidFill>
                <a:ea typeface="+mn-lt"/>
                <a:cs typeface="+mn-lt"/>
              </a:rPr>
              <a:t>Books</a:t>
            </a:r>
            <a:endParaRPr lang="en-GB" sz="1400" dirty="0"/>
          </a:p>
          <a:p>
            <a:pPr>
              <a:buFont typeface="Arial"/>
              <a:buChar char="•"/>
            </a:pPr>
            <a:r>
              <a:rPr lang="en-GB" sz="1400" dirty="0">
                <a:solidFill>
                  <a:srgbClr val="1F2328"/>
                </a:solidFill>
                <a:ea typeface="+mn-lt"/>
                <a:cs typeface="+mn-lt"/>
              </a:rPr>
              <a:t>ISBN: International Standard Book Number unique to each edition of the book</a:t>
            </a:r>
            <a:endParaRPr lang="en-GB" sz="1400" dirty="0"/>
          </a:p>
          <a:p>
            <a:pPr>
              <a:buFont typeface="Arial"/>
              <a:buChar char="•"/>
            </a:pPr>
            <a:r>
              <a:rPr lang="en-GB" sz="1400" dirty="0">
                <a:solidFill>
                  <a:srgbClr val="1F2328"/>
                </a:solidFill>
                <a:ea typeface="+mn-lt"/>
                <a:cs typeface="+mn-lt"/>
              </a:rPr>
              <a:t>Book-Title: Title of the book</a:t>
            </a:r>
            <a:endParaRPr lang="en-GB" sz="1400" dirty="0"/>
          </a:p>
          <a:p>
            <a:pPr>
              <a:buFont typeface="Arial"/>
              <a:buChar char="•"/>
            </a:pPr>
            <a:r>
              <a:rPr lang="en-GB" sz="1400" dirty="0">
                <a:solidFill>
                  <a:srgbClr val="1F2328"/>
                </a:solidFill>
                <a:ea typeface="+mn-lt"/>
                <a:cs typeface="+mn-lt"/>
              </a:rPr>
              <a:t>Book-Author: Author of the book (encase of several authors only the first is provided)</a:t>
            </a:r>
            <a:endParaRPr lang="en-GB" sz="1400" dirty="0"/>
          </a:p>
          <a:p>
            <a:pPr>
              <a:buFont typeface="Arial"/>
              <a:buChar char="•"/>
            </a:pPr>
            <a:r>
              <a:rPr lang="en-GB" sz="1400" dirty="0">
                <a:solidFill>
                  <a:srgbClr val="1F2328"/>
                </a:solidFill>
                <a:ea typeface="+mn-lt"/>
                <a:cs typeface="+mn-lt"/>
              </a:rPr>
              <a:t>Year-of-Publication: The year in which the particular edition of the book was published</a:t>
            </a:r>
            <a:endParaRPr lang="en-GB" sz="1400" dirty="0"/>
          </a:p>
          <a:p>
            <a:pPr>
              <a:buFont typeface="Arial"/>
              <a:buChar char="•"/>
            </a:pPr>
            <a:r>
              <a:rPr lang="en-GB" sz="1400" dirty="0">
                <a:solidFill>
                  <a:srgbClr val="1F2328"/>
                </a:solidFill>
                <a:ea typeface="+mn-lt"/>
                <a:cs typeface="+mn-lt"/>
              </a:rPr>
              <a:t>Publisher: Name of the Book Publishing company</a:t>
            </a:r>
            <a:endParaRPr lang="en-GB" sz="1400" dirty="0"/>
          </a:p>
          <a:p>
            <a:pPr>
              <a:buFont typeface="Arial"/>
              <a:buChar char="•"/>
            </a:pPr>
            <a:r>
              <a:rPr lang="en-GB" sz="1400" dirty="0">
                <a:solidFill>
                  <a:srgbClr val="1F2328"/>
                </a:solidFill>
                <a:ea typeface="+mn-lt"/>
                <a:cs typeface="+mn-lt"/>
              </a:rPr>
              <a:t>Image-URL-S: URL link to a small version of the book cover displayed on the Amazon website</a:t>
            </a:r>
            <a:endParaRPr lang="en-GB" sz="1400" dirty="0"/>
          </a:p>
          <a:p>
            <a:pPr>
              <a:buFont typeface="Arial"/>
              <a:buChar char="•"/>
            </a:pPr>
            <a:r>
              <a:rPr lang="en-GB" sz="1400" dirty="0">
                <a:solidFill>
                  <a:srgbClr val="1F2328"/>
                </a:solidFill>
                <a:ea typeface="+mn-lt"/>
                <a:cs typeface="+mn-lt"/>
              </a:rPr>
              <a:t>Image-URL-M: URL link to Medium version image of the book cover displayed on the Amazon website</a:t>
            </a:r>
            <a:endParaRPr lang="en-GB" sz="1400" dirty="0"/>
          </a:p>
          <a:p>
            <a:pPr>
              <a:buFont typeface="Arial"/>
              <a:buChar char="•"/>
            </a:pPr>
            <a:r>
              <a:rPr lang="en-GB" sz="1400" dirty="0">
                <a:solidFill>
                  <a:srgbClr val="1F2328"/>
                </a:solidFill>
                <a:ea typeface="+mn-lt"/>
                <a:cs typeface="+mn-lt"/>
              </a:rPr>
              <a:t>Image-URL-L: URL link to Large sized image of the book cover displayed on the Amazon website</a:t>
            </a:r>
            <a:endParaRPr lang="en-GB" sz="1400" dirty="0"/>
          </a:p>
          <a:p>
            <a:pPr indent="0">
              <a:buNone/>
            </a:pPr>
            <a:r>
              <a:rPr lang="en-GB" sz="1400" b="1" dirty="0">
                <a:solidFill>
                  <a:srgbClr val="1F2328"/>
                </a:solidFill>
                <a:ea typeface="+mn-lt"/>
                <a:cs typeface="+mn-lt"/>
              </a:rPr>
              <a:t>Ratings</a:t>
            </a:r>
            <a:endParaRPr lang="en-GB" sz="1400" dirty="0"/>
          </a:p>
          <a:p>
            <a:pPr>
              <a:buFont typeface="Arial"/>
              <a:buChar char="•"/>
            </a:pPr>
            <a:r>
              <a:rPr lang="en-GB" sz="1400" dirty="0">
                <a:solidFill>
                  <a:srgbClr val="1F2328"/>
                </a:solidFill>
                <a:ea typeface="+mn-lt"/>
                <a:cs typeface="+mn-lt"/>
              </a:rPr>
              <a:t>User-ID:as mentioned above</a:t>
            </a:r>
            <a:endParaRPr lang="en-GB" sz="1400" dirty="0"/>
          </a:p>
          <a:p>
            <a:pPr>
              <a:buFont typeface="Arial"/>
              <a:buChar char="•"/>
            </a:pPr>
            <a:r>
              <a:rPr lang="en-GB" sz="1400" dirty="0">
                <a:solidFill>
                  <a:srgbClr val="1F2328"/>
                </a:solidFill>
                <a:ea typeface="+mn-lt"/>
                <a:cs typeface="+mn-lt"/>
              </a:rPr>
              <a:t>ISBN:as mentioned above</a:t>
            </a:r>
            <a:endParaRPr lang="en-GB" sz="1400" dirty="0"/>
          </a:p>
          <a:p>
            <a:pPr>
              <a:buFont typeface="Arial"/>
              <a:buChar char="•"/>
            </a:pPr>
            <a:r>
              <a:rPr lang="en-GB" sz="1400" dirty="0">
                <a:solidFill>
                  <a:srgbClr val="1F2328"/>
                </a:solidFill>
                <a:ea typeface="+mn-lt"/>
                <a:cs typeface="+mn-lt"/>
              </a:rPr>
              <a:t>Book-Rating: The rating given by the user (identified by User-ID) for the book (identified by ISBN). It is either explicit expressed on a scale from 1-10 (higher values denoting higher appreciation), or implicit expressed by 0.</a:t>
            </a:r>
            <a:endParaRPr lang="en-GB" sz="1400" dirty="0"/>
          </a:p>
          <a:p>
            <a:pPr marL="0" indent="0">
              <a:buNone/>
            </a:pPr>
            <a:endParaRPr lang="en-GB" sz="2400" dirty="0">
              <a:latin typeface="Avenir Next LT Pro"/>
              <a:cs typeface="Calibri"/>
            </a:endParaRPr>
          </a:p>
          <a:p>
            <a:pPr marL="0" indent="0">
              <a:buNone/>
            </a:pPr>
            <a:endParaRPr lang="en-GB" dirty="0"/>
          </a:p>
        </p:txBody>
      </p:sp>
    </p:spTree>
    <p:extLst>
      <p:ext uri="{BB962C8B-B14F-4D97-AF65-F5344CB8AC3E}">
        <p14:creationId xmlns:p14="http://schemas.microsoft.com/office/powerpoint/2010/main" val="191351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0C7FB-4390-58F7-F75F-5AB6EC7A03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688EF-5137-FCC7-90F3-2ACECEEB0FC6}"/>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3) </a:t>
            </a:r>
            <a:r>
              <a:rPr lang="en-GB" sz="3200" b="1" u="sng" dirty="0"/>
              <a:t>Tools and Technologies Used :</a:t>
            </a:r>
            <a:endParaRPr lang="en-US" sz="3200" b="1" dirty="0"/>
          </a:p>
          <a:p>
            <a:pPr marL="0" indent="0" algn="ctr">
              <a:buNone/>
            </a:pPr>
            <a:endParaRPr lang="en-GB" sz="1000" b="1" u="sng" dirty="0">
              <a:solidFill>
                <a:srgbClr val="000000"/>
              </a:solidFill>
              <a:ea typeface="+mn-lt"/>
              <a:cs typeface="+mn-lt"/>
            </a:endParaRPr>
          </a:p>
          <a:p>
            <a:pPr>
              <a:buNone/>
            </a:pPr>
            <a:r>
              <a:rPr lang="en-GB" sz="2400" dirty="0">
                <a:solidFill>
                  <a:srgbClr val="1F2328"/>
                </a:solidFill>
                <a:ea typeface="+mn-lt"/>
                <a:cs typeface="+mn-lt"/>
              </a:rPr>
              <a:t>   The programming language used in this project is Python . The following libraries were used for data analysis and data visualization and to build a recommender model to recommend a book as per user-id.   </a:t>
            </a:r>
            <a:endParaRPr lang="en-GB" sz="2400" dirty="0">
              <a:solidFill>
                <a:srgbClr val="1F2328"/>
              </a:solidFill>
            </a:endParaRPr>
          </a:p>
          <a:p>
            <a:pPr>
              <a:buFont typeface="Arial"/>
              <a:buChar char="•"/>
            </a:pPr>
            <a:r>
              <a:rPr lang="en-GB" sz="2400" b="1" dirty="0">
                <a:solidFill>
                  <a:srgbClr val="1F2328"/>
                </a:solidFill>
                <a:ea typeface="+mn-lt"/>
                <a:cs typeface="+mn-lt"/>
              </a:rPr>
              <a:t>Pandas</a:t>
            </a:r>
            <a:r>
              <a:rPr lang="en-GB" sz="2400" dirty="0">
                <a:solidFill>
                  <a:srgbClr val="1F2328"/>
                </a:solidFill>
                <a:ea typeface="+mn-lt"/>
                <a:cs typeface="+mn-lt"/>
              </a:rPr>
              <a:t> : For loading the dataset and performing data wrangling</a:t>
            </a:r>
            <a:endParaRPr lang="en-GB" sz="2400" dirty="0"/>
          </a:p>
          <a:p>
            <a:pPr>
              <a:buFont typeface="Arial"/>
              <a:buChar char="•"/>
            </a:pPr>
            <a:r>
              <a:rPr lang="en-GB" sz="2400" b="1" dirty="0">
                <a:solidFill>
                  <a:srgbClr val="1F2328"/>
                </a:solidFill>
                <a:ea typeface="+mn-lt"/>
                <a:cs typeface="+mn-lt"/>
              </a:rPr>
              <a:t>Matplotlib</a:t>
            </a:r>
            <a:r>
              <a:rPr lang="en-GB" sz="2400" dirty="0">
                <a:solidFill>
                  <a:srgbClr val="1F2328"/>
                </a:solidFill>
                <a:ea typeface="+mn-lt"/>
                <a:cs typeface="+mn-lt"/>
              </a:rPr>
              <a:t>: For data visualization.</a:t>
            </a:r>
            <a:endParaRPr lang="en-GB" sz="2400" dirty="0"/>
          </a:p>
          <a:p>
            <a:pPr>
              <a:buFont typeface="Arial"/>
              <a:buChar char="•"/>
            </a:pPr>
            <a:r>
              <a:rPr lang="en-GB" sz="2400" b="1" dirty="0">
                <a:solidFill>
                  <a:srgbClr val="1F2328"/>
                </a:solidFill>
                <a:ea typeface="+mn-lt"/>
                <a:cs typeface="+mn-lt"/>
              </a:rPr>
              <a:t>Seaborn</a:t>
            </a:r>
            <a:r>
              <a:rPr lang="en-GB" sz="2400" dirty="0">
                <a:solidFill>
                  <a:srgbClr val="1F2328"/>
                </a:solidFill>
                <a:ea typeface="+mn-lt"/>
                <a:cs typeface="+mn-lt"/>
              </a:rPr>
              <a:t>: For advance data visualization.</a:t>
            </a:r>
            <a:endParaRPr lang="en-GB" sz="2400" dirty="0"/>
          </a:p>
          <a:p>
            <a:pPr>
              <a:buFont typeface="Arial"/>
              <a:buChar char="•"/>
            </a:pPr>
            <a:r>
              <a:rPr lang="en-GB" sz="2400" b="1" dirty="0">
                <a:solidFill>
                  <a:srgbClr val="1F2328"/>
                </a:solidFill>
                <a:ea typeface="+mn-lt"/>
                <a:cs typeface="+mn-lt"/>
              </a:rPr>
              <a:t>NumPy</a:t>
            </a:r>
            <a:r>
              <a:rPr lang="en-GB" sz="2400" dirty="0">
                <a:solidFill>
                  <a:srgbClr val="1F2328"/>
                </a:solidFill>
                <a:ea typeface="+mn-lt"/>
                <a:cs typeface="+mn-lt"/>
              </a:rPr>
              <a:t>: For some math operations in predictions.</a:t>
            </a:r>
            <a:endParaRPr lang="en-GB" sz="2400" dirty="0"/>
          </a:p>
          <a:p>
            <a:pPr>
              <a:buFont typeface="Arial"/>
              <a:buChar char="•"/>
            </a:pPr>
            <a:r>
              <a:rPr lang="en-GB" sz="2400" b="1" dirty="0" err="1">
                <a:solidFill>
                  <a:srgbClr val="1F2328"/>
                </a:solidFill>
                <a:ea typeface="+mn-lt"/>
                <a:cs typeface="+mn-lt"/>
              </a:rPr>
              <a:t>Statsmodels</a:t>
            </a:r>
            <a:r>
              <a:rPr lang="en-GB" sz="2400" dirty="0">
                <a:solidFill>
                  <a:srgbClr val="1F2328"/>
                </a:solidFill>
                <a:ea typeface="+mn-lt"/>
                <a:cs typeface="+mn-lt"/>
              </a:rPr>
              <a:t>: For statistical computations</a:t>
            </a:r>
            <a:endParaRPr lang="en-GB" sz="2400" dirty="0"/>
          </a:p>
          <a:p>
            <a:pPr>
              <a:buFont typeface="Arial"/>
              <a:buChar char="•"/>
            </a:pPr>
            <a:r>
              <a:rPr lang="en-GB" sz="2400" b="1" dirty="0" err="1">
                <a:solidFill>
                  <a:srgbClr val="1F2328"/>
                </a:solidFill>
                <a:ea typeface="+mn-lt"/>
                <a:cs typeface="+mn-lt"/>
              </a:rPr>
              <a:t>Sklearn</a:t>
            </a:r>
            <a:r>
              <a:rPr lang="en-GB" sz="2400" dirty="0">
                <a:solidFill>
                  <a:srgbClr val="1F2328"/>
                </a:solidFill>
                <a:ea typeface="+mn-lt"/>
                <a:cs typeface="+mn-lt"/>
              </a:rPr>
              <a:t>: For the purpose of </a:t>
            </a:r>
            <a:r>
              <a:rPr lang="en-GB" sz="2400" dirty="0" err="1">
                <a:solidFill>
                  <a:srgbClr val="1F2328"/>
                </a:solidFill>
                <a:ea typeface="+mn-lt"/>
                <a:cs typeface="+mn-lt"/>
              </a:rPr>
              <a:t>analysis,prediction</a:t>
            </a:r>
            <a:r>
              <a:rPr lang="en-GB" sz="2400" dirty="0">
                <a:solidFill>
                  <a:srgbClr val="1F2328"/>
                </a:solidFill>
                <a:ea typeface="+mn-lt"/>
                <a:cs typeface="+mn-lt"/>
              </a:rPr>
              <a:t> and evaluation.</a:t>
            </a:r>
            <a:endParaRPr lang="en-GB" sz="2400" dirty="0">
              <a:solidFill>
                <a:srgbClr val="1F2328"/>
              </a:solidFill>
            </a:endParaRPr>
          </a:p>
          <a:p>
            <a:pPr>
              <a:buFont typeface="Arial"/>
              <a:buChar char="•"/>
            </a:pPr>
            <a:r>
              <a:rPr lang="en-GB" sz="2400" b="1" dirty="0" err="1">
                <a:solidFill>
                  <a:srgbClr val="1F2328"/>
                </a:solidFill>
                <a:ea typeface="+mn-lt"/>
                <a:cs typeface="+mn-lt"/>
              </a:rPr>
              <a:t>Streamlit</a:t>
            </a:r>
            <a:r>
              <a:rPr lang="en-GB" sz="2400" dirty="0">
                <a:solidFill>
                  <a:srgbClr val="1F2328"/>
                </a:solidFill>
                <a:ea typeface="+mn-lt"/>
                <a:cs typeface="+mn-lt"/>
              </a:rPr>
              <a:t>: For the purpose of deployment of the model to get recommendation </a:t>
            </a:r>
          </a:p>
          <a:p>
            <a:pPr marL="0" indent="0">
              <a:buNone/>
            </a:pPr>
            <a:r>
              <a:rPr lang="en-GB" sz="2400" dirty="0">
                <a:solidFill>
                  <a:srgbClr val="1F2328"/>
                </a:solidFill>
                <a:ea typeface="+mn-lt"/>
                <a:cs typeface="+mn-lt"/>
              </a:rPr>
              <a:t>                       as per user-id.</a:t>
            </a:r>
            <a:endParaRPr lang="en-GB" dirty="0"/>
          </a:p>
          <a:p>
            <a:pPr marL="0" indent="0">
              <a:buNone/>
            </a:pPr>
            <a:endParaRPr lang="en-GB" sz="3200" b="1" u="sng" dirty="0">
              <a:ea typeface="+mn-lt"/>
              <a:cs typeface="+mn-lt"/>
            </a:endParaRPr>
          </a:p>
          <a:p>
            <a:pPr marL="0" indent="0">
              <a:buNone/>
            </a:pPr>
            <a:endParaRPr lang="en-GB" sz="3200" b="1" u="sng" dirty="0">
              <a:latin typeface="Avenir Next LT Pro"/>
              <a:cs typeface="Calibri"/>
            </a:endParaRPr>
          </a:p>
          <a:p>
            <a:pPr marL="0" indent="0">
              <a:buNone/>
            </a:pPr>
            <a:endParaRPr lang="en-GB" sz="3200" b="1" u="sng" dirty="0">
              <a:cs typeface="Calibri"/>
            </a:endParaRPr>
          </a:p>
          <a:p>
            <a:pPr marL="0" indent="0">
              <a:buNone/>
            </a:pPr>
            <a:endParaRPr lang="en-GB" sz="2400" dirty="0">
              <a:cs typeface="Calibri"/>
            </a:endParaRPr>
          </a:p>
          <a:p>
            <a:pPr marL="0" indent="0">
              <a:buNone/>
            </a:pPr>
            <a:endParaRPr lang="en-GB" dirty="0"/>
          </a:p>
        </p:txBody>
      </p:sp>
    </p:spTree>
    <p:extLst>
      <p:ext uri="{BB962C8B-B14F-4D97-AF65-F5344CB8AC3E}">
        <p14:creationId xmlns:p14="http://schemas.microsoft.com/office/powerpoint/2010/main" val="305496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5BA2D-2247-0F03-E018-18FA567821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A9E8F-D9AD-6042-D4C8-963B3A990483}"/>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4) Data Preprocessing :</a:t>
            </a:r>
            <a:endParaRPr lang="en-US" sz="3200" b="1" u="sng" dirty="0">
              <a:ea typeface="+mn-lt"/>
              <a:cs typeface="+mn-lt"/>
            </a:endParaRPr>
          </a:p>
          <a:p>
            <a:pPr marL="0" indent="0" algn="ctr">
              <a:buNone/>
            </a:pPr>
            <a:endParaRPr lang="en-GB" sz="1200" b="1" u="sng" dirty="0">
              <a:ea typeface="+mn-lt"/>
              <a:cs typeface="+mn-lt"/>
            </a:endParaRPr>
          </a:p>
          <a:p>
            <a:pPr marL="457200" indent="-457200">
              <a:buAutoNum type="arabicPeriod"/>
            </a:pPr>
            <a:r>
              <a:rPr lang="en-GB" sz="2400" dirty="0">
                <a:ea typeface="+mn-lt"/>
                <a:cs typeface="+mn-lt"/>
              </a:rPr>
              <a:t>Data preprocessing involves handling missing values, encoding categorical features, and ensuring data quality.</a:t>
            </a:r>
            <a:endParaRPr lang="en-GB" sz="2400" dirty="0">
              <a:ea typeface="+mn-lt"/>
              <a:cs typeface="Calibri"/>
            </a:endParaRPr>
          </a:p>
          <a:p>
            <a:pPr marL="457200" indent="-457200">
              <a:buAutoNum type="arabicPeriod"/>
            </a:pPr>
            <a:r>
              <a:rPr lang="en-GB" sz="2400" dirty="0">
                <a:ea typeface="+mn-lt"/>
                <a:cs typeface="+mn-lt"/>
              </a:rPr>
              <a:t> Additionally, we have split the data into training and testing sets for model development and evaluation.</a:t>
            </a:r>
            <a:endParaRPr lang="en-GB" sz="2400">
              <a:latin typeface="Avenir Next LT Pro"/>
              <a:cs typeface="Calibri"/>
            </a:endParaRPr>
          </a:p>
          <a:p>
            <a:pPr marL="457200" indent="-457200">
              <a:buAutoNum type="arabicPeriod"/>
            </a:pPr>
            <a:r>
              <a:rPr lang="en-GB" sz="2400" dirty="0">
                <a:ea typeface="+mn-lt"/>
                <a:cs typeface="+mn-lt"/>
              </a:rPr>
              <a:t>Checked for outliers, incorrect values, missing values, duplicate, performed data type correction and string formatting.</a:t>
            </a:r>
          </a:p>
          <a:p>
            <a:pPr marL="0" indent="0">
              <a:buNone/>
            </a:pPr>
            <a:endParaRPr lang="en-GB" dirty="0"/>
          </a:p>
        </p:txBody>
      </p:sp>
    </p:spTree>
    <p:extLst>
      <p:ext uri="{BB962C8B-B14F-4D97-AF65-F5344CB8AC3E}">
        <p14:creationId xmlns:p14="http://schemas.microsoft.com/office/powerpoint/2010/main" val="32464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EB856-20B2-6D60-5FD2-51535A6F10D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88034-6044-A873-8C2F-52B0EA28D768}"/>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5) Exploratory Data Analysis :</a:t>
            </a:r>
            <a:endParaRPr lang="en-US" sz="3200" b="1" u="sng" dirty="0">
              <a:ea typeface="+mn-lt"/>
              <a:cs typeface="+mn-lt"/>
            </a:endParaRPr>
          </a:p>
          <a:p>
            <a:pPr marL="0" indent="0" algn="ctr">
              <a:buNone/>
            </a:pPr>
            <a:endParaRPr lang="en-GB" sz="1200" b="1" u="sng" dirty="0">
              <a:ea typeface="+mn-lt"/>
              <a:cs typeface="+mn-lt"/>
            </a:endParaRPr>
          </a:p>
          <a:p>
            <a:pPr marL="514350" indent="-514350">
              <a:buAutoNum type="arabicPeriod"/>
            </a:pPr>
            <a:r>
              <a:rPr lang="en-GB" sz="2400" dirty="0">
                <a:ea typeface="+mn-lt"/>
                <a:cs typeface="+mn-lt"/>
              </a:rPr>
              <a:t>Analytics for every dataset (</a:t>
            </a:r>
            <a:r>
              <a:rPr lang="en-GB" sz="2400" err="1">
                <a:ea typeface="+mn-lt"/>
                <a:cs typeface="+mn-lt"/>
              </a:rPr>
              <a:t>i.e</a:t>
            </a:r>
            <a:r>
              <a:rPr lang="en-GB" sz="2400" dirty="0">
                <a:ea typeface="+mn-lt"/>
                <a:cs typeface="+mn-lt"/>
              </a:rPr>
              <a:t> book, users, ratings) has helped to understand user-item interactions for book recommendation. </a:t>
            </a:r>
          </a:p>
          <a:p>
            <a:pPr marL="514350" indent="-514350">
              <a:buAutoNum type="arabicPeriod"/>
            </a:pPr>
            <a:r>
              <a:rPr lang="en-GB" sz="2400" dirty="0">
                <a:ea typeface="+mn-lt"/>
                <a:cs typeface="+mn-lt"/>
              </a:rPr>
              <a:t>Viewed top books as per ratings.</a:t>
            </a:r>
          </a:p>
          <a:p>
            <a:pPr marL="514350" indent="-514350">
              <a:buAutoNum type="arabicPeriod"/>
            </a:pPr>
            <a:r>
              <a:rPr lang="en-GB" sz="2400" dirty="0">
                <a:ea typeface="+mn-lt"/>
                <a:cs typeface="+mn-lt"/>
              </a:rPr>
              <a:t> Analysis based on top authors with highest number of books, top publishers with highest number of books, number of books published in yearly, users age distributions, top books as per ratings, different various user’s ratings</a:t>
            </a:r>
            <a:endParaRPr lang="en-GB" sz="2400">
              <a:ea typeface="+mn-lt"/>
              <a:cs typeface="+mn-lt"/>
            </a:endParaRPr>
          </a:p>
          <a:p>
            <a:pPr marL="457200" indent="-457200">
              <a:buAutoNum type="arabicPeriod"/>
            </a:pPr>
            <a:endParaRPr lang="en-GB" sz="2400" dirty="0"/>
          </a:p>
          <a:p>
            <a:pPr marL="0" indent="0">
              <a:buNone/>
            </a:pPr>
            <a:endParaRPr lang="en-GB" dirty="0"/>
          </a:p>
        </p:txBody>
      </p:sp>
      <p:pic>
        <p:nvPicPr>
          <p:cNvPr id="2" name="Picture 1" descr="A graph with numbers and lines&#10;&#10;Description automatically generated">
            <a:extLst>
              <a:ext uri="{FF2B5EF4-FFF2-40B4-BE49-F238E27FC236}">
                <a16:creationId xmlns:a16="http://schemas.microsoft.com/office/drawing/2014/main" id="{233C9D18-C61C-1C4C-0BBE-61C2D347698B}"/>
              </a:ext>
            </a:extLst>
          </p:cNvPr>
          <p:cNvPicPr>
            <a:picLocks noChangeAspect="1"/>
          </p:cNvPicPr>
          <p:nvPr/>
        </p:nvPicPr>
        <p:blipFill>
          <a:blip r:embed="rId2"/>
          <a:stretch>
            <a:fillRect/>
          </a:stretch>
        </p:blipFill>
        <p:spPr>
          <a:xfrm>
            <a:off x="267950" y="3884994"/>
            <a:ext cx="3487996" cy="2016858"/>
          </a:xfrm>
          <a:prstGeom prst="rect">
            <a:avLst/>
          </a:prstGeom>
        </p:spPr>
      </p:pic>
      <p:pic>
        <p:nvPicPr>
          <p:cNvPr id="4" name="Picture 3" descr="A bar graph with different colored rectangles&#10;&#10;Description automatically generated">
            <a:extLst>
              <a:ext uri="{FF2B5EF4-FFF2-40B4-BE49-F238E27FC236}">
                <a16:creationId xmlns:a16="http://schemas.microsoft.com/office/drawing/2014/main" id="{74B76077-AD35-6205-6679-93F4562E17A3}"/>
              </a:ext>
            </a:extLst>
          </p:cNvPr>
          <p:cNvPicPr>
            <a:picLocks noChangeAspect="1"/>
          </p:cNvPicPr>
          <p:nvPr/>
        </p:nvPicPr>
        <p:blipFill>
          <a:blip r:embed="rId3"/>
          <a:stretch>
            <a:fillRect/>
          </a:stretch>
        </p:blipFill>
        <p:spPr>
          <a:xfrm>
            <a:off x="4248251" y="3889424"/>
            <a:ext cx="4329046" cy="2082397"/>
          </a:xfrm>
          <a:prstGeom prst="rect">
            <a:avLst/>
          </a:prstGeom>
        </p:spPr>
      </p:pic>
      <p:pic>
        <p:nvPicPr>
          <p:cNvPr id="5" name="Picture 4" descr="A graph with blue bars&#10;&#10;Description automatically generated">
            <a:extLst>
              <a:ext uri="{FF2B5EF4-FFF2-40B4-BE49-F238E27FC236}">
                <a16:creationId xmlns:a16="http://schemas.microsoft.com/office/drawing/2014/main" id="{B3D10383-E08D-BC9B-A1CD-53D76AFCBB55}"/>
              </a:ext>
            </a:extLst>
          </p:cNvPr>
          <p:cNvPicPr>
            <a:picLocks noChangeAspect="1"/>
          </p:cNvPicPr>
          <p:nvPr/>
        </p:nvPicPr>
        <p:blipFill>
          <a:blip r:embed="rId4"/>
          <a:stretch>
            <a:fillRect/>
          </a:stretch>
        </p:blipFill>
        <p:spPr>
          <a:xfrm>
            <a:off x="8790678" y="3889858"/>
            <a:ext cx="3136211" cy="2137327"/>
          </a:xfrm>
          <a:prstGeom prst="rect">
            <a:avLst/>
          </a:prstGeom>
        </p:spPr>
      </p:pic>
    </p:spTree>
    <p:extLst>
      <p:ext uri="{BB962C8B-B14F-4D97-AF65-F5344CB8AC3E}">
        <p14:creationId xmlns:p14="http://schemas.microsoft.com/office/powerpoint/2010/main" val="75886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3208E-8F11-A81E-8C26-F17E3EA487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360B0-FF18-A0FE-B14C-53495CE2357C}"/>
              </a:ext>
            </a:extLst>
          </p:cNvPr>
          <p:cNvSpPr>
            <a:spLocks noGrp="1"/>
          </p:cNvSpPr>
          <p:nvPr>
            <p:ph idx="1"/>
          </p:nvPr>
        </p:nvSpPr>
        <p:spPr>
          <a:xfrm>
            <a:off x="105303" y="94146"/>
            <a:ext cx="11981394" cy="6702632"/>
          </a:xfrm>
          <a:ln w="28575">
            <a:solidFill>
              <a:srgbClr val="FFC000"/>
            </a:solidFill>
          </a:ln>
        </p:spPr>
        <p:txBody>
          <a:bodyPr vert="horz" lIns="91440" tIns="45720" rIns="91440" bIns="45720" rtlCol="0" anchor="t">
            <a:normAutofit/>
          </a:bodyPr>
          <a:lstStyle/>
          <a:p>
            <a:pPr marL="0" indent="0" algn="ctr">
              <a:buNone/>
            </a:pPr>
            <a:r>
              <a:rPr lang="en-GB" sz="3200" b="1" u="sng" dirty="0">
                <a:ea typeface="+mn-lt"/>
                <a:cs typeface="+mn-lt"/>
              </a:rPr>
              <a:t>6) Recommender Systems :</a:t>
            </a:r>
            <a:r>
              <a:rPr lang="en-GB" sz="3200" dirty="0">
                <a:ea typeface="+mn-lt"/>
                <a:cs typeface="+mn-lt"/>
              </a:rPr>
              <a:t> </a:t>
            </a:r>
            <a:endParaRPr lang="en-US" sz="3200" b="1" u="sng" dirty="0">
              <a:ea typeface="+mn-lt"/>
              <a:cs typeface="+mn-lt"/>
            </a:endParaRPr>
          </a:p>
          <a:p>
            <a:pPr marL="0" indent="0" algn="ctr">
              <a:buNone/>
            </a:pPr>
            <a:endParaRPr lang="en-GB" sz="1200" dirty="0">
              <a:ea typeface="+mn-lt"/>
              <a:cs typeface="+mn-lt"/>
            </a:endParaRPr>
          </a:p>
          <a:p>
            <a:pPr marL="457200" indent="-457200">
              <a:buAutoNum type="arabicPeriod"/>
            </a:pPr>
            <a:r>
              <a:rPr lang="en-GB" sz="2400" dirty="0">
                <a:ea typeface="+mn-lt"/>
                <a:cs typeface="+mn-lt"/>
              </a:rPr>
              <a:t>This project explores various recommendation algorithms, including Popularity Based Filtering, Collaborative Filtering based Recommendation System–(User-User based), and Collaborative Filtering based Recommendation System–(Item-Item Based). </a:t>
            </a:r>
            <a:endParaRPr lang="en-GB" dirty="0">
              <a:ea typeface="+mn-lt"/>
              <a:cs typeface="+mn-lt"/>
            </a:endParaRPr>
          </a:p>
          <a:p>
            <a:pPr marL="457200" indent="-457200">
              <a:buAutoNum type="arabicPeriod"/>
            </a:pPr>
            <a:r>
              <a:rPr lang="en-GB" sz="2400" dirty="0">
                <a:ea typeface="+mn-lt"/>
                <a:cs typeface="+mn-lt"/>
              </a:rPr>
              <a:t>These algorithms consider user behaviour, book attributes, and user preferences to generate personalized book recommendations.</a:t>
            </a:r>
            <a:endParaRPr lang="en-GB" dirty="0"/>
          </a:p>
          <a:p>
            <a:pPr marL="457200" indent="-457200">
              <a:buAutoNum type="arabicPeriod"/>
            </a:pPr>
            <a:endParaRPr lang="en-GB" sz="2400" dirty="0"/>
          </a:p>
          <a:p>
            <a:pPr marL="0" indent="0">
              <a:buNone/>
            </a:pPr>
            <a:endParaRPr lang="en-GB" dirty="0"/>
          </a:p>
        </p:txBody>
      </p:sp>
      <p:pic>
        <p:nvPicPr>
          <p:cNvPr id="4" name="Picture 3" descr="A screenshot of a computer program&#10;&#10;Description automatically generated">
            <a:extLst>
              <a:ext uri="{FF2B5EF4-FFF2-40B4-BE49-F238E27FC236}">
                <a16:creationId xmlns:a16="http://schemas.microsoft.com/office/drawing/2014/main" id="{879E818D-6BCF-BC73-0290-2C44F44EF55B}"/>
              </a:ext>
            </a:extLst>
          </p:cNvPr>
          <p:cNvPicPr>
            <a:picLocks noChangeAspect="1"/>
          </p:cNvPicPr>
          <p:nvPr/>
        </p:nvPicPr>
        <p:blipFill>
          <a:blip r:embed="rId2"/>
          <a:stretch>
            <a:fillRect/>
          </a:stretch>
        </p:blipFill>
        <p:spPr>
          <a:xfrm>
            <a:off x="355462" y="3904490"/>
            <a:ext cx="6279598" cy="240623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42F04E4-B156-F6B7-F7DA-B868027C59BA}"/>
              </a:ext>
            </a:extLst>
          </p:cNvPr>
          <p:cNvPicPr>
            <a:picLocks noChangeAspect="1"/>
          </p:cNvPicPr>
          <p:nvPr/>
        </p:nvPicPr>
        <p:blipFill>
          <a:blip r:embed="rId3"/>
          <a:stretch>
            <a:fillRect/>
          </a:stretch>
        </p:blipFill>
        <p:spPr>
          <a:xfrm>
            <a:off x="7044010" y="3905926"/>
            <a:ext cx="4351683" cy="2402785"/>
          </a:xfrm>
          <a:prstGeom prst="rect">
            <a:avLst/>
          </a:prstGeom>
        </p:spPr>
      </p:pic>
    </p:spTree>
    <p:extLst>
      <p:ext uri="{BB962C8B-B14F-4D97-AF65-F5344CB8AC3E}">
        <p14:creationId xmlns:p14="http://schemas.microsoft.com/office/powerpoint/2010/main" val="250837192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DappledVTI</vt:lpstr>
      <vt:lpstr>P-332 (Group No. 6)  Book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546</cp:revision>
  <dcterms:created xsi:type="dcterms:W3CDTF">2024-01-26T04:29:05Z</dcterms:created>
  <dcterms:modified xsi:type="dcterms:W3CDTF">2024-02-01T11:28:19Z</dcterms:modified>
</cp:coreProperties>
</file>