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63907B1-D7A1-406B-8C2A-A4DA3E75F8CB}"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3907B1-D7A1-406B-8C2A-A4DA3E75F8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3907B1-D7A1-406B-8C2A-A4DA3E75F8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3907B1-D7A1-406B-8C2A-A4DA3E75F8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3907B1-D7A1-406B-8C2A-A4DA3E75F8CB}"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3907B1-D7A1-406B-8C2A-A4DA3E75F8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3907B1-D7A1-406B-8C2A-A4DA3E75F8CB}"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3907B1-D7A1-406B-8C2A-A4DA3E75F8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3907B1-D7A1-406B-8C2A-A4DA3E75F8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477638-3A5A-4B59-9F37-A566F8120335}" type="datetimeFigureOut">
              <a:rPr lang="en-US" smtClean="0"/>
              <a:pPr/>
              <a:t>9/23/2023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3907B1-D7A1-406B-8C2A-A4DA3E75F8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E7477638-3A5A-4B59-9F37-A566F8120335}" type="datetimeFigureOut">
              <a:rPr lang="en-US" smtClean="0"/>
              <a:pPr/>
              <a:t>9/23/2023</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363907B1-D7A1-406B-8C2A-A4DA3E75F8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E7477638-3A5A-4B59-9F37-A566F8120335}" type="datetimeFigureOut">
              <a:rPr lang="en-US" smtClean="0"/>
              <a:pPr/>
              <a:t>9/23/2023</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363907B1-D7A1-406B-8C2A-A4DA3E75F8C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DB980DF-B05E-4013-109D-2FFD63D87416}"/>
              </a:ext>
            </a:extLst>
          </p:cNvPr>
          <p:cNvSpPr>
            <a:spLocks noGrp="1"/>
          </p:cNvSpPr>
          <p:nvPr>
            <p:ph type="title"/>
          </p:nvPr>
        </p:nvSpPr>
        <p:spPr/>
        <p:txBody>
          <a:bodyPr>
            <a:noAutofit/>
          </a:bodyPr>
          <a:lstStyle/>
          <a:p>
            <a:pPr algn="ctr"/>
            <a:r>
              <a:rPr lang="en-IN" sz="4000" b="1" dirty="0"/>
              <a:t/>
            </a:r>
            <a:br>
              <a:rPr lang="en-IN" sz="4000" b="1" dirty="0"/>
            </a:br>
            <a:r>
              <a:rPr lang="en-IN" sz="4000" b="1" dirty="0"/>
              <a:t/>
            </a:r>
            <a:br>
              <a:rPr lang="en-IN" sz="4000" b="1" dirty="0"/>
            </a:br>
            <a:r>
              <a:rPr lang="en-IN" sz="4000" b="1" dirty="0"/>
              <a:t/>
            </a:r>
            <a:br>
              <a:rPr lang="en-IN" sz="4000" b="1" dirty="0"/>
            </a:br>
            <a:r>
              <a:rPr lang="en-IN" sz="6600" b="1" dirty="0">
                <a:solidFill>
                  <a:schemeClr val="tx1"/>
                </a:solidFill>
              </a:rPr>
              <a:t>INTRODUCTION TO GITHUB</a:t>
            </a:r>
            <a:endParaRPr lang="en-US" sz="4000" b="1" dirty="0">
              <a:solidFill>
                <a:schemeClr val="tx1"/>
              </a:solidFill>
            </a:endParaRPr>
          </a:p>
        </p:txBody>
      </p:sp>
    </p:spTree>
    <p:extLst>
      <p:ext uri="{BB962C8B-B14F-4D97-AF65-F5344CB8AC3E}">
        <p14:creationId xmlns:p14="http://schemas.microsoft.com/office/powerpoint/2010/main" xmlns="" val="205962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58956-8DB1-071B-CD62-4B663E1E7A72}"/>
              </a:ext>
            </a:extLst>
          </p:cNvPr>
          <p:cNvSpPr>
            <a:spLocks noGrp="1"/>
          </p:cNvSpPr>
          <p:nvPr>
            <p:ph type="title" idx="4294967295"/>
          </p:nvPr>
        </p:nvSpPr>
        <p:spPr>
          <a:xfrm>
            <a:off x="0" y="609600"/>
            <a:ext cx="8596313" cy="1320800"/>
          </a:xfrm>
        </p:spPr>
        <p:txBody>
          <a:bodyPr>
            <a:normAutofit fontScale="90000"/>
          </a:bodyPr>
          <a:lstStyle/>
          <a:p>
            <a:r>
              <a:rPr lang="en-IN" sz="2200" dirty="0">
                <a:solidFill>
                  <a:schemeClr val="tx1"/>
                </a:solidFill>
                <a:latin typeface="Arial Rounded MT Bold" panose="020F0704030504030204" pitchFamily="34" charset="0"/>
              </a:rPr>
              <a:t>        1. Login to https://github.com/</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        2. Click on Create Account.</a:t>
            </a:r>
            <a:r>
              <a:rPr lang="en-IN" sz="3100" dirty="0">
                <a:solidFill>
                  <a:schemeClr val="tx1"/>
                </a:solidFill>
                <a:latin typeface="Arial Rounded MT Bold" panose="020F0704030504030204" pitchFamily="34" charset="0"/>
              </a:rPr>
              <a:t/>
            </a:r>
            <a:br>
              <a:rPr lang="en-IN" sz="3100" dirty="0">
                <a:solidFill>
                  <a:schemeClr val="tx1"/>
                </a:solidFill>
                <a:latin typeface="Arial Rounded MT Bold" panose="020F0704030504030204" pitchFamily="34" charset="0"/>
              </a:rPr>
            </a:br>
            <a:r>
              <a:rPr lang="en-IN" dirty="0">
                <a:solidFill>
                  <a:schemeClr val="tx1"/>
                </a:solidFill>
              </a:rPr>
              <a:t/>
            </a:r>
            <a:br>
              <a:rPr lang="en-IN" dirty="0">
                <a:solidFill>
                  <a:schemeClr val="tx1"/>
                </a:solidFill>
              </a:rPr>
            </a:br>
            <a:r>
              <a:rPr lang="en-IN" dirty="0">
                <a:solidFill>
                  <a:schemeClr val="tx1"/>
                </a:solidFill>
              </a:rPr>
              <a:t/>
            </a:r>
            <a:br>
              <a:rPr lang="en-IN" dirty="0">
                <a:solidFill>
                  <a:schemeClr val="tx1"/>
                </a:solidFill>
              </a:rPr>
            </a:br>
            <a:r>
              <a:rPr lang="en-IN" dirty="0">
                <a:solidFill>
                  <a:schemeClr val="tx1"/>
                </a:solidFill>
              </a:rPr>
              <a:t/>
            </a:r>
            <a:br>
              <a:rPr lang="en-IN" dirty="0">
                <a:solidFill>
                  <a:schemeClr val="tx1"/>
                </a:solidFill>
              </a:rPr>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US" dirty="0"/>
          </a:p>
        </p:txBody>
      </p:sp>
      <p:pic>
        <p:nvPicPr>
          <p:cNvPr id="4" name="Picture 3">
            <a:extLst>
              <a:ext uri="{FF2B5EF4-FFF2-40B4-BE49-F238E27FC236}">
                <a16:creationId xmlns:a16="http://schemas.microsoft.com/office/drawing/2014/main" xmlns="" id="{377CAA28-5BD2-DCF8-4363-22AB5142575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30957" y="2028581"/>
            <a:ext cx="5392251" cy="4219819"/>
          </a:xfrm>
          <a:prstGeom prst="rect">
            <a:avLst/>
          </a:prstGeom>
        </p:spPr>
      </p:pic>
    </p:spTree>
    <p:extLst>
      <p:ext uri="{BB962C8B-B14F-4D97-AF65-F5344CB8AC3E}">
        <p14:creationId xmlns:p14="http://schemas.microsoft.com/office/powerpoint/2010/main" xmlns="" val="184859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813DA-F085-4A79-A86D-F664CC326940}"/>
              </a:ext>
            </a:extLst>
          </p:cNvPr>
          <p:cNvSpPr>
            <a:spLocks noGrp="1"/>
          </p:cNvSpPr>
          <p:nvPr>
            <p:ph type="title"/>
          </p:nvPr>
        </p:nvSpPr>
        <p:spPr/>
        <p:txBody>
          <a:bodyPr>
            <a:normAutofit fontScale="90000"/>
          </a:bodyPr>
          <a:lstStyle/>
          <a:p>
            <a:r>
              <a:rPr lang="en-IN" sz="2200" dirty="0">
                <a:solidFill>
                  <a:schemeClr val="tx1"/>
                </a:solidFill>
                <a:latin typeface="Arial Rounded MT Bold" panose="020F0704030504030204" pitchFamily="34" charset="0"/>
              </a:rPr>
              <a:t>3. Enter Email ID , Password , Username and then click on continue.</a:t>
            </a:r>
            <a:br>
              <a:rPr lang="en-IN" sz="2200" dirty="0">
                <a:solidFill>
                  <a:schemeClr val="tx1"/>
                </a:solidFill>
                <a:latin typeface="Arial Rounded MT Bold" panose="020F0704030504030204" pitchFamily="34" charset="0"/>
              </a:rPr>
            </a:br>
            <a:r>
              <a:rPr lang="en-IN" sz="2400" dirty="0">
                <a:solidFill>
                  <a:schemeClr val="tx1"/>
                </a:solidFill>
              </a:rPr>
              <a:t/>
            </a: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xmlns="" id="{66676A71-C3C2-26AD-95C2-15A5AD171AB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48051" y="1841274"/>
            <a:ext cx="6622181" cy="4407126"/>
          </a:xfrm>
          <a:prstGeom prst="rect">
            <a:avLst/>
          </a:prstGeom>
        </p:spPr>
      </p:pic>
    </p:spTree>
    <p:extLst>
      <p:ext uri="{BB962C8B-B14F-4D97-AF65-F5344CB8AC3E}">
        <p14:creationId xmlns:p14="http://schemas.microsoft.com/office/powerpoint/2010/main" xmlns="" val="110789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602E4-C2DA-AF21-180B-3346C5722934}"/>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4. Select the below option and click on continue.</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
            </a: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xmlns="" id="{A7BB0DBB-96E9-D811-ED79-B7EEE40082D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52912" y="1481101"/>
            <a:ext cx="6594322" cy="4940554"/>
          </a:xfrm>
          <a:prstGeom prst="rect">
            <a:avLst/>
          </a:prstGeom>
        </p:spPr>
      </p:pic>
    </p:spTree>
    <p:extLst>
      <p:ext uri="{BB962C8B-B14F-4D97-AF65-F5344CB8AC3E}">
        <p14:creationId xmlns:p14="http://schemas.microsoft.com/office/powerpoint/2010/main" xmlns="" val="190332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0CED8-4CDC-701E-9C0B-38FDA344D50A}"/>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5. Select the below option and click on Continue.</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
            </a: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xmlns="" id="{CB41AB79-6068-9419-D1E7-F82495652A3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06316" y="1127124"/>
            <a:ext cx="5755907" cy="5239019"/>
          </a:xfrm>
          <a:prstGeom prst="rect">
            <a:avLst/>
          </a:prstGeom>
        </p:spPr>
      </p:pic>
    </p:spTree>
    <p:extLst>
      <p:ext uri="{BB962C8B-B14F-4D97-AF65-F5344CB8AC3E}">
        <p14:creationId xmlns:p14="http://schemas.microsoft.com/office/powerpoint/2010/main" xmlns="" val="91159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30E40-01FF-A39B-6481-F8A129FDAEEF}"/>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6. Next choose the Free-Trial Option and Click on Continue for Free.</a:t>
            </a: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xmlns="" id="{E53C8A43-C72E-C12D-2096-9BF59EBE77A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8250" y="1568917"/>
            <a:ext cx="5559414" cy="4306237"/>
          </a:xfrm>
          <a:prstGeom prst="rect">
            <a:avLst/>
          </a:prstGeom>
        </p:spPr>
      </p:pic>
      <p:pic>
        <p:nvPicPr>
          <p:cNvPr id="6" name="Picture 5">
            <a:extLst>
              <a:ext uri="{FF2B5EF4-FFF2-40B4-BE49-F238E27FC236}">
                <a16:creationId xmlns:a16="http://schemas.microsoft.com/office/drawing/2014/main" xmlns="" id="{80ED60A6-E990-1AD7-896B-23A8FF6C6BD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224337" y="2425567"/>
            <a:ext cx="4863966" cy="2396690"/>
          </a:xfrm>
          <a:prstGeom prst="rect">
            <a:avLst/>
          </a:prstGeom>
        </p:spPr>
      </p:pic>
    </p:spTree>
    <p:extLst>
      <p:ext uri="{BB962C8B-B14F-4D97-AF65-F5344CB8AC3E}">
        <p14:creationId xmlns:p14="http://schemas.microsoft.com/office/powerpoint/2010/main" xmlns="" val="425049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D16BC-E711-0DFD-38EE-46EDC7450E66}"/>
              </a:ext>
            </a:extLst>
          </p:cNvPr>
          <p:cNvSpPr>
            <a:spLocks noGrp="1"/>
          </p:cNvSpPr>
          <p:nvPr>
            <p:ph type="title"/>
          </p:nvPr>
        </p:nvSpPr>
        <p:spPr/>
        <p:txBody>
          <a:bodyPr>
            <a:normAutofit fontScale="90000"/>
          </a:bodyPr>
          <a:lstStyle/>
          <a:p>
            <a:r>
              <a:rPr lang="en-IN" sz="2700" dirty="0">
                <a:solidFill>
                  <a:schemeClr val="tx1"/>
                </a:solidFill>
                <a:latin typeface="Arial Rounded MT Bold" panose="020F0704030504030204" pitchFamily="34" charset="0"/>
              </a:rPr>
              <a:t>7. Once your get account created, you will land into your </a:t>
            </a:r>
            <a:r>
              <a:rPr lang="en-IN" sz="2700" dirty="0" err="1">
                <a:solidFill>
                  <a:schemeClr val="tx1"/>
                </a:solidFill>
                <a:latin typeface="Arial Rounded MT Bold" panose="020F0704030504030204" pitchFamily="34" charset="0"/>
              </a:rPr>
              <a:t>Github</a:t>
            </a:r>
            <a:r>
              <a:rPr lang="en-IN" sz="2700" dirty="0">
                <a:solidFill>
                  <a:schemeClr val="tx1"/>
                </a:solidFill>
                <a:latin typeface="Arial Rounded MT Bold" panose="020F0704030504030204" pitchFamily="34" charset="0"/>
              </a:rPr>
              <a:t> Profile.</a:t>
            </a: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xmlns="" id="{0D1AD3B6-023B-6371-7B49-5B5D11609741}"/>
              </a:ext>
            </a:extLst>
          </p:cNvPr>
          <p:cNvPicPr>
            <a:picLocks noChangeAspect="1"/>
          </p:cNvPicPr>
          <p:nvPr/>
        </p:nvPicPr>
        <p:blipFill>
          <a:blip r:embed="rId2" cstate="print"/>
          <a:stretch>
            <a:fillRect/>
          </a:stretch>
        </p:blipFill>
        <p:spPr>
          <a:xfrm>
            <a:off x="677334" y="1589772"/>
            <a:ext cx="8765049" cy="4658628"/>
          </a:xfrm>
          <a:prstGeom prst="rect">
            <a:avLst/>
          </a:prstGeom>
        </p:spPr>
      </p:pic>
    </p:spTree>
    <p:extLst>
      <p:ext uri="{BB962C8B-B14F-4D97-AF65-F5344CB8AC3E}">
        <p14:creationId xmlns:p14="http://schemas.microsoft.com/office/powerpoint/2010/main" xmlns="" val="4177581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60383-AE5A-EC7D-8EF1-7BDB4240DFD9}"/>
              </a:ext>
            </a:extLst>
          </p:cNvPr>
          <p:cNvSpPr>
            <a:spLocks noGrp="1"/>
          </p:cNvSpPr>
          <p:nvPr>
            <p:ph type="title"/>
          </p:nvPr>
        </p:nvSpPr>
        <p:spPr/>
        <p:txBody>
          <a:bodyPr>
            <a:normAutofit fontScale="90000"/>
          </a:bodyPr>
          <a:lstStyle/>
          <a:p>
            <a:r>
              <a:rPr lang="en-IN" sz="2200" dirty="0">
                <a:solidFill>
                  <a:schemeClr val="tx1"/>
                </a:solidFill>
                <a:latin typeface="Arial Rounded MT Bold" panose="020F0704030504030204" pitchFamily="34" charset="0"/>
              </a:rPr>
              <a:t>8.Now will start with creation of Repositories.</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Click On Create a new repository (Fig .1). Enter the Repository name and then Click on Create Repository(Fig 2)</a:t>
            </a: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xmlns="" id="{8818EE3B-F67C-009A-2217-E535EA371D9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04715" y="1930397"/>
            <a:ext cx="5531134" cy="4739907"/>
          </a:xfrm>
          <a:prstGeom prst="rect">
            <a:avLst/>
          </a:prstGeom>
        </p:spPr>
      </p:pic>
      <p:pic>
        <p:nvPicPr>
          <p:cNvPr id="6" name="Picture 5">
            <a:extLst>
              <a:ext uri="{FF2B5EF4-FFF2-40B4-BE49-F238E27FC236}">
                <a16:creationId xmlns:a16="http://schemas.microsoft.com/office/drawing/2014/main" xmlns="" id="{3C61E6CF-E2BF-E2E4-488B-A47FB8B7982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7657" y="2098840"/>
            <a:ext cx="3416476" cy="4403023"/>
          </a:xfrm>
          <a:prstGeom prst="rect">
            <a:avLst/>
          </a:prstGeom>
        </p:spPr>
      </p:pic>
    </p:spTree>
    <p:extLst>
      <p:ext uri="{BB962C8B-B14F-4D97-AF65-F5344CB8AC3E}">
        <p14:creationId xmlns:p14="http://schemas.microsoft.com/office/powerpoint/2010/main" xmlns="" val="23235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0A4CA-6EAD-2B27-5355-5AAFD837ECC6}"/>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9. Once it is created it will display on your profile.</a:t>
            </a: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latin typeface="Arial Rounded MT Bold" panose="020F0704030504030204" pitchFamily="34" charset="0"/>
              </a:rPr>
              <a:t>Now the next step is to create sub folders inside that repository.</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
            </a: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xmlns="" id="{259A731C-CAEA-65DF-1EE2-93C9DDF55E5F}"/>
              </a:ext>
            </a:extLst>
          </p:cNvPr>
          <p:cNvPicPr>
            <a:picLocks noChangeAspect="1"/>
          </p:cNvPicPr>
          <p:nvPr/>
        </p:nvPicPr>
        <p:blipFill>
          <a:blip r:embed="rId2" cstate="print"/>
          <a:stretch>
            <a:fillRect/>
          </a:stretch>
        </p:blipFill>
        <p:spPr>
          <a:xfrm>
            <a:off x="768005" y="1587329"/>
            <a:ext cx="8191921" cy="3340272"/>
          </a:xfrm>
          <a:prstGeom prst="rect">
            <a:avLst/>
          </a:prstGeom>
        </p:spPr>
      </p:pic>
    </p:spTree>
    <p:extLst>
      <p:ext uri="{BB962C8B-B14F-4D97-AF65-F5344CB8AC3E}">
        <p14:creationId xmlns:p14="http://schemas.microsoft.com/office/powerpoint/2010/main" xmlns="" val="132032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3F63E-4DF9-51FC-44E3-1E2ACB677E4C}"/>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10. Click on the Repository you created and there you will get a option to create a new file.</a:t>
            </a:r>
            <a:br>
              <a:rPr lang="en-IN" sz="2400" dirty="0">
                <a:solidFill>
                  <a:schemeClr val="tx1"/>
                </a:solidFill>
                <a:latin typeface="Arial Rounded MT Bold" panose="020F0704030504030204" pitchFamily="34" charset="0"/>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xmlns="" id="{9EB29F9E-A76B-9D3E-AD6D-2509CCE83AA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7333" y="2301107"/>
            <a:ext cx="8505167" cy="2915786"/>
          </a:xfrm>
          <a:prstGeom prst="rect">
            <a:avLst/>
          </a:prstGeom>
        </p:spPr>
      </p:pic>
    </p:spTree>
    <p:extLst>
      <p:ext uri="{BB962C8B-B14F-4D97-AF65-F5344CB8AC3E}">
        <p14:creationId xmlns:p14="http://schemas.microsoft.com/office/powerpoint/2010/main" xmlns="" val="91666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7C438-4094-A18E-7313-FAB1DB0CE720}"/>
              </a:ext>
            </a:extLst>
          </p:cNvPr>
          <p:cNvSpPr>
            <a:spLocks noGrp="1"/>
          </p:cNvSpPr>
          <p:nvPr>
            <p:ph type="title"/>
          </p:nvPr>
        </p:nvSpPr>
        <p:spPr/>
        <p:txBody>
          <a:bodyPr>
            <a:normAutofit fontScale="90000"/>
          </a:bodyPr>
          <a:lstStyle/>
          <a:p>
            <a:r>
              <a:rPr lang="en-IN" sz="2200" dirty="0">
                <a:solidFill>
                  <a:schemeClr val="tx1"/>
                </a:solidFill>
                <a:latin typeface="Arial Rounded MT Bold" panose="020F0704030504030204" pitchFamily="34" charset="0"/>
              </a:rPr>
              <a:t>11.  There is no direct option to create folder inside repository , for creating folder will click on Create new file, will give file name with slash (/). Folder will get </a:t>
            </a:r>
            <a:r>
              <a:rPr lang="en-IN" sz="2200" dirty="0" err="1">
                <a:solidFill>
                  <a:schemeClr val="tx1"/>
                </a:solidFill>
                <a:latin typeface="Arial Rounded MT Bold" panose="020F0704030504030204" pitchFamily="34" charset="0"/>
              </a:rPr>
              <a:t>created.Here</a:t>
            </a:r>
            <a:r>
              <a:rPr lang="en-IN" sz="2200" dirty="0">
                <a:solidFill>
                  <a:schemeClr val="tx1"/>
                </a:solidFill>
                <a:latin typeface="Arial Rounded MT Bold" panose="020F0704030504030204" pitchFamily="34" charset="0"/>
              </a:rPr>
              <a:t> MY-SQL folder.</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After that enter the file name you want to create inside that folder(Creating TEST File here) and click on COMMIT.</a:t>
            </a:r>
            <a:br>
              <a:rPr lang="en-IN" sz="2200" dirty="0">
                <a:solidFill>
                  <a:schemeClr val="tx1"/>
                </a:solidFill>
                <a:latin typeface="Arial Rounded MT Bold" panose="020F0704030504030204" pitchFamily="34" charset="0"/>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b="1" dirty="0">
                <a:solidFill>
                  <a:schemeClr val="tx1"/>
                </a:solidFill>
                <a:latin typeface="Arial Rounded MT Bold" panose="020F0704030504030204" pitchFamily="34" charset="0"/>
              </a:rPr>
              <a:t>WHY COMMIT ?? </a:t>
            </a:r>
            <a:br>
              <a:rPr lang="en-IN" sz="2400" b="1" dirty="0">
                <a:solidFill>
                  <a:schemeClr val="tx1"/>
                </a:solidFill>
                <a:latin typeface="Arial Rounded MT Bold" panose="020F0704030504030204" pitchFamily="34" charset="0"/>
              </a:rPr>
            </a:br>
            <a:r>
              <a:rPr lang="en-IN" sz="2400" dirty="0">
                <a:solidFill>
                  <a:schemeClr val="tx1"/>
                </a:solidFill>
              </a:rPr>
              <a:t>  </a:t>
            </a:r>
            <a:br>
              <a:rPr lang="en-IN" sz="2400" dirty="0">
                <a:solidFill>
                  <a:schemeClr val="tx1"/>
                </a:solidFill>
              </a:rPr>
            </a:br>
            <a:r>
              <a:rPr lang="en-IN" sz="2200" dirty="0">
                <a:solidFill>
                  <a:schemeClr val="tx1"/>
                </a:solidFill>
                <a:latin typeface="Arial Rounded MT Bold" panose="020F0704030504030204" pitchFamily="34" charset="0"/>
              </a:rPr>
              <a:t>Whenever any changes we make in repository (creation of file, uploading file etc) we commit those changes so that it get saved.</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
            </a:r>
            <a:br>
              <a:rPr lang="en-IN" sz="2200" dirty="0">
                <a:solidFill>
                  <a:schemeClr val="tx1"/>
                </a:solidFill>
                <a:latin typeface="Arial Rounded MT Bold" panose="020F0704030504030204" pitchFamily="34" charset="0"/>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endParaRPr lang="en-US" sz="2400" dirty="0">
              <a:solidFill>
                <a:schemeClr val="tx1"/>
              </a:solidFill>
            </a:endParaRPr>
          </a:p>
        </p:txBody>
      </p:sp>
      <p:pic>
        <p:nvPicPr>
          <p:cNvPr id="6" name="Picture 5">
            <a:extLst>
              <a:ext uri="{FF2B5EF4-FFF2-40B4-BE49-F238E27FC236}">
                <a16:creationId xmlns:a16="http://schemas.microsoft.com/office/drawing/2014/main" xmlns="" id="{36322D13-7303-50F4-43DD-4FC856A97C7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7081" y="2992834"/>
            <a:ext cx="9544541" cy="400071"/>
          </a:xfrm>
          <a:prstGeom prst="rect">
            <a:avLst/>
          </a:prstGeom>
        </p:spPr>
      </p:pic>
    </p:spTree>
    <p:extLst>
      <p:ext uri="{BB962C8B-B14F-4D97-AF65-F5344CB8AC3E}">
        <p14:creationId xmlns:p14="http://schemas.microsoft.com/office/powerpoint/2010/main" xmlns="" val="405866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64849-FA53-D5E7-EFF7-C2199846808E}"/>
              </a:ext>
            </a:extLst>
          </p:cNvPr>
          <p:cNvSpPr>
            <a:spLocks noGrp="1"/>
          </p:cNvSpPr>
          <p:nvPr>
            <p:ph type="title"/>
          </p:nvPr>
        </p:nvSpPr>
        <p:spPr/>
        <p:txBody>
          <a:bodyPr>
            <a:normAutofit/>
          </a:bodyPr>
          <a:lstStyle/>
          <a:p>
            <a:pPr algn="ctr"/>
            <a:r>
              <a:rPr lang="en-IN" sz="4000" b="1" dirty="0"/>
              <a:t>WHAT IS GITHUB???</a:t>
            </a:r>
            <a:endParaRPr lang="en-US" sz="4000" b="1" dirty="0"/>
          </a:p>
        </p:txBody>
      </p:sp>
      <p:sp>
        <p:nvSpPr>
          <p:cNvPr id="3" name="Content Placeholder 2">
            <a:extLst>
              <a:ext uri="{FF2B5EF4-FFF2-40B4-BE49-F238E27FC236}">
                <a16:creationId xmlns:a16="http://schemas.microsoft.com/office/drawing/2014/main" xmlns="" id="{F3A4083F-C70E-0FAD-E582-2069233FAB71}"/>
              </a:ext>
            </a:extLst>
          </p:cNvPr>
          <p:cNvSpPr>
            <a:spLocks noGrp="1"/>
          </p:cNvSpPr>
          <p:nvPr>
            <p:ph idx="1"/>
          </p:nvPr>
        </p:nvSpPr>
        <p:spPr/>
        <p:txBody>
          <a:bodyPr>
            <a:normAutofit/>
          </a:bodyPr>
          <a:lstStyle/>
          <a:p>
            <a:pPr marL="0" indent="0">
              <a:buNone/>
            </a:pPr>
            <a:r>
              <a:rPr lang="en-US" sz="2000" dirty="0">
                <a:solidFill>
                  <a:schemeClr val="tx1"/>
                </a:solidFill>
                <a:latin typeface="Arial Rounded MT Bold" panose="020F0704030504030204" pitchFamily="34" charset="0"/>
              </a:rPr>
              <a:t>Imagine you and your friends are working on a big project together, like creating a Website. Each of you writes different parts of the code. To make sure everything comes together nicely, you need a way to keep track of all the changes and see who made what. Here GitHub comes into picture.</a:t>
            </a:r>
          </a:p>
          <a:p>
            <a:endParaRPr lang="en-US" sz="2000" dirty="0">
              <a:solidFill>
                <a:schemeClr val="tx1"/>
              </a:solidFill>
              <a:latin typeface="Arial Rounded MT Bold" panose="020F0704030504030204" pitchFamily="34" charset="0"/>
            </a:endParaRPr>
          </a:p>
          <a:p>
            <a:pPr marL="0" indent="0">
              <a:buNone/>
            </a:pPr>
            <a:r>
              <a:rPr lang="en-US" sz="2000" dirty="0">
                <a:solidFill>
                  <a:schemeClr val="tx1"/>
                </a:solidFill>
                <a:latin typeface="Arial Rounded MT Bold" panose="020F0704030504030204" pitchFamily="34" charset="0"/>
              </a:rPr>
              <a:t>GitHub is like a collaborative bookshelf for code and projects. It keeps track of changes, helps you work with others, and makes sure your  (code) is safe and organized. It's an essential tool for developers and teams to work together and create amazing projects!</a:t>
            </a:r>
          </a:p>
        </p:txBody>
      </p:sp>
    </p:spTree>
    <p:extLst>
      <p:ext uri="{BB962C8B-B14F-4D97-AF65-F5344CB8AC3E}">
        <p14:creationId xmlns:p14="http://schemas.microsoft.com/office/powerpoint/2010/main" xmlns="" val="391584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3AB00-0FA6-1926-6288-667F0610B423}"/>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12. Two folders created in repository and inside every folder TEST file created.</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Similarly you need to create folders.</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
            </a:r>
            <a:br>
              <a:rPr lang="en-IN" sz="2400" dirty="0">
                <a:solidFill>
                  <a:schemeClr val="tx1"/>
                </a:solidFill>
                <a:latin typeface="Arial Rounded MT Bold" panose="020F0704030504030204" pitchFamily="34" charset="0"/>
              </a:rPr>
            </a:br>
            <a:r>
              <a:rPr lang="en-IN" sz="2400" dirty="0">
                <a:solidFill>
                  <a:schemeClr val="tx1"/>
                </a:solidFill>
              </a:rPr>
              <a:t/>
            </a: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xmlns="" id="{7C73F085-B1D1-FD25-1125-5FB5F26BB29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5047" y="2213811"/>
            <a:ext cx="8311317" cy="3599847"/>
          </a:xfrm>
          <a:prstGeom prst="rect">
            <a:avLst/>
          </a:prstGeom>
        </p:spPr>
      </p:pic>
    </p:spTree>
    <p:extLst>
      <p:ext uri="{BB962C8B-B14F-4D97-AF65-F5344CB8AC3E}">
        <p14:creationId xmlns:p14="http://schemas.microsoft.com/office/powerpoint/2010/main" xmlns="" val="324490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619D-9F96-C293-55C7-998D6AB35E73}"/>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13. Uploading existing file : Go inside the folder where you want to upload any file. Here ER.pdf.</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Choose the file and then click on Commit. It will get uploaded.</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
            </a: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xmlns="" id="{43B09F4E-BC39-08FA-7037-C0623A14B68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4703" y="2310062"/>
            <a:ext cx="9703299" cy="4437247"/>
          </a:xfrm>
          <a:prstGeom prst="rect">
            <a:avLst/>
          </a:prstGeom>
        </p:spPr>
      </p:pic>
    </p:spTree>
    <p:extLst>
      <p:ext uri="{BB962C8B-B14F-4D97-AF65-F5344CB8AC3E}">
        <p14:creationId xmlns:p14="http://schemas.microsoft.com/office/powerpoint/2010/main" xmlns="" val="822291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41258-471E-73B5-57FA-DE07685D839C}"/>
              </a:ext>
            </a:extLst>
          </p:cNvPr>
          <p:cNvSpPr>
            <a:spLocks noGrp="1"/>
          </p:cNvSpPr>
          <p:nvPr>
            <p:ph type="title"/>
          </p:nvPr>
        </p:nvSpPr>
        <p:spPr/>
        <p:txBody>
          <a:bodyPr>
            <a:normAutofit fontScale="90000"/>
          </a:bodyPr>
          <a:lstStyle/>
          <a:p>
            <a:r>
              <a:rPr lang="en-IN" sz="2400" dirty="0">
                <a:solidFill>
                  <a:schemeClr val="tx1"/>
                </a:solidFill>
              </a:rPr>
              <a:t/>
            </a:r>
            <a:br>
              <a:rPr lang="en-IN" sz="2400" dirty="0">
                <a:solidFill>
                  <a:schemeClr val="tx1"/>
                </a:solidFill>
              </a:rPr>
            </a:br>
            <a:r>
              <a:rPr lang="en-IN" sz="2400" dirty="0">
                <a:solidFill>
                  <a:schemeClr val="tx1"/>
                </a:solidFill>
                <a:latin typeface="Arial Rounded MT Bold" panose="020F0704030504030204" pitchFamily="34" charset="0"/>
              </a:rPr>
              <a:t>Here we can see we have MDA repository , we have MY-SQL folder and then we have one TEST file and other we uploaded an existing ER.pdf file.</a:t>
            </a:r>
            <a:br>
              <a:rPr lang="en-IN" sz="2400" dirty="0">
                <a:solidFill>
                  <a:schemeClr val="tx1"/>
                </a:solidFill>
                <a:latin typeface="Arial Rounded MT Bold" panose="020F0704030504030204" pitchFamily="34" charset="0"/>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a:solidFill>
                  <a:schemeClr val="tx1"/>
                </a:solidFill>
                <a:latin typeface="Arial Rounded MT Bold" panose="020F0704030504030204" pitchFamily="34" charset="0"/>
              </a:rPr>
              <a:t>Similarly, you can create other folders and upload the file.</a:t>
            </a: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xmlns="" id="{708F35B8-5753-8315-EA00-2C428809793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5928" y="2541950"/>
            <a:ext cx="9722350" cy="2159111"/>
          </a:xfrm>
          <a:prstGeom prst="rect">
            <a:avLst/>
          </a:prstGeom>
        </p:spPr>
      </p:pic>
    </p:spTree>
    <p:extLst>
      <p:ext uri="{BB962C8B-B14F-4D97-AF65-F5344CB8AC3E}">
        <p14:creationId xmlns:p14="http://schemas.microsoft.com/office/powerpoint/2010/main" xmlns="" val="153270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7B2509-8A94-13BB-C10F-544FC8672EB6}"/>
              </a:ext>
            </a:extLst>
          </p:cNvPr>
          <p:cNvSpPr>
            <a:spLocks noGrp="1"/>
          </p:cNvSpPr>
          <p:nvPr>
            <p:ph type="title"/>
          </p:nvPr>
        </p:nvSpPr>
        <p:spPr>
          <a:xfrm>
            <a:off x="677334" y="609600"/>
            <a:ext cx="8596668" cy="997819"/>
          </a:xfrm>
        </p:spPr>
        <p:txBody>
          <a:bodyPr>
            <a:normAutofit fontScale="90000"/>
          </a:bodyPr>
          <a:lstStyle/>
          <a:p>
            <a:pPr algn="ctr"/>
            <a:r>
              <a:rPr lang="en-IN" sz="4400" b="1" dirty="0"/>
              <a:t>GIT CLI </a:t>
            </a:r>
            <a:r>
              <a:rPr lang="en-IN" dirty="0"/>
              <a:t/>
            </a:r>
            <a:br>
              <a:rPr lang="en-IN" dirty="0"/>
            </a:br>
            <a:r>
              <a:rPr lang="en-IN" dirty="0"/>
              <a:t/>
            </a:r>
            <a:br>
              <a:rPr lang="en-IN" dirty="0"/>
            </a:br>
            <a:r>
              <a:rPr lang="en-IN" dirty="0"/>
              <a:t/>
            </a:r>
            <a:br>
              <a:rPr lang="en-IN" dirty="0"/>
            </a:br>
            <a:r>
              <a:rPr lang="en-IN" sz="2200" dirty="0">
                <a:solidFill>
                  <a:schemeClr val="tx1"/>
                </a:solidFill>
                <a:latin typeface="Arial Rounded MT Bold" panose="020F0704030504030204" pitchFamily="34" charset="0"/>
              </a:rPr>
              <a:t>We can also perform all the </a:t>
            </a:r>
            <a:r>
              <a:rPr lang="en-IN" sz="2200" dirty="0" err="1">
                <a:solidFill>
                  <a:schemeClr val="tx1"/>
                </a:solidFill>
                <a:latin typeface="Arial Rounded MT Bold" panose="020F0704030504030204" pitchFamily="34" charset="0"/>
              </a:rPr>
              <a:t>github</a:t>
            </a:r>
            <a:r>
              <a:rPr lang="en-IN" sz="2200" dirty="0">
                <a:solidFill>
                  <a:schemeClr val="tx1"/>
                </a:solidFill>
                <a:latin typeface="Arial Rounded MT Bold" panose="020F0704030504030204" pitchFamily="34" charset="0"/>
              </a:rPr>
              <a:t> operation using command line. For that we have Git CLI.</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
            </a:r>
            <a:br>
              <a:rPr lang="en-IN" sz="2200" dirty="0">
                <a:solidFill>
                  <a:schemeClr val="tx1"/>
                </a:solidFill>
                <a:latin typeface="Arial Rounded MT Bold" panose="020F0704030504030204" pitchFamily="34" charset="0"/>
              </a:rPr>
            </a:br>
            <a:r>
              <a:rPr lang="en-US" sz="2200" dirty="0">
                <a:solidFill>
                  <a:schemeClr val="tx1"/>
                </a:solidFill>
                <a:latin typeface="Arial Rounded MT Bold" panose="020F0704030504030204" pitchFamily="34" charset="0"/>
              </a:rPr>
              <a:t>Git CLI (Command Line Interface) is a command-line tool that provides access to the Git version control system. It allows developers to interact with Git repositories and manage their codebase using text commands typed into a terminal or command prompt. The Git CLI is available on various operating systems, including Windows, macOS, and Linux. </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xmlns="" val="58215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ECC7A7F-65B7-DA6F-FBD5-7D7202FF44AF}"/>
              </a:ext>
            </a:extLst>
          </p:cNvPr>
          <p:cNvSpPr>
            <a:spLocks noGrp="1"/>
          </p:cNvSpPr>
          <p:nvPr>
            <p:ph type="title"/>
          </p:nvPr>
        </p:nvSpPr>
        <p:spPr/>
        <p:txBody>
          <a:bodyPr>
            <a:normAutofit/>
          </a:bodyPr>
          <a:lstStyle/>
          <a:p>
            <a:pPr algn="ctr"/>
            <a:r>
              <a:rPr lang="en-IN" sz="4000" dirty="0"/>
              <a:t>Some special Git </a:t>
            </a:r>
            <a:r>
              <a:rPr lang="en-IN" sz="4000" dirty="0" err="1"/>
              <a:t>Cli</a:t>
            </a:r>
            <a:r>
              <a:rPr lang="en-IN" sz="4000" dirty="0"/>
              <a:t> Command </a:t>
            </a:r>
            <a:endParaRPr lang="en-US" sz="4000" dirty="0"/>
          </a:p>
        </p:txBody>
      </p:sp>
      <p:sp>
        <p:nvSpPr>
          <p:cNvPr id="4" name="Content Placeholder 3">
            <a:extLst>
              <a:ext uri="{FF2B5EF4-FFF2-40B4-BE49-F238E27FC236}">
                <a16:creationId xmlns:a16="http://schemas.microsoft.com/office/drawing/2014/main" xmlns="" id="{5E398DFF-9238-CB8C-E97B-73D581036C50}"/>
              </a:ext>
            </a:extLst>
          </p:cNvPr>
          <p:cNvSpPr>
            <a:spLocks noGrp="1"/>
          </p:cNvSpPr>
          <p:nvPr>
            <p:ph idx="1"/>
          </p:nvPr>
        </p:nvSpPr>
        <p:spPr/>
        <p:txBody>
          <a:bodyPr>
            <a:normAutofit/>
          </a:bodyPr>
          <a:lstStyle/>
          <a:p>
            <a:r>
              <a:rPr lang="en-US" sz="2000" b="1" dirty="0">
                <a:latin typeface="Arial Rounded MT Bold" panose="020F0704030504030204" pitchFamily="34" charset="0"/>
              </a:rPr>
              <a:t>git clone [</a:t>
            </a:r>
            <a:r>
              <a:rPr lang="en-US" sz="2000" b="1" dirty="0" err="1">
                <a:latin typeface="Arial Rounded MT Bold" panose="020F0704030504030204" pitchFamily="34" charset="0"/>
              </a:rPr>
              <a:t>repository_url</a:t>
            </a:r>
            <a:r>
              <a:rPr lang="en-US" sz="2000" b="1" dirty="0">
                <a:latin typeface="Arial Rounded MT Bold" panose="020F0704030504030204" pitchFamily="34" charset="0"/>
              </a:rPr>
              <a:t>]: </a:t>
            </a:r>
            <a:r>
              <a:rPr lang="en-US" sz="2000" dirty="0">
                <a:latin typeface="Arial Rounded MT Bold" panose="020F0704030504030204" pitchFamily="34" charset="0"/>
              </a:rPr>
              <a:t>Clone (download) a repository from GitHub to your local machine. Replace [</a:t>
            </a:r>
            <a:r>
              <a:rPr lang="en-US" sz="2000" dirty="0" err="1">
                <a:latin typeface="Arial Rounded MT Bold" panose="020F0704030504030204" pitchFamily="34" charset="0"/>
              </a:rPr>
              <a:t>repository_url</a:t>
            </a:r>
            <a:r>
              <a:rPr lang="en-US" sz="2000" dirty="0">
                <a:latin typeface="Arial Rounded MT Bold" panose="020F0704030504030204" pitchFamily="34" charset="0"/>
              </a:rPr>
              <a:t>] with the URL of the repository you want to clone.</a:t>
            </a:r>
          </a:p>
          <a:p>
            <a:r>
              <a:rPr lang="en-US" sz="2000" b="1" dirty="0">
                <a:latin typeface="Arial Rounded MT Bold" panose="020F0704030504030204" pitchFamily="34" charset="0"/>
              </a:rPr>
              <a:t>git commit : </a:t>
            </a:r>
            <a:r>
              <a:rPr lang="en-US" sz="2000" dirty="0">
                <a:latin typeface="Arial Rounded MT Bold" panose="020F0704030504030204" pitchFamily="34" charset="0"/>
              </a:rPr>
              <a:t>Create a new commit .</a:t>
            </a:r>
          </a:p>
          <a:p>
            <a:r>
              <a:rPr lang="en-US" sz="2000" b="1" dirty="0">
                <a:latin typeface="Arial Rounded MT Bold" panose="020F0704030504030204" pitchFamily="34" charset="0"/>
              </a:rPr>
              <a:t>git status: </a:t>
            </a:r>
            <a:r>
              <a:rPr lang="en-US" sz="2000" dirty="0">
                <a:latin typeface="Arial Rounded MT Bold" panose="020F0704030504030204" pitchFamily="34" charset="0"/>
              </a:rPr>
              <a:t>Check the status of your working directory and see which files are modified, staged, or untracked.</a:t>
            </a:r>
          </a:p>
          <a:p>
            <a:r>
              <a:rPr lang="en-US" sz="2000" b="1" dirty="0">
                <a:latin typeface="Arial Rounded MT Bold" panose="020F0704030504030204" pitchFamily="34" charset="0"/>
              </a:rPr>
              <a:t>git push: </a:t>
            </a:r>
            <a:r>
              <a:rPr lang="en-US" sz="2000" dirty="0">
                <a:latin typeface="Arial Rounded MT Bold" panose="020F0704030504030204" pitchFamily="34" charset="0"/>
              </a:rPr>
              <a:t>Push your local commits to the remote repository on GitHub.</a:t>
            </a:r>
          </a:p>
          <a:p>
            <a:r>
              <a:rPr lang="en-US" sz="2000" b="1" dirty="0">
                <a:latin typeface="Arial Rounded MT Bold" panose="020F0704030504030204" pitchFamily="34" charset="0"/>
              </a:rPr>
              <a:t>git pull: </a:t>
            </a:r>
            <a:r>
              <a:rPr lang="en-US" sz="2000" dirty="0">
                <a:latin typeface="Arial Rounded MT Bold" panose="020F0704030504030204" pitchFamily="34" charset="0"/>
              </a:rPr>
              <a:t>Fetch changes from the remote repository and merge them into your local branch.</a:t>
            </a:r>
          </a:p>
          <a:p>
            <a:r>
              <a:rPr lang="en-US" sz="2000" b="1" dirty="0">
                <a:latin typeface="Arial Rounded MT Bold" panose="020F0704030504030204" pitchFamily="34" charset="0"/>
              </a:rPr>
              <a:t>git </a:t>
            </a:r>
            <a:r>
              <a:rPr lang="en-US" sz="2000" b="1" dirty="0" err="1">
                <a:latin typeface="Arial Rounded MT Bold" panose="020F0704030504030204" pitchFamily="34" charset="0"/>
              </a:rPr>
              <a:t>init</a:t>
            </a:r>
            <a:r>
              <a:rPr lang="en-US" sz="2000" b="1" dirty="0">
                <a:latin typeface="Arial Rounded MT Bold" panose="020F0704030504030204" pitchFamily="34" charset="0"/>
              </a:rPr>
              <a:t>: </a:t>
            </a:r>
            <a:r>
              <a:rPr lang="en-US" sz="2000" dirty="0">
                <a:latin typeface="Arial Rounded MT Bold" panose="020F0704030504030204" pitchFamily="34" charset="0"/>
              </a:rPr>
              <a:t>Initialize a new Git repository in the current directory</a:t>
            </a:r>
            <a:r>
              <a:rPr lang="en-US" dirty="0">
                <a:latin typeface="Arial Rounded MT Bold" panose="020F0704030504030204" pitchFamily="34" charset="0"/>
              </a:rPr>
              <a:t>.</a:t>
            </a:r>
          </a:p>
        </p:txBody>
      </p:sp>
    </p:spTree>
    <p:extLst>
      <p:ext uri="{BB962C8B-B14F-4D97-AF65-F5344CB8AC3E}">
        <p14:creationId xmlns:p14="http://schemas.microsoft.com/office/powerpoint/2010/main" xmlns="" val="2204270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7D7CAAE-CA18-B695-F5EB-06CE0F580907}"/>
              </a:ext>
            </a:extLst>
          </p:cNvPr>
          <p:cNvPicPr>
            <a:picLocks noChangeAspect="1"/>
          </p:cNvPicPr>
          <p:nvPr/>
        </p:nvPicPr>
        <p:blipFill>
          <a:blip r:embed="rId2" cstate="print"/>
          <a:stretch>
            <a:fillRect/>
          </a:stretch>
        </p:blipFill>
        <p:spPr>
          <a:xfrm>
            <a:off x="3083216" y="1900549"/>
            <a:ext cx="4645870" cy="2825895"/>
          </a:xfrm>
          <a:prstGeom prst="rect">
            <a:avLst/>
          </a:prstGeom>
        </p:spPr>
      </p:pic>
    </p:spTree>
    <p:extLst>
      <p:ext uri="{BB962C8B-B14F-4D97-AF65-F5344CB8AC3E}">
        <p14:creationId xmlns:p14="http://schemas.microsoft.com/office/powerpoint/2010/main" xmlns="" val="314010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82CC2-ADAD-5FDC-A8C2-7BF14C1C97B2}"/>
              </a:ext>
            </a:extLst>
          </p:cNvPr>
          <p:cNvSpPr>
            <a:spLocks noGrp="1"/>
          </p:cNvSpPr>
          <p:nvPr>
            <p:ph type="title"/>
          </p:nvPr>
        </p:nvSpPr>
        <p:spPr/>
        <p:txBody>
          <a:bodyPr>
            <a:normAutofit/>
          </a:bodyPr>
          <a:lstStyle/>
          <a:p>
            <a:pPr algn="ctr"/>
            <a:r>
              <a:rPr lang="en-IN" sz="4000" b="1" dirty="0"/>
              <a:t>Where do we use GITHUB??</a:t>
            </a:r>
            <a:endParaRPr lang="en-US" sz="4000" b="1" dirty="0"/>
          </a:p>
        </p:txBody>
      </p:sp>
      <p:sp>
        <p:nvSpPr>
          <p:cNvPr id="3" name="Content Placeholder 2">
            <a:extLst>
              <a:ext uri="{FF2B5EF4-FFF2-40B4-BE49-F238E27FC236}">
                <a16:creationId xmlns:a16="http://schemas.microsoft.com/office/drawing/2014/main" xmlns="" id="{133F6C88-D6BF-980B-A217-80C19F85E3D3}"/>
              </a:ext>
            </a:extLst>
          </p:cNvPr>
          <p:cNvSpPr>
            <a:spLocks noGrp="1"/>
          </p:cNvSpPr>
          <p:nvPr>
            <p:ph idx="1"/>
          </p:nvPr>
        </p:nvSpPr>
        <p:spPr/>
        <p:txBody>
          <a:bodyPr>
            <a:normAutofit/>
          </a:bodyPr>
          <a:lstStyle/>
          <a:p>
            <a:pPr marL="0" indent="0">
              <a:buNone/>
            </a:pPr>
            <a:r>
              <a:rPr lang="en-US" sz="2000" dirty="0">
                <a:solidFill>
                  <a:schemeClr val="tx1"/>
                </a:solidFill>
                <a:latin typeface="Arial Rounded MT Bold" panose="020F0704030504030204" pitchFamily="34" charset="0"/>
              </a:rPr>
              <a:t>GitHub is a place on the internet where programmers/individual store their code and work together on software projects. It's like a virtual workspace where developers can collaborate and keep track of all the changes they make to the code.</a:t>
            </a:r>
          </a:p>
          <a:p>
            <a:pPr marL="0" indent="0">
              <a:buNone/>
            </a:pPr>
            <a:endParaRPr lang="en-US" sz="2000" dirty="0">
              <a:solidFill>
                <a:schemeClr val="tx1"/>
              </a:solidFill>
              <a:latin typeface="Arial Rounded MT Bold" panose="020F0704030504030204" pitchFamily="34" charset="0"/>
            </a:endParaRPr>
          </a:p>
          <a:p>
            <a:pPr marL="0" indent="0">
              <a:buNone/>
            </a:pPr>
            <a:r>
              <a:rPr lang="en-US" sz="2000" dirty="0">
                <a:solidFill>
                  <a:schemeClr val="tx1"/>
                </a:solidFill>
                <a:latin typeface="Arial Rounded MT Bold" panose="020F0704030504030204" pitchFamily="34" charset="0"/>
              </a:rPr>
              <a:t>It is used by developers, teams, open-source projects, companies, and individuals to manage, collaborate on, and share code, making it an integral part of modern software development workflows.</a:t>
            </a:r>
          </a:p>
        </p:txBody>
      </p:sp>
    </p:spTree>
    <p:extLst>
      <p:ext uri="{BB962C8B-B14F-4D97-AF65-F5344CB8AC3E}">
        <p14:creationId xmlns:p14="http://schemas.microsoft.com/office/powerpoint/2010/main" xmlns="" val="73777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CF0CD-D4E5-2A3E-206B-E2C84007FA4D}"/>
              </a:ext>
            </a:extLst>
          </p:cNvPr>
          <p:cNvSpPr>
            <a:spLocks noGrp="1"/>
          </p:cNvSpPr>
          <p:nvPr>
            <p:ph type="title"/>
          </p:nvPr>
        </p:nvSpPr>
        <p:spPr/>
        <p:txBody>
          <a:bodyPr>
            <a:normAutofit/>
          </a:bodyPr>
          <a:lstStyle/>
          <a:p>
            <a:pPr algn="ctr"/>
            <a:r>
              <a:rPr lang="en-IN" sz="4000" dirty="0"/>
              <a:t>Some more use-case of GITHUB</a:t>
            </a:r>
            <a:endParaRPr lang="en-US" sz="4000" dirty="0"/>
          </a:p>
        </p:txBody>
      </p:sp>
      <p:sp>
        <p:nvSpPr>
          <p:cNvPr id="3" name="Content Placeholder 2">
            <a:extLst>
              <a:ext uri="{FF2B5EF4-FFF2-40B4-BE49-F238E27FC236}">
                <a16:creationId xmlns:a16="http://schemas.microsoft.com/office/drawing/2014/main" xmlns="" id="{55500923-4127-2978-1DFD-5EE806E22DF3}"/>
              </a:ext>
            </a:extLst>
          </p:cNvPr>
          <p:cNvSpPr>
            <a:spLocks noGrp="1"/>
          </p:cNvSpPr>
          <p:nvPr>
            <p:ph idx="1"/>
          </p:nvPr>
        </p:nvSpPr>
        <p:spPr>
          <a:xfrm>
            <a:off x="677334" y="2170214"/>
            <a:ext cx="8596668" cy="3880773"/>
          </a:xfrm>
        </p:spPr>
        <p:txBody>
          <a:bodyPr>
            <a:normAutofit fontScale="62500" lnSpcReduction="20000"/>
          </a:bodyPr>
          <a:lstStyle/>
          <a:p>
            <a:r>
              <a:rPr lang="en-IN" b="1" dirty="0">
                <a:latin typeface="Arial Rounded MT Bold" panose="020F0704030504030204" pitchFamily="34" charset="0"/>
              </a:rPr>
              <a:t>Code Storage :   </a:t>
            </a:r>
            <a:r>
              <a:rPr lang="en-IN" dirty="0">
                <a:latin typeface="Arial Rounded MT Bold" panose="020F0704030504030204" pitchFamily="34" charset="0"/>
              </a:rPr>
              <a:t>It acts as a storage , where we generally store our codes.</a:t>
            </a:r>
            <a:r>
              <a:rPr lang="en-US" dirty="0">
                <a:latin typeface="Arial Rounded MT Bold" panose="020F0704030504030204" pitchFamily="34" charset="0"/>
              </a:rPr>
              <a:t> It provides a secure and reliable platform to keep code safe and accessible from anywhere.</a:t>
            </a:r>
            <a:endParaRPr lang="en-IN" dirty="0">
              <a:latin typeface="Arial Rounded MT Bold" panose="020F0704030504030204" pitchFamily="34" charset="0"/>
            </a:endParaRPr>
          </a:p>
          <a:p>
            <a:r>
              <a:rPr lang="en-US" b="1" dirty="0">
                <a:latin typeface="Arial Rounded MT Bold" panose="020F0704030504030204" pitchFamily="34" charset="0"/>
              </a:rPr>
              <a:t>Learning and Collaboration:  </a:t>
            </a:r>
            <a:r>
              <a:rPr lang="en-US" dirty="0">
                <a:latin typeface="Arial Rounded MT Bold" panose="020F0704030504030204" pitchFamily="34" charset="0"/>
              </a:rPr>
              <a:t>GitHub fosters a strong developer community where individuals can learn from others, contribute to projects they find interesting, and collaborate with developers from around the world.</a:t>
            </a:r>
          </a:p>
          <a:p>
            <a:r>
              <a:rPr lang="en-US" b="1" dirty="0">
                <a:latin typeface="Arial Rounded MT Bold" panose="020F0704030504030204" pitchFamily="34" charset="0"/>
              </a:rPr>
              <a:t>Portfolio and Showcasing Work:  </a:t>
            </a:r>
            <a:r>
              <a:rPr lang="en-US" dirty="0">
                <a:latin typeface="Arial Rounded MT Bold" panose="020F0704030504030204" pitchFamily="34" charset="0"/>
              </a:rPr>
              <a:t>For individual developers, GitHub can serve as a portfolio to showcase their coding skills and contributions to various projects.</a:t>
            </a:r>
          </a:p>
          <a:p>
            <a:r>
              <a:rPr lang="en-US" b="1" dirty="0">
                <a:latin typeface="Arial Rounded MT Bold" panose="020F0704030504030204" pitchFamily="34" charset="0"/>
              </a:rPr>
              <a:t>Version Control:  </a:t>
            </a:r>
            <a:r>
              <a:rPr lang="en-US" dirty="0">
                <a:latin typeface="Arial Rounded MT Bold" panose="020F0704030504030204" pitchFamily="34" charset="0"/>
              </a:rPr>
              <a:t>It is primarily used for version control, which means tracking changes in code over time. It allows developers to work on the same project simultaneously, keeping track of who made what changes and when. This ensures that the codebase remains organized and enables easy collaboration.</a:t>
            </a:r>
          </a:p>
        </p:txBody>
      </p:sp>
    </p:spTree>
    <p:extLst>
      <p:ext uri="{BB962C8B-B14F-4D97-AF65-F5344CB8AC3E}">
        <p14:creationId xmlns:p14="http://schemas.microsoft.com/office/powerpoint/2010/main" xmlns="" val="39765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52455-EC53-0D39-C6A2-9C087B8BC13B}"/>
              </a:ext>
            </a:extLst>
          </p:cNvPr>
          <p:cNvSpPr>
            <a:spLocks noGrp="1"/>
          </p:cNvSpPr>
          <p:nvPr>
            <p:ph type="title"/>
          </p:nvPr>
        </p:nvSpPr>
        <p:spPr/>
        <p:txBody>
          <a:bodyPr>
            <a:normAutofit/>
          </a:bodyPr>
          <a:lstStyle/>
          <a:p>
            <a:pPr algn="ctr"/>
            <a:r>
              <a:rPr lang="en-IN" sz="4000" dirty="0"/>
              <a:t>COMPONENTS OF GITHUB</a:t>
            </a:r>
            <a:endParaRPr lang="en-US" sz="4000" dirty="0"/>
          </a:p>
        </p:txBody>
      </p:sp>
      <p:sp>
        <p:nvSpPr>
          <p:cNvPr id="3" name="Content Placeholder 2">
            <a:extLst>
              <a:ext uri="{FF2B5EF4-FFF2-40B4-BE49-F238E27FC236}">
                <a16:creationId xmlns:a16="http://schemas.microsoft.com/office/drawing/2014/main" xmlns="" id="{3637391A-87DC-51AF-7875-D4381ED1D555}"/>
              </a:ext>
            </a:extLst>
          </p:cNvPr>
          <p:cNvSpPr>
            <a:spLocks noGrp="1"/>
          </p:cNvSpPr>
          <p:nvPr>
            <p:ph idx="1"/>
          </p:nvPr>
        </p:nvSpPr>
        <p:spPr/>
        <p:txBody>
          <a:bodyPr>
            <a:normAutofit/>
          </a:bodyPr>
          <a:lstStyle/>
          <a:p>
            <a:pPr marL="0" indent="0">
              <a:buNone/>
            </a:pPr>
            <a:r>
              <a:rPr lang="en-IN" sz="2400" dirty="0">
                <a:latin typeface="Arial Rounded MT Bold" panose="020F0704030504030204" pitchFamily="34" charset="0"/>
              </a:rPr>
              <a:t>The main component of </a:t>
            </a:r>
            <a:r>
              <a:rPr lang="en-IN" sz="2400" dirty="0" err="1">
                <a:latin typeface="Arial Rounded MT Bold" panose="020F0704030504030204" pitchFamily="34" charset="0"/>
              </a:rPr>
              <a:t>Github</a:t>
            </a:r>
            <a:r>
              <a:rPr lang="en-IN" sz="2400" dirty="0">
                <a:latin typeface="Arial Rounded MT Bold" panose="020F0704030504030204" pitchFamily="34" charset="0"/>
              </a:rPr>
              <a:t> is </a:t>
            </a:r>
            <a:r>
              <a:rPr lang="en-IN" sz="2400" b="1" dirty="0">
                <a:latin typeface="Arial Rounded MT Bold" panose="020F0704030504030204" pitchFamily="34" charset="0"/>
              </a:rPr>
              <a:t>REPOSITORIES.</a:t>
            </a: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pPr marL="0" indent="0">
              <a:buNone/>
            </a:pPr>
            <a:endParaRPr lang="en-US" sz="2400" dirty="0">
              <a:latin typeface="Arial Rounded MT Bold" panose="020F0704030504030204" pitchFamily="34" charset="0"/>
            </a:endParaRPr>
          </a:p>
          <a:p>
            <a:pPr marL="0" indent="0">
              <a:buNone/>
            </a:pPr>
            <a:r>
              <a:rPr lang="en-US" sz="2400" dirty="0">
                <a:latin typeface="Arial Rounded MT Bold" panose="020F0704030504030204" pitchFamily="34" charset="0"/>
              </a:rPr>
              <a:t>A repository, often referred to as a "repo," is a central storage space on GitHub where you can keep all the code and related files for a specific project. It acts as a container that holds everything needed to build and maintain the software application or project.</a:t>
            </a:r>
          </a:p>
          <a:p>
            <a:pPr marL="0" indent="0" algn="just">
              <a:buNone/>
            </a:pPr>
            <a:r>
              <a:rPr lang="en-US" sz="2400" dirty="0">
                <a:latin typeface="Arial Rounded MT Bold" panose="020F0704030504030204" pitchFamily="34" charset="0"/>
              </a:rPr>
              <a:t>This can be public, allowing anyone to see the code, or private,  restricted to a specific group or organization</a:t>
            </a:r>
            <a:r>
              <a:rPr lang="en-US" dirty="0">
                <a:latin typeface="Arial Rounded MT Bold" panose="020F0704030504030204" pitchFamily="34" charset="0"/>
              </a:rPr>
              <a:t>. </a:t>
            </a:r>
            <a:endParaRPr lang="en-IN" dirty="0">
              <a:latin typeface="Arial Rounded MT Bold" panose="020F0704030504030204" pitchFamily="34" charset="0"/>
            </a:endParaRPr>
          </a:p>
          <a:p>
            <a:endParaRPr lang="en-IN" dirty="0"/>
          </a:p>
          <a:p>
            <a:endParaRPr lang="en-IN" dirty="0"/>
          </a:p>
          <a:p>
            <a:endParaRPr lang="en-IN" dirty="0"/>
          </a:p>
          <a:p>
            <a:pPr marL="0" indent="0">
              <a:buNone/>
            </a:pPr>
            <a:endParaRPr lang="en-US" dirty="0"/>
          </a:p>
        </p:txBody>
      </p:sp>
      <p:pic>
        <p:nvPicPr>
          <p:cNvPr id="9" name="Picture 8">
            <a:extLst>
              <a:ext uri="{FF2B5EF4-FFF2-40B4-BE49-F238E27FC236}">
                <a16:creationId xmlns:a16="http://schemas.microsoft.com/office/drawing/2014/main" xmlns="" id="{BC234531-E82E-BFBD-C211-89F4BCC853D6}"/>
              </a:ext>
            </a:extLst>
          </p:cNvPr>
          <p:cNvPicPr>
            <a:picLocks noChangeAspect="1"/>
          </p:cNvPicPr>
          <p:nvPr/>
        </p:nvPicPr>
        <p:blipFill>
          <a:blip r:embed="rId2" cstate="print"/>
          <a:stretch>
            <a:fillRect/>
          </a:stretch>
        </p:blipFill>
        <p:spPr>
          <a:xfrm>
            <a:off x="4057855" y="2750963"/>
            <a:ext cx="2583576" cy="762497"/>
          </a:xfrm>
          <a:prstGeom prst="rect">
            <a:avLst/>
          </a:prstGeom>
        </p:spPr>
      </p:pic>
    </p:spTree>
    <p:extLst>
      <p:ext uri="{BB962C8B-B14F-4D97-AF65-F5344CB8AC3E}">
        <p14:creationId xmlns:p14="http://schemas.microsoft.com/office/powerpoint/2010/main" xmlns="" val="4135462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143E6-088B-9607-5CD3-DD24367B0DA7}"/>
              </a:ext>
            </a:extLst>
          </p:cNvPr>
          <p:cNvSpPr>
            <a:spLocks noGrp="1"/>
          </p:cNvSpPr>
          <p:nvPr>
            <p:ph type="title"/>
          </p:nvPr>
        </p:nvSpPr>
        <p:spPr/>
        <p:txBody>
          <a:bodyPr>
            <a:normAutofit/>
          </a:bodyPr>
          <a:lstStyle/>
          <a:p>
            <a:r>
              <a:rPr lang="en-IN" sz="4000" dirty="0"/>
              <a:t>Other Components are:-</a:t>
            </a:r>
            <a:endParaRPr lang="en-US" sz="4000" dirty="0"/>
          </a:p>
        </p:txBody>
      </p:sp>
      <p:sp>
        <p:nvSpPr>
          <p:cNvPr id="3" name="Content Placeholder 2">
            <a:extLst>
              <a:ext uri="{FF2B5EF4-FFF2-40B4-BE49-F238E27FC236}">
                <a16:creationId xmlns:a16="http://schemas.microsoft.com/office/drawing/2014/main" xmlns="" id="{39C2B0F8-2E3F-7786-E5CB-0939CC909C57}"/>
              </a:ext>
            </a:extLst>
          </p:cNvPr>
          <p:cNvSpPr>
            <a:spLocks noGrp="1"/>
          </p:cNvSpPr>
          <p:nvPr>
            <p:ph idx="1"/>
          </p:nvPr>
        </p:nvSpPr>
        <p:spPr/>
        <p:txBody>
          <a:bodyPr>
            <a:normAutofit/>
          </a:bodyPr>
          <a:lstStyle/>
          <a:p>
            <a:endParaRPr lang="en-IN" dirty="0"/>
          </a:p>
          <a:p>
            <a:endParaRPr lang="en-IN" dirty="0"/>
          </a:p>
          <a:p>
            <a:pPr marL="0" indent="0">
              <a:buNone/>
            </a:pPr>
            <a:r>
              <a:rPr lang="en-IN" sz="2000" b="1" dirty="0">
                <a:latin typeface="Arial Rounded MT Bold" panose="020F0704030504030204" pitchFamily="34" charset="0"/>
              </a:rPr>
              <a:t>Code: </a:t>
            </a:r>
            <a:r>
              <a:rPr lang="en-IN" sz="2000" dirty="0">
                <a:latin typeface="Arial Rounded MT Bold" panose="020F0704030504030204" pitchFamily="34" charset="0"/>
              </a:rPr>
              <a:t>IT is the </a:t>
            </a:r>
            <a:r>
              <a:rPr lang="en-US" sz="2000" dirty="0">
                <a:latin typeface="Arial Rounded MT Bold" panose="020F0704030504030204" pitchFamily="34" charset="0"/>
              </a:rPr>
              <a:t>core element of a repository that stores the actual source code and related files for a software project.</a:t>
            </a:r>
          </a:p>
          <a:p>
            <a:pPr marL="0" indent="0">
              <a:buNone/>
            </a:pPr>
            <a:endParaRPr lang="en-US" sz="2000" dirty="0">
              <a:latin typeface="Arial Rounded MT Bold" panose="020F0704030504030204" pitchFamily="34" charset="0"/>
            </a:endParaRPr>
          </a:p>
          <a:p>
            <a:pPr marL="0" indent="0">
              <a:buNone/>
            </a:pPr>
            <a:r>
              <a:rPr lang="en-US" sz="2000" b="1" dirty="0">
                <a:latin typeface="Arial Rounded MT Bold" panose="020F0704030504030204" pitchFamily="34" charset="0"/>
              </a:rPr>
              <a:t>Issues : </a:t>
            </a:r>
            <a:r>
              <a:rPr lang="en-US" sz="2000" dirty="0">
                <a:latin typeface="Arial Rounded MT Bold" panose="020F0704030504030204" pitchFamily="34" charset="0"/>
              </a:rPr>
              <a:t>It is a feature that helps developers and teams track, manage, and discuss tasks, bugs, feature requests, and other project-related items. It serves as a centralized system for communication and collaboration around the development process.</a:t>
            </a:r>
            <a:endParaRPr lang="en-IN" sz="2000" dirty="0">
              <a:latin typeface="Arial Rounded MT Bold" panose="020F0704030504030204" pitchFamily="34" charset="0"/>
            </a:endParaRPr>
          </a:p>
          <a:p>
            <a:endParaRPr lang="en-IN" dirty="0"/>
          </a:p>
          <a:p>
            <a:endParaRPr lang="en-IN" dirty="0"/>
          </a:p>
          <a:p>
            <a:endParaRPr lang="en-US" dirty="0"/>
          </a:p>
        </p:txBody>
      </p:sp>
      <p:pic>
        <p:nvPicPr>
          <p:cNvPr id="5" name="Picture 4">
            <a:extLst>
              <a:ext uri="{FF2B5EF4-FFF2-40B4-BE49-F238E27FC236}">
                <a16:creationId xmlns:a16="http://schemas.microsoft.com/office/drawing/2014/main" xmlns="" id="{C8EC9E6B-D4E0-76B4-CD8C-5D5CFA598A71}"/>
              </a:ext>
            </a:extLst>
          </p:cNvPr>
          <p:cNvPicPr>
            <a:picLocks noChangeAspect="1"/>
          </p:cNvPicPr>
          <p:nvPr/>
        </p:nvPicPr>
        <p:blipFill>
          <a:blip r:embed="rId2" cstate="print"/>
          <a:stretch>
            <a:fillRect/>
          </a:stretch>
        </p:blipFill>
        <p:spPr>
          <a:xfrm>
            <a:off x="529389" y="1787580"/>
            <a:ext cx="9452009" cy="601891"/>
          </a:xfrm>
          <a:prstGeom prst="rect">
            <a:avLst/>
          </a:prstGeom>
        </p:spPr>
      </p:pic>
    </p:spTree>
    <p:extLst>
      <p:ext uri="{BB962C8B-B14F-4D97-AF65-F5344CB8AC3E}">
        <p14:creationId xmlns:p14="http://schemas.microsoft.com/office/powerpoint/2010/main" xmlns="" val="360176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7A04EC-6385-B239-88A6-32D8F6019454}"/>
              </a:ext>
            </a:extLst>
          </p:cNvPr>
          <p:cNvSpPr>
            <a:spLocks noGrp="1"/>
          </p:cNvSpPr>
          <p:nvPr>
            <p:ph type="title"/>
          </p:nvPr>
        </p:nvSpPr>
        <p:spPr/>
        <p:txBody>
          <a:bodyPr>
            <a:noAutofit/>
          </a:bodyPr>
          <a:lstStyle/>
          <a:p>
            <a:r>
              <a:rPr lang="en-IN" sz="2000" b="1" dirty="0">
                <a:solidFill>
                  <a:schemeClr val="tx1"/>
                </a:solidFill>
                <a:latin typeface="Arial Rounded MT Bold" panose="020F0704030504030204" pitchFamily="34" charset="0"/>
              </a:rPr>
              <a:t/>
            </a: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
            </a: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Pull Request: </a:t>
            </a:r>
            <a:r>
              <a:rPr lang="en-US" sz="2000" b="1" dirty="0">
                <a:solidFill>
                  <a:schemeClr val="tx1"/>
                </a:solidFill>
                <a:latin typeface="Arial Rounded MT Bold" panose="020F0704030504030204" pitchFamily="34" charset="0"/>
              </a:rPr>
              <a:t> </a:t>
            </a:r>
            <a:r>
              <a:rPr lang="en-US" sz="2000" dirty="0">
                <a:solidFill>
                  <a:schemeClr val="tx1"/>
                </a:solidFill>
                <a:latin typeface="Arial Rounded MT Bold" panose="020F0704030504030204" pitchFamily="34" charset="0"/>
              </a:rPr>
              <a:t>It is a crucial feature that facilitates collaboration, code review, and the merging of changes from one branch to another within a repository. Pull requests are commonly used when developers want to propose their code changes to be integrated into the main branch of a project.</a:t>
            </a:r>
            <a:br>
              <a:rPr lang="en-US" sz="2000" dirty="0">
                <a:solidFill>
                  <a:schemeClr val="tx1"/>
                </a:solidFill>
                <a:latin typeface="Arial Rounded MT Bold" panose="020F0704030504030204" pitchFamily="34" charset="0"/>
              </a:rPr>
            </a:br>
            <a:r>
              <a:rPr lang="en-US" sz="2000" dirty="0">
                <a:solidFill>
                  <a:schemeClr val="tx1"/>
                </a:solidFill>
                <a:latin typeface="Arial Rounded MT Bold" panose="020F0704030504030204" pitchFamily="34" charset="0"/>
              </a:rPr>
              <a:t/>
            </a:r>
            <a:br>
              <a:rPr lang="en-US" sz="2000" dirty="0">
                <a:solidFill>
                  <a:schemeClr val="tx1"/>
                </a:solidFill>
                <a:latin typeface="Arial Rounded MT Bold" panose="020F0704030504030204" pitchFamily="34" charset="0"/>
              </a:rPr>
            </a:br>
            <a:r>
              <a:rPr lang="en-US" sz="2000" dirty="0">
                <a:solidFill>
                  <a:schemeClr val="tx1"/>
                </a:solidFill>
                <a:latin typeface="Arial Rounded MT Bold" panose="020F0704030504030204" pitchFamily="34" charset="0"/>
              </a:rPr>
              <a:t> </a:t>
            </a:r>
            <a:r>
              <a:rPr lang="en-US" sz="2000" b="1" dirty="0">
                <a:solidFill>
                  <a:schemeClr val="tx1"/>
                </a:solidFill>
                <a:latin typeface="Arial Rounded MT Bold" panose="020F0704030504030204" pitchFamily="34" charset="0"/>
              </a:rPr>
              <a:t>Project : </a:t>
            </a:r>
            <a:r>
              <a:rPr lang="en-US" sz="2000" dirty="0">
                <a:solidFill>
                  <a:schemeClr val="tx1"/>
                </a:solidFill>
                <a:latin typeface="Arial Rounded MT Bold" panose="020F0704030504030204" pitchFamily="34" charset="0"/>
              </a:rPr>
              <a:t>Project component in GitHub is a powerful tool for task and project management. It helps teams visualize their work, organize tasks, and collaborate effectively, enhancing overall productivity and project success.</a:t>
            </a:r>
            <a:br>
              <a:rPr lang="en-US" sz="2000" dirty="0">
                <a:solidFill>
                  <a:schemeClr val="tx1"/>
                </a:solidFill>
                <a:latin typeface="Arial Rounded MT Bold" panose="020F0704030504030204" pitchFamily="34" charset="0"/>
              </a:rPr>
            </a:br>
            <a:r>
              <a:rPr lang="en-US" sz="2000" dirty="0">
                <a:solidFill>
                  <a:schemeClr val="tx1"/>
                </a:solidFill>
                <a:latin typeface="Arial Rounded MT Bold" panose="020F0704030504030204" pitchFamily="34" charset="0"/>
              </a:rPr>
              <a:t/>
            </a:r>
            <a:br>
              <a:rPr lang="en-US" sz="2000" dirty="0">
                <a:solidFill>
                  <a:schemeClr val="tx1"/>
                </a:solidFill>
                <a:latin typeface="Arial Rounded MT Bold" panose="020F0704030504030204" pitchFamily="34" charset="0"/>
              </a:rPr>
            </a:br>
            <a:r>
              <a:rPr lang="en-US" sz="2000" b="1" dirty="0">
                <a:solidFill>
                  <a:schemeClr val="tx1"/>
                </a:solidFill>
                <a:latin typeface="Arial Rounded MT Bold" panose="020F0704030504030204" pitchFamily="34" charset="0"/>
              </a:rPr>
              <a:t>Security: </a:t>
            </a:r>
            <a:r>
              <a:rPr lang="en-US" sz="2000" dirty="0">
                <a:solidFill>
                  <a:schemeClr val="tx1"/>
                </a:solidFill>
                <a:latin typeface="Arial Rounded MT Bold" panose="020F0704030504030204" pitchFamily="34" charset="0"/>
              </a:rPr>
              <a:t>It is a set of features and tools designed to help developers and repository owners enhance the security of their code and identify potential vulnerabilities in their projects. The Security component focuses on providing insights and actions to address security concerns in software development. </a:t>
            </a:r>
            <a:r>
              <a:rPr lang="en-US" sz="2000" dirty="0">
                <a:latin typeface="Arial Rounded MT Bold" panose="020F0704030504030204" pitchFamily="34" charset="0"/>
              </a:rPr>
              <a:t/>
            </a:r>
            <a:br>
              <a:rPr lang="en-US" sz="2000" dirty="0">
                <a:latin typeface="Arial Rounded MT Bold" panose="020F0704030504030204" pitchFamily="34" charset="0"/>
              </a:rPr>
            </a:br>
            <a:endParaRPr lang="en-US" sz="2000" dirty="0">
              <a:latin typeface="Arial Rounded MT Bold" panose="020F0704030504030204" pitchFamily="34" charset="0"/>
            </a:endParaRPr>
          </a:p>
        </p:txBody>
      </p:sp>
    </p:spTree>
    <p:extLst>
      <p:ext uri="{BB962C8B-B14F-4D97-AF65-F5344CB8AC3E}">
        <p14:creationId xmlns:p14="http://schemas.microsoft.com/office/powerpoint/2010/main" xmlns="" val="401233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66B30A7-7CC8-6FDF-41E2-C9A92384746D}"/>
              </a:ext>
            </a:extLst>
          </p:cNvPr>
          <p:cNvSpPr>
            <a:spLocks noGrp="1"/>
          </p:cNvSpPr>
          <p:nvPr>
            <p:ph type="title"/>
          </p:nvPr>
        </p:nvSpPr>
        <p:spPr/>
        <p:txBody>
          <a:bodyPr>
            <a:noAutofit/>
          </a:bodyPr>
          <a:lstStyle/>
          <a:p>
            <a:r>
              <a:rPr lang="en-IN" sz="2000" b="1" dirty="0">
                <a:solidFill>
                  <a:schemeClr val="tx1"/>
                </a:solidFill>
                <a:latin typeface="Arial Rounded MT Bold" panose="020F0704030504030204" pitchFamily="34" charset="0"/>
              </a:rPr>
              <a:t/>
            </a: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
            </a: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
            </a: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Wiki: </a:t>
            </a:r>
            <a:r>
              <a:rPr lang="en-IN" sz="2000" dirty="0">
                <a:solidFill>
                  <a:schemeClr val="tx1"/>
                </a:solidFill>
                <a:latin typeface="Arial Rounded MT Bold" panose="020F0704030504030204" pitchFamily="34" charset="0"/>
              </a:rPr>
              <a:t>It </a:t>
            </a:r>
            <a:r>
              <a:rPr lang="en-US" sz="2000" dirty="0">
                <a:solidFill>
                  <a:schemeClr val="tx1"/>
                </a:solidFill>
                <a:latin typeface="Arial Rounded MT Bold" panose="020F0704030504030204" pitchFamily="34" charset="0"/>
              </a:rPr>
              <a:t>is a feature that allows developers and project contributors to create and maintain documentation, user guides, and other informative content related to a repository.</a:t>
            </a:r>
            <a:br>
              <a:rPr lang="en-US" sz="2000" dirty="0">
                <a:solidFill>
                  <a:schemeClr val="tx1"/>
                </a:solidFill>
                <a:latin typeface="Arial Rounded MT Bold" panose="020F0704030504030204" pitchFamily="34" charset="0"/>
              </a:rPr>
            </a:br>
            <a:r>
              <a:rPr lang="en-US" sz="2000" dirty="0">
                <a:solidFill>
                  <a:schemeClr val="tx1"/>
                </a:solidFill>
                <a:latin typeface="Arial Rounded MT Bold" panose="020F0704030504030204" pitchFamily="34" charset="0"/>
              </a:rPr>
              <a:t/>
            </a:r>
            <a:br>
              <a:rPr lang="en-US" sz="2000" dirty="0">
                <a:solidFill>
                  <a:schemeClr val="tx1"/>
                </a:solidFill>
                <a:latin typeface="Arial Rounded MT Bold" panose="020F0704030504030204" pitchFamily="34" charset="0"/>
              </a:rPr>
            </a:br>
            <a:r>
              <a:rPr lang="en-US" sz="2000" b="1" dirty="0">
                <a:solidFill>
                  <a:schemeClr val="tx1"/>
                </a:solidFill>
                <a:latin typeface="Arial Rounded MT Bold" panose="020F0704030504030204" pitchFamily="34" charset="0"/>
              </a:rPr>
              <a:t>Insights: </a:t>
            </a:r>
            <a:r>
              <a:rPr lang="en-US" sz="2000" dirty="0">
                <a:solidFill>
                  <a:schemeClr val="tx1"/>
                </a:solidFill>
                <a:latin typeface="Arial Rounded MT Bold" panose="020F0704030504030204" pitchFamily="34" charset="0"/>
              </a:rPr>
              <a:t>It offer detailed metrics and visualizations that enable better decision-making and understanding of how the project is progressing.</a:t>
            </a:r>
            <a:br>
              <a:rPr lang="en-US" sz="2000" dirty="0">
                <a:solidFill>
                  <a:schemeClr val="tx1"/>
                </a:solidFill>
                <a:latin typeface="Arial Rounded MT Bold" panose="020F0704030504030204" pitchFamily="34" charset="0"/>
              </a:rPr>
            </a:br>
            <a:r>
              <a:rPr lang="en-US" sz="2000" dirty="0">
                <a:solidFill>
                  <a:schemeClr val="tx1"/>
                </a:solidFill>
                <a:latin typeface="Arial Rounded MT Bold" panose="020F0704030504030204" pitchFamily="34" charset="0"/>
              </a:rPr>
              <a:t/>
            </a:r>
            <a:br>
              <a:rPr lang="en-US" sz="2000" dirty="0">
                <a:solidFill>
                  <a:schemeClr val="tx1"/>
                </a:solidFill>
                <a:latin typeface="Arial Rounded MT Bold" panose="020F0704030504030204" pitchFamily="34" charset="0"/>
              </a:rPr>
            </a:br>
            <a:r>
              <a:rPr lang="en-US" sz="2000" b="1" dirty="0">
                <a:solidFill>
                  <a:schemeClr val="tx1"/>
                </a:solidFill>
                <a:latin typeface="Arial Rounded MT Bold" panose="020F0704030504030204" pitchFamily="34" charset="0"/>
              </a:rPr>
              <a:t>Settings: </a:t>
            </a:r>
            <a:r>
              <a:rPr lang="en-US" sz="2000" dirty="0">
                <a:solidFill>
                  <a:schemeClr val="tx1"/>
                </a:solidFill>
                <a:latin typeface="Arial Rounded MT Bold" panose="020F0704030504030204" pitchFamily="34" charset="0"/>
              </a:rPr>
              <a:t>This allows repository owners and administrators to manage various aspects of the repository, set access permissions, configure integrations, and customize the repository's behavior.</a:t>
            </a:r>
            <a:br>
              <a:rPr lang="en-US" sz="2000" dirty="0">
                <a:solidFill>
                  <a:schemeClr val="tx1"/>
                </a:solidFill>
                <a:latin typeface="Arial Rounded MT Bold" panose="020F0704030504030204" pitchFamily="34" charset="0"/>
              </a:rPr>
            </a:b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xmlns="" val="144726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BB1B7A5-D6B5-9648-0F42-5B4F2E4B5BDE}"/>
              </a:ext>
            </a:extLst>
          </p:cNvPr>
          <p:cNvSpPr>
            <a:spLocks noGrp="1"/>
          </p:cNvSpPr>
          <p:nvPr>
            <p:ph type="title"/>
          </p:nvPr>
        </p:nvSpPr>
        <p:spPr/>
        <p:txBody>
          <a:bodyPr>
            <a:noAutofit/>
          </a:bodyPr>
          <a:lstStyle/>
          <a:p>
            <a:pPr algn="ctr"/>
            <a:r>
              <a:rPr lang="en-IN" dirty="0"/>
              <a:t/>
            </a:r>
            <a:br>
              <a:rPr lang="en-IN" dirty="0"/>
            </a:br>
            <a:r>
              <a:rPr lang="en-IN" dirty="0"/>
              <a:t/>
            </a:r>
            <a:br>
              <a:rPr lang="en-IN" dirty="0"/>
            </a:br>
            <a:r>
              <a:rPr lang="en-IN" dirty="0"/>
              <a:t/>
            </a:r>
            <a:br>
              <a:rPr lang="en-IN" dirty="0"/>
            </a:br>
            <a:r>
              <a:rPr lang="en-IN" dirty="0"/>
              <a:t/>
            </a:r>
            <a:br>
              <a:rPr lang="en-IN" dirty="0"/>
            </a:br>
            <a:r>
              <a:rPr lang="en-IN" sz="4800" b="1" dirty="0">
                <a:solidFill>
                  <a:schemeClr val="tx1"/>
                </a:solidFill>
              </a:rPr>
              <a:t>CREATING GITHUB ACCOUNT</a:t>
            </a:r>
            <a:endParaRPr lang="en-US" sz="4800" b="1" dirty="0">
              <a:solidFill>
                <a:schemeClr val="tx1"/>
              </a:solidFill>
            </a:endParaRPr>
          </a:p>
        </p:txBody>
      </p:sp>
    </p:spTree>
    <p:extLst>
      <p:ext uri="{BB962C8B-B14F-4D97-AF65-F5344CB8AC3E}">
        <p14:creationId xmlns:p14="http://schemas.microsoft.com/office/powerpoint/2010/main" xmlns="" val="4074429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190</TotalTime>
  <Words>809</Words>
  <Application>Microsoft Office PowerPoint</Application>
  <PresentationFormat>Custom</PresentationFormat>
  <Paragraphs>54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Metro</vt:lpstr>
      <vt:lpstr>   INTRODUCTION TO GITHUB</vt:lpstr>
      <vt:lpstr>WHAT IS GITHUB???</vt:lpstr>
      <vt:lpstr>Where do we use GITHUB??</vt:lpstr>
      <vt:lpstr>Some more use-case of GITHUB</vt:lpstr>
      <vt:lpstr>COMPONENTS OF GITHUB</vt:lpstr>
      <vt:lpstr>Other Components are:-</vt:lpstr>
      <vt:lpstr>  Pull Request:  It is a crucial feature that facilitates collaboration, code review, and the merging of changes from one branch to another within a repository. Pull requests are commonly used when developers want to propose their code changes to be integrated into the main branch of a project.   Project : Project component in GitHub is a powerful tool for task and project management. It helps teams visualize their work, organize tasks, and collaborate effectively, enhancing overall productivity and project success.  Security: It is a set of features and tools designed to help developers and repository owners enhance the security of their code and identify potential vulnerabilities in their projects. The Security component focuses on providing insights and actions to address security concerns in software development.  </vt:lpstr>
      <vt:lpstr>   Wiki: It is a feature that allows developers and project contributors to create and maintain documentation, user guides, and other informative content related to a repository.  Insights: It offer detailed metrics and visualizations that enable better decision-making and understanding of how the project is progressing.  Settings: This allows repository owners and administrators to manage various aspects of the repository, set access permissions, configure integrations, and customize the repository's behavior. </vt:lpstr>
      <vt:lpstr>    CREATING GITHUB ACCOUNT</vt:lpstr>
      <vt:lpstr>        1. Login to https://github.com/          2. Click on Create Account.           </vt:lpstr>
      <vt:lpstr>3. Enter Email ID , Password , Username and then click on continue.  </vt:lpstr>
      <vt:lpstr>4. Select the below option and click on continue.  </vt:lpstr>
      <vt:lpstr>5. Select the below option and click on Continue.  </vt:lpstr>
      <vt:lpstr>6. Next choose the Free-Trial Option and Click on Continue for Free.  </vt:lpstr>
      <vt:lpstr>7. Once your get account created, you will land into your Github Profile.  </vt:lpstr>
      <vt:lpstr>8.Now will start with creation of Repositories. Click On Create a new repository (Fig .1). Enter the Repository name and then Click on Create Repository(Fig 2)  </vt:lpstr>
      <vt:lpstr>9. Once it is created it will display on your profile.              Now the next step is to create sub folders inside that repository.  </vt:lpstr>
      <vt:lpstr>10. Click on the Repository you created and there you will get a option to create a new file.   </vt:lpstr>
      <vt:lpstr>11.  There is no direct option to create folder inside repository , for creating folder will click on Create new file, will give file name with slash (/). Folder will get created.Here MY-SQL folder.  After that enter the file name you want to create inside that folder(Creating TEST File here) and click on COMMIT.      WHY COMMIT ??     Whenever any changes we make in repository (creation of file, uploading file etc) we commit those changes so that it get saved.         </vt:lpstr>
      <vt:lpstr>12. Two folders created in repository and inside every folder TEST file created. Similarly you need to create folders.   </vt:lpstr>
      <vt:lpstr>13. Uploading existing file : Go inside the folder where you want to upload any file. Here ER.pdf. Choose the file and then click on Commit. It will get uploaded.  </vt:lpstr>
      <vt:lpstr> Here we can see we have MDA repository , we have MY-SQL folder and then we have one TEST file and other we uploaded an existing ER.pdf file.             Similarly, you can create other folders and upload the file.</vt:lpstr>
      <vt:lpstr>GIT CLI    We can also perform all the github operation using command line. For that we have Git CLI.   Git CLI (Command Line Interface) is a command-line tool that provides access to the Git version control system. It allows developers to interact with Git repositories and manage their codebase using text commands typed into a terminal or command prompt. The Git CLI is available on various operating systems, including Windows, macOS, and Linux. </vt:lpstr>
      <vt:lpstr>Some special Git Cli Command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Niharika Agrawal</dc:creator>
  <cp:lastModifiedBy>HP</cp:lastModifiedBy>
  <cp:revision>8</cp:revision>
  <dcterms:created xsi:type="dcterms:W3CDTF">2023-08-07T09:45:50Z</dcterms:created>
  <dcterms:modified xsi:type="dcterms:W3CDTF">2023-09-23T13:04:58Z</dcterms:modified>
</cp:coreProperties>
</file>