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82" r:id="rId11"/>
    <p:sldId id="267" r:id="rId12"/>
    <p:sldId id="268" r:id="rId13"/>
    <p:sldId id="269" r:id="rId14"/>
    <p:sldId id="270" r:id="rId15"/>
    <p:sldId id="273" r:id="rId16"/>
    <p:sldId id="271" r:id="rId17"/>
    <p:sldId id="272"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2" r:id="rId45"/>
    <p:sldId id="303" r:id="rId46"/>
    <p:sldId id="304" r:id="rId47"/>
    <p:sldId id="305" r:id="rId48"/>
    <p:sldId id="306" r:id="rId49"/>
    <p:sldId id="307"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32" r:id="rId67"/>
    <p:sldId id="325" r:id="rId68"/>
    <p:sldId id="326" r:id="rId69"/>
    <p:sldId id="327" r:id="rId70"/>
    <p:sldId id="328" r:id="rId71"/>
    <p:sldId id="329" r:id="rId72"/>
    <p:sldId id="330" r:id="rId73"/>
    <p:sldId id="331" r:id="rId74"/>
    <p:sldId id="333" r:id="rId75"/>
    <p:sldId id="334" r:id="rId76"/>
    <p:sldId id="335" r:id="rId77"/>
    <p:sldId id="336" r:id="rId78"/>
    <p:sldId id="338" r:id="rId79"/>
    <p:sldId id="344" r:id="rId80"/>
    <p:sldId id="339" r:id="rId81"/>
    <p:sldId id="340" r:id="rId82"/>
    <p:sldId id="341" r:id="rId83"/>
    <p:sldId id="345" r:id="rId84"/>
    <p:sldId id="346" r:id="rId85"/>
    <p:sldId id="342" r:id="rId86"/>
    <p:sldId id="343" r:id="rId87"/>
    <p:sldId id="347" r:id="rId88"/>
    <p:sldId id="348" r:id="rId89"/>
    <p:sldId id="349" r:id="rId90"/>
    <p:sldId id="350" r:id="rId91"/>
    <p:sldId id="351" r:id="rId92"/>
    <p:sldId id="352" r:id="rId93"/>
    <p:sldId id="367" r:id="rId94"/>
    <p:sldId id="354" r:id="rId95"/>
    <p:sldId id="355" r:id="rId96"/>
    <p:sldId id="368" r:id="rId97"/>
    <p:sldId id="356" r:id="rId98"/>
    <p:sldId id="357" r:id="rId99"/>
    <p:sldId id="358" r:id="rId100"/>
    <p:sldId id="369" r:id="rId101"/>
    <p:sldId id="359" r:id="rId102"/>
    <p:sldId id="360" r:id="rId103"/>
    <p:sldId id="361" r:id="rId104"/>
    <p:sldId id="362" r:id="rId105"/>
    <p:sldId id="363" r:id="rId106"/>
    <p:sldId id="364" r:id="rId107"/>
    <p:sldId id="387" r:id="rId108"/>
    <p:sldId id="388" r:id="rId109"/>
    <p:sldId id="389" r:id="rId110"/>
    <p:sldId id="365" r:id="rId111"/>
    <p:sldId id="366" r:id="rId112"/>
    <p:sldId id="370" r:id="rId113"/>
    <p:sldId id="371" r:id="rId114"/>
    <p:sldId id="372" r:id="rId115"/>
    <p:sldId id="373" r:id="rId116"/>
    <p:sldId id="374" r:id="rId117"/>
    <p:sldId id="375" r:id="rId118"/>
    <p:sldId id="376" r:id="rId119"/>
    <p:sldId id="377" r:id="rId120"/>
    <p:sldId id="391" r:id="rId121"/>
    <p:sldId id="378" r:id="rId122"/>
    <p:sldId id="379" r:id="rId123"/>
    <p:sldId id="386" r:id="rId124"/>
    <p:sldId id="380" r:id="rId125"/>
    <p:sldId id="381" r:id="rId126"/>
    <p:sldId id="382" r:id="rId127"/>
    <p:sldId id="383" r:id="rId128"/>
    <p:sldId id="384" r:id="rId129"/>
    <p:sldId id="392" r:id="rId130"/>
    <p:sldId id="385" r:id="rId131"/>
    <p:sldId id="390"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6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31AA92-4A79-48B3-8CC6-25C05676BFDC}"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53655225-C5C0-45DD-BE37-D7A92FD8F3B8}">
      <dgm:prSet phldrT="[Text]"/>
      <dgm:spPr/>
      <dgm:t>
        <a:bodyPr/>
        <a:lstStyle/>
        <a:p>
          <a:r>
            <a:rPr lang="en-IN" dirty="0"/>
            <a:t>Type Conversion</a:t>
          </a:r>
        </a:p>
      </dgm:t>
    </dgm:pt>
    <dgm:pt modelId="{A3329C09-3162-46D4-9C31-105365C5F5FC}" type="parTrans" cxnId="{D76C90B1-AD0E-41B7-97B1-9012389A73C5}">
      <dgm:prSet/>
      <dgm:spPr/>
      <dgm:t>
        <a:bodyPr/>
        <a:lstStyle/>
        <a:p>
          <a:endParaRPr lang="en-IN"/>
        </a:p>
      </dgm:t>
    </dgm:pt>
    <dgm:pt modelId="{D1A598EF-63D1-4291-9AF7-EFDB497B0689}" type="sibTrans" cxnId="{D76C90B1-AD0E-41B7-97B1-9012389A73C5}">
      <dgm:prSet/>
      <dgm:spPr/>
      <dgm:t>
        <a:bodyPr/>
        <a:lstStyle/>
        <a:p>
          <a:endParaRPr lang="en-IN"/>
        </a:p>
      </dgm:t>
    </dgm:pt>
    <dgm:pt modelId="{E4F72BA2-1451-456E-B0A3-AF2835AC7A57}">
      <dgm:prSet phldrT="[Text]"/>
      <dgm:spPr/>
      <dgm:t>
        <a:bodyPr/>
        <a:lstStyle/>
        <a:p>
          <a:r>
            <a:rPr lang="en-IN" dirty="0"/>
            <a:t>Implicit</a:t>
          </a:r>
        </a:p>
      </dgm:t>
    </dgm:pt>
    <dgm:pt modelId="{9FF4B7B7-E149-44E9-ABD1-DF325A98E651}" type="parTrans" cxnId="{4FB9636E-5A66-4386-AF5B-F9F1324F774C}">
      <dgm:prSet/>
      <dgm:spPr/>
      <dgm:t>
        <a:bodyPr/>
        <a:lstStyle/>
        <a:p>
          <a:endParaRPr lang="en-IN"/>
        </a:p>
      </dgm:t>
    </dgm:pt>
    <dgm:pt modelId="{2463DA62-9E47-4912-8720-13CAA927521C}" type="sibTrans" cxnId="{4FB9636E-5A66-4386-AF5B-F9F1324F774C}">
      <dgm:prSet/>
      <dgm:spPr/>
      <dgm:t>
        <a:bodyPr/>
        <a:lstStyle/>
        <a:p>
          <a:endParaRPr lang="en-IN"/>
        </a:p>
      </dgm:t>
    </dgm:pt>
    <dgm:pt modelId="{62F4F0F7-097E-471D-9FBD-25E5F15A07B3}">
      <dgm:prSet phldrT="[Text]"/>
      <dgm:spPr/>
      <dgm:t>
        <a:bodyPr/>
        <a:lstStyle/>
        <a:p>
          <a:r>
            <a:rPr lang="en-IN" dirty="0"/>
            <a:t>Explicit</a:t>
          </a:r>
        </a:p>
      </dgm:t>
    </dgm:pt>
    <dgm:pt modelId="{2ABA7135-B9AD-487E-8B6E-448D6BB687A8}" type="parTrans" cxnId="{DAB662BA-F383-4F93-B09D-E46B64509ED6}">
      <dgm:prSet/>
      <dgm:spPr/>
      <dgm:t>
        <a:bodyPr/>
        <a:lstStyle/>
        <a:p>
          <a:endParaRPr lang="en-IN"/>
        </a:p>
      </dgm:t>
    </dgm:pt>
    <dgm:pt modelId="{D55605D0-0E85-468D-A6D3-A22DE15AE896}" type="sibTrans" cxnId="{DAB662BA-F383-4F93-B09D-E46B64509ED6}">
      <dgm:prSet/>
      <dgm:spPr/>
      <dgm:t>
        <a:bodyPr/>
        <a:lstStyle/>
        <a:p>
          <a:endParaRPr lang="en-IN"/>
        </a:p>
      </dgm:t>
    </dgm:pt>
    <dgm:pt modelId="{57934132-4A7B-4FF0-8E71-5A6F3E67A335}" type="pres">
      <dgm:prSet presAssocID="{F731AA92-4A79-48B3-8CC6-25C05676BFDC}" presName="Name0" presStyleCnt="0">
        <dgm:presLayoutVars>
          <dgm:chPref val="1"/>
          <dgm:dir/>
          <dgm:animOne val="branch"/>
          <dgm:animLvl val="lvl"/>
          <dgm:resizeHandles val="exact"/>
        </dgm:presLayoutVars>
      </dgm:prSet>
      <dgm:spPr/>
    </dgm:pt>
    <dgm:pt modelId="{BE995B59-92F0-4536-90C0-99FC5DD3FB42}" type="pres">
      <dgm:prSet presAssocID="{53655225-C5C0-45DD-BE37-D7A92FD8F3B8}" presName="root1" presStyleCnt="0"/>
      <dgm:spPr/>
    </dgm:pt>
    <dgm:pt modelId="{95AB05F7-9A46-4AA6-B487-5571DC371095}" type="pres">
      <dgm:prSet presAssocID="{53655225-C5C0-45DD-BE37-D7A92FD8F3B8}" presName="LevelOneTextNode" presStyleLbl="node0" presStyleIdx="0" presStyleCnt="1" custAng="5400000" custLinFactX="-10150" custLinFactNeighborX="-100000" custLinFactNeighborY="-1474">
        <dgm:presLayoutVars>
          <dgm:chPref val="3"/>
        </dgm:presLayoutVars>
      </dgm:prSet>
      <dgm:spPr/>
    </dgm:pt>
    <dgm:pt modelId="{4C22424B-F68F-4078-9743-0C5C7D9B2AAE}" type="pres">
      <dgm:prSet presAssocID="{53655225-C5C0-45DD-BE37-D7A92FD8F3B8}" presName="level2hierChild" presStyleCnt="0"/>
      <dgm:spPr/>
    </dgm:pt>
    <dgm:pt modelId="{346FA350-6F5F-4AAE-BC40-F2F7A2D02863}" type="pres">
      <dgm:prSet presAssocID="{9FF4B7B7-E149-44E9-ABD1-DF325A98E651}" presName="conn2-1" presStyleLbl="parChTrans1D2" presStyleIdx="0" presStyleCnt="2"/>
      <dgm:spPr/>
    </dgm:pt>
    <dgm:pt modelId="{FC20B210-AABE-4804-854B-B61996BC2A44}" type="pres">
      <dgm:prSet presAssocID="{9FF4B7B7-E149-44E9-ABD1-DF325A98E651}" presName="connTx" presStyleLbl="parChTrans1D2" presStyleIdx="0" presStyleCnt="2"/>
      <dgm:spPr/>
    </dgm:pt>
    <dgm:pt modelId="{785480D8-1D08-404C-AC5D-64882DBCCB47}" type="pres">
      <dgm:prSet presAssocID="{E4F72BA2-1451-456E-B0A3-AF2835AC7A57}" presName="root2" presStyleCnt="0"/>
      <dgm:spPr/>
    </dgm:pt>
    <dgm:pt modelId="{979BC76E-1E17-4CEF-97E5-852AB61F3D09}" type="pres">
      <dgm:prSet presAssocID="{E4F72BA2-1451-456E-B0A3-AF2835AC7A57}" presName="LevelTwoTextNode" presStyleLbl="node2" presStyleIdx="0" presStyleCnt="2" custLinFactNeighborX="58359" custLinFactNeighborY="-71735">
        <dgm:presLayoutVars>
          <dgm:chPref val="3"/>
        </dgm:presLayoutVars>
      </dgm:prSet>
      <dgm:spPr/>
    </dgm:pt>
    <dgm:pt modelId="{7FC3C52C-936F-4CD5-A9AB-CD021E364B97}" type="pres">
      <dgm:prSet presAssocID="{E4F72BA2-1451-456E-B0A3-AF2835AC7A57}" presName="level3hierChild" presStyleCnt="0"/>
      <dgm:spPr/>
    </dgm:pt>
    <dgm:pt modelId="{0E1C889E-3791-4D73-A451-1EEF9470101A}" type="pres">
      <dgm:prSet presAssocID="{2ABA7135-B9AD-487E-8B6E-448D6BB687A8}" presName="conn2-1" presStyleLbl="parChTrans1D2" presStyleIdx="1" presStyleCnt="2"/>
      <dgm:spPr/>
    </dgm:pt>
    <dgm:pt modelId="{F2CDE1F2-0D6B-4F0B-9DB1-3134147DCEF8}" type="pres">
      <dgm:prSet presAssocID="{2ABA7135-B9AD-487E-8B6E-448D6BB687A8}" presName="connTx" presStyleLbl="parChTrans1D2" presStyleIdx="1" presStyleCnt="2"/>
      <dgm:spPr/>
    </dgm:pt>
    <dgm:pt modelId="{8DE9C42F-7337-422D-AAB8-655AE0E5DBA8}" type="pres">
      <dgm:prSet presAssocID="{62F4F0F7-097E-471D-9FBD-25E5F15A07B3}" presName="root2" presStyleCnt="0"/>
      <dgm:spPr/>
    </dgm:pt>
    <dgm:pt modelId="{C0323ECB-A08C-43A8-8B04-A91EF1F450D3}" type="pres">
      <dgm:prSet presAssocID="{62F4F0F7-097E-471D-9FBD-25E5F15A07B3}" presName="LevelTwoTextNode" presStyleLbl="node2" presStyleIdx="1" presStyleCnt="2" custLinFactNeighborX="86469" custLinFactNeighborY="41161">
        <dgm:presLayoutVars>
          <dgm:chPref val="3"/>
        </dgm:presLayoutVars>
      </dgm:prSet>
      <dgm:spPr/>
    </dgm:pt>
    <dgm:pt modelId="{DB473ADE-B912-46CD-AEEB-16C89C28A7D0}" type="pres">
      <dgm:prSet presAssocID="{62F4F0F7-097E-471D-9FBD-25E5F15A07B3}" presName="level3hierChild" presStyleCnt="0"/>
      <dgm:spPr/>
    </dgm:pt>
  </dgm:ptLst>
  <dgm:cxnLst>
    <dgm:cxn modelId="{4FB9636E-5A66-4386-AF5B-F9F1324F774C}" srcId="{53655225-C5C0-45DD-BE37-D7A92FD8F3B8}" destId="{E4F72BA2-1451-456E-B0A3-AF2835AC7A57}" srcOrd="0" destOrd="0" parTransId="{9FF4B7B7-E149-44E9-ABD1-DF325A98E651}" sibTransId="{2463DA62-9E47-4912-8720-13CAA927521C}"/>
    <dgm:cxn modelId="{E2D2987A-66B0-47D9-B9CA-A36EC1DAF797}" type="presOf" srcId="{62F4F0F7-097E-471D-9FBD-25E5F15A07B3}" destId="{C0323ECB-A08C-43A8-8B04-A91EF1F450D3}" srcOrd="0" destOrd="0" presId="urn:microsoft.com/office/officeart/2008/layout/HorizontalMultiLevelHierarchy"/>
    <dgm:cxn modelId="{3CE06F90-C090-47D0-9908-4D8990B1DD57}" type="presOf" srcId="{2ABA7135-B9AD-487E-8B6E-448D6BB687A8}" destId="{0E1C889E-3791-4D73-A451-1EEF9470101A}" srcOrd="0" destOrd="0" presId="urn:microsoft.com/office/officeart/2008/layout/HorizontalMultiLevelHierarchy"/>
    <dgm:cxn modelId="{78614D93-F5B2-4E7E-8375-DC9D429ECB82}" type="presOf" srcId="{E4F72BA2-1451-456E-B0A3-AF2835AC7A57}" destId="{979BC76E-1E17-4CEF-97E5-852AB61F3D09}" srcOrd="0" destOrd="0" presId="urn:microsoft.com/office/officeart/2008/layout/HorizontalMultiLevelHierarchy"/>
    <dgm:cxn modelId="{7763A49C-803A-46B0-B7C6-C5D800F1BFDA}" type="presOf" srcId="{2ABA7135-B9AD-487E-8B6E-448D6BB687A8}" destId="{F2CDE1F2-0D6B-4F0B-9DB1-3134147DCEF8}" srcOrd="1" destOrd="0" presId="urn:microsoft.com/office/officeart/2008/layout/HorizontalMultiLevelHierarchy"/>
    <dgm:cxn modelId="{D76C90B1-AD0E-41B7-97B1-9012389A73C5}" srcId="{F731AA92-4A79-48B3-8CC6-25C05676BFDC}" destId="{53655225-C5C0-45DD-BE37-D7A92FD8F3B8}" srcOrd="0" destOrd="0" parTransId="{A3329C09-3162-46D4-9C31-105365C5F5FC}" sibTransId="{D1A598EF-63D1-4291-9AF7-EFDB497B0689}"/>
    <dgm:cxn modelId="{DAB662BA-F383-4F93-B09D-E46B64509ED6}" srcId="{53655225-C5C0-45DD-BE37-D7A92FD8F3B8}" destId="{62F4F0F7-097E-471D-9FBD-25E5F15A07B3}" srcOrd="1" destOrd="0" parTransId="{2ABA7135-B9AD-487E-8B6E-448D6BB687A8}" sibTransId="{D55605D0-0E85-468D-A6D3-A22DE15AE896}"/>
    <dgm:cxn modelId="{1E564EC4-9795-40B0-9E19-26D493222D0B}" type="presOf" srcId="{F731AA92-4A79-48B3-8CC6-25C05676BFDC}" destId="{57934132-4A7B-4FF0-8E71-5A6F3E67A335}" srcOrd="0" destOrd="0" presId="urn:microsoft.com/office/officeart/2008/layout/HorizontalMultiLevelHierarchy"/>
    <dgm:cxn modelId="{F78F45C7-5F54-4B94-82AF-D1998236168C}" type="presOf" srcId="{9FF4B7B7-E149-44E9-ABD1-DF325A98E651}" destId="{FC20B210-AABE-4804-854B-B61996BC2A44}" srcOrd="1" destOrd="0" presId="urn:microsoft.com/office/officeart/2008/layout/HorizontalMultiLevelHierarchy"/>
    <dgm:cxn modelId="{7A92CDD6-E5A1-4889-BF9A-A78FA5FF4358}" type="presOf" srcId="{53655225-C5C0-45DD-BE37-D7A92FD8F3B8}" destId="{95AB05F7-9A46-4AA6-B487-5571DC371095}" srcOrd="0" destOrd="0" presId="urn:microsoft.com/office/officeart/2008/layout/HorizontalMultiLevelHierarchy"/>
    <dgm:cxn modelId="{D45583DF-4003-4ED9-9C9C-291A28B0017E}" type="presOf" srcId="{9FF4B7B7-E149-44E9-ABD1-DF325A98E651}" destId="{346FA350-6F5F-4AAE-BC40-F2F7A2D02863}" srcOrd="0" destOrd="0" presId="urn:microsoft.com/office/officeart/2008/layout/HorizontalMultiLevelHierarchy"/>
    <dgm:cxn modelId="{7B6BBF9B-F43A-4AAE-BE53-4CF3D28FFC5D}" type="presParOf" srcId="{57934132-4A7B-4FF0-8E71-5A6F3E67A335}" destId="{BE995B59-92F0-4536-90C0-99FC5DD3FB42}" srcOrd="0" destOrd="0" presId="urn:microsoft.com/office/officeart/2008/layout/HorizontalMultiLevelHierarchy"/>
    <dgm:cxn modelId="{C9FE2E0B-0BB2-4299-B2D0-DD38527C0072}" type="presParOf" srcId="{BE995B59-92F0-4536-90C0-99FC5DD3FB42}" destId="{95AB05F7-9A46-4AA6-B487-5571DC371095}" srcOrd="0" destOrd="0" presId="urn:microsoft.com/office/officeart/2008/layout/HorizontalMultiLevelHierarchy"/>
    <dgm:cxn modelId="{6D4C1BA6-61D3-438B-9A98-7D9D7FC746AE}" type="presParOf" srcId="{BE995B59-92F0-4536-90C0-99FC5DD3FB42}" destId="{4C22424B-F68F-4078-9743-0C5C7D9B2AAE}" srcOrd="1" destOrd="0" presId="urn:microsoft.com/office/officeart/2008/layout/HorizontalMultiLevelHierarchy"/>
    <dgm:cxn modelId="{6A41C33D-5232-442C-92B3-A3CB5A89E830}" type="presParOf" srcId="{4C22424B-F68F-4078-9743-0C5C7D9B2AAE}" destId="{346FA350-6F5F-4AAE-BC40-F2F7A2D02863}" srcOrd="0" destOrd="0" presId="urn:microsoft.com/office/officeart/2008/layout/HorizontalMultiLevelHierarchy"/>
    <dgm:cxn modelId="{C9CC55B7-E231-440B-B1E8-2630A212FFA5}" type="presParOf" srcId="{346FA350-6F5F-4AAE-BC40-F2F7A2D02863}" destId="{FC20B210-AABE-4804-854B-B61996BC2A44}" srcOrd="0" destOrd="0" presId="urn:microsoft.com/office/officeart/2008/layout/HorizontalMultiLevelHierarchy"/>
    <dgm:cxn modelId="{537A9891-0ED5-4BFB-9193-0747010382EF}" type="presParOf" srcId="{4C22424B-F68F-4078-9743-0C5C7D9B2AAE}" destId="{785480D8-1D08-404C-AC5D-64882DBCCB47}" srcOrd="1" destOrd="0" presId="urn:microsoft.com/office/officeart/2008/layout/HorizontalMultiLevelHierarchy"/>
    <dgm:cxn modelId="{567A1E88-CC05-4662-9C3F-B57FD0820E48}" type="presParOf" srcId="{785480D8-1D08-404C-AC5D-64882DBCCB47}" destId="{979BC76E-1E17-4CEF-97E5-852AB61F3D09}" srcOrd="0" destOrd="0" presId="urn:microsoft.com/office/officeart/2008/layout/HorizontalMultiLevelHierarchy"/>
    <dgm:cxn modelId="{90ACA946-D54B-464C-B095-4F4C4A57014F}" type="presParOf" srcId="{785480D8-1D08-404C-AC5D-64882DBCCB47}" destId="{7FC3C52C-936F-4CD5-A9AB-CD021E364B97}" srcOrd="1" destOrd="0" presId="urn:microsoft.com/office/officeart/2008/layout/HorizontalMultiLevelHierarchy"/>
    <dgm:cxn modelId="{5BE34CDF-8D25-4031-9AF0-95F26FFCC704}" type="presParOf" srcId="{4C22424B-F68F-4078-9743-0C5C7D9B2AAE}" destId="{0E1C889E-3791-4D73-A451-1EEF9470101A}" srcOrd="2" destOrd="0" presId="urn:microsoft.com/office/officeart/2008/layout/HorizontalMultiLevelHierarchy"/>
    <dgm:cxn modelId="{C773D3AE-DA5F-4270-8DCA-46506CE57E60}" type="presParOf" srcId="{0E1C889E-3791-4D73-A451-1EEF9470101A}" destId="{F2CDE1F2-0D6B-4F0B-9DB1-3134147DCEF8}" srcOrd="0" destOrd="0" presId="urn:microsoft.com/office/officeart/2008/layout/HorizontalMultiLevelHierarchy"/>
    <dgm:cxn modelId="{21B774EC-1B31-4B1F-8AF4-E1EA1EB23FBE}" type="presParOf" srcId="{4C22424B-F68F-4078-9743-0C5C7D9B2AAE}" destId="{8DE9C42F-7337-422D-AAB8-655AE0E5DBA8}" srcOrd="3" destOrd="0" presId="urn:microsoft.com/office/officeart/2008/layout/HorizontalMultiLevelHierarchy"/>
    <dgm:cxn modelId="{28E8E0F5-A2BE-4B6F-BF0C-42B8FACC6B47}" type="presParOf" srcId="{8DE9C42F-7337-422D-AAB8-655AE0E5DBA8}" destId="{C0323ECB-A08C-43A8-8B04-A91EF1F450D3}" srcOrd="0" destOrd="0" presId="urn:microsoft.com/office/officeart/2008/layout/HorizontalMultiLevelHierarchy"/>
    <dgm:cxn modelId="{1244805C-00F7-4E7A-BF19-BD5DBBECE2BC}" type="presParOf" srcId="{8DE9C42F-7337-422D-AAB8-655AE0E5DBA8}" destId="{DB473ADE-B912-46CD-AEEB-16C89C28A7D0}" srcOrd="1" destOrd="0" presId="urn:microsoft.com/office/officeart/2008/layout/HorizontalMultiLevelHierarchy"/>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C889E-3791-4D73-A451-1EEF9470101A}">
      <dsp:nvSpPr>
        <dsp:cNvPr id="0" name=""/>
        <dsp:cNvSpPr/>
      </dsp:nvSpPr>
      <dsp:spPr>
        <a:xfrm>
          <a:off x="2385120" y="1945216"/>
          <a:ext cx="2276996" cy="848605"/>
        </a:xfrm>
        <a:custGeom>
          <a:avLst/>
          <a:gdLst/>
          <a:ahLst/>
          <a:cxnLst/>
          <a:rect l="0" t="0" r="0" b="0"/>
          <a:pathLst>
            <a:path>
              <a:moveTo>
                <a:pt x="0" y="0"/>
              </a:moveTo>
              <a:lnTo>
                <a:pt x="1138498" y="0"/>
              </a:lnTo>
              <a:lnTo>
                <a:pt x="1138498" y="848605"/>
              </a:lnTo>
              <a:lnTo>
                <a:pt x="2276996" y="8486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462868" y="2308769"/>
        <a:ext cx="121499" cy="121499"/>
      </dsp:txXfrm>
    </dsp:sp>
    <dsp:sp modelId="{346FA350-6F5F-4AAE-BC40-F2F7A2D02863}">
      <dsp:nvSpPr>
        <dsp:cNvPr id="0" name=""/>
        <dsp:cNvSpPr/>
      </dsp:nvSpPr>
      <dsp:spPr>
        <a:xfrm>
          <a:off x="2385120" y="981922"/>
          <a:ext cx="2034474" cy="963294"/>
        </a:xfrm>
        <a:custGeom>
          <a:avLst/>
          <a:gdLst/>
          <a:ahLst/>
          <a:cxnLst/>
          <a:rect l="0" t="0" r="0" b="0"/>
          <a:pathLst>
            <a:path>
              <a:moveTo>
                <a:pt x="0" y="963294"/>
              </a:moveTo>
              <a:lnTo>
                <a:pt x="1017237" y="963294"/>
              </a:lnTo>
              <a:lnTo>
                <a:pt x="1017237" y="0"/>
              </a:lnTo>
              <a:lnTo>
                <a:pt x="2034474"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346082" y="1407293"/>
        <a:ext cx="112550" cy="112550"/>
      </dsp:txXfrm>
    </dsp:sp>
    <dsp:sp modelId="{95AB05F7-9A46-4AA6-B487-5571DC371095}">
      <dsp:nvSpPr>
        <dsp:cNvPr id="0" name=""/>
        <dsp:cNvSpPr/>
      </dsp:nvSpPr>
      <dsp:spPr>
        <a:xfrm>
          <a:off x="0" y="1564398"/>
          <a:ext cx="4008606" cy="7616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IN" sz="4600" kern="1200" dirty="0"/>
            <a:t>Type Conversion</a:t>
          </a:r>
        </a:p>
      </dsp:txBody>
      <dsp:txXfrm>
        <a:off x="0" y="1564398"/>
        <a:ext cx="4008606" cy="761635"/>
      </dsp:txXfrm>
    </dsp:sp>
    <dsp:sp modelId="{979BC76E-1E17-4CEF-97E5-852AB61F3D09}">
      <dsp:nvSpPr>
        <dsp:cNvPr id="0" name=""/>
        <dsp:cNvSpPr/>
      </dsp:nvSpPr>
      <dsp:spPr>
        <a:xfrm>
          <a:off x="4419595" y="601104"/>
          <a:ext cx="2498163" cy="7616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IN" sz="4600" kern="1200" dirty="0"/>
            <a:t>Implicit</a:t>
          </a:r>
        </a:p>
      </dsp:txBody>
      <dsp:txXfrm>
        <a:off x="4419595" y="601104"/>
        <a:ext cx="2498163" cy="761635"/>
      </dsp:txXfrm>
    </dsp:sp>
    <dsp:sp modelId="{C0323ECB-A08C-43A8-8B04-A91EF1F450D3}">
      <dsp:nvSpPr>
        <dsp:cNvPr id="0" name=""/>
        <dsp:cNvSpPr/>
      </dsp:nvSpPr>
      <dsp:spPr>
        <a:xfrm>
          <a:off x="4662116" y="2413004"/>
          <a:ext cx="2498163" cy="76163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2044700">
            <a:lnSpc>
              <a:spcPct val="90000"/>
            </a:lnSpc>
            <a:spcBef>
              <a:spcPct val="0"/>
            </a:spcBef>
            <a:spcAft>
              <a:spcPct val="35000"/>
            </a:spcAft>
            <a:buNone/>
          </a:pPr>
          <a:r>
            <a:rPr lang="en-IN" sz="4600" kern="1200" dirty="0"/>
            <a:t>Explicit</a:t>
          </a:r>
        </a:p>
      </dsp:txBody>
      <dsp:txXfrm>
        <a:off x="4662116" y="2413004"/>
        <a:ext cx="2498163" cy="7616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3:06:49.6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3:08:31.2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3:08:32.7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3:08:34.1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3:08:40.8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9T13:08:43.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0F5487-7A24-4694-A222-69CFB4F660E1}"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4284891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F5487-7A24-4694-A222-69CFB4F660E1}"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208127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F5487-7A24-4694-A222-69CFB4F660E1}"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4132973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0F5487-7A24-4694-A222-69CFB4F660E1}"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800901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0F5487-7A24-4694-A222-69CFB4F660E1}" type="datetimeFigureOut">
              <a:rPr lang="en-US" smtClean="0"/>
              <a:t>11/13/2020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198676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0F5487-7A24-4694-A222-69CFB4F660E1}"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216563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0F5487-7A24-4694-A222-69CFB4F660E1}" type="datetimeFigureOut">
              <a:rPr lang="en-US" smtClean="0"/>
              <a:t>11/13/2020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62098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0F5487-7A24-4694-A222-69CFB4F660E1}" type="datetimeFigureOut">
              <a:rPr lang="en-US" smtClean="0"/>
              <a:t>11/13/2020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2433941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0F5487-7A24-4694-A222-69CFB4F660E1}" type="datetimeFigureOut">
              <a:rPr lang="en-US" smtClean="0"/>
              <a:t>11/13/2020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190218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F5487-7A24-4694-A222-69CFB4F660E1}"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312057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0F5487-7A24-4694-A222-69CFB4F660E1}" type="datetimeFigureOut">
              <a:rPr lang="en-US" smtClean="0"/>
              <a:t>11/13/2020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B6B568-6D52-4C6F-B010-6537B1410D44}" type="slidenum">
              <a:rPr lang="en-US" smtClean="0"/>
              <a:t>‹#›</a:t>
            </a:fld>
            <a:endParaRPr lang="en-US"/>
          </a:p>
        </p:txBody>
      </p:sp>
    </p:spTree>
    <p:extLst>
      <p:ext uri="{BB962C8B-B14F-4D97-AF65-F5344CB8AC3E}">
        <p14:creationId xmlns:p14="http://schemas.microsoft.com/office/powerpoint/2010/main" val="3914294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0F5487-7A24-4694-A222-69CFB4F660E1}" type="datetimeFigureOut">
              <a:rPr lang="en-US" smtClean="0"/>
              <a:t>11/13/2020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B6B568-6D52-4C6F-B010-6537B1410D44}" type="slidenum">
              <a:rPr lang="en-US" smtClean="0"/>
              <a:t>‹#›</a:t>
            </a:fld>
            <a:endParaRPr lang="en-US"/>
          </a:p>
        </p:txBody>
      </p:sp>
    </p:spTree>
    <p:extLst>
      <p:ext uri="{BB962C8B-B14F-4D97-AF65-F5344CB8AC3E}">
        <p14:creationId xmlns:p14="http://schemas.microsoft.com/office/powerpoint/2010/main" val="1442856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s://www.geeksforgeeks.org/pointers-in-c-and-c-set-1-introduction-arithmetic-and-array/"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computernotes.com/cpp/introduction-to-oop/structure-of-a-cp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customXml" Target="../ink/ink6.xml"/><Relationship Id="rId13"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customXml" Target="../ink/ink5.xml"/><Relationship Id="rId12" Type="http://schemas.openxmlformats.org/officeDocument/2006/relationships/diagramColors" Target="../diagrams/colors1.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diagramQuickStyle" Target="../diagrams/quickStyle1.xml"/><Relationship Id="rId5" Type="http://schemas.openxmlformats.org/officeDocument/2006/relationships/customXml" Target="../ink/ink3.xml"/><Relationship Id="rId10" Type="http://schemas.openxmlformats.org/officeDocument/2006/relationships/diagramLayout" Target="../diagrams/layout1.xml"/><Relationship Id="rId4" Type="http://schemas.openxmlformats.org/officeDocument/2006/relationships/customXml" Target="../ink/ink2.xml"/><Relationship Id="rId9" Type="http://schemas.openxmlformats.org/officeDocument/2006/relationships/diagramData" Target="../diagrams/data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s://www.programiz.com/cpp-programming/arrays" TargetMode="External"/><Relationship Id="rId2" Type="http://schemas.openxmlformats.org/officeDocument/2006/relationships/hyperlink" Target="https://www.programiz.com/cpp-programming/poin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85000" lnSpcReduction="20000"/>
          </a:bodyPr>
          <a:lstStyle/>
          <a:p>
            <a:endParaRPr lang="en-US" b="1" dirty="0">
              <a:solidFill>
                <a:srgbClr val="FF0000"/>
              </a:solidFill>
            </a:endParaRPr>
          </a:p>
          <a:p>
            <a:r>
              <a:rPr lang="en-US" b="1" dirty="0" err="1">
                <a:solidFill>
                  <a:srgbClr val="FF0000"/>
                </a:solidFill>
              </a:rPr>
              <a:t>Mrs</a:t>
            </a:r>
            <a:r>
              <a:rPr lang="en-US" b="1" dirty="0">
                <a:solidFill>
                  <a:srgbClr val="FF0000"/>
                </a:solidFill>
              </a:rPr>
              <a:t> J </a:t>
            </a:r>
            <a:r>
              <a:rPr lang="en-US" b="1" dirty="0" err="1">
                <a:solidFill>
                  <a:srgbClr val="FF0000"/>
                </a:solidFill>
              </a:rPr>
              <a:t>Sreedevi</a:t>
            </a:r>
            <a:endParaRPr lang="en-US" b="1" dirty="0">
              <a:solidFill>
                <a:srgbClr val="FF0000"/>
              </a:solidFill>
            </a:endParaRPr>
          </a:p>
          <a:p>
            <a:r>
              <a:rPr lang="en-US" b="1" dirty="0">
                <a:solidFill>
                  <a:srgbClr val="FF0000"/>
                </a:solidFill>
              </a:rPr>
              <a:t>Assistant Professor</a:t>
            </a:r>
          </a:p>
          <a:p>
            <a:r>
              <a:rPr lang="en-US" b="1" dirty="0" err="1">
                <a:solidFill>
                  <a:srgbClr val="FF0000"/>
                </a:solidFill>
              </a:rPr>
              <a:t>Dept</a:t>
            </a:r>
            <a:r>
              <a:rPr lang="en-US" b="1" dirty="0">
                <a:solidFill>
                  <a:srgbClr val="FF0000"/>
                </a:solidFill>
              </a:rPr>
              <a:t> of CSE, MGIT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4800"/>
            <a:ext cx="7848600" cy="3775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79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3505200" cy="5821363"/>
          </a:xfrm>
        </p:spPr>
        <p:txBody>
          <a:bodyPr>
            <a:noAutofit/>
          </a:bodyPr>
          <a:lstStyle/>
          <a:p>
            <a:r>
              <a:rPr lang="en-IN" sz="2800" dirty="0"/>
              <a:t>class Test</a:t>
            </a:r>
            <a:endParaRPr lang="en-US" sz="2800" dirty="0"/>
          </a:p>
          <a:p>
            <a:r>
              <a:rPr lang="en-IN" sz="2800" dirty="0"/>
              <a:t>{    </a:t>
            </a:r>
            <a:endParaRPr lang="en-US" sz="2800" dirty="0"/>
          </a:p>
          <a:p>
            <a:r>
              <a:rPr lang="en-IN" sz="2800" dirty="0"/>
              <a:t>private:    </a:t>
            </a:r>
            <a:endParaRPr lang="en-US" sz="2800" dirty="0"/>
          </a:p>
          <a:p>
            <a:r>
              <a:rPr lang="en-IN" sz="2800" dirty="0"/>
              <a:t>    </a:t>
            </a:r>
            <a:r>
              <a:rPr lang="en-IN" sz="2800" dirty="0" err="1"/>
              <a:t>int</a:t>
            </a:r>
            <a:r>
              <a:rPr lang="en-IN" sz="2800" dirty="0"/>
              <a:t> data1;   </a:t>
            </a:r>
            <a:endParaRPr lang="en-US" sz="2800" dirty="0"/>
          </a:p>
          <a:p>
            <a:r>
              <a:rPr lang="en-IN" sz="2800" dirty="0"/>
              <a:t>     float data2;   </a:t>
            </a:r>
            <a:endParaRPr lang="en-US" sz="2800" dirty="0"/>
          </a:p>
          <a:p>
            <a:r>
              <a:rPr lang="en-IN" sz="2800" dirty="0"/>
              <a:t>   public:         </a:t>
            </a:r>
            <a:endParaRPr lang="en-US" sz="2800" dirty="0"/>
          </a:p>
          <a:p>
            <a:r>
              <a:rPr lang="en-IN" sz="2800" dirty="0"/>
              <a:t> void function1()  </a:t>
            </a:r>
            <a:endParaRPr lang="en-US" sz="2800" dirty="0"/>
          </a:p>
          <a:p>
            <a:r>
              <a:rPr lang="en-IN" sz="2800" dirty="0"/>
              <a:t>{   </a:t>
            </a:r>
            <a:endParaRPr lang="en-US" sz="2800" dirty="0"/>
          </a:p>
          <a:p>
            <a:r>
              <a:rPr lang="en-IN" sz="2800" dirty="0"/>
              <a:t> </a:t>
            </a:r>
            <a:endParaRPr lang="en-US" sz="2800" dirty="0"/>
          </a:p>
          <a:p>
            <a:r>
              <a:rPr lang="en-IN" sz="2800" dirty="0"/>
              <a:t>data1 = 2;</a:t>
            </a:r>
            <a:endParaRPr lang="en-US" sz="2800" dirty="0"/>
          </a:p>
          <a:p>
            <a:r>
              <a:rPr lang="en-IN" sz="2800" dirty="0"/>
              <a:t> }        </a:t>
            </a:r>
            <a:endParaRPr lang="en-US" sz="2800" dirty="0"/>
          </a:p>
          <a:p>
            <a:r>
              <a:rPr lang="en-IN" sz="2800" dirty="0"/>
              <a:t> </a:t>
            </a:r>
            <a:endParaRPr lang="en-US" sz="2800" dirty="0"/>
          </a:p>
        </p:txBody>
      </p:sp>
      <p:sp>
        <p:nvSpPr>
          <p:cNvPr id="4" name="Content Placeholder 2"/>
          <p:cNvSpPr txBox="1">
            <a:spLocks/>
          </p:cNvSpPr>
          <p:nvPr/>
        </p:nvSpPr>
        <p:spPr>
          <a:xfrm>
            <a:off x="4174958" y="380999"/>
            <a:ext cx="3505200" cy="5821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800" dirty="0"/>
              <a:t>float function2()</a:t>
            </a:r>
            <a:endParaRPr lang="en-US" sz="2800" dirty="0"/>
          </a:p>
          <a:p>
            <a:r>
              <a:rPr lang="en-IN" sz="2800" dirty="0"/>
              <a:t>       {    </a:t>
            </a:r>
            <a:endParaRPr lang="en-US" sz="2800" dirty="0"/>
          </a:p>
          <a:p>
            <a:r>
              <a:rPr lang="en-IN" sz="2800" dirty="0"/>
              <a:t>         data2 = 3.5;    </a:t>
            </a:r>
            <a:endParaRPr lang="en-US" sz="2800" dirty="0"/>
          </a:p>
          <a:p>
            <a:r>
              <a:rPr lang="en-IN" sz="2800" dirty="0"/>
              <a:t>        return data2;  </a:t>
            </a:r>
            <a:endParaRPr lang="en-US" sz="2800" dirty="0"/>
          </a:p>
          <a:p>
            <a:r>
              <a:rPr lang="en-IN" sz="2800" dirty="0"/>
              <a:t>      }   </a:t>
            </a:r>
            <a:endParaRPr lang="en-US" sz="2800" dirty="0"/>
          </a:p>
          <a:p>
            <a:r>
              <a:rPr lang="en-IN" sz="2800" dirty="0"/>
              <a:t>};</a:t>
            </a:r>
            <a:endParaRPr lang="en-US" sz="2800" dirty="0"/>
          </a:p>
          <a:p>
            <a:endParaRPr lang="en-IN" sz="2800" b="1" dirty="0"/>
          </a:p>
          <a:p>
            <a:r>
              <a:rPr lang="en-IN" sz="2800" b="1" dirty="0" err="1"/>
              <a:t>int</a:t>
            </a:r>
            <a:r>
              <a:rPr lang="en-IN" sz="2800" b="1" dirty="0"/>
              <a:t> main()</a:t>
            </a:r>
            <a:endParaRPr lang="en-US" sz="2800" b="1" dirty="0"/>
          </a:p>
          <a:p>
            <a:r>
              <a:rPr lang="en-IN" sz="2800" dirty="0"/>
              <a:t>{</a:t>
            </a:r>
            <a:endParaRPr lang="en-US" sz="2800" dirty="0"/>
          </a:p>
          <a:p>
            <a:r>
              <a:rPr lang="en-IN" sz="2800" dirty="0"/>
              <a:t>    Test o1, o2;</a:t>
            </a:r>
            <a:endParaRPr lang="en-US" sz="2800" dirty="0"/>
          </a:p>
          <a:p>
            <a:r>
              <a:rPr lang="en-IN" sz="2800" dirty="0"/>
              <a:t>}</a:t>
            </a:r>
            <a:endParaRPr lang="en-US" sz="2800" dirty="0"/>
          </a:p>
          <a:p>
            <a:endParaRPr lang="en-US" sz="2800" dirty="0"/>
          </a:p>
        </p:txBody>
      </p:sp>
    </p:spTree>
    <p:extLst>
      <p:ext uri="{BB962C8B-B14F-4D97-AF65-F5344CB8AC3E}">
        <p14:creationId xmlns:p14="http://schemas.microsoft.com/office/powerpoint/2010/main" val="24181817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aturation sat="400000"/>
                    </a14:imgEffect>
                    <a14:imgEffect>
                      <a14:brightnessContrast bright="-9000"/>
                    </a14:imgEffect>
                  </a14:imgLayer>
                </a14:imgProps>
              </a:ext>
              <a:ext uri="{28A0092B-C50C-407E-A947-70E740481C1C}">
                <a14:useLocalDpi xmlns:a14="http://schemas.microsoft.com/office/drawing/2010/main" val="0"/>
              </a:ext>
            </a:extLst>
          </a:blip>
          <a:srcRect/>
          <a:stretch>
            <a:fillRect/>
          </a:stretch>
        </p:blipFill>
        <p:spPr bwMode="auto">
          <a:xfrm>
            <a:off x="381000" y="1295400"/>
            <a:ext cx="8427451"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17769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92500" lnSpcReduction="20000"/>
          </a:bodyPr>
          <a:lstStyle/>
          <a:p>
            <a:r>
              <a:rPr lang="en-IN" dirty="0"/>
              <a:t>/*C++ Program to display address of elements of an array using both array and pointers*/</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a:t>
            </a:r>
            <a:endParaRPr lang="en-US" dirty="0"/>
          </a:p>
          <a:p>
            <a:r>
              <a:rPr lang="en-IN" dirty="0"/>
              <a:t>  float </a:t>
            </a:r>
            <a:r>
              <a:rPr lang="en-IN" dirty="0" err="1"/>
              <a:t>arr</a:t>
            </a:r>
            <a:r>
              <a:rPr lang="en-IN" dirty="0"/>
              <a:t>[5];</a:t>
            </a:r>
            <a:endParaRPr lang="en-US" dirty="0"/>
          </a:p>
          <a:p>
            <a:r>
              <a:rPr lang="en-IN" dirty="0"/>
              <a:t>    float *</a:t>
            </a:r>
            <a:r>
              <a:rPr lang="en-IN" dirty="0" err="1"/>
              <a:t>ptr</a:t>
            </a:r>
            <a:r>
              <a:rPr lang="en-IN" dirty="0"/>
              <a:t>;  </a:t>
            </a:r>
            <a:endParaRPr lang="en-US" dirty="0"/>
          </a:p>
          <a:p>
            <a:r>
              <a:rPr lang="en-IN" dirty="0"/>
              <a:t>      </a:t>
            </a:r>
            <a:r>
              <a:rPr lang="en-IN" dirty="0" err="1"/>
              <a:t>cout</a:t>
            </a:r>
            <a:r>
              <a:rPr lang="en-IN" dirty="0"/>
              <a:t> &lt;&lt; "Displaying address using arrays: " &lt;&lt; </a:t>
            </a:r>
            <a:r>
              <a:rPr lang="en-IN" dirty="0" err="1"/>
              <a:t>endl</a:t>
            </a:r>
            <a:r>
              <a:rPr lang="en-IN" dirty="0"/>
              <a:t>;    </a:t>
            </a:r>
            <a:endParaRPr lang="en-US" dirty="0"/>
          </a:p>
          <a:p>
            <a:r>
              <a:rPr lang="en-IN" dirty="0"/>
              <a:t>for (</a:t>
            </a:r>
            <a:r>
              <a:rPr lang="en-IN" dirty="0" err="1"/>
              <a:t>int</a:t>
            </a:r>
            <a:r>
              <a:rPr lang="en-IN" dirty="0"/>
              <a:t> </a:t>
            </a:r>
            <a:r>
              <a:rPr lang="en-IN" dirty="0" err="1"/>
              <a:t>i</a:t>
            </a:r>
            <a:r>
              <a:rPr lang="en-IN" dirty="0"/>
              <a:t> = 0; </a:t>
            </a:r>
            <a:r>
              <a:rPr lang="en-IN" dirty="0" err="1"/>
              <a:t>i</a:t>
            </a:r>
            <a:r>
              <a:rPr lang="en-IN" dirty="0"/>
              <a:t> &lt; 5; ++</a:t>
            </a:r>
            <a:r>
              <a:rPr lang="en-IN" dirty="0" err="1"/>
              <a:t>i</a:t>
            </a:r>
            <a:r>
              <a:rPr lang="en-IN" dirty="0"/>
              <a:t>)</a:t>
            </a:r>
            <a:endParaRPr lang="en-US" dirty="0"/>
          </a:p>
          <a:p>
            <a:r>
              <a:rPr lang="en-IN" dirty="0"/>
              <a:t>   {   </a:t>
            </a:r>
            <a:endParaRPr lang="en-US" dirty="0"/>
          </a:p>
          <a:p>
            <a:r>
              <a:rPr lang="en-IN" dirty="0"/>
              <a:t>     </a:t>
            </a:r>
            <a:r>
              <a:rPr lang="en-IN" dirty="0" err="1"/>
              <a:t>cout</a:t>
            </a:r>
            <a:r>
              <a:rPr lang="en-IN" dirty="0"/>
              <a:t> &lt;&lt; "&amp;</a:t>
            </a:r>
            <a:r>
              <a:rPr lang="en-IN" dirty="0" err="1"/>
              <a:t>arr</a:t>
            </a:r>
            <a:r>
              <a:rPr lang="en-IN" dirty="0"/>
              <a:t>[" &lt;&lt; </a:t>
            </a:r>
            <a:r>
              <a:rPr lang="en-IN" dirty="0" err="1"/>
              <a:t>i</a:t>
            </a:r>
            <a:r>
              <a:rPr lang="en-IN" dirty="0"/>
              <a:t> &lt;&lt; "] = " &lt;&lt; &amp;</a:t>
            </a:r>
            <a:r>
              <a:rPr lang="en-IN" dirty="0" err="1"/>
              <a:t>arr</a:t>
            </a:r>
            <a:r>
              <a:rPr lang="en-IN" dirty="0"/>
              <a:t>[</a:t>
            </a:r>
            <a:r>
              <a:rPr lang="en-IN" dirty="0" err="1"/>
              <a:t>i</a:t>
            </a:r>
            <a:r>
              <a:rPr lang="en-IN" dirty="0"/>
              <a:t>] &lt;&lt; </a:t>
            </a:r>
            <a:r>
              <a:rPr lang="en-IN" dirty="0" err="1"/>
              <a:t>endl</a:t>
            </a:r>
            <a:r>
              <a:rPr lang="en-IN" dirty="0"/>
              <a:t>;</a:t>
            </a:r>
            <a:endParaRPr lang="en-US" dirty="0"/>
          </a:p>
          <a:p>
            <a:r>
              <a:rPr lang="en-IN" dirty="0"/>
              <a:t>    }    </a:t>
            </a:r>
            <a:endParaRPr lang="en-US" dirty="0"/>
          </a:p>
          <a:p>
            <a:endParaRPr lang="en-US" dirty="0"/>
          </a:p>
        </p:txBody>
      </p:sp>
      <p:sp>
        <p:nvSpPr>
          <p:cNvPr id="2" name="Rectangle 1"/>
          <p:cNvSpPr/>
          <p:nvPr/>
        </p:nvSpPr>
        <p:spPr>
          <a:xfrm>
            <a:off x="5029200" y="1524000"/>
            <a:ext cx="4572000" cy="2031325"/>
          </a:xfrm>
          <a:prstGeom prst="rect">
            <a:avLst/>
          </a:prstGeom>
        </p:spPr>
        <p:txBody>
          <a:bodyPr>
            <a:spAutoFit/>
          </a:bodyPr>
          <a:lstStyle/>
          <a:p>
            <a:r>
              <a:rPr lang="en-IN" dirty="0">
                <a:solidFill>
                  <a:srgbClr val="FF0000"/>
                </a:solidFill>
              </a:rPr>
              <a:t>Output</a:t>
            </a:r>
            <a:endParaRPr lang="en-US" dirty="0">
              <a:solidFill>
                <a:srgbClr val="FF0000"/>
              </a:solidFill>
            </a:endParaRPr>
          </a:p>
          <a:p>
            <a:r>
              <a:rPr lang="en-IN" dirty="0">
                <a:solidFill>
                  <a:srgbClr val="FF0000"/>
                </a:solidFill>
              </a:rPr>
              <a:t>Displaying address using arrays:</a:t>
            </a:r>
            <a:endParaRPr lang="en-US" dirty="0">
              <a:solidFill>
                <a:srgbClr val="FF0000"/>
              </a:solidFill>
            </a:endParaRPr>
          </a:p>
          <a:p>
            <a:r>
              <a:rPr lang="en-IN" dirty="0">
                <a:solidFill>
                  <a:srgbClr val="FF0000"/>
                </a:solidFill>
              </a:rPr>
              <a:t>&amp;</a:t>
            </a:r>
            <a:r>
              <a:rPr lang="en-IN" dirty="0" err="1">
                <a:solidFill>
                  <a:srgbClr val="FF0000"/>
                </a:solidFill>
              </a:rPr>
              <a:t>arr</a:t>
            </a:r>
            <a:r>
              <a:rPr lang="en-IN" dirty="0">
                <a:solidFill>
                  <a:srgbClr val="FF0000"/>
                </a:solidFill>
              </a:rPr>
              <a:t>[0] = 0x61fdf0</a:t>
            </a:r>
          </a:p>
          <a:p>
            <a:r>
              <a:rPr lang="en-IN" dirty="0">
                <a:solidFill>
                  <a:srgbClr val="FF0000"/>
                </a:solidFill>
              </a:rPr>
              <a:t>&amp;</a:t>
            </a:r>
            <a:r>
              <a:rPr lang="en-IN" dirty="0" err="1">
                <a:solidFill>
                  <a:srgbClr val="FF0000"/>
                </a:solidFill>
              </a:rPr>
              <a:t>arr</a:t>
            </a:r>
            <a:r>
              <a:rPr lang="en-IN" dirty="0">
                <a:solidFill>
                  <a:srgbClr val="FF0000"/>
                </a:solidFill>
              </a:rPr>
              <a:t>[1] = 0x61fdf4</a:t>
            </a:r>
          </a:p>
          <a:p>
            <a:r>
              <a:rPr lang="en-IN" dirty="0">
                <a:solidFill>
                  <a:srgbClr val="FF0000"/>
                </a:solidFill>
              </a:rPr>
              <a:t>&amp;</a:t>
            </a:r>
            <a:r>
              <a:rPr lang="en-IN" dirty="0" err="1">
                <a:solidFill>
                  <a:srgbClr val="FF0000"/>
                </a:solidFill>
              </a:rPr>
              <a:t>arr</a:t>
            </a:r>
            <a:r>
              <a:rPr lang="en-IN" dirty="0">
                <a:solidFill>
                  <a:srgbClr val="FF0000"/>
                </a:solidFill>
              </a:rPr>
              <a:t>[2] = 0x61fdf8</a:t>
            </a:r>
          </a:p>
          <a:p>
            <a:r>
              <a:rPr lang="en-IN" dirty="0">
                <a:solidFill>
                  <a:srgbClr val="FF0000"/>
                </a:solidFill>
              </a:rPr>
              <a:t>&amp;</a:t>
            </a:r>
            <a:r>
              <a:rPr lang="en-IN" dirty="0" err="1">
                <a:solidFill>
                  <a:srgbClr val="FF0000"/>
                </a:solidFill>
              </a:rPr>
              <a:t>arr</a:t>
            </a:r>
            <a:r>
              <a:rPr lang="en-IN" dirty="0">
                <a:solidFill>
                  <a:srgbClr val="FF0000"/>
                </a:solidFill>
              </a:rPr>
              <a:t>[3] = 0x61fdfc</a:t>
            </a:r>
          </a:p>
          <a:p>
            <a:r>
              <a:rPr lang="en-IN" dirty="0">
                <a:solidFill>
                  <a:srgbClr val="FF0000"/>
                </a:solidFill>
              </a:rPr>
              <a:t>&amp;</a:t>
            </a:r>
            <a:r>
              <a:rPr lang="en-IN" dirty="0" err="1">
                <a:solidFill>
                  <a:srgbClr val="FF0000"/>
                </a:solidFill>
              </a:rPr>
              <a:t>arr</a:t>
            </a:r>
            <a:r>
              <a:rPr lang="en-IN" dirty="0">
                <a:solidFill>
                  <a:srgbClr val="FF0000"/>
                </a:solidFill>
              </a:rPr>
              <a:t>[4] = 0x61fe00</a:t>
            </a:r>
            <a:endParaRPr lang="en-US" dirty="0">
              <a:solidFill>
                <a:srgbClr val="FF0000"/>
              </a:solidFill>
            </a:endParaRPr>
          </a:p>
        </p:txBody>
      </p:sp>
    </p:spTree>
    <p:extLst>
      <p:ext uri="{BB962C8B-B14F-4D97-AF65-F5344CB8AC3E}">
        <p14:creationId xmlns:p14="http://schemas.microsoft.com/office/powerpoint/2010/main" val="29312645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04800"/>
            <a:ext cx="8229600" cy="4622804"/>
          </a:xfrm>
          <a:prstGeom prst="rect">
            <a:avLst/>
          </a:prstGeom>
        </p:spPr>
        <p:txBody>
          <a:bodyPr>
            <a:spAutoFit/>
          </a:bodyPr>
          <a:lstStyle/>
          <a:p>
            <a:r>
              <a:rPr lang="en-IN" dirty="0"/>
              <a:t>// </a:t>
            </a:r>
            <a:r>
              <a:rPr lang="en-IN" dirty="0" err="1"/>
              <a:t>ptr</a:t>
            </a:r>
            <a:r>
              <a:rPr lang="en-IN" dirty="0"/>
              <a:t> = &amp;</a:t>
            </a:r>
            <a:r>
              <a:rPr lang="en-IN" dirty="0" err="1"/>
              <a:t>arr</a:t>
            </a:r>
            <a:r>
              <a:rPr lang="en-IN" dirty="0"/>
              <a:t>[0]</a:t>
            </a:r>
            <a:endParaRPr lang="en-US" dirty="0"/>
          </a:p>
          <a:p>
            <a:r>
              <a:rPr lang="en-IN" dirty="0"/>
              <a:t>   </a:t>
            </a:r>
            <a:r>
              <a:rPr lang="en-IN" dirty="0" err="1"/>
              <a:t>ptr</a:t>
            </a:r>
            <a:r>
              <a:rPr lang="en-IN" dirty="0"/>
              <a:t> = </a:t>
            </a:r>
            <a:r>
              <a:rPr lang="en-IN" dirty="0" err="1"/>
              <a:t>arr</a:t>
            </a:r>
            <a:r>
              <a:rPr lang="en-IN" dirty="0"/>
              <a:t>;  </a:t>
            </a:r>
            <a:endParaRPr lang="en-US" dirty="0"/>
          </a:p>
          <a:p>
            <a:r>
              <a:rPr lang="en-IN" dirty="0"/>
              <a:t>  </a:t>
            </a:r>
            <a:r>
              <a:rPr lang="en-IN" dirty="0" err="1"/>
              <a:t>cout</a:t>
            </a:r>
            <a:r>
              <a:rPr lang="en-IN" dirty="0"/>
              <a:t>&lt;&lt;"\</a:t>
            </a:r>
            <a:r>
              <a:rPr lang="en-IN" dirty="0" err="1"/>
              <a:t>nDisplaying</a:t>
            </a:r>
            <a:r>
              <a:rPr lang="en-IN" dirty="0"/>
              <a:t> address using pointers: "&lt;&lt; </a:t>
            </a:r>
            <a:r>
              <a:rPr lang="en-IN" dirty="0" err="1"/>
              <a:t>endl</a:t>
            </a:r>
            <a:r>
              <a:rPr lang="en-IN" dirty="0"/>
              <a:t>;</a:t>
            </a:r>
            <a:endParaRPr lang="en-US" dirty="0"/>
          </a:p>
          <a:p>
            <a:r>
              <a:rPr lang="en-IN" dirty="0"/>
              <a:t>   for (</a:t>
            </a:r>
            <a:r>
              <a:rPr lang="en-IN" dirty="0" err="1"/>
              <a:t>int</a:t>
            </a:r>
            <a:r>
              <a:rPr lang="en-IN" dirty="0"/>
              <a:t> </a:t>
            </a:r>
            <a:r>
              <a:rPr lang="en-IN" dirty="0" err="1"/>
              <a:t>i</a:t>
            </a:r>
            <a:r>
              <a:rPr lang="en-IN" dirty="0"/>
              <a:t> = 0; </a:t>
            </a:r>
            <a:r>
              <a:rPr lang="en-IN" dirty="0" err="1"/>
              <a:t>i</a:t>
            </a:r>
            <a:r>
              <a:rPr lang="en-IN" dirty="0"/>
              <a:t> &lt; 5; ++</a:t>
            </a:r>
            <a:r>
              <a:rPr lang="en-IN" dirty="0" err="1"/>
              <a:t>i</a:t>
            </a:r>
            <a:r>
              <a:rPr lang="en-IN" dirty="0"/>
              <a:t>)</a:t>
            </a:r>
            <a:endParaRPr lang="en-US" dirty="0"/>
          </a:p>
          <a:p>
            <a:r>
              <a:rPr lang="en-IN" dirty="0"/>
              <a:t>    {      </a:t>
            </a:r>
            <a:endParaRPr lang="en-US" dirty="0"/>
          </a:p>
          <a:p>
            <a:r>
              <a:rPr lang="en-IN" dirty="0"/>
              <a:t>  </a:t>
            </a:r>
            <a:r>
              <a:rPr lang="en-IN" dirty="0" err="1"/>
              <a:t>cout</a:t>
            </a:r>
            <a:r>
              <a:rPr lang="en-IN" dirty="0"/>
              <a:t> &lt;&lt; "</a:t>
            </a:r>
            <a:r>
              <a:rPr lang="en-IN" dirty="0" err="1"/>
              <a:t>ptr</a:t>
            </a:r>
            <a:r>
              <a:rPr lang="en-IN" dirty="0"/>
              <a:t> + " &lt;&lt; </a:t>
            </a:r>
            <a:r>
              <a:rPr lang="en-IN" dirty="0" err="1"/>
              <a:t>i</a:t>
            </a:r>
            <a:r>
              <a:rPr lang="en-IN" dirty="0"/>
              <a:t> &lt;&lt; " = "&lt;&lt; </a:t>
            </a:r>
            <a:r>
              <a:rPr lang="en-IN" dirty="0" err="1"/>
              <a:t>ptr</a:t>
            </a:r>
            <a:r>
              <a:rPr lang="en-IN" dirty="0"/>
              <a:t> + </a:t>
            </a:r>
            <a:r>
              <a:rPr lang="en-IN" dirty="0" err="1"/>
              <a:t>i</a:t>
            </a:r>
            <a:r>
              <a:rPr lang="en-IN" dirty="0"/>
              <a:t> &lt;&lt; </a:t>
            </a:r>
            <a:r>
              <a:rPr lang="en-IN" dirty="0" err="1"/>
              <a:t>endl</a:t>
            </a:r>
            <a:r>
              <a:rPr lang="en-IN" dirty="0"/>
              <a:t>;  </a:t>
            </a:r>
            <a:endParaRPr lang="en-US" dirty="0"/>
          </a:p>
          <a:p>
            <a:r>
              <a:rPr lang="en-IN" dirty="0"/>
              <a:t>  }</a:t>
            </a:r>
            <a:endParaRPr lang="en-US" dirty="0"/>
          </a:p>
        </p:txBody>
      </p:sp>
      <p:sp>
        <p:nvSpPr>
          <p:cNvPr id="5" name="Rectangle 4"/>
          <p:cNvSpPr/>
          <p:nvPr/>
        </p:nvSpPr>
        <p:spPr>
          <a:xfrm>
            <a:off x="4343400" y="4876800"/>
            <a:ext cx="4572000" cy="1754326"/>
          </a:xfrm>
          <a:prstGeom prst="rect">
            <a:avLst/>
          </a:prstGeom>
        </p:spPr>
        <p:txBody>
          <a:bodyPr>
            <a:spAutoFit/>
          </a:bodyPr>
          <a:lstStyle/>
          <a:p>
            <a:r>
              <a:rPr lang="en-US" dirty="0">
                <a:solidFill>
                  <a:srgbClr val="FF0000"/>
                </a:solidFill>
              </a:rPr>
              <a:t>Displaying address using pointers:</a:t>
            </a:r>
          </a:p>
          <a:p>
            <a:r>
              <a:rPr lang="en-US" dirty="0">
                <a:solidFill>
                  <a:srgbClr val="FF0000"/>
                </a:solidFill>
              </a:rPr>
              <a:t>&amp;</a:t>
            </a:r>
            <a:r>
              <a:rPr lang="en-US" dirty="0" err="1">
                <a:solidFill>
                  <a:srgbClr val="FF0000"/>
                </a:solidFill>
              </a:rPr>
              <a:t>arr</a:t>
            </a:r>
            <a:r>
              <a:rPr lang="en-US" dirty="0">
                <a:solidFill>
                  <a:srgbClr val="FF0000"/>
                </a:solidFill>
              </a:rPr>
              <a:t>[0] = 0x61fdf0</a:t>
            </a:r>
          </a:p>
          <a:p>
            <a:r>
              <a:rPr lang="en-US" dirty="0">
                <a:solidFill>
                  <a:srgbClr val="FF0000"/>
                </a:solidFill>
              </a:rPr>
              <a:t>&amp;</a:t>
            </a:r>
            <a:r>
              <a:rPr lang="en-US" dirty="0" err="1">
                <a:solidFill>
                  <a:srgbClr val="FF0000"/>
                </a:solidFill>
              </a:rPr>
              <a:t>arr</a:t>
            </a:r>
            <a:r>
              <a:rPr lang="en-US" dirty="0">
                <a:solidFill>
                  <a:srgbClr val="FF0000"/>
                </a:solidFill>
              </a:rPr>
              <a:t>[1] = 0x61fdf4</a:t>
            </a:r>
          </a:p>
          <a:p>
            <a:r>
              <a:rPr lang="en-US" dirty="0">
                <a:solidFill>
                  <a:srgbClr val="FF0000"/>
                </a:solidFill>
              </a:rPr>
              <a:t>&amp;</a:t>
            </a:r>
            <a:r>
              <a:rPr lang="en-US" dirty="0" err="1">
                <a:solidFill>
                  <a:srgbClr val="FF0000"/>
                </a:solidFill>
              </a:rPr>
              <a:t>arr</a:t>
            </a:r>
            <a:r>
              <a:rPr lang="en-US" dirty="0">
                <a:solidFill>
                  <a:srgbClr val="FF0000"/>
                </a:solidFill>
              </a:rPr>
              <a:t>[2] = 0x61fdf8</a:t>
            </a:r>
          </a:p>
          <a:p>
            <a:r>
              <a:rPr lang="en-US" dirty="0">
                <a:solidFill>
                  <a:srgbClr val="FF0000"/>
                </a:solidFill>
              </a:rPr>
              <a:t>&amp;</a:t>
            </a:r>
            <a:r>
              <a:rPr lang="en-US" dirty="0" err="1">
                <a:solidFill>
                  <a:srgbClr val="FF0000"/>
                </a:solidFill>
              </a:rPr>
              <a:t>arr</a:t>
            </a:r>
            <a:r>
              <a:rPr lang="en-US" dirty="0">
                <a:solidFill>
                  <a:srgbClr val="FF0000"/>
                </a:solidFill>
              </a:rPr>
              <a:t>[3] = 0x61fdfc</a:t>
            </a:r>
          </a:p>
          <a:p>
            <a:r>
              <a:rPr lang="en-US" dirty="0">
                <a:solidFill>
                  <a:srgbClr val="FF0000"/>
                </a:solidFill>
              </a:rPr>
              <a:t>&amp;</a:t>
            </a:r>
            <a:r>
              <a:rPr lang="en-US" dirty="0" err="1">
                <a:solidFill>
                  <a:srgbClr val="FF0000"/>
                </a:solidFill>
              </a:rPr>
              <a:t>arr</a:t>
            </a:r>
            <a:r>
              <a:rPr lang="en-US" dirty="0">
                <a:solidFill>
                  <a:srgbClr val="FF0000"/>
                </a:solidFill>
              </a:rPr>
              <a:t>[4] = 0x61fe00</a:t>
            </a:r>
          </a:p>
        </p:txBody>
      </p:sp>
    </p:spTree>
    <p:extLst>
      <p:ext uri="{BB962C8B-B14F-4D97-AF65-F5344CB8AC3E}">
        <p14:creationId xmlns:p14="http://schemas.microsoft.com/office/powerpoint/2010/main" val="28712072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dirty="0" err="1"/>
              <a:t>cout</a:t>
            </a:r>
            <a:r>
              <a:rPr lang="en-US" dirty="0"/>
              <a:t> &lt;&lt; "Enter 5 numbers: ";</a:t>
            </a:r>
          </a:p>
          <a:p>
            <a:r>
              <a:rPr lang="en-US" dirty="0"/>
              <a:t>    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endParaRPr lang="en-US" dirty="0"/>
          </a:p>
          <a:p>
            <a:r>
              <a:rPr lang="en-US" dirty="0"/>
              <a:t>        // store input number in </a:t>
            </a:r>
            <a:r>
              <a:rPr lang="en-US" dirty="0" err="1"/>
              <a:t>arr</a:t>
            </a:r>
            <a:r>
              <a:rPr lang="en-US" dirty="0"/>
              <a:t>[</a:t>
            </a:r>
            <a:r>
              <a:rPr lang="en-US" dirty="0" err="1"/>
              <a:t>i</a:t>
            </a:r>
            <a:r>
              <a:rPr lang="en-US" dirty="0"/>
              <a:t>]</a:t>
            </a:r>
          </a:p>
          <a:p>
            <a:r>
              <a:rPr lang="en-US" dirty="0"/>
              <a:t>        </a:t>
            </a:r>
            <a:r>
              <a:rPr lang="en-US" dirty="0" err="1"/>
              <a:t>cin</a:t>
            </a:r>
            <a:r>
              <a:rPr lang="en-US" dirty="0"/>
              <a:t> &gt;&gt; *(</a:t>
            </a:r>
            <a:r>
              <a:rPr lang="en-US" dirty="0" err="1"/>
              <a:t>arr</a:t>
            </a:r>
            <a:r>
              <a:rPr lang="en-US" dirty="0"/>
              <a:t> + </a:t>
            </a:r>
            <a:r>
              <a:rPr lang="en-US" dirty="0" err="1"/>
              <a:t>i</a:t>
            </a:r>
            <a:r>
              <a:rPr lang="en-US" dirty="0"/>
              <a:t>) ;</a:t>
            </a:r>
          </a:p>
          <a:p>
            <a:r>
              <a:rPr lang="en-US" dirty="0"/>
              <a:t>    }</a:t>
            </a:r>
          </a:p>
          <a:p>
            <a:r>
              <a:rPr lang="en-US" dirty="0"/>
              <a:t>  </a:t>
            </a:r>
            <a:r>
              <a:rPr lang="en-US" dirty="0" err="1"/>
              <a:t>cout</a:t>
            </a:r>
            <a:r>
              <a:rPr lang="en-US" dirty="0"/>
              <a:t>&lt;&lt;"\</a:t>
            </a:r>
            <a:r>
              <a:rPr lang="en-US" dirty="0" err="1"/>
              <a:t>nDisplaying</a:t>
            </a:r>
            <a:r>
              <a:rPr lang="en-US" dirty="0"/>
              <a:t> values using pointers: "&lt;&lt; </a:t>
            </a:r>
            <a:r>
              <a:rPr lang="en-US" dirty="0" err="1"/>
              <a:t>endl</a:t>
            </a:r>
            <a:r>
              <a:rPr lang="en-US" dirty="0"/>
              <a:t>;</a:t>
            </a:r>
          </a:p>
          <a:p>
            <a:r>
              <a:rPr lang="en-US" dirty="0"/>
              <a:t>   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a:t>
            </a:r>
          </a:p>
          <a:p>
            <a:r>
              <a:rPr lang="en-US" dirty="0"/>
              <a:t>    {</a:t>
            </a:r>
          </a:p>
          <a:p>
            <a:r>
              <a:rPr lang="en-US" dirty="0"/>
              <a:t>  </a:t>
            </a:r>
            <a:r>
              <a:rPr lang="en-US" dirty="0" err="1"/>
              <a:t>cout</a:t>
            </a:r>
            <a:r>
              <a:rPr lang="en-US" dirty="0"/>
              <a:t> &lt;&lt; "*</a:t>
            </a:r>
            <a:r>
              <a:rPr lang="en-US" dirty="0" err="1"/>
              <a:t>ptr</a:t>
            </a:r>
            <a:r>
              <a:rPr lang="en-US" dirty="0"/>
              <a:t> + " &lt;&lt; </a:t>
            </a:r>
            <a:r>
              <a:rPr lang="en-US" dirty="0" err="1"/>
              <a:t>i</a:t>
            </a:r>
            <a:r>
              <a:rPr lang="en-US" dirty="0"/>
              <a:t> &lt;&lt; " = "&lt;&lt; *(</a:t>
            </a:r>
            <a:r>
              <a:rPr lang="en-US" dirty="0" err="1"/>
              <a:t>ptr</a:t>
            </a:r>
            <a:r>
              <a:rPr lang="en-US" dirty="0"/>
              <a:t> + </a:t>
            </a:r>
            <a:r>
              <a:rPr lang="en-US" dirty="0" err="1"/>
              <a:t>i</a:t>
            </a:r>
            <a:r>
              <a:rPr lang="en-US" dirty="0"/>
              <a:t>) &lt;&lt; </a:t>
            </a:r>
            <a:r>
              <a:rPr lang="en-US" dirty="0" err="1"/>
              <a:t>endl</a:t>
            </a:r>
            <a:r>
              <a:rPr lang="en-US" dirty="0"/>
              <a:t>;</a:t>
            </a:r>
          </a:p>
          <a:p>
            <a:r>
              <a:rPr lang="en-US" dirty="0"/>
              <a:t>  }    return 0;</a:t>
            </a:r>
          </a:p>
          <a:p>
            <a:r>
              <a:rPr lang="en-US" dirty="0"/>
              <a:t>}</a:t>
            </a:r>
          </a:p>
          <a:p>
            <a:endParaRPr lang="en-US" dirty="0"/>
          </a:p>
        </p:txBody>
      </p:sp>
    </p:spTree>
    <p:extLst>
      <p:ext uri="{BB962C8B-B14F-4D97-AF65-F5344CB8AC3E}">
        <p14:creationId xmlns:p14="http://schemas.microsoft.com/office/powerpoint/2010/main" val="21773602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US" dirty="0"/>
              <a:t>Enter 5 numbers: 1.234</a:t>
            </a:r>
          </a:p>
          <a:p>
            <a:r>
              <a:rPr lang="en-US" dirty="0"/>
              <a:t>2.2134</a:t>
            </a:r>
          </a:p>
          <a:p>
            <a:r>
              <a:rPr lang="en-US" dirty="0"/>
              <a:t>3.21</a:t>
            </a:r>
          </a:p>
          <a:p>
            <a:r>
              <a:rPr lang="en-US" dirty="0"/>
              <a:t>4.24</a:t>
            </a:r>
          </a:p>
          <a:p>
            <a:r>
              <a:rPr lang="en-US" dirty="0"/>
              <a:t>5.55</a:t>
            </a:r>
          </a:p>
          <a:p>
            <a:endParaRPr lang="en-US" dirty="0"/>
          </a:p>
          <a:p>
            <a:r>
              <a:rPr lang="en-US" dirty="0"/>
              <a:t>Displaying values using pointers:</a:t>
            </a:r>
          </a:p>
          <a:p>
            <a:r>
              <a:rPr lang="en-US" dirty="0"/>
              <a:t>*</a:t>
            </a:r>
            <a:r>
              <a:rPr lang="en-US" dirty="0" err="1"/>
              <a:t>ptr</a:t>
            </a:r>
            <a:r>
              <a:rPr lang="en-US" dirty="0"/>
              <a:t> + 0 = 1.234</a:t>
            </a:r>
          </a:p>
          <a:p>
            <a:r>
              <a:rPr lang="en-US" dirty="0"/>
              <a:t>*</a:t>
            </a:r>
            <a:r>
              <a:rPr lang="en-US" dirty="0" err="1"/>
              <a:t>ptr</a:t>
            </a:r>
            <a:r>
              <a:rPr lang="en-US" dirty="0"/>
              <a:t> + 1 = 2.2134</a:t>
            </a:r>
          </a:p>
          <a:p>
            <a:r>
              <a:rPr lang="en-US" dirty="0"/>
              <a:t>*</a:t>
            </a:r>
            <a:r>
              <a:rPr lang="en-US" dirty="0" err="1"/>
              <a:t>ptr</a:t>
            </a:r>
            <a:r>
              <a:rPr lang="en-US" dirty="0"/>
              <a:t> + 2 = 3.21</a:t>
            </a:r>
          </a:p>
          <a:p>
            <a:r>
              <a:rPr lang="en-US" dirty="0"/>
              <a:t>*</a:t>
            </a:r>
            <a:r>
              <a:rPr lang="en-US" dirty="0" err="1"/>
              <a:t>ptr</a:t>
            </a:r>
            <a:r>
              <a:rPr lang="en-US" dirty="0"/>
              <a:t> + 3 = 4.24</a:t>
            </a:r>
          </a:p>
          <a:p>
            <a:r>
              <a:rPr lang="en-US" dirty="0"/>
              <a:t>*</a:t>
            </a:r>
            <a:r>
              <a:rPr lang="en-US" dirty="0" err="1"/>
              <a:t>ptr</a:t>
            </a:r>
            <a:r>
              <a:rPr lang="en-US" dirty="0"/>
              <a:t> + 4 = 5.55</a:t>
            </a:r>
          </a:p>
        </p:txBody>
      </p:sp>
    </p:spTree>
    <p:extLst>
      <p:ext uri="{BB962C8B-B14F-4D97-AF65-F5344CB8AC3E}">
        <p14:creationId xmlns:p14="http://schemas.microsoft.com/office/powerpoint/2010/main" val="15589237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0000" lnSpcReduction="20000"/>
          </a:bodyPr>
          <a:lstStyle/>
          <a:p>
            <a:r>
              <a:rPr lang="en-IN" b="1" dirty="0"/>
              <a:t>References in C++</a:t>
            </a:r>
            <a:endParaRPr lang="en-US" b="1" dirty="0"/>
          </a:p>
          <a:p>
            <a:r>
              <a:rPr lang="en-IN" dirty="0"/>
              <a:t>When a variable is declared as reference, it becomes an alternative name for an existing variable. A variable can be declared as reference by putting ‘&amp;’ in the declaration.</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r>
              <a:rPr lang="en-IN" dirty="0" err="1"/>
              <a:t>int</a:t>
            </a:r>
            <a:r>
              <a:rPr lang="en-IN" dirty="0"/>
              <a:t> main()</a:t>
            </a:r>
            <a:endParaRPr lang="en-US" dirty="0"/>
          </a:p>
          <a:p>
            <a:r>
              <a:rPr lang="en-IN" dirty="0"/>
              <a:t>{</a:t>
            </a:r>
            <a:endParaRPr lang="en-US" dirty="0"/>
          </a:p>
          <a:p>
            <a:r>
              <a:rPr lang="en-IN" dirty="0"/>
              <a:t>  </a:t>
            </a:r>
            <a:r>
              <a:rPr lang="en-IN" dirty="0" err="1"/>
              <a:t>int</a:t>
            </a:r>
            <a:r>
              <a:rPr lang="en-IN" dirty="0"/>
              <a:t> x = 10;</a:t>
            </a:r>
            <a:endParaRPr lang="en-US" dirty="0"/>
          </a:p>
          <a:p>
            <a:r>
              <a:rPr lang="en-IN" dirty="0"/>
              <a:t>    // ref is a reference to x.</a:t>
            </a:r>
            <a:endParaRPr lang="en-US" dirty="0"/>
          </a:p>
          <a:p>
            <a:r>
              <a:rPr lang="en-IN" dirty="0"/>
              <a:t>  </a:t>
            </a:r>
            <a:r>
              <a:rPr lang="en-IN" dirty="0" err="1"/>
              <a:t>int</a:t>
            </a:r>
            <a:r>
              <a:rPr lang="en-IN" dirty="0"/>
              <a:t> &amp;ref = x;</a:t>
            </a:r>
            <a:endParaRPr lang="en-US" dirty="0"/>
          </a:p>
          <a:p>
            <a:r>
              <a:rPr lang="en-IN" dirty="0"/>
              <a:t>    // Value of x is now changed to 20</a:t>
            </a:r>
            <a:endParaRPr lang="en-US" dirty="0"/>
          </a:p>
          <a:p>
            <a:r>
              <a:rPr lang="en-IN" dirty="0"/>
              <a:t>  ref = 20;</a:t>
            </a:r>
            <a:endParaRPr lang="en-US" dirty="0"/>
          </a:p>
          <a:p>
            <a:r>
              <a:rPr lang="en-IN" dirty="0"/>
              <a:t>  </a:t>
            </a:r>
            <a:r>
              <a:rPr lang="en-IN" dirty="0" err="1"/>
              <a:t>cout</a:t>
            </a:r>
            <a:r>
              <a:rPr lang="en-IN" dirty="0"/>
              <a:t> &lt;&lt; "x = " &lt;&lt; x &lt;&lt; </a:t>
            </a:r>
            <a:r>
              <a:rPr lang="en-IN" dirty="0" err="1"/>
              <a:t>endl</a:t>
            </a:r>
            <a:r>
              <a:rPr lang="en-IN" dirty="0"/>
              <a:t> ;</a:t>
            </a:r>
            <a:endParaRPr lang="en-US" dirty="0"/>
          </a:p>
          <a:p>
            <a:r>
              <a:rPr lang="en-IN" dirty="0"/>
              <a:t>    // Value of x is now changed to 30</a:t>
            </a:r>
            <a:endParaRPr lang="en-US" dirty="0"/>
          </a:p>
          <a:p>
            <a:r>
              <a:rPr lang="en-IN" dirty="0"/>
              <a:t>  x = 30;</a:t>
            </a:r>
            <a:endParaRPr lang="en-US" dirty="0"/>
          </a:p>
          <a:p>
            <a:r>
              <a:rPr lang="en-IN" dirty="0"/>
              <a:t>  </a:t>
            </a:r>
            <a:r>
              <a:rPr lang="en-IN" dirty="0" err="1"/>
              <a:t>cout</a:t>
            </a:r>
            <a:r>
              <a:rPr lang="en-IN" dirty="0"/>
              <a:t> &lt;&lt; "ref = " &lt;&lt; ref &lt;&lt; </a:t>
            </a:r>
            <a:r>
              <a:rPr lang="en-IN" dirty="0" err="1"/>
              <a:t>endl</a:t>
            </a:r>
            <a:r>
              <a:rPr lang="en-IN" dirty="0"/>
              <a:t> ;</a:t>
            </a:r>
            <a:endParaRPr lang="en-US" dirty="0"/>
          </a:p>
          <a:p>
            <a:r>
              <a:rPr lang="en-IN" dirty="0"/>
              <a:t>    return 0;</a:t>
            </a:r>
            <a:endParaRPr lang="en-US" dirty="0"/>
          </a:p>
          <a:p>
            <a:r>
              <a:rPr lang="en-IN" dirty="0"/>
              <a:t>}</a:t>
            </a:r>
            <a:endParaRPr lang="en-US" dirty="0"/>
          </a:p>
          <a:p>
            <a:endParaRPr lang="en-US" dirty="0"/>
          </a:p>
        </p:txBody>
      </p:sp>
      <p:sp>
        <p:nvSpPr>
          <p:cNvPr id="2" name="Rectangle 1"/>
          <p:cNvSpPr/>
          <p:nvPr/>
        </p:nvSpPr>
        <p:spPr>
          <a:xfrm>
            <a:off x="6858000" y="3124200"/>
            <a:ext cx="4572000" cy="1200329"/>
          </a:xfrm>
          <a:prstGeom prst="rect">
            <a:avLst/>
          </a:prstGeom>
        </p:spPr>
        <p:txBody>
          <a:bodyPr>
            <a:spAutoFit/>
          </a:bodyPr>
          <a:lstStyle/>
          <a:p>
            <a:r>
              <a:rPr lang="en-IN" dirty="0"/>
              <a:t>output:</a:t>
            </a:r>
            <a:endParaRPr lang="en-US" dirty="0"/>
          </a:p>
          <a:p>
            <a:r>
              <a:rPr lang="en-IN" dirty="0"/>
              <a:t> x = 20</a:t>
            </a:r>
          </a:p>
          <a:p>
            <a:r>
              <a:rPr lang="en-IN" dirty="0"/>
              <a:t>ref = 30</a:t>
            </a:r>
            <a:endParaRPr lang="en-US" dirty="0"/>
          </a:p>
          <a:p>
            <a:endParaRPr lang="en-US" dirty="0"/>
          </a:p>
        </p:txBody>
      </p:sp>
    </p:spTree>
    <p:extLst>
      <p:ext uri="{BB962C8B-B14F-4D97-AF65-F5344CB8AC3E}">
        <p14:creationId xmlns:p14="http://schemas.microsoft.com/office/powerpoint/2010/main" val="39847395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115100265"/>
              </p:ext>
            </p:extLst>
          </p:nvPr>
        </p:nvGraphicFramePr>
        <p:xfrm>
          <a:off x="1371600" y="914400"/>
          <a:ext cx="6705600" cy="4704060"/>
        </p:xfrm>
        <a:graphic>
          <a:graphicData uri="http://schemas.openxmlformats.org/drawingml/2006/table">
            <a:tbl>
              <a:tblPr firstRow="1" firstCol="1" bandRow="1">
                <a:tableStyleId>{5C22544A-7EE6-4342-B048-85BDC9FD1C3A}</a:tableStyleId>
              </a:tblPr>
              <a:tblGrid>
                <a:gridCol w="3418200">
                  <a:extLst>
                    <a:ext uri="{9D8B030D-6E8A-4147-A177-3AD203B41FA5}">
                      <a16:colId xmlns:a16="http://schemas.microsoft.com/office/drawing/2014/main" val="20000"/>
                    </a:ext>
                  </a:extLst>
                </a:gridCol>
                <a:gridCol w="3287400">
                  <a:extLst>
                    <a:ext uri="{9D8B030D-6E8A-4147-A177-3AD203B41FA5}">
                      <a16:colId xmlns:a16="http://schemas.microsoft.com/office/drawing/2014/main" val="20001"/>
                    </a:ext>
                  </a:extLst>
                </a:gridCol>
              </a:tblGrid>
              <a:tr h="717980">
                <a:tc>
                  <a:txBody>
                    <a:bodyPr/>
                    <a:lstStyle/>
                    <a:p>
                      <a:pPr marL="0" marR="0" algn="ctr">
                        <a:spcBef>
                          <a:spcPts val="0"/>
                        </a:spcBef>
                        <a:spcAft>
                          <a:spcPts val="0"/>
                        </a:spcAft>
                      </a:pPr>
                      <a:r>
                        <a:rPr lang="en-IN" sz="2400" kern="150" dirty="0">
                          <a:solidFill>
                            <a:srgbClr val="FFFF00"/>
                          </a:solidFill>
                          <a:effectLst/>
                        </a:rPr>
                        <a:t>References</a:t>
                      </a:r>
                      <a:endParaRPr lang="en-US" sz="2400" b="1" kern="150" dirty="0">
                        <a:solidFill>
                          <a:srgbClr val="FFFF00"/>
                        </a:solidFill>
                        <a:effectLst/>
                        <a:latin typeface="Liberation Serif"/>
                        <a:ea typeface="Noto Sans CJK SC Regular"/>
                        <a:cs typeface="FreeSans"/>
                      </a:endParaRPr>
                    </a:p>
                  </a:txBody>
                  <a:tcPr marL="17780" marR="17780" marT="17780" marB="17780" anchor="ctr"/>
                </a:tc>
                <a:tc>
                  <a:txBody>
                    <a:bodyPr/>
                    <a:lstStyle/>
                    <a:p>
                      <a:pPr marL="0" marR="0" algn="ctr">
                        <a:spcBef>
                          <a:spcPts val="0"/>
                        </a:spcBef>
                        <a:spcAft>
                          <a:spcPts val="0"/>
                        </a:spcAft>
                      </a:pPr>
                      <a:r>
                        <a:rPr lang="en-IN" sz="2400" kern="150" dirty="0">
                          <a:solidFill>
                            <a:srgbClr val="FFFF00"/>
                          </a:solidFill>
                          <a:effectLst/>
                        </a:rPr>
                        <a:t>Pointers</a:t>
                      </a:r>
                      <a:endParaRPr lang="en-US" sz="2400" b="1" kern="150" dirty="0">
                        <a:solidFill>
                          <a:srgbClr val="FFFF00"/>
                        </a:solidFill>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0"/>
                  </a:ext>
                </a:extLst>
              </a:tr>
              <a:tr h="717980">
                <a:tc>
                  <a:txBody>
                    <a:bodyPr/>
                    <a:lstStyle/>
                    <a:p>
                      <a:pPr marL="0" marR="0">
                        <a:spcBef>
                          <a:spcPts val="0"/>
                        </a:spcBef>
                        <a:spcAft>
                          <a:spcPts val="0"/>
                        </a:spcAft>
                      </a:pPr>
                      <a:r>
                        <a:rPr lang="en-IN" sz="2400" kern="150" dirty="0">
                          <a:effectLst/>
                        </a:rPr>
                        <a:t>Reference must be initialized when it is created.</a:t>
                      </a:r>
                      <a:endParaRPr lang="en-US" sz="24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400" kern="150" dirty="0">
                          <a:effectLst/>
                        </a:rPr>
                        <a:t>Pointers can be initialized any time.</a:t>
                      </a:r>
                      <a:endParaRPr lang="en-US" sz="24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1"/>
                  </a:ext>
                </a:extLst>
              </a:tr>
              <a:tr h="1319080">
                <a:tc>
                  <a:txBody>
                    <a:bodyPr/>
                    <a:lstStyle/>
                    <a:p>
                      <a:pPr marL="0" marR="0">
                        <a:spcBef>
                          <a:spcPts val="0"/>
                        </a:spcBef>
                        <a:spcAft>
                          <a:spcPts val="0"/>
                        </a:spcAft>
                      </a:pPr>
                      <a:r>
                        <a:rPr lang="en-IN" sz="2400" kern="150" dirty="0">
                          <a:effectLst/>
                        </a:rPr>
                        <a:t>Once initialized, we cannot reinitialize a reference.</a:t>
                      </a:r>
                      <a:endParaRPr lang="en-US" sz="24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400" kern="150" dirty="0">
                          <a:effectLst/>
                        </a:rPr>
                        <a:t>Pointers can be reinitialized any number of time.</a:t>
                      </a:r>
                      <a:endParaRPr lang="en-US" sz="24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2"/>
                  </a:ext>
                </a:extLst>
              </a:tr>
              <a:tr h="717980">
                <a:tc>
                  <a:txBody>
                    <a:bodyPr/>
                    <a:lstStyle/>
                    <a:p>
                      <a:pPr marL="0" marR="0">
                        <a:spcBef>
                          <a:spcPts val="0"/>
                        </a:spcBef>
                        <a:spcAft>
                          <a:spcPts val="0"/>
                        </a:spcAft>
                      </a:pPr>
                      <a:r>
                        <a:rPr lang="en-IN" sz="2400" kern="150">
                          <a:effectLst/>
                        </a:rPr>
                        <a:t>You can never have a NULL reference.</a:t>
                      </a:r>
                      <a:endParaRPr lang="en-US" sz="24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400" kern="150" dirty="0">
                          <a:effectLst/>
                        </a:rPr>
                        <a:t>Pointers can be NULL.</a:t>
                      </a:r>
                      <a:endParaRPr lang="en-US" sz="24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3"/>
                  </a:ext>
                </a:extLst>
              </a:tr>
              <a:tr h="717980">
                <a:tc>
                  <a:txBody>
                    <a:bodyPr/>
                    <a:lstStyle/>
                    <a:p>
                      <a:pPr marL="0" marR="0">
                        <a:spcBef>
                          <a:spcPts val="0"/>
                        </a:spcBef>
                        <a:spcAft>
                          <a:spcPts val="0"/>
                        </a:spcAft>
                      </a:pPr>
                      <a:r>
                        <a:rPr lang="en-IN" sz="2400" kern="150">
                          <a:effectLst/>
                        </a:rPr>
                        <a:t>Reference is automatically dereferenced.</a:t>
                      </a:r>
                      <a:endParaRPr lang="en-US" sz="24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400" kern="150" dirty="0">
                          <a:effectLst/>
                        </a:rPr>
                        <a:t>* is used to dereference a pointer.</a:t>
                      </a:r>
                      <a:endParaRPr lang="en-US" sz="24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304800" y="61508"/>
            <a:ext cx="5524013" cy="943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7617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Times New Roman" pitchFamily="18" charset="0"/>
                <a:cs typeface="Times New Roman" pitchFamily="18" charset="0"/>
              </a:rPr>
              <a:t>Difference between Reference and Pointer</a:t>
            </a:r>
            <a:endParaRPr kumimoji="0" lang="en-US" altLang="zh-CN" sz="2400" b="1" i="0" u="none" strike="noStrike" cap="none" normalizeH="0" baseline="0" dirty="0">
              <a:ln>
                <a:noFill/>
              </a:ln>
              <a:solidFill>
                <a:schemeClr val="tx1"/>
              </a:solidFill>
              <a:effectLst/>
              <a:latin typeface="Liberation Serif"/>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904870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62500" lnSpcReduction="20000"/>
          </a:bodyPr>
          <a:lstStyle/>
          <a:p>
            <a:r>
              <a:rPr lang="en-IN" b="1" dirty="0"/>
              <a:t>Structures</a:t>
            </a:r>
            <a:endParaRPr lang="en-US" dirty="0"/>
          </a:p>
          <a:p>
            <a:r>
              <a:rPr lang="en-IN" dirty="0"/>
              <a:t>C++ Structure is a collection of different data types, methods</a:t>
            </a:r>
            <a:endParaRPr lang="en-US" dirty="0"/>
          </a:p>
          <a:p>
            <a:r>
              <a:rPr lang="en-IN" b="1" dirty="0"/>
              <a:t>Syntax :</a:t>
            </a:r>
            <a:endParaRPr lang="en-US" dirty="0"/>
          </a:p>
          <a:p>
            <a:r>
              <a:rPr lang="en-IN" dirty="0" err="1"/>
              <a:t>struct</a:t>
            </a:r>
            <a:r>
              <a:rPr lang="en-IN" dirty="0"/>
              <a:t> </a:t>
            </a:r>
            <a:r>
              <a:rPr lang="en-IN" dirty="0" err="1"/>
              <a:t>structure_name</a:t>
            </a:r>
            <a:r>
              <a:rPr lang="en-IN" dirty="0"/>
              <a:t>  </a:t>
            </a:r>
            <a:endParaRPr lang="en-US" dirty="0"/>
          </a:p>
          <a:p>
            <a:r>
              <a:rPr lang="en-IN" dirty="0"/>
              <a:t>{  </a:t>
            </a:r>
            <a:endParaRPr lang="en-US" dirty="0"/>
          </a:p>
          <a:p>
            <a:r>
              <a:rPr lang="en-IN" dirty="0"/>
              <a:t>    </a:t>
            </a:r>
            <a:r>
              <a:rPr lang="en-IN" dirty="0" err="1"/>
              <a:t>int</a:t>
            </a:r>
            <a:r>
              <a:rPr lang="en-IN" dirty="0"/>
              <a:t> a;</a:t>
            </a:r>
          </a:p>
          <a:p>
            <a:r>
              <a:rPr lang="en-IN" dirty="0"/>
              <a:t>float b;</a:t>
            </a:r>
          </a:p>
          <a:p>
            <a:r>
              <a:rPr lang="en-IN" dirty="0"/>
              <a:t> </a:t>
            </a:r>
            <a:r>
              <a:rPr lang="en-IN" dirty="0" err="1"/>
              <a:t>voi</a:t>
            </a:r>
            <a:r>
              <a:rPr lang="en-IN" dirty="0"/>
              <a:t> sum()</a:t>
            </a:r>
          </a:p>
          <a:p>
            <a:r>
              <a:rPr lang="en-IN" dirty="0"/>
              <a:t>{</a:t>
            </a:r>
          </a:p>
          <a:p>
            <a:endParaRPr lang="en-IN" dirty="0"/>
          </a:p>
          <a:p>
            <a:endParaRPr lang="en-IN" dirty="0"/>
          </a:p>
          <a:p>
            <a:r>
              <a:rPr lang="en-IN" dirty="0"/>
              <a:t>}</a:t>
            </a:r>
          </a:p>
          <a:p>
            <a:r>
              <a:rPr lang="en-IN" dirty="0"/>
              <a:t>// member declarations.  </a:t>
            </a:r>
            <a:endParaRPr lang="en-US" dirty="0"/>
          </a:p>
          <a:p>
            <a:r>
              <a:rPr lang="en-IN" dirty="0"/>
              <a:t>} ;  </a:t>
            </a:r>
            <a:endParaRPr lang="en-US" dirty="0"/>
          </a:p>
          <a:p>
            <a:r>
              <a:rPr lang="en-IN" b="1" dirty="0"/>
              <a:t>Instance of Structure</a:t>
            </a:r>
            <a:endParaRPr lang="en-US" b="1" dirty="0"/>
          </a:p>
          <a:p>
            <a:r>
              <a:rPr lang="en-IN" dirty="0"/>
              <a:t>Structure variable can be defined as:</a:t>
            </a:r>
            <a:endParaRPr lang="en-US" dirty="0"/>
          </a:p>
          <a:p>
            <a:r>
              <a:rPr lang="en-IN" dirty="0" err="1"/>
              <a:t>struct</a:t>
            </a:r>
            <a:r>
              <a:rPr lang="en-IN" dirty="0"/>
              <a:t> Student   s;</a:t>
            </a:r>
            <a:endParaRPr lang="en-US" dirty="0"/>
          </a:p>
          <a:p>
            <a:r>
              <a:rPr lang="en-IN" dirty="0"/>
              <a:t>Here, s is a structure variable of type Student. When the structure variable is created, the memory will be allocated. </a:t>
            </a:r>
            <a:endParaRPr lang="en-US" dirty="0"/>
          </a:p>
          <a:p>
            <a:endParaRPr lang="en-US" b="1" dirty="0"/>
          </a:p>
        </p:txBody>
      </p:sp>
    </p:spTree>
    <p:extLst>
      <p:ext uri="{BB962C8B-B14F-4D97-AF65-F5344CB8AC3E}">
        <p14:creationId xmlns:p14="http://schemas.microsoft.com/office/powerpoint/2010/main" val="20178065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70000" lnSpcReduction="20000"/>
          </a:bodyPr>
          <a:lstStyle/>
          <a:p>
            <a:r>
              <a:rPr lang="en-IN" b="1" dirty="0" err="1"/>
              <a:t>Struct</a:t>
            </a:r>
            <a:r>
              <a:rPr lang="en-IN" b="1" dirty="0"/>
              <a:t> Example</a:t>
            </a:r>
            <a:endParaRPr lang="en-US" b="1" dirty="0"/>
          </a:p>
          <a:p>
            <a:r>
              <a:rPr lang="en-IN" dirty="0"/>
              <a:t>Let's see a simple example of </a:t>
            </a:r>
            <a:r>
              <a:rPr lang="en-IN" dirty="0" err="1"/>
              <a:t>struct</a:t>
            </a:r>
            <a:r>
              <a:rPr lang="en-IN" dirty="0"/>
              <a:t> Rectangle which has two data members width and height.</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a:t> </a:t>
            </a:r>
            <a:r>
              <a:rPr lang="en-IN" dirty="0" err="1"/>
              <a:t>struct</a:t>
            </a:r>
            <a:r>
              <a:rPr lang="en-IN" dirty="0"/>
              <a:t> Rectangle      </a:t>
            </a:r>
            <a:endParaRPr lang="en-US" dirty="0"/>
          </a:p>
          <a:p>
            <a:r>
              <a:rPr lang="en-IN" dirty="0"/>
              <a:t>{      </a:t>
            </a:r>
            <a:endParaRPr lang="en-US" dirty="0"/>
          </a:p>
          <a:p>
            <a:r>
              <a:rPr lang="en-IN" dirty="0"/>
              <a:t>   </a:t>
            </a:r>
            <a:r>
              <a:rPr lang="en-IN" dirty="0" err="1"/>
              <a:t>int</a:t>
            </a:r>
            <a:r>
              <a:rPr lang="en-IN" dirty="0"/>
              <a:t> width, height;      </a:t>
            </a:r>
            <a:endParaRPr lang="en-US" dirty="0"/>
          </a:p>
          <a:p>
            <a:r>
              <a:rPr lang="en-IN" dirty="0"/>
              <a:t>      </a:t>
            </a:r>
            <a:endParaRPr lang="en-US" dirty="0"/>
          </a:p>
          <a:p>
            <a:r>
              <a:rPr lang="en-IN" dirty="0"/>
              <a:t> };      </a:t>
            </a:r>
            <a:endParaRPr lang="en-US" dirty="0"/>
          </a:p>
          <a:p>
            <a:r>
              <a:rPr lang="en-IN" dirty="0" err="1"/>
              <a:t>int</a:t>
            </a:r>
            <a:r>
              <a:rPr lang="en-IN" dirty="0"/>
              <a:t> main(void) {    </a:t>
            </a:r>
            <a:endParaRPr lang="en-US" dirty="0"/>
          </a:p>
          <a:p>
            <a:r>
              <a:rPr lang="en-IN" dirty="0"/>
              <a:t>    </a:t>
            </a:r>
            <a:r>
              <a:rPr lang="en-IN" dirty="0" err="1"/>
              <a:t>struct</a:t>
            </a:r>
            <a:r>
              <a:rPr lang="en-IN" dirty="0"/>
              <a:t>  Rectangle rec;    </a:t>
            </a:r>
            <a:endParaRPr lang="en-US" dirty="0"/>
          </a:p>
          <a:p>
            <a:r>
              <a:rPr lang="en-IN" dirty="0"/>
              <a:t>    </a:t>
            </a:r>
            <a:r>
              <a:rPr lang="en-IN" dirty="0" err="1"/>
              <a:t>rec.width</a:t>
            </a:r>
            <a:r>
              <a:rPr lang="en-IN" dirty="0"/>
              <a:t>=8;    </a:t>
            </a:r>
            <a:endParaRPr lang="en-US" dirty="0"/>
          </a:p>
          <a:p>
            <a:r>
              <a:rPr lang="en-IN" dirty="0"/>
              <a:t>    </a:t>
            </a:r>
            <a:r>
              <a:rPr lang="en-IN" dirty="0" err="1"/>
              <a:t>rec.height</a:t>
            </a:r>
            <a:r>
              <a:rPr lang="en-IN" dirty="0"/>
              <a:t>=5;    </a:t>
            </a:r>
            <a:endParaRPr lang="en-US" dirty="0"/>
          </a:p>
          <a:p>
            <a:r>
              <a:rPr lang="en-IN" dirty="0"/>
              <a:t>   </a:t>
            </a:r>
            <a:r>
              <a:rPr lang="en-IN" dirty="0" err="1"/>
              <a:t>cout</a:t>
            </a:r>
            <a:r>
              <a:rPr lang="en-IN" dirty="0"/>
              <a:t>&lt;&lt;"Area of Rectangle is: "&lt;&lt;(</a:t>
            </a:r>
            <a:r>
              <a:rPr lang="en-IN" dirty="0" err="1"/>
              <a:t>rec.width</a:t>
            </a:r>
            <a:r>
              <a:rPr lang="en-IN" dirty="0"/>
              <a:t> * </a:t>
            </a:r>
            <a:r>
              <a:rPr lang="en-IN" dirty="0" err="1"/>
              <a:t>rec.height</a:t>
            </a:r>
            <a:r>
              <a:rPr lang="en-IN" dirty="0"/>
              <a:t>)&lt;&lt;</a:t>
            </a:r>
            <a:r>
              <a:rPr lang="en-IN" dirty="0" err="1"/>
              <a:t>endl</a:t>
            </a:r>
            <a:r>
              <a:rPr lang="en-IN" dirty="0"/>
              <a:t>;    </a:t>
            </a:r>
            <a:endParaRPr lang="en-US" dirty="0"/>
          </a:p>
          <a:p>
            <a:r>
              <a:rPr lang="en-IN" dirty="0"/>
              <a:t> return 0;    </a:t>
            </a:r>
            <a:endParaRPr lang="en-US" dirty="0"/>
          </a:p>
          <a:p>
            <a:r>
              <a:rPr lang="en-IN" dirty="0"/>
              <a:t>}    </a:t>
            </a:r>
            <a:endParaRPr lang="en-US" dirty="0"/>
          </a:p>
          <a:p>
            <a:endParaRPr lang="en-US" dirty="0"/>
          </a:p>
          <a:p>
            <a:endParaRPr lang="en-US" dirty="0"/>
          </a:p>
        </p:txBody>
      </p:sp>
    </p:spTree>
    <p:extLst>
      <p:ext uri="{BB962C8B-B14F-4D97-AF65-F5344CB8AC3E}">
        <p14:creationId xmlns:p14="http://schemas.microsoft.com/office/powerpoint/2010/main" val="26697026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Autofit/>
          </a:bodyPr>
          <a:lstStyle/>
          <a:p>
            <a:r>
              <a:rPr lang="en-IN" sz="2000" b="1" dirty="0" err="1"/>
              <a:t>Struct</a:t>
            </a:r>
            <a:r>
              <a:rPr lang="en-IN" sz="2000" b="1" dirty="0"/>
              <a:t> Example:</a:t>
            </a:r>
            <a:endParaRPr lang="en-US" sz="2000" b="1" dirty="0"/>
          </a:p>
          <a:p>
            <a:r>
              <a:rPr lang="en-IN" sz="2000" b="1" dirty="0"/>
              <a:t>Using Constructor(constructor in C++ is a special method that is automatically called when an object of a class is created.) and Method</a:t>
            </a:r>
            <a:endParaRPr lang="en-US" sz="2000" b="1" dirty="0"/>
          </a:p>
          <a:p>
            <a:r>
              <a:rPr lang="en-IN" sz="2000" dirty="0"/>
              <a:t>#include&lt;</a:t>
            </a:r>
            <a:r>
              <a:rPr lang="en-IN" sz="2000" dirty="0" err="1"/>
              <a:t>iostream</a:t>
            </a:r>
            <a:r>
              <a:rPr lang="en-IN" sz="2000" dirty="0"/>
              <a:t>&gt;</a:t>
            </a:r>
            <a:endParaRPr lang="en-US" sz="2000" dirty="0"/>
          </a:p>
          <a:p>
            <a:r>
              <a:rPr lang="en-IN" sz="2000" dirty="0"/>
              <a:t>using namespace </a:t>
            </a:r>
            <a:r>
              <a:rPr lang="en-IN" sz="2000" dirty="0" err="1"/>
              <a:t>std</a:t>
            </a:r>
            <a:r>
              <a:rPr lang="en-IN" sz="2000" dirty="0"/>
              <a:t>;</a:t>
            </a:r>
            <a:endParaRPr lang="en-US" sz="2000" dirty="0"/>
          </a:p>
          <a:p>
            <a:r>
              <a:rPr lang="en-IN" sz="2000" dirty="0" err="1"/>
              <a:t>struct</a:t>
            </a:r>
            <a:r>
              <a:rPr lang="en-IN" sz="2000" dirty="0"/>
              <a:t> rec</a:t>
            </a:r>
            <a:endParaRPr lang="en-US" sz="2000" dirty="0"/>
          </a:p>
          <a:p>
            <a:r>
              <a:rPr lang="en-IN" sz="2000" dirty="0"/>
              <a:t>{</a:t>
            </a:r>
            <a:endParaRPr lang="en-US" sz="2000" dirty="0"/>
          </a:p>
          <a:p>
            <a:r>
              <a:rPr lang="en-IN" sz="2000" dirty="0" err="1"/>
              <a:t>int</a:t>
            </a:r>
            <a:r>
              <a:rPr lang="en-IN" sz="2000" dirty="0"/>
              <a:t> </a:t>
            </a:r>
            <a:r>
              <a:rPr lang="en-IN" sz="2000" dirty="0" err="1"/>
              <a:t>width,height</a:t>
            </a:r>
            <a:r>
              <a:rPr lang="en-IN" sz="2000" dirty="0"/>
              <a:t>;</a:t>
            </a:r>
            <a:endParaRPr lang="en-US" sz="2000" dirty="0"/>
          </a:p>
          <a:p>
            <a:r>
              <a:rPr lang="en-IN" sz="2000" dirty="0"/>
              <a:t>rec(</a:t>
            </a:r>
            <a:r>
              <a:rPr lang="en-IN" sz="2000" dirty="0" err="1"/>
              <a:t>int</a:t>
            </a:r>
            <a:r>
              <a:rPr lang="en-IN" sz="2000" dirty="0"/>
              <a:t> </a:t>
            </a:r>
            <a:r>
              <a:rPr lang="en-IN" sz="2000" dirty="0" err="1"/>
              <a:t>w,int</a:t>
            </a:r>
            <a:r>
              <a:rPr lang="en-IN" sz="2000" dirty="0"/>
              <a:t> h)</a:t>
            </a:r>
            <a:endParaRPr lang="en-US" sz="2000" dirty="0"/>
          </a:p>
          <a:p>
            <a:r>
              <a:rPr lang="en-IN" sz="2000" dirty="0"/>
              <a:t>{</a:t>
            </a:r>
            <a:endParaRPr lang="en-US" sz="2000" dirty="0"/>
          </a:p>
          <a:p>
            <a:r>
              <a:rPr lang="en-IN" sz="2000" dirty="0"/>
              <a:t>width=w;</a:t>
            </a:r>
            <a:endParaRPr lang="en-US" sz="2000" dirty="0"/>
          </a:p>
          <a:p>
            <a:r>
              <a:rPr lang="en-IN" sz="2000" dirty="0"/>
              <a:t>height=h;</a:t>
            </a:r>
            <a:endParaRPr lang="en-US" sz="2000" dirty="0"/>
          </a:p>
          <a:p>
            <a:r>
              <a:rPr lang="en-IN" sz="2000" dirty="0"/>
              <a:t>}</a:t>
            </a:r>
            <a:endParaRPr lang="en-US" sz="2000" dirty="0"/>
          </a:p>
          <a:p>
            <a:r>
              <a:rPr lang="en-IN" sz="2000" dirty="0"/>
              <a:t>void area()</a:t>
            </a:r>
            <a:endParaRPr lang="en-US" sz="2000" dirty="0"/>
          </a:p>
          <a:p>
            <a:r>
              <a:rPr lang="en-IN" sz="2000" dirty="0"/>
              <a:t>{</a:t>
            </a:r>
            <a:endParaRPr lang="en-US" sz="2000" dirty="0"/>
          </a:p>
          <a:p>
            <a:r>
              <a:rPr lang="en-IN" sz="2000" dirty="0" err="1"/>
              <a:t>cout</a:t>
            </a:r>
            <a:r>
              <a:rPr lang="en-IN" sz="2000" dirty="0"/>
              <a:t>&lt;&lt;"area="&lt;&lt;(width*height);</a:t>
            </a:r>
            <a:endParaRPr lang="en-US" sz="2000" dirty="0"/>
          </a:p>
          <a:p>
            <a:r>
              <a:rPr lang="en-IN" sz="2000" dirty="0"/>
              <a:t>}</a:t>
            </a:r>
            <a:endParaRPr lang="en-US" sz="2000" dirty="0"/>
          </a:p>
          <a:p>
            <a:r>
              <a:rPr lang="en-IN" sz="2000" dirty="0"/>
              <a:t>};</a:t>
            </a:r>
            <a:endParaRPr lang="en-US" sz="2000" dirty="0"/>
          </a:p>
        </p:txBody>
      </p:sp>
      <p:sp>
        <p:nvSpPr>
          <p:cNvPr id="4" name="Rectangle 3"/>
          <p:cNvSpPr/>
          <p:nvPr/>
        </p:nvSpPr>
        <p:spPr>
          <a:xfrm>
            <a:off x="6096000" y="2568292"/>
            <a:ext cx="4572000" cy="1754326"/>
          </a:xfrm>
          <a:prstGeom prst="rect">
            <a:avLst/>
          </a:prstGeom>
        </p:spPr>
        <p:txBody>
          <a:bodyPr>
            <a:spAutoFit/>
          </a:bodyPr>
          <a:lstStyle/>
          <a:p>
            <a:r>
              <a:rPr lang="en-IN" dirty="0" err="1"/>
              <a:t>int</a:t>
            </a:r>
            <a:r>
              <a:rPr lang="en-IN" dirty="0"/>
              <a:t> main()</a:t>
            </a:r>
            <a:endParaRPr lang="en-US" dirty="0"/>
          </a:p>
          <a:p>
            <a:r>
              <a:rPr lang="en-IN" dirty="0"/>
              <a:t>{</a:t>
            </a:r>
            <a:endParaRPr lang="en-US" dirty="0"/>
          </a:p>
          <a:p>
            <a:r>
              <a:rPr lang="en-IN" dirty="0" err="1"/>
              <a:t>struct</a:t>
            </a:r>
            <a:r>
              <a:rPr lang="en-IN" dirty="0"/>
              <a:t> rec r=rec(5,6);</a:t>
            </a:r>
            <a:endParaRPr lang="en-US" dirty="0"/>
          </a:p>
          <a:p>
            <a:r>
              <a:rPr lang="en-IN" dirty="0" err="1"/>
              <a:t>r.area</a:t>
            </a:r>
            <a:r>
              <a:rPr lang="en-IN" dirty="0"/>
              <a:t>();</a:t>
            </a:r>
            <a:endParaRPr lang="en-US" dirty="0"/>
          </a:p>
          <a:p>
            <a:r>
              <a:rPr lang="en-IN" dirty="0"/>
              <a:t>return 0;</a:t>
            </a:r>
            <a:endParaRPr lang="en-US" dirty="0"/>
          </a:p>
          <a:p>
            <a:r>
              <a:rPr lang="en-IN" dirty="0"/>
              <a:t>}</a:t>
            </a:r>
            <a:endParaRPr lang="en-US" dirty="0"/>
          </a:p>
        </p:txBody>
      </p:sp>
    </p:spTree>
    <p:extLst>
      <p:ext uri="{BB962C8B-B14F-4D97-AF65-F5344CB8AC3E}">
        <p14:creationId xmlns:p14="http://schemas.microsoft.com/office/powerpoint/2010/main" val="268427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marL="0" indent="0" fontAlgn="base">
              <a:buNone/>
            </a:pPr>
            <a:r>
              <a:rPr lang="en-US" dirty="0"/>
              <a:t>1.3 Parallel processing</a:t>
            </a:r>
          </a:p>
          <a:p>
            <a:pPr fontAlgn="base"/>
            <a:r>
              <a:rPr lang="en-US" dirty="0"/>
              <a:t>It  is the processing of program instructions by dividing them among multiple processors.</a:t>
            </a:r>
          </a:p>
          <a:p>
            <a:pPr fontAlgn="base"/>
            <a:r>
              <a:rPr lang="en-US" dirty="0"/>
              <a:t>A parallel processing system allows many processors to run a program in less time by dividing them up.</a:t>
            </a:r>
          </a:p>
          <a:p>
            <a:pPr fontAlgn="base"/>
            <a:r>
              <a:rPr lang="en-US" dirty="0"/>
              <a:t>Languages that support the Parallel processing approach:</a:t>
            </a:r>
          </a:p>
          <a:p>
            <a:pPr fontAlgn="base">
              <a:buFont typeface="Wingdings" panose="05000000000000000000" pitchFamily="2" charset="2"/>
              <a:buChar char="Ø"/>
            </a:pPr>
            <a:r>
              <a:rPr lang="en-US" dirty="0"/>
              <a:t>NESL (one of the oldest ones)</a:t>
            </a:r>
          </a:p>
          <a:p>
            <a:pPr fontAlgn="base">
              <a:buFont typeface="Wingdings" panose="05000000000000000000" pitchFamily="2" charset="2"/>
              <a:buChar char="Ø"/>
            </a:pPr>
            <a:r>
              <a:rPr lang="en-US" dirty="0"/>
              <a:t>C</a:t>
            </a:r>
          </a:p>
          <a:p>
            <a:pPr fontAlgn="base">
              <a:buFont typeface="Wingdings" panose="05000000000000000000" pitchFamily="2" charset="2"/>
              <a:buChar char="Ø"/>
            </a:pPr>
            <a:r>
              <a:rPr lang="en-US" dirty="0"/>
              <a:t>C++</a:t>
            </a:r>
          </a:p>
          <a:p>
            <a:endParaRPr lang="en-US" dirty="0"/>
          </a:p>
        </p:txBody>
      </p:sp>
    </p:spTree>
    <p:extLst>
      <p:ext uri="{BB962C8B-B14F-4D97-AF65-F5344CB8AC3E}">
        <p14:creationId xmlns:p14="http://schemas.microsoft.com/office/powerpoint/2010/main" val="21892572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b="1" dirty="0"/>
              <a:t>C++ Functions</a:t>
            </a:r>
            <a:endParaRPr lang="en-US" b="1" dirty="0"/>
          </a:p>
          <a:p>
            <a:r>
              <a:rPr lang="en-IN" dirty="0"/>
              <a:t>A function is a group of statements which is used to perform some specific task.</a:t>
            </a:r>
            <a:endParaRPr lang="en-US" dirty="0"/>
          </a:p>
          <a:p>
            <a:r>
              <a:rPr lang="en-IN" dirty="0"/>
              <a:t>You can pass data, known as parameters, into a function.</a:t>
            </a:r>
            <a:endParaRPr lang="en-US" dirty="0"/>
          </a:p>
          <a:p>
            <a:r>
              <a:rPr lang="en-IN" dirty="0"/>
              <a:t>Functions are used to perform certain actions, and they are important for reusing code: Define the code once, and use it many times.</a:t>
            </a:r>
            <a:endParaRPr lang="en-US" dirty="0"/>
          </a:p>
          <a:p>
            <a:pPr marL="0" indent="0">
              <a:buNone/>
            </a:pPr>
            <a:endParaRPr lang="en-US" dirty="0"/>
          </a:p>
        </p:txBody>
      </p:sp>
    </p:spTree>
    <p:extLst>
      <p:ext uri="{BB962C8B-B14F-4D97-AF65-F5344CB8AC3E}">
        <p14:creationId xmlns:p14="http://schemas.microsoft.com/office/powerpoint/2010/main" val="34129918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r>
              <a:rPr lang="en-IN" dirty="0"/>
              <a:t>Create a function:</a:t>
            </a:r>
            <a:endParaRPr lang="en-US" dirty="0"/>
          </a:p>
          <a:p>
            <a:r>
              <a:rPr lang="en-IN" dirty="0"/>
              <a:t>return-type function-name(param1, param2, ...)</a:t>
            </a:r>
            <a:endParaRPr lang="en-US" dirty="0"/>
          </a:p>
          <a:p>
            <a:r>
              <a:rPr lang="en-IN" dirty="0"/>
              <a:t>{</a:t>
            </a:r>
            <a:endParaRPr lang="en-US" dirty="0"/>
          </a:p>
          <a:p>
            <a:r>
              <a:rPr lang="en-IN" dirty="0"/>
              <a:t>    // function-body</a:t>
            </a:r>
            <a:endParaRPr lang="en-US" dirty="0"/>
          </a:p>
          <a:p>
            <a:r>
              <a:rPr lang="en-IN" dirty="0"/>
              <a:t>}</a:t>
            </a:r>
            <a:endParaRPr lang="en-US" dirty="0"/>
          </a:p>
          <a:p>
            <a:pPr lvl="0"/>
            <a:r>
              <a:rPr lang="en-IN" dirty="0">
                <a:solidFill>
                  <a:srgbClr val="FF0000"/>
                </a:solidFill>
              </a:rPr>
              <a:t>return-type:</a:t>
            </a:r>
            <a:r>
              <a:rPr lang="en-IN" dirty="0"/>
              <a:t> suggests what the function will return. It can be </a:t>
            </a:r>
            <a:r>
              <a:rPr lang="en-IN" dirty="0" err="1">
                <a:solidFill>
                  <a:schemeClr val="accent1">
                    <a:lumMod val="75000"/>
                  </a:schemeClr>
                </a:solidFill>
              </a:rPr>
              <a:t>int</a:t>
            </a:r>
            <a:r>
              <a:rPr lang="en-IN" dirty="0">
                <a:solidFill>
                  <a:schemeClr val="accent1">
                    <a:lumMod val="75000"/>
                  </a:schemeClr>
                </a:solidFill>
              </a:rPr>
              <a:t>, char, some pointer or even a class object</a:t>
            </a:r>
            <a:r>
              <a:rPr lang="en-IN" dirty="0"/>
              <a:t>. There can be functions which does not return anything, they are mentioned with </a:t>
            </a:r>
            <a:r>
              <a:rPr lang="en-IN" dirty="0">
                <a:solidFill>
                  <a:schemeClr val="accent1">
                    <a:lumMod val="75000"/>
                  </a:schemeClr>
                </a:solidFill>
              </a:rPr>
              <a:t>void</a:t>
            </a:r>
            <a:r>
              <a:rPr lang="en-IN" dirty="0"/>
              <a:t>.</a:t>
            </a:r>
            <a:endParaRPr lang="en-US" dirty="0"/>
          </a:p>
          <a:p>
            <a:pPr lvl="0"/>
            <a:r>
              <a:rPr lang="en-IN" dirty="0">
                <a:solidFill>
                  <a:srgbClr val="FF0000"/>
                </a:solidFill>
              </a:rPr>
              <a:t>Function Name</a:t>
            </a:r>
            <a:r>
              <a:rPr lang="en-IN" dirty="0"/>
              <a:t>: is the name of the function, using the function name it is called.</a:t>
            </a:r>
            <a:endParaRPr lang="en-US" dirty="0"/>
          </a:p>
          <a:p>
            <a:pPr lvl="0"/>
            <a:r>
              <a:rPr lang="en-IN" dirty="0">
                <a:solidFill>
                  <a:srgbClr val="FF0000"/>
                </a:solidFill>
              </a:rPr>
              <a:t>Parameters:</a:t>
            </a:r>
            <a:r>
              <a:rPr lang="en-IN" dirty="0"/>
              <a:t> are variables to hold values of arguments passed while function is called. A function may or may not contain parameter list.</a:t>
            </a:r>
            <a:endParaRPr lang="en-US" dirty="0"/>
          </a:p>
          <a:p>
            <a:endParaRPr lang="en-US" dirty="0"/>
          </a:p>
        </p:txBody>
      </p:sp>
    </p:spTree>
    <p:extLst>
      <p:ext uri="{BB962C8B-B14F-4D97-AF65-F5344CB8AC3E}">
        <p14:creationId xmlns:p14="http://schemas.microsoft.com/office/powerpoint/2010/main" val="36036032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r>
              <a:rPr lang="en-IN" dirty="0"/>
              <a:t>Ex:</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a:t>void </a:t>
            </a:r>
            <a:r>
              <a:rPr lang="en-IN" dirty="0" err="1"/>
              <a:t>myFunction</a:t>
            </a:r>
            <a:r>
              <a:rPr lang="en-IN" dirty="0"/>
              <a:t>() {</a:t>
            </a:r>
            <a:endParaRPr lang="en-US" dirty="0"/>
          </a:p>
          <a:p>
            <a:r>
              <a:rPr lang="en-IN" dirty="0"/>
              <a:t>  </a:t>
            </a:r>
            <a:r>
              <a:rPr lang="en-IN" dirty="0" err="1"/>
              <a:t>cout</a:t>
            </a:r>
            <a:r>
              <a:rPr lang="en-IN" dirty="0"/>
              <a:t> &lt;&lt; "I just got executed!";</a:t>
            </a:r>
            <a:endParaRPr lang="en-US" dirty="0"/>
          </a:p>
          <a:p>
            <a:r>
              <a:rPr lang="en-IN" dirty="0"/>
              <a:t>}</a:t>
            </a:r>
            <a:endParaRPr lang="en-US" dirty="0"/>
          </a:p>
          <a:p>
            <a:r>
              <a:rPr lang="en-IN" dirty="0"/>
              <a:t> </a:t>
            </a:r>
            <a:endParaRPr lang="en-US" dirty="0"/>
          </a:p>
          <a:p>
            <a:r>
              <a:rPr lang="en-IN" dirty="0" err="1"/>
              <a:t>int</a:t>
            </a:r>
            <a:r>
              <a:rPr lang="en-IN" dirty="0"/>
              <a:t> main() {</a:t>
            </a:r>
            <a:endParaRPr lang="en-US" dirty="0"/>
          </a:p>
          <a:p>
            <a:r>
              <a:rPr lang="en-IN" dirty="0"/>
              <a:t>  </a:t>
            </a:r>
            <a:r>
              <a:rPr lang="en-IN" dirty="0" err="1"/>
              <a:t>myFunction</a:t>
            </a:r>
            <a:r>
              <a:rPr lang="en-IN" dirty="0"/>
              <a:t>();</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21373794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70000" lnSpcReduction="20000"/>
          </a:bodyPr>
          <a:lstStyle/>
          <a:p>
            <a:r>
              <a:rPr lang="en-IN" dirty="0"/>
              <a:t>Ex: </a:t>
            </a:r>
            <a:r>
              <a:rPr lang="en-IN" dirty="0" err="1"/>
              <a:t>protype</a:t>
            </a:r>
            <a:r>
              <a:rPr lang="en-IN" dirty="0"/>
              <a:t> declaration</a:t>
            </a:r>
            <a:endParaRPr lang="en-US" dirty="0"/>
          </a:p>
          <a:p>
            <a:r>
              <a:rPr lang="en-IN" dirty="0"/>
              <a:t>#include &lt; </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//declaring the function</a:t>
            </a:r>
            <a:endParaRPr lang="en-US" dirty="0"/>
          </a:p>
          <a:p>
            <a:r>
              <a:rPr lang="en-IN" dirty="0" err="1"/>
              <a:t>int</a:t>
            </a:r>
            <a:r>
              <a:rPr lang="en-IN" dirty="0"/>
              <a:t> sum (</a:t>
            </a:r>
            <a:r>
              <a:rPr lang="en-IN" dirty="0" err="1"/>
              <a:t>int</a:t>
            </a:r>
            <a:r>
              <a:rPr lang="en-IN" dirty="0"/>
              <a:t> , </a:t>
            </a:r>
            <a:r>
              <a:rPr lang="en-IN" dirty="0" err="1"/>
              <a:t>int</a:t>
            </a:r>
            <a:r>
              <a:rPr lang="en-IN" dirty="0"/>
              <a:t> );</a:t>
            </a:r>
            <a:endParaRPr lang="en-US" dirty="0"/>
          </a:p>
          <a:p>
            <a:r>
              <a:rPr lang="en-IN" dirty="0" err="1"/>
              <a:t>int</a:t>
            </a:r>
            <a:r>
              <a:rPr lang="en-IN" dirty="0"/>
              <a:t> main()</a:t>
            </a:r>
            <a:endParaRPr lang="en-US" dirty="0"/>
          </a:p>
          <a:p>
            <a:r>
              <a:rPr lang="en-IN" dirty="0"/>
              <a:t>{</a:t>
            </a:r>
            <a:endParaRPr lang="en-US" dirty="0"/>
          </a:p>
          <a:p>
            <a:r>
              <a:rPr lang="en-IN" dirty="0"/>
              <a:t>    </a:t>
            </a:r>
            <a:r>
              <a:rPr lang="en-IN" dirty="0" err="1"/>
              <a:t>int</a:t>
            </a:r>
            <a:r>
              <a:rPr lang="en-IN" dirty="0"/>
              <a:t> a = 10;</a:t>
            </a:r>
            <a:endParaRPr lang="en-US" dirty="0"/>
          </a:p>
          <a:p>
            <a:r>
              <a:rPr lang="en-IN" dirty="0"/>
              <a:t>    </a:t>
            </a:r>
            <a:r>
              <a:rPr lang="en-IN" dirty="0" err="1"/>
              <a:t>int</a:t>
            </a:r>
            <a:r>
              <a:rPr lang="en-IN" dirty="0"/>
              <a:t> b = 20;</a:t>
            </a:r>
            <a:endParaRPr lang="en-US" dirty="0"/>
          </a:p>
          <a:p>
            <a:r>
              <a:rPr lang="en-IN" dirty="0"/>
              <a:t>    </a:t>
            </a:r>
            <a:r>
              <a:rPr lang="en-IN" dirty="0" err="1"/>
              <a:t>int</a:t>
            </a:r>
            <a:r>
              <a:rPr lang="en-IN" dirty="0"/>
              <a:t> c = sum (&amp;a, &amp;b);    //calling the function</a:t>
            </a:r>
            <a:endParaRPr lang="en-US" dirty="0"/>
          </a:p>
          <a:p>
            <a:r>
              <a:rPr lang="en-IN" dirty="0"/>
              <a:t>    </a:t>
            </a:r>
            <a:r>
              <a:rPr lang="en-IN" dirty="0" err="1"/>
              <a:t>cout</a:t>
            </a:r>
            <a:r>
              <a:rPr lang="en-IN" dirty="0"/>
              <a:t> &lt;&lt; c;</a:t>
            </a:r>
            <a:endParaRPr lang="en-US" dirty="0"/>
          </a:p>
          <a:p>
            <a:r>
              <a:rPr lang="en-IN" dirty="0"/>
              <a:t>}</a:t>
            </a:r>
            <a:endParaRPr lang="en-US" dirty="0"/>
          </a:p>
          <a:p>
            <a:r>
              <a:rPr lang="en-IN" dirty="0"/>
              <a:t>//defining the function</a:t>
            </a:r>
            <a:endParaRPr lang="en-US" dirty="0"/>
          </a:p>
          <a:p>
            <a:r>
              <a:rPr lang="en-IN" dirty="0" err="1"/>
              <a:t>int</a:t>
            </a:r>
            <a:r>
              <a:rPr lang="en-IN" dirty="0"/>
              <a:t> sum (</a:t>
            </a:r>
            <a:r>
              <a:rPr lang="en-IN" dirty="0" err="1"/>
              <a:t>int</a:t>
            </a:r>
            <a:r>
              <a:rPr lang="en-IN" dirty="0"/>
              <a:t> x, </a:t>
            </a:r>
            <a:r>
              <a:rPr lang="en-IN" dirty="0" err="1"/>
              <a:t>int</a:t>
            </a:r>
            <a:r>
              <a:rPr lang="en-IN" dirty="0"/>
              <a:t> y)</a:t>
            </a:r>
            <a:endParaRPr lang="en-US" dirty="0"/>
          </a:p>
          <a:p>
            <a:r>
              <a:rPr lang="en-IN" dirty="0"/>
              <a:t>{</a:t>
            </a:r>
            <a:endParaRPr lang="en-US" dirty="0"/>
          </a:p>
          <a:p>
            <a:r>
              <a:rPr lang="en-IN" dirty="0"/>
              <a:t>    return (x + y);</a:t>
            </a:r>
            <a:endParaRPr lang="en-US" dirty="0"/>
          </a:p>
          <a:p>
            <a:r>
              <a:rPr lang="en-IN" dirty="0"/>
              <a:t>}</a:t>
            </a:r>
            <a:endParaRPr lang="en-US" dirty="0"/>
          </a:p>
          <a:p>
            <a:endParaRPr lang="en-US" dirty="0"/>
          </a:p>
        </p:txBody>
      </p:sp>
      <p:cxnSp>
        <p:nvCxnSpPr>
          <p:cNvPr id="4" name="Straight Arrow Connector 3"/>
          <p:cNvCxnSpPr/>
          <p:nvPr/>
        </p:nvCxnSpPr>
        <p:spPr>
          <a:xfrm>
            <a:off x="2438400" y="5181600"/>
            <a:ext cx="2209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4648200" y="49530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Formal Parameters</a:t>
            </a:r>
          </a:p>
        </p:txBody>
      </p:sp>
      <p:cxnSp>
        <p:nvCxnSpPr>
          <p:cNvPr id="7" name="Straight Connector 6"/>
          <p:cNvCxnSpPr/>
          <p:nvPr/>
        </p:nvCxnSpPr>
        <p:spPr>
          <a:xfrm flipV="1">
            <a:off x="2819400" y="3200400"/>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819400" y="3200400"/>
            <a:ext cx="1524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343400" y="28956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Actual Parameters</a:t>
            </a:r>
          </a:p>
        </p:txBody>
      </p:sp>
      <p:cxnSp>
        <p:nvCxnSpPr>
          <p:cNvPr id="12" name="Straight Arrow Connector 11"/>
          <p:cNvCxnSpPr/>
          <p:nvPr/>
        </p:nvCxnSpPr>
        <p:spPr>
          <a:xfrm>
            <a:off x="3048000" y="1967350"/>
            <a:ext cx="22479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295900" y="166255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Prototype Declaration</a:t>
            </a:r>
          </a:p>
        </p:txBody>
      </p:sp>
    </p:spTree>
    <p:extLst>
      <p:ext uri="{BB962C8B-B14F-4D97-AF65-F5344CB8AC3E}">
        <p14:creationId xmlns:p14="http://schemas.microsoft.com/office/powerpoint/2010/main" val="5850603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70000" lnSpcReduction="20000"/>
          </a:bodyPr>
          <a:lstStyle/>
          <a:p>
            <a:r>
              <a:rPr lang="en-IN" b="1" dirty="0">
                <a:solidFill>
                  <a:srgbClr val="FF0000"/>
                </a:solidFill>
              </a:rPr>
              <a:t>Built in functions</a:t>
            </a:r>
            <a:endParaRPr lang="en-US" dirty="0">
              <a:solidFill>
                <a:srgbClr val="FF0000"/>
              </a:solidFill>
            </a:endParaRPr>
          </a:p>
          <a:p>
            <a:r>
              <a:rPr lang="en-IN" b="1" dirty="0">
                <a:solidFill>
                  <a:schemeClr val="accent1">
                    <a:lumMod val="75000"/>
                  </a:schemeClr>
                </a:solidFill>
              </a:rPr>
              <a:t>Built-in functions are also known as library functions. We need not to declare and define these functions as they are already written in the C++ libraries such as </a:t>
            </a:r>
            <a:r>
              <a:rPr lang="en-IN" b="1" dirty="0" err="1">
                <a:solidFill>
                  <a:schemeClr val="accent1">
                    <a:lumMod val="75000"/>
                  </a:schemeClr>
                </a:solidFill>
              </a:rPr>
              <a:t>iostream</a:t>
            </a:r>
            <a:r>
              <a:rPr lang="en-IN" b="1" dirty="0">
                <a:solidFill>
                  <a:schemeClr val="accent1">
                    <a:lumMod val="75000"/>
                  </a:schemeClr>
                </a:solidFill>
              </a:rPr>
              <a:t>, </a:t>
            </a:r>
            <a:r>
              <a:rPr lang="en-IN" b="1" dirty="0" err="1">
                <a:solidFill>
                  <a:schemeClr val="accent1">
                    <a:lumMod val="75000"/>
                  </a:schemeClr>
                </a:solidFill>
              </a:rPr>
              <a:t>cmath</a:t>
            </a:r>
            <a:r>
              <a:rPr lang="en-IN" b="1" dirty="0">
                <a:solidFill>
                  <a:schemeClr val="accent1">
                    <a:lumMod val="75000"/>
                  </a:schemeClr>
                </a:solidFill>
              </a:rPr>
              <a:t> etc. We can directly call them when we need.</a:t>
            </a:r>
            <a:endParaRPr lang="en-US" b="1" dirty="0">
              <a:solidFill>
                <a:schemeClr val="accent1">
                  <a:lumMod val="75000"/>
                </a:schemeClr>
              </a:solidFill>
            </a:endParaRPr>
          </a:p>
          <a:p>
            <a:endParaRPr lang="en-IN" dirty="0"/>
          </a:p>
          <a:p>
            <a:r>
              <a:rPr lang="en-IN" dirty="0"/>
              <a:t>#include &lt;</a:t>
            </a:r>
            <a:r>
              <a:rPr lang="en-IN" dirty="0" err="1"/>
              <a:t>iostream</a:t>
            </a:r>
            <a:r>
              <a:rPr lang="en-IN" dirty="0"/>
              <a:t>&gt;</a:t>
            </a:r>
            <a:endParaRPr lang="en-US" dirty="0"/>
          </a:p>
          <a:p>
            <a:r>
              <a:rPr lang="en-IN" b="1" dirty="0">
                <a:solidFill>
                  <a:srgbClr val="7030A0"/>
                </a:solidFill>
              </a:rPr>
              <a:t>#include &lt;</a:t>
            </a:r>
            <a:r>
              <a:rPr lang="en-IN" b="1" dirty="0" err="1">
                <a:solidFill>
                  <a:srgbClr val="7030A0"/>
                </a:solidFill>
              </a:rPr>
              <a:t>cmath</a:t>
            </a:r>
            <a:r>
              <a:rPr lang="en-IN" b="1" dirty="0">
                <a:solidFill>
                  <a:srgbClr val="7030A0"/>
                </a:solidFill>
              </a:rPr>
              <a:t>&gt;</a:t>
            </a:r>
            <a:endParaRPr lang="en-US" b="1" dirty="0">
              <a:solidFill>
                <a:srgbClr val="7030A0"/>
              </a:solidFill>
            </a:endParaRPr>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 Calling the built-in function</a:t>
            </a:r>
            <a:endParaRPr lang="en-US" dirty="0"/>
          </a:p>
          <a:p>
            <a:r>
              <a:rPr lang="en-IN" dirty="0"/>
              <a:t>     pow(x, y) which is x to the power y</a:t>
            </a:r>
            <a:endParaRPr lang="en-US" dirty="0"/>
          </a:p>
          <a:p>
            <a:r>
              <a:rPr lang="en-IN" dirty="0"/>
              <a:t>     We are directly calling this function</a:t>
            </a:r>
            <a:endParaRPr lang="en-US" dirty="0"/>
          </a:p>
          <a:p>
            <a:r>
              <a:rPr lang="en-IN" dirty="0"/>
              <a:t>     */</a:t>
            </a:r>
            <a:endParaRPr lang="en-US" dirty="0"/>
          </a:p>
          <a:p>
            <a:r>
              <a:rPr lang="en-IN" dirty="0"/>
              <a:t>    </a:t>
            </a:r>
            <a:r>
              <a:rPr lang="en-IN" b="1" dirty="0" err="1">
                <a:solidFill>
                  <a:srgbClr val="7030A0"/>
                </a:solidFill>
              </a:rPr>
              <a:t>cout</a:t>
            </a:r>
            <a:r>
              <a:rPr lang="en-IN" b="1" dirty="0">
                <a:solidFill>
                  <a:srgbClr val="7030A0"/>
                </a:solidFill>
              </a:rPr>
              <a:t>&lt;&lt;pow(2,5);</a:t>
            </a:r>
            <a:endParaRPr lang="en-US" b="1" dirty="0">
              <a:solidFill>
                <a:srgbClr val="7030A0"/>
              </a:solidFill>
            </a:endParaRPr>
          </a:p>
          <a:p>
            <a:r>
              <a:rPr lang="en-IN" dirty="0"/>
              <a:t>    return 0;</a:t>
            </a:r>
            <a:endParaRPr lang="en-US" dirty="0"/>
          </a:p>
          <a:p>
            <a:r>
              <a:rPr lang="en-IN" dirty="0"/>
              <a:t>}</a:t>
            </a:r>
          </a:p>
          <a:p>
            <a:r>
              <a:rPr lang="en-IN" dirty="0"/>
              <a:t>O/P: 32</a:t>
            </a:r>
            <a:endParaRPr lang="en-US" dirty="0"/>
          </a:p>
          <a:p>
            <a:endParaRPr lang="en-US" dirty="0"/>
          </a:p>
        </p:txBody>
      </p:sp>
    </p:spTree>
    <p:extLst>
      <p:ext uri="{BB962C8B-B14F-4D97-AF65-F5344CB8AC3E}">
        <p14:creationId xmlns:p14="http://schemas.microsoft.com/office/powerpoint/2010/main" val="380135467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r>
              <a:rPr lang="en-IN" b="1" dirty="0"/>
              <a:t>Call by Value</a:t>
            </a:r>
            <a:endParaRPr lang="en-US" b="1" dirty="0"/>
          </a:p>
          <a:p>
            <a:r>
              <a:rPr lang="en-IN" dirty="0"/>
              <a:t>In this calling technique we pass the values of arguments which are stored or copied into the formal parameters of functions. Hence, the original values are unchanged only the parameters inside function changes.</a:t>
            </a:r>
            <a:endParaRPr lang="en-US" dirty="0"/>
          </a:p>
          <a:p>
            <a:r>
              <a:rPr lang="en-IN" b="1" dirty="0"/>
              <a:t>Call by reference in C++</a:t>
            </a:r>
            <a:endParaRPr lang="en-US" b="1" dirty="0"/>
          </a:p>
          <a:p>
            <a:r>
              <a:rPr lang="en-IN" dirty="0"/>
              <a:t>In call by reference, original value is modified because we pass reference (address).</a:t>
            </a:r>
            <a:endParaRPr lang="en-US" dirty="0"/>
          </a:p>
          <a:p>
            <a:r>
              <a:rPr lang="en-IN" dirty="0"/>
              <a:t>Here, address of the value is passed in the function, so actual and formal arguments share the same address space. Hence, value changed inside the function, is reflected inside as well as outside the function.</a:t>
            </a:r>
            <a:endParaRPr lang="en-US" dirty="0"/>
          </a:p>
          <a:p>
            <a:endParaRPr lang="en-US" dirty="0"/>
          </a:p>
        </p:txBody>
      </p:sp>
    </p:spTree>
    <p:extLst>
      <p:ext uri="{BB962C8B-B14F-4D97-AF65-F5344CB8AC3E}">
        <p14:creationId xmlns:p14="http://schemas.microsoft.com/office/powerpoint/2010/main" val="304040126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55000" lnSpcReduction="20000"/>
          </a:bodyPr>
          <a:lstStyle/>
          <a:p>
            <a:r>
              <a:rPr lang="en-IN" dirty="0"/>
              <a:t>Ex: swapping of two numbers</a:t>
            </a:r>
            <a:endParaRPr lang="en-US" dirty="0"/>
          </a:p>
          <a:p>
            <a:r>
              <a:rPr lang="en-IN" dirty="0"/>
              <a:t>#include&lt;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a:t>void swap(</a:t>
            </a:r>
            <a:r>
              <a:rPr lang="en-IN" dirty="0" err="1"/>
              <a:t>int</a:t>
            </a:r>
            <a:r>
              <a:rPr lang="en-IN" dirty="0"/>
              <a:t> *x, </a:t>
            </a:r>
            <a:r>
              <a:rPr lang="en-IN" dirty="0" err="1"/>
              <a:t>int</a:t>
            </a:r>
            <a:r>
              <a:rPr lang="en-IN" dirty="0"/>
              <a:t> *y)  </a:t>
            </a:r>
            <a:endParaRPr lang="en-US" dirty="0"/>
          </a:p>
          <a:p>
            <a:r>
              <a:rPr lang="en-IN" dirty="0"/>
              <a:t>{  </a:t>
            </a:r>
            <a:endParaRPr lang="en-US" dirty="0"/>
          </a:p>
          <a:p>
            <a:r>
              <a:rPr lang="en-IN" dirty="0"/>
              <a:t> </a:t>
            </a:r>
            <a:r>
              <a:rPr lang="en-IN" dirty="0" err="1"/>
              <a:t>int</a:t>
            </a:r>
            <a:r>
              <a:rPr lang="en-IN" dirty="0"/>
              <a:t> swap;  </a:t>
            </a:r>
            <a:endParaRPr lang="en-US" dirty="0"/>
          </a:p>
          <a:p>
            <a:r>
              <a:rPr lang="en-IN" dirty="0"/>
              <a:t> swap=*x;  </a:t>
            </a:r>
            <a:endParaRPr lang="en-US" dirty="0"/>
          </a:p>
          <a:p>
            <a:r>
              <a:rPr lang="en-IN" dirty="0"/>
              <a:t> *x=*y;  </a:t>
            </a:r>
            <a:endParaRPr lang="en-US" dirty="0"/>
          </a:p>
          <a:p>
            <a:r>
              <a:rPr lang="en-IN" dirty="0"/>
              <a:t> *y=swap;  </a:t>
            </a:r>
            <a:endParaRPr lang="en-US" dirty="0"/>
          </a:p>
          <a:p>
            <a:r>
              <a:rPr lang="en-IN" dirty="0"/>
              <a:t>}  </a:t>
            </a:r>
            <a:endParaRPr lang="en-US" dirty="0"/>
          </a:p>
          <a:p>
            <a:r>
              <a:rPr lang="en-IN" dirty="0" err="1"/>
              <a:t>int</a:t>
            </a:r>
            <a:r>
              <a:rPr lang="en-IN" dirty="0"/>
              <a:t> main()   </a:t>
            </a:r>
            <a:endParaRPr lang="en-US" dirty="0"/>
          </a:p>
          <a:p>
            <a:r>
              <a:rPr lang="en-IN" dirty="0"/>
              <a:t>{    </a:t>
            </a:r>
            <a:endParaRPr lang="en-US" dirty="0"/>
          </a:p>
          <a:p>
            <a:r>
              <a:rPr lang="en-IN" dirty="0"/>
              <a:t> </a:t>
            </a:r>
            <a:r>
              <a:rPr lang="en-IN" dirty="0" err="1"/>
              <a:t>int</a:t>
            </a:r>
            <a:r>
              <a:rPr lang="en-IN" dirty="0"/>
              <a:t> x=500, y=100;    </a:t>
            </a:r>
            <a:endParaRPr lang="en-US" dirty="0"/>
          </a:p>
          <a:p>
            <a:r>
              <a:rPr lang="en-IN" dirty="0"/>
              <a:t> swap(&amp;x, &amp;y);   </a:t>
            </a:r>
            <a:endParaRPr lang="en-US" dirty="0"/>
          </a:p>
          <a:p>
            <a:r>
              <a:rPr lang="en-IN" dirty="0"/>
              <a:t> </a:t>
            </a:r>
            <a:r>
              <a:rPr lang="en-IN" dirty="0" err="1"/>
              <a:t>cout</a:t>
            </a:r>
            <a:r>
              <a:rPr lang="en-IN" dirty="0"/>
              <a:t>&lt;&lt;"Value of x is: "&lt;&lt;x&lt;&lt;</a:t>
            </a:r>
            <a:r>
              <a:rPr lang="en-IN" dirty="0" err="1"/>
              <a:t>endl</a:t>
            </a:r>
            <a:r>
              <a:rPr lang="en-IN" dirty="0"/>
              <a:t>;  </a:t>
            </a:r>
            <a:endParaRPr lang="en-US" dirty="0"/>
          </a:p>
          <a:p>
            <a:r>
              <a:rPr lang="en-IN" dirty="0"/>
              <a:t> </a:t>
            </a:r>
            <a:r>
              <a:rPr lang="en-IN" dirty="0" err="1"/>
              <a:t>cout</a:t>
            </a:r>
            <a:r>
              <a:rPr lang="en-IN" dirty="0"/>
              <a:t>&lt;&lt;"Value of y is: "&lt;&lt;y&lt;&lt;</a:t>
            </a:r>
            <a:r>
              <a:rPr lang="en-IN" dirty="0" err="1"/>
              <a:t>endl</a:t>
            </a:r>
            <a:r>
              <a:rPr lang="en-IN" dirty="0"/>
              <a:t>;  </a:t>
            </a:r>
            <a:endParaRPr lang="en-US" dirty="0"/>
          </a:p>
          <a:p>
            <a:r>
              <a:rPr lang="en-IN" dirty="0"/>
              <a:t> return 0;  </a:t>
            </a:r>
            <a:endParaRPr lang="en-US" dirty="0"/>
          </a:p>
          <a:p>
            <a:r>
              <a:rPr lang="en-IN" dirty="0"/>
              <a:t>}    </a:t>
            </a:r>
            <a:endParaRPr lang="en-US" dirty="0"/>
          </a:p>
          <a:p>
            <a:r>
              <a:rPr lang="en-IN" dirty="0"/>
              <a:t>output:</a:t>
            </a:r>
            <a:endParaRPr lang="en-US" dirty="0"/>
          </a:p>
          <a:p>
            <a:r>
              <a:rPr lang="en-IN" dirty="0"/>
              <a:t>Value of x is: 100</a:t>
            </a:r>
            <a:endParaRPr lang="en-US" dirty="0"/>
          </a:p>
          <a:p>
            <a:r>
              <a:rPr lang="en-IN" dirty="0"/>
              <a:t>Value of y is: 500  </a:t>
            </a:r>
            <a:endParaRPr lang="en-US" dirty="0"/>
          </a:p>
          <a:p>
            <a:endParaRPr lang="en-US" dirty="0"/>
          </a:p>
        </p:txBody>
      </p:sp>
    </p:spTree>
    <p:extLst>
      <p:ext uri="{BB962C8B-B14F-4D97-AF65-F5344CB8AC3E}">
        <p14:creationId xmlns:p14="http://schemas.microsoft.com/office/powerpoint/2010/main" val="35450285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r>
              <a:rPr lang="en-IN" dirty="0"/>
              <a:t>C++ Recursion</a:t>
            </a:r>
            <a:endParaRPr lang="en-US" b="1" dirty="0"/>
          </a:p>
          <a:p>
            <a:r>
              <a:rPr lang="en-IN" dirty="0"/>
              <a:t>The function which calls the same function, is known as recursive function.</a:t>
            </a:r>
          </a:p>
          <a:p>
            <a:endParaRPr lang="en-IN" dirty="0"/>
          </a:p>
          <a:p>
            <a:pPr marL="0" indent="0">
              <a:buNone/>
            </a:pPr>
            <a:endParaRPr lang="en-IN"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286000"/>
            <a:ext cx="57150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230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40000" lnSpcReduction="20000"/>
          </a:bodyPr>
          <a:lstStyle/>
          <a:p>
            <a:r>
              <a:rPr lang="en-IN" sz="4200" dirty="0"/>
              <a:t>Ex: Factorial of a number using recursion</a:t>
            </a:r>
            <a:endParaRPr lang="en-US" sz="4200" dirty="0"/>
          </a:p>
          <a:p>
            <a:r>
              <a:rPr lang="en-IN" sz="4200" dirty="0"/>
              <a:t>#include &lt;</a:t>
            </a:r>
            <a:r>
              <a:rPr lang="en-IN" sz="4200" dirty="0" err="1"/>
              <a:t>iostream</a:t>
            </a:r>
            <a:r>
              <a:rPr lang="en-IN" sz="4200" dirty="0"/>
              <a:t>&gt;</a:t>
            </a:r>
            <a:endParaRPr lang="en-US" sz="4200" dirty="0"/>
          </a:p>
          <a:p>
            <a:r>
              <a:rPr lang="en-IN" sz="4200" dirty="0"/>
              <a:t>using namespace </a:t>
            </a:r>
            <a:r>
              <a:rPr lang="en-IN" sz="4200" dirty="0" err="1"/>
              <a:t>std</a:t>
            </a:r>
            <a:r>
              <a:rPr lang="en-IN" sz="4200" dirty="0"/>
              <a:t>;</a:t>
            </a:r>
            <a:endParaRPr lang="en-US" sz="4200" dirty="0"/>
          </a:p>
          <a:p>
            <a:r>
              <a:rPr lang="en-IN" sz="4200" dirty="0"/>
              <a:t>//Factorial function</a:t>
            </a:r>
            <a:endParaRPr lang="en-US" sz="4200" dirty="0"/>
          </a:p>
          <a:p>
            <a:r>
              <a:rPr lang="en-IN" sz="4200" dirty="0" err="1"/>
              <a:t>int</a:t>
            </a:r>
            <a:r>
              <a:rPr lang="en-IN" sz="4200" dirty="0"/>
              <a:t> f(</a:t>
            </a:r>
            <a:r>
              <a:rPr lang="en-IN" sz="4200" dirty="0" err="1"/>
              <a:t>int</a:t>
            </a:r>
            <a:r>
              <a:rPr lang="en-IN" sz="4200" dirty="0"/>
              <a:t> n){</a:t>
            </a:r>
            <a:endParaRPr lang="en-US" sz="4200" dirty="0"/>
          </a:p>
          <a:p>
            <a:r>
              <a:rPr lang="en-IN" sz="4200" dirty="0"/>
              <a:t>   /* This is called the base condition, it is</a:t>
            </a:r>
            <a:endParaRPr lang="en-US" sz="4200" dirty="0"/>
          </a:p>
          <a:p>
            <a:r>
              <a:rPr lang="en-IN" sz="4200" dirty="0"/>
              <a:t>    * very important to specify the base condition</a:t>
            </a:r>
            <a:endParaRPr lang="en-US" sz="4200" dirty="0"/>
          </a:p>
          <a:p>
            <a:r>
              <a:rPr lang="en-IN" sz="4200" dirty="0"/>
              <a:t>    * in recursion, otherwise your program will throw</a:t>
            </a:r>
            <a:endParaRPr lang="en-US" sz="4200" dirty="0"/>
          </a:p>
          <a:p>
            <a:r>
              <a:rPr lang="en-IN" sz="4200" dirty="0"/>
              <a:t>    * stack overflow error.</a:t>
            </a:r>
            <a:endParaRPr lang="en-US" sz="4200" dirty="0"/>
          </a:p>
          <a:p>
            <a:r>
              <a:rPr lang="en-IN" sz="4200" dirty="0"/>
              <a:t>    */</a:t>
            </a:r>
            <a:endParaRPr lang="en-US" sz="4200" dirty="0"/>
          </a:p>
          <a:p>
            <a:r>
              <a:rPr lang="en-IN" sz="4200" dirty="0"/>
              <a:t>   if (n &lt;= 1)</a:t>
            </a:r>
            <a:endParaRPr lang="en-US" sz="4200" dirty="0"/>
          </a:p>
          <a:p>
            <a:r>
              <a:rPr lang="en-IN" sz="4200" dirty="0"/>
              <a:t>        return 1;</a:t>
            </a:r>
            <a:endParaRPr lang="en-US" sz="4200" dirty="0"/>
          </a:p>
          <a:p>
            <a:r>
              <a:rPr lang="en-IN" sz="4200" dirty="0"/>
              <a:t>   else</a:t>
            </a:r>
            <a:endParaRPr lang="en-US" sz="4200" dirty="0"/>
          </a:p>
          <a:p>
            <a:r>
              <a:rPr lang="en-IN" sz="4200" dirty="0"/>
              <a:t>       return    n*f(n-1);</a:t>
            </a:r>
            <a:endParaRPr lang="en-US" sz="4200" dirty="0"/>
          </a:p>
          <a:p>
            <a:r>
              <a:rPr lang="en-IN" sz="4200" dirty="0"/>
              <a:t>}</a:t>
            </a:r>
            <a:endParaRPr lang="en-US" sz="4200" dirty="0"/>
          </a:p>
          <a:p>
            <a:r>
              <a:rPr lang="en-IN" sz="4200" dirty="0" err="1"/>
              <a:t>int</a:t>
            </a:r>
            <a:r>
              <a:rPr lang="en-IN" sz="4200" dirty="0"/>
              <a:t> main(){</a:t>
            </a:r>
            <a:endParaRPr lang="en-US" sz="4200" dirty="0"/>
          </a:p>
          <a:p>
            <a:r>
              <a:rPr lang="en-IN" sz="4200" dirty="0"/>
              <a:t>   </a:t>
            </a:r>
            <a:r>
              <a:rPr lang="en-IN" sz="4200" dirty="0" err="1"/>
              <a:t>int</a:t>
            </a:r>
            <a:r>
              <a:rPr lang="en-IN" sz="4200" dirty="0"/>
              <a:t> </a:t>
            </a:r>
            <a:r>
              <a:rPr lang="en-IN" sz="4200" dirty="0" err="1"/>
              <a:t>num</a:t>
            </a:r>
            <a:r>
              <a:rPr lang="en-IN" sz="4200" dirty="0"/>
              <a:t>;</a:t>
            </a:r>
            <a:endParaRPr lang="en-US" sz="4200" dirty="0"/>
          </a:p>
          <a:p>
            <a:r>
              <a:rPr lang="en-IN" sz="4200" dirty="0"/>
              <a:t>   </a:t>
            </a:r>
            <a:r>
              <a:rPr lang="en-IN" sz="4200" dirty="0" err="1"/>
              <a:t>cout</a:t>
            </a:r>
            <a:r>
              <a:rPr lang="en-IN" sz="4200" dirty="0"/>
              <a:t>&lt;&lt;"Enter a number: ";</a:t>
            </a:r>
            <a:endParaRPr lang="en-US" sz="4200" dirty="0"/>
          </a:p>
          <a:p>
            <a:r>
              <a:rPr lang="en-IN" sz="4200" dirty="0"/>
              <a:t>   </a:t>
            </a:r>
            <a:r>
              <a:rPr lang="en-IN" sz="4200" dirty="0" err="1"/>
              <a:t>cin</a:t>
            </a:r>
            <a:r>
              <a:rPr lang="en-IN" sz="4200" dirty="0"/>
              <a:t>&gt;&gt;</a:t>
            </a:r>
            <a:r>
              <a:rPr lang="en-IN" sz="4200" dirty="0" err="1"/>
              <a:t>num</a:t>
            </a:r>
            <a:r>
              <a:rPr lang="en-IN" sz="4200" dirty="0"/>
              <a:t>;</a:t>
            </a:r>
            <a:endParaRPr lang="en-US" sz="4200" dirty="0"/>
          </a:p>
          <a:p>
            <a:r>
              <a:rPr lang="en-IN" sz="4200" dirty="0"/>
              <a:t>   </a:t>
            </a:r>
            <a:r>
              <a:rPr lang="en-IN" sz="4200" dirty="0" err="1"/>
              <a:t>cout</a:t>
            </a:r>
            <a:r>
              <a:rPr lang="en-IN" sz="4200" dirty="0"/>
              <a:t>&lt;&lt;"Factorial of entered number: "&lt;&lt;f(</a:t>
            </a:r>
            <a:r>
              <a:rPr lang="en-IN" sz="4200" dirty="0" err="1"/>
              <a:t>num</a:t>
            </a:r>
            <a:r>
              <a:rPr lang="en-IN" sz="4200" dirty="0"/>
              <a:t>);</a:t>
            </a:r>
            <a:endParaRPr lang="en-US" sz="4200" dirty="0"/>
          </a:p>
          <a:p>
            <a:r>
              <a:rPr lang="en-IN" sz="4200" dirty="0"/>
              <a:t>   return 0;</a:t>
            </a:r>
            <a:endParaRPr lang="en-US" sz="4200" dirty="0"/>
          </a:p>
          <a:p>
            <a:r>
              <a:rPr lang="en-IN" sz="4200" dirty="0"/>
              <a:t>}</a:t>
            </a:r>
            <a:endParaRPr lang="en-US" dirty="0"/>
          </a:p>
        </p:txBody>
      </p:sp>
    </p:spTree>
    <p:extLst>
      <p:ext uri="{BB962C8B-B14F-4D97-AF65-F5344CB8AC3E}">
        <p14:creationId xmlns:p14="http://schemas.microsoft.com/office/powerpoint/2010/main" val="9071617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IN" sz="2800" b="1" dirty="0"/>
              <a:t>Default Arguments in C++</a:t>
            </a:r>
            <a:endParaRPr lang="en-US" sz="2800" b="1" dirty="0"/>
          </a:p>
          <a:p>
            <a:r>
              <a:rPr lang="en-IN" sz="2800" dirty="0"/>
              <a:t>A default argument is a value provided in a function declaration that is automatically assigned by the compiler if the caller of the function doesn’t provide a value for the argument with a default value.</a:t>
            </a:r>
          </a:p>
        </p:txBody>
      </p:sp>
    </p:spTree>
    <p:extLst>
      <p:ext uri="{BB962C8B-B14F-4D97-AF65-F5344CB8AC3E}">
        <p14:creationId xmlns:p14="http://schemas.microsoft.com/office/powerpoint/2010/main" val="490821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fontAlgn="base"/>
            <a:r>
              <a:rPr lang="en-US" b="1" dirty="0"/>
              <a:t>Parallel processing approach is often the best use when:</a:t>
            </a:r>
          </a:p>
          <a:p>
            <a:pPr fontAlgn="base"/>
            <a:r>
              <a:rPr lang="en-US" dirty="0"/>
              <a:t>You have a system that has more than one CPU or multi-core processors which are commonly found on computers today.</a:t>
            </a:r>
          </a:p>
          <a:p>
            <a:pPr fontAlgn="base"/>
            <a:r>
              <a:rPr lang="en-US" dirty="0"/>
              <a:t>You need to solve some computational problems that take hours/days to solve even with the benefit of a more powerful microprocessor.</a:t>
            </a:r>
          </a:p>
          <a:p>
            <a:pPr fontAlgn="base"/>
            <a:r>
              <a:rPr lang="en-US" dirty="0"/>
              <a:t>You work with real-world data that needs more dynamic simulation and modeling.</a:t>
            </a:r>
          </a:p>
          <a:p>
            <a:endParaRPr lang="en-US" dirty="0"/>
          </a:p>
        </p:txBody>
      </p:sp>
    </p:spTree>
    <p:extLst>
      <p:ext uri="{BB962C8B-B14F-4D97-AF65-F5344CB8AC3E}">
        <p14:creationId xmlns:p14="http://schemas.microsoft.com/office/powerpoint/2010/main" val="1841850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a:bodyPr>
          <a:lstStyle/>
          <a:p>
            <a:r>
              <a:rPr lang="en-IN" sz="2000" b="1" dirty="0"/>
              <a:t>Ex: Default Arguments in C++</a:t>
            </a:r>
            <a:endParaRPr lang="en-US" sz="2000" b="1" dirty="0"/>
          </a:p>
          <a:p>
            <a:r>
              <a:rPr lang="en-IN" sz="2000" dirty="0"/>
              <a:t>#include&lt;</a:t>
            </a:r>
            <a:r>
              <a:rPr lang="en-IN" sz="2000" dirty="0" err="1"/>
              <a:t>iostream</a:t>
            </a:r>
            <a:r>
              <a:rPr lang="en-IN" sz="2000" dirty="0"/>
              <a:t>&gt;</a:t>
            </a:r>
            <a:endParaRPr lang="en-US" sz="2000" dirty="0"/>
          </a:p>
          <a:p>
            <a:r>
              <a:rPr lang="en-IN" sz="2000" dirty="0"/>
              <a:t>using namespace </a:t>
            </a:r>
            <a:r>
              <a:rPr lang="en-IN" sz="2000" dirty="0" err="1"/>
              <a:t>std</a:t>
            </a:r>
            <a:r>
              <a:rPr lang="en-IN" sz="2000" dirty="0"/>
              <a:t>;</a:t>
            </a:r>
            <a:endParaRPr lang="en-US" sz="2000" dirty="0"/>
          </a:p>
          <a:p>
            <a:r>
              <a:rPr lang="en-IN" sz="2000" dirty="0"/>
              <a:t>  </a:t>
            </a:r>
            <a:endParaRPr lang="en-US" sz="2000" dirty="0"/>
          </a:p>
          <a:p>
            <a:r>
              <a:rPr lang="en-IN" sz="2000" dirty="0" err="1"/>
              <a:t>int</a:t>
            </a:r>
            <a:r>
              <a:rPr lang="en-IN" sz="2000" dirty="0"/>
              <a:t> sum(</a:t>
            </a:r>
            <a:r>
              <a:rPr lang="en-IN" sz="2000" dirty="0" err="1"/>
              <a:t>int</a:t>
            </a:r>
            <a:r>
              <a:rPr lang="en-IN" sz="2000" dirty="0"/>
              <a:t> x, </a:t>
            </a:r>
            <a:r>
              <a:rPr lang="en-IN" sz="2000" dirty="0" err="1"/>
              <a:t>int</a:t>
            </a:r>
            <a:r>
              <a:rPr lang="en-IN" sz="2000" dirty="0"/>
              <a:t> y, </a:t>
            </a:r>
            <a:r>
              <a:rPr lang="en-IN" sz="2000" dirty="0" err="1"/>
              <a:t>int</a:t>
            </a:r>
            <a:r>
              <a:rPr lang="en-IN" sz="2000" dirty="0"/>
              <a:t> z=0, </a:t>
            </a:r>
            <a:r>
              <a:rPr lang="en-IN" sz="2000" dirty="0" err="1"/>
              <a:t>int</a:t>
            </a:r>
            <a:r>
              <a:rPr lang="en-IN" sz="2000" dirty="0"/>
              <a:t> w=0)</a:t>
            </a:r>
            <a:endParaRPr lang="en-US" sz="2000" dirty="0"/>
          </a:p>
          <a:p>
            <a:r>
              <a:rPr lang="en-IN" sz="2000" dirty="0"/>
              <a:t>{</a:t>
            </a:r>
            <a:endParaRPr lang="en-US" sz="2000" dirty="0"/>
          </a:p>
          <a:p>
            <a:r>
              <a:rPr lang="en-IN" sz="2000" dirty="0"/>
              <a:t>    return (x + y + z + w);</a:t>
            </a:r>
            <a:endParaRPr lang="en-US" sz="2000" dirty="0"/>
          </a:p>
          <a:p>
            <a:r>
              <a:rPr lang="en-IN" sz="2000" dirty="0"/>
              <a:t>}</a:t>
            </a:r>
            <a:endParaRPr lang="en-US" sz="2000" dirty="0"/>
          </a:p>
          <a:p>
            <a:endParaRPr lang="en-IN" sz="2000" dirty="0"/>
          </a:p>
          <a:p>
            <a:r>
              <a:rPr lang="en-IN" sz="2000" dirty="0" err="1"/>
              <a:t>int</a:t>
            </a:r>
            <a:r>
              <a:rPr lang="en-IN" sz="2000" dirty="0"/>
              <a:t> main()</a:t>
            </a:r>
            <a:endParaRPr lang="en-US" sz="2000" dirty="0"/>
          </a:p>
          <a:p>
            <a:r>
              <a:rPr lang="en-IN" sz="2000" dirty="0"/>
              <a:t>{</a:t>
            </a:r>
            <a:endParaRPr lang="en-US" sz="2000" dirty="0"/>
          </a:p>
          <a:p>
            <a:r>
              <a:rPr lang="en-IN" sz="2000" dirty="0"/>
              <a:t>    </a:t>
            </a:r>
            <a:r>
              <a:rPr lang="en-IN" sz="2000" dirty="0" err="1"/>
              <a:t>cout</a:t>
            </a:r>
            <a:r>
              <a:rPr lang="en-IN" sz="2000" dirty="0"/>
              <a:t> &lt;&lt; sum(10, 15) &lt;&lt; </a:t>
            </a:r>
            <a:r>
              <a:rPr lang="en-IN" sz="2000" dirty="0" err="1"/>
              <a:t>endl</a:t>
            </a:r>
            <a:r>
              <a:rPr lang="en-IN" sz="2000" dirty="0"/>
              <a:t>;</a:t>
            </a:r>
            <a:endParaRPr lang="en-US" sz="2000" dirty="0"/>
          </a:p>
          <a:p>
            <a:r>
              <a:rPr lang="en-IN" sz="2000" dirty="0"/>
              <a:t>    </a:t>
            </a:r>
            <a:r>
              <a:rPr lang="en-IN" sz="2000" dirty="0" err="1"/>
              <a:t>cout</a:t>
            </a:r>
            <a:r>
              <a:rPr lang="en-IN" sz="2000" dirty="0"/>
              <a:t> &lt;&lt; sum(10, 15, 25) &lt;&lt; </a:t>
            </a:r>
            <a:r>
              <a:rPr lang="en-IN" sz="2000" dirty="0" err="1"/>
              <a:t>endl</a:t>
            </a:r>
            <a:r>
              <a:rPr lang="en-IN" sz="2000" dirty="0"/>
              <a:t>;</a:t>
            </a:r>
            <a:endParaRPr lang="en-US" sz="2000" dirty="0"/>
          </a:p>
          <a:p>
            <a:r>
              <a:rPr lang="en-IN" sz="2000" dirty="0"/>
              <a:t>    </a:t>
            </a:r>
            <a:r>
              <a:rPr lang="en-IN" sz="2000" dirty="0" err="1"/>
              <a:t>cout</a:t>
            </a:r>
            <a:r>
              <a:rPr lang="en-IN" sz="2000" dirty="0"/>
              <a:t> &lt;&lt; sum(10, 15, 25, 30) &lt;&lt; </a:t>
            </a:r>
            <a:r>
              <a:rPr lang="en-IN" sz="2000" dirty="0" err="1"/>
              <a:t>endl</a:t>
            </a:r>
            <a:r>
              <a:rPr lang="en-IN" sz="2000" dirty="0"/>
              <a:t>;</a:t>
            </a:r>
            <a:endParaRPr lang="en-US" sz="2000" dirty="0"/>
          </a:p>
          <a:p>
            <a:r>
              <a:rPr lang="en-IN" sz="2000" dirty="0"/>
              <a:t>    return 0;</a:t>
            </a:r>
            <a:endParaRPr lang="en-US" sz="2000" dirty="0"/>
          </a:p>
          <a:p>
            <a:r>
              <a:rPr lang="en-IN" sz="2000" dirty="0"/>
              <a:t>}</a:t>
            </a:r>
            <a:endParaRPr lang="en-US" sz="2000" dirty="0"/>
          </a:p>
        </p:txBody>
      </p:sp>
      <p:sp>
        <p:nvSpPr>
          <p:cNvPr id="2" name="Rectangle 1"/>
          <p:cNvSpPr/>
          <p:nvPr/>
        </p:nvSpPr>
        <p:spPr>
          <a:xfrm>
            <a:off x="7391400" y="3657600"/>
            <a:ext cx="4572000" cy="1200329"/>
          </a:xfrm>
          <a:prstGeom prst="rect">
            <a:avLst/>
          </a:prstGeom>
        </p:spPr>
        <p:txBody>
          <a:bodyPr>
            <a:spAutoFit/>
          </a:bodyPr>
          <a:lstStyle/>
          <a:p>
            <a:r>
              <a:rPr lang="en-IN" dirty="0"/>
              <a:t>Output:</a:t>
            </a:r>
            <a:endParaRPr lang="en-US" dirty="0"/>
          </a:p>
          <a:p>
            <a:r>
              <a:rPr lang="en-IN" dirty="0"/>
              <a:t>25</a:t>
            </a:r>
            <a:endParaRPr lang="en-US" dirty="0"/>
          </a:p>
          <a:p>
            <a:r>
              <a:rPr lang="en-IN" dirty="0"/>
              <a:t>50</a:t>
            </a:r>
            <a:endParaRPr lang="en-US" dirty="0"/>
          </a:p>
          <a:p>
            <a:r>
              <a:rPr lang="en-IN" dirty="0"/>
              <a:t>80</a:t>
            </a:r>
            <a:endParaRPr lang="en-US" dirty="0"/>
          </a:p>
        </p:txBody>
      </p:sp>
    </p:spTree>
    <p:extLst>
      <p:ext uri="{BB962C8B-B14F-4D97-AF65-F5344CB8AC3E}">
        <p14:creationId xmlns:p14="http://schemas.microsoft.com/office/powerpoint/2010/main" val="22609323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r>
              <a:rPr lang="en-IN" b="1" dirty="0"/>
              <a:t>Inline Function</a:t>
            </a:r>
            <a:endParaRPr lang="en-US" dirty="0"/>
          </a:p>
          <a:p>
            <a:r>
              <a:rPr lang="en-IN" dirty="0"/>
              <a:t>Inline function is a function that is expanded in line when it is called.</a:t>
            </a:r>
          </a:p>
          <a:p>
            <a:r>
              <a:rPr lang="en-IN" dirty="0"/>
              <a:t> When the inline function is called whole code of the inline function gets inserted or substituted at the point of inline function call. </a:t>
            </a:r>
          </a:p>
          <a:p>
            <a:r>
              <a:rPr lang="en-IN" dirty="0"/>
              <a:t>This substitution is performed by the C++ compiler at compile time. </a:t>
            </a:r>
          </a:p>
          <a:p>
            <a:r>
              <a:rPr lang="en-IN" dirty="0"/>
              <a:t>The syntax for defining the function inline is:</a:t>
            </a:r>
            <a:endParaRPr lang="en-US" dirty="0"/>
          </a:p>
          <a:p>
            <a:r>
              <a:rPr lang="en-IN" dirty="0"/>
              <a:t>inline return-type function-name(parameters)</a:t>
            </a:r>
            <a:endParaRPr lang="en-US" dirty="0"/>
          </a:p>
          <a:p>
            <a:r>
              <a:rPr lang="en-IN" dirty="0"/>
              <a:t>{</a:t>
            </a:r>
            <a:endParaRPr lang="en-US" dirty="0"/>
          </a:p>
          <a:p>
            <a:r>
              <a:rPr lang="en-IN" dirty="0"/>
              <a:t>    // function code</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8851151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a:bodyPr>
          <a:lstStyle/>
          <a:p>
            <a:r>
              <a:rPr lang="en-IN" dirty="0"/>
              <a:t>Remember, </a:t>
            </a:r>
            <a:r>
              <a:rPr lang="en-IN" dirty="0" err="1"/>
              <a:t>inlining</a:t>
            </a:r>
            <a:r>
              <a:rPr lang="en-IN" dirty="0"/>
              <a:t> is only a request to the compiler, not a command. Compiler can ignore the request for </a:t>
            </a:r>
            <a:r>
              <a:rPr lang="en-IN" dirty="0" err="1"/>
              <a:t>inlining</a:t>
            </a:r>
            <a:r>
              <a:rPr lang="en-IN" dirty="0"/>
              <a:t>. Compiler may not perform </a:t>
            </a:r>
            <a:r>
              <a:rPr lang="en-IN" dirty="0" err="1"/>
              <a:t>inlining</a:t>
            </a:r>
            <a:r>
              <a:rPr lang="en-IN" dirty="0"/>
              <a:t> in such circumstances like:</a:t>
            </a:r>
            <a:br>
              <a:rPr lang="en-IN" dirty="0"/>
            </a:br>
            <a:r>
              <a:rPr lang="en-IN" dirty="0"/>
              <a:t>1) If a function contains a loop. (for, while, do-while)</a:t>
            </a:r>
            <a:br>
              <a:rPr lang="en-IN" dirty="0"/>
            </a:br>
            <a:r>
              <a:rPr lang="en-IN" dirty="0"/>
              <a:t>2) If a function contains static variables.</a:t>
            </a:r>
            <a:br>
              <a:rPr lang="en-IN" dirty="0"/>
            </a:br>
            <a:r>
              <a:rPr lang="en-IN" dirty="0"/>
              <a:t>3) If a function is recursive.</a:t>
            </a:r>
            <a:br>
              <a:rPr lang="en-IN" dirty="0"/>
            </a:br>
            <a:r>
              <a:rPr lang="en-IN" dirty="0"/>
              <a:t>4) If a function return type is other than void, and the return statement doesn’t exist in function body.</a:t>
            </a:r>
            <a:br>
              <a:rPr lang="en-IN" dirty="0"/>
            </a:br>
            <a:r>
              <a:rPr lang="en-IN" dirty="0"/>
              <a:t>5) If a function contains switch or </a:t>
            </a:r>
            <a:r>
              <a:rPr lang="en-IN" dirty="0" err="1"/>
              <a:t>goto</a:t>
            </a:r>
            <a:r>
              <a:rPr lang="en-IN" dirty="0"/>
              <a:t> statement.</a:t>
            </a:r>
            <a:endParaRPr lang="en-US" dirty="0"/>
          </a:p>
          <a:p>
            <a:endParaRPr lang="en-US" dirty="0"/>
          </a:p>
        </p:txBody>
      </p:sp>
    </p:spTree>
    <p:extLst>
      <p:ext uri="{BB962C8B-B14F-4D97-AF65-F5344CB8AC3E}">
        <p14:creationId xmlns:p14="http://schemas.microsoft.com/office/powerpoint/2010/main" val="25637639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70000" lnSpcReduction="20000"/>
          </a:bodyPr>
          <a:lstStyle/>
          <a:p>
            <a:r>
              <a:rPr lang="en-IN" dirty="0"/>
              <a:t>Ex:</a:t>
            </a:r>
            <a:endParaRPr lang="en-US" dirty="0"/>
          </a:p>
          <a:p>
            <a:r>
              <a:rPr lang="en-IN" dirty="0"/>
              <a:t>#include &lt;</a:t>
            </a:r>
            <a:r>
              <a:rPr lang="en-IN" dirty="0" err="1"/>
              <a:t>iostream</a:t>
            </a:r>
            <a:r>
              <a:rPr lang="en-IN" dirty="0"/>
              <a:t>&gt;</a:t>
            </a:r>
            <a:endParaRPr lang="en-US" dirty="0"/>
          </a:p>
          <a:p>
            <a:r>
              <a:rPr lang="en-IN" dirty="0"/>
              <a:t> </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a:t>inline </a:t>
            </a:r>
            <a:r>
              <a:rPr lang="en-IN" dirty="0" err="1"/>
              <a:t>int</a:t>
            </a:r>
            <a:r>
              <a:rPr lang="en-IN" dirty="0"/>
              <a:t> Max(</a:t>
            </a:r>
            <a:r>
              <a:rPr lang="en-IN" dirty="0" err="1"/>
              <a:t>int</a:t>
            </a:r>
            <a:r>
              <a:rPr lang="en-IN" dirty="0"/>
              <a:t> x, </a:t>
            </a:r>
            <a:r>
              <a:rPr lang="en-IN" dirty="0" err="1"/>
              <a:t>int</a:t>
            </a:r>
            <a:r>
              <a:rPr lang="en-IN" dirty="0"/>
              <a:t> y) {</a:t>
            </a:r>
            <a:endParaRPr lang="en-US" dirty="0"/>
          </a:p>
          <a:p>
            <a:r>
              <a:rPr lang="en-IN" dirty="0"/>
              <a:t>   return (x &gt; y)? x : y;</a:t>
            </a:r>
            <a:endParaRPr lang="en-US" dirty="0"/>
          </a:p>
          <a:p>
            <a:r>
              <a:rPr lang="en-IN" dirty="0"/>
              <a:t>}</a:t>
            </a:r>
            <a:endParaRPr lang="en-US" dirty="0"/>
          </a:p>
          <a:p>
            <a:r>
              <a:rPr lang="en-IN" dirty="0"/>
              <a:t> </a:t>
            </a:r>
            <a:endParaRPr lang="en-US" dirty="0"/>
          </a:p>
          <a:p>
            <a:r>
              <a:rPr lang="en-IN" dirty="0"/>
              <a:t>// Main function for the program</a:t>
            </a:r>
            <a:endParaRPr lang="en-US" dirty="0"/>
          </a:p>
          <a:p>
            <a:r>
              <a:rPr lang="en-IN" dirty="0" err="1"/>
              <a:t>int</a:t>
            </a:r>
            <a:r>
              <a:rPr lang="en-IN" dirty="0"/>
              <a:t> main() {</a:t>
            </a:r>
            <a:endParaRPr lang="en-US" dirty="0"/>
          </a:p>
          <a:p>
            <a:r>
              <a:rPr lang="en-IN" dirty="0"/>
              <a:t>   </a:t>
            </a:r>
            <a:r>
              <a:rPr lang="en-IN" dirty="0" err="1"/>
              <a:t>cout</a:t>
            </a:r>
            <a:r>
              <a:rPr lang="en-IN" dirty="0"/>
              <a:t> &lt;&lt; "Max (20,10): " &lt;&lt; Max(20,10) &lt;&lt; </a:t>
            </a:r>
            <a:r>
              <a:rPr lang="en-IN" dirty="0" err="1"/>
              <a:t>endl</a:t>
            </a:r>
            <a:r>
              <a:rPr lang="en-IN" dirty="0"/>
              <a:t>;</a:t>
            </a:r>
            <a:endParaRPr lang="en-US" dirty="0"/>
          </a:p>
          <a:p>
            <a:r>
              <a:rPr lang="en-IN" dirty="0"/>
              <a:t>   </a:t>
            </a:r>
            <a:r>
              <a:rPr lang="en-IN" dirty="0" err="1"/>
              <a:t>cout</a:t>
            </a:r>
            <a:r>
              <a:rPr lang="en-IN" dirty="0"/>
              <a:t> &lt;&lt; "Max (0,200): " &lt;&lt; Max(0,200) &lt;&lt; </a:t>
            </a:r>
            <a:r>
              <a:rPr lang="en-IN" dirty="0" err="1"/>
              <a:t>endl</a:t>
            </a:r>
            <a:r>
              <a:rPr lang="en-IN" dirty="0"/>
              <a:t>;</a:t>
            </a:r>
            <a:endParaRPr lang="en-US" dirty="0"/>
          </a:p>
          <a:p>
            <a:r>
              <a:rPr lang="en-IN" dirty="0"/>
              <a:t>   </a:t>
            </a:r>
            <a:r>
              <a:rPr lang="en-IN" dirty="0" err="1"/>
              <a:t>cout</a:t>
            </a:r>
            <a:r>
              <a:rPr lang="en-IN" dirty="0"/>
              <a:t> &lt;&lt; "Max (100,1010): " &lt;&lt; Max(100,1010) &lt;&lt; </a:t>
            </a:r>
            <a:r>
              <a:rPr lang="en-IN" dirty="0" err="1"/>
              <a:t>endl</a:t>
            </a:r>
            <a:r>
              <a:rPr lang="en-IN" dirty="0"/>
              <a:t>;</a:t>
            </a:r>
            <a:endParaRPr lang="en-US" dirty="0"/>
          </a:p>
          <a:p>
            <a:r>
              <a:rPr lang="en-IN" dirty="0"/>
              <a:t>   </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22324140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47500" lnSpcReduction="20000"/>
          </a:bodyPr>
          <a:lstStyle/>
          <a:p>
            <a:r>
              <a:rPr lang="en-IN" b="1" dirty="0"/>
              <a:t>Pointers to Functions in C++</a:t>
            </a:r>
            <a:endParaRPr lang="en-US" b="1" dirty="0"/>
          </a:p>
          <a:p>
            <a:r>
              <a:rPr lang="en-IN" dirty="0"/>
              <a:t>Like </a:t>
            </a:r>
            <a:r>
              <a:rPr lang="en-IN" dirty="0">
                <a:hlinkClick r:id="rId2"/>
              </a:rPr>
              <a:t>normal data pointers </a:t>
            </a:r>
            <a:r>
              <a:rPr lang="en-IN" dirty="0"/>
              <a:t>(</a:t>
            </a:r>
            <a:r>
              <a:rPr lang="en-IN" dirty="0" err="1"/>
              <a:t>int</a:t>
            </a:r>
            <a:r>
              <a:rPr lang="en-IN" dirty="0"/>
              <a:t> *, char *, </a:t>
            </a:r>
            <a:r>
              <a:rPr lang="en-IN" dirty="0" err="1"/>
              <a:t>etc</a:t>
            </a:r>
            <a:r>
              <a:rPr lang="en-IN" dirty="0"/>
              <a:t>), we can have pointers to functions.</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void (*</a:t>
            </a:r>
            <a:r>
              <a:rPr lang="en-IN" dirty="0" err="1"/>
              <a:t>fun_ptr</a:t>
            </a:r>
            <a:r>
              <a:rPr lang="en-IN" dirty="0"/>
              <a:t>)(</a:t>
            </a:r>
            <a:r>
              <a:rPr lang="en-IN" dirty="0" err="1"/>
              <a:t>int</a:t>
            </a:r>
            <a:r>
              <a:rPr lang="en-IN" dirty="0"/>
              <a:t>);</a:t>
            </a:r>
            <a:endParaRPr lang="en-US" dirty="0"/>
          </a:p>
          <a:p>
            <a:r>
              <a:rPr lang="en-IN" dirty="0"/>
              <a:t>void fun(</a:t>
            </a:r>
            <a:r>
              <a:rPr lang="en-IN" dirty="0" err="1"/>
              <a:t>int</a:t>
            </a:r>
            <a:r>
              <a:rPr lang="en-IN" dirty="0"/>
              <a:t> a)</a:t>
            </a:r>
            <a:endParaRPr lang="en-US" dirty="0"/>
          </a:p>
          <a:p>
            <a:r>
              <a:rPr lang="en-IN" dirty="0"/>
              <a:t>{</a:t>
            </a:r>
            <a:endParaRPr lang="en-US" dirty="0"/>
          </a:p>
          <a:p>
            <a:r>
              <a:rPr lang="en-IN" dirty="0"/>
              <a:t>    </a:t>
            </a:r>
            <a:r>
              <a:rPr lang="en-IN" dirty="0" err="1"/>
              <a:t>cout</a:t>
            </a:r>
            <a:r>
              <a:rPr lang="en-IN" dirty="0"/>
              <a:t>&lt;&lt;"Value of a is "&lt;&lt;a;</a:t>
            </a:r>
            <a:endParaRPr lang="en-US" dirty="0"/>
          </a:p>
          <a:p>
            <a:r>
              <a:rPr lang="en-IN" dirty="0"/>
              <a:t>}</a:t>
            </a:r>
            <a:endParaRPr lang="en-US" dirty="0"/>
          </a:p>
          <a:p>
            <a:r>
              <a:rPr lang="en-IN" dirty="0"/>
              <a:t>  </a:t>
            </a:r>
            <a:r>
              <a:rPr lang="en-IN" dirty="0" err="1"/>
              <a:t>int</a:t>
            </a:r>
            <a:r>
              <a:rPr lang="en-IN" dirty="0"/>
              <a:t> main()</a:t>
            </a:r>
            <a:endParaRPr lang="en-US" dirty="0"/>
          </a:p>
          <a:p>
            <a:r>
              <a:rPr lang="en-IN" dirty="0"/>
              <a:t>{</a:t>
            </a:r>
          </a:p>
          <a:p>
            <a:r>
              <a:rPr lang="en-US" dirty="0"/>
              <a:t>Int *</a:t>
            </a:r>
            <a:r>
              <a:rPr lang="en-US" dirty="0" err="1"/>
              <a:t>p,a</a:t>
            </a:r>
            <a:r>
              <a:rPr lang="en-US" dirty="0"/>
              <a:t>;</a:t>
            </a:r>
          </a:p>
          <a:p>
            <a:r>
              <a:rPr lang="en-US" dirty="0"/>
              <a:t>p=&amp;a;</a:t>
            </a:r>
          </a:p>
          <a:p>
            <a:r>
              <a:rPr lang="en-IN" dirty="0"/>
              <a:t>        </a:t>
            </a:r>
            <a:r>
              <a:rPr lang="en-IN" dirty="0" err="1"/>
              <a:t>fun_ptr</a:t>
            </a:r>
            <a:r>
              <a:rPr lang="en-IN" dirty="0"/>
              <a:t> = &amp;fun;</a:t>
            </a:r>
            <a:endParaRPr lang="en-US" dirty="0"/>
          </a:p>
          <a:p>
            <a:r>
              <a:rPr lang="en-IN" dirty="0"/>
              <a:t>  </a:t>
            </a:r>
            <a:endParaRPr lang="en-US" dirty="0"/>
          </a:p>
          <a:p>
            <a:r>
              <a:rPr lang="en-IN" dirty="0"/>
              <a:t> // Invoking fun() using </a:t>
            </a:r>
            <a:r>
              <a:rPr lang="en-IN" dirty="0" err="1"/>
              <a:t>fun_ptr</a:t>
            </a:r>
            <a:endParaRPr lang="en-US" dirty="0"/>
          </a:p>
          <a:p>
            <a:r>
              <a:rPr lang="en-IN" dirty="0"/>
              <a:t>    (*</a:t>
            </a:r>
            <a:r>
              <a:rPr lang="en-IN" dirty="0" err="1"/>
              <a:t>fun_ptr</a:t>
            </a:r>
            <a:r>
              <a:rPr lang="en-IN" dirty="0"/>
              <a:t>)(10);</a:t>
            </a:r>
            <a:endParaRPr lang="en-US" dirty="0"/>
          </a:p>
          <a:p>
            <a:r>
              <a:rPr lang="en-IN" dirty="0"/>
              <a:t>  *p</a:t>
            </a:r>
            <a:endParaRPr lang="en-US" dirty="0"/>
          </a:p>
          <a:p>
            <a:r>
              <a:rPr lang="en-IN" dirty="0"/>
              <a:t>    return 0;</a:t>
            </a:r>
            <a:endParaRPr lang="en-US" dirty="0"/>
          </a:p>
          <a:p>
            <a:r>
              <a:rPr lang="en-IN" dirty="0"/>
              <a:t>}</a:t>
            </a:r>
            <a:endParaRPr lang="en-US" dirty="0"/>
          </a:p>
          <a:p>
            <a:r>
              <a:rPr lang="en-IN" dirty="0"/>
              <a:t>output:</a:t>
            </a:r>
            <a:endParaRPr lang="en-US" dirty="0"/>
          </a:p>
          <a:p>
            <a:r>
              <a:rPr lang="en-IN" dirty="0"/>
              <a:t>Value of a is 10</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4030401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10000"/>
          </a:bodyPr>
          <a:lstStyle/>
          <a:p>
            <a:r>
              <a:rPr lang="en-IN" b="1" dirty="0"/>
              <a:t>Dynamic memory allocation</a:t>
            </a:r>
            <a:endParaRPr lang="en-US" dirty="0"/>
          </a:p>
          <a:p>
            <a:r>
              <a:rPr lang="en-IN" dirty="0"/>
              <a:t>Dynamic memory allocation means </a:t>
            </a:r>
            <a:r>
              <a:rPr lang="en-IN" b="1" dirty="0"/>
              <a:t>creating memory at runtime</a:t>
            </a:r>
            <a:r>
              <a:rPr lang="en-IN" dirty="0"/>
              <a:t>.</a:t>
            </a:r>
          </a:p>
          <a:p>
            <a:r>
              <a:rPr lang="en-IN" dirty="0"/>
              <a:t> For example, when we declare an array, we must provide size of array in our source code to allocate memory at compile time.</a:t>
            </a:r>
          </a:p>
          <a:p>
            <a:r>
              <a:rPr lang="en-IN" dirty="0"/>
              <a:t>We can dynamically allocate memory required during runtime using </a:t>
            </a:r>
            <a:r>
              <a:rPr lang="en-IN" b="1" dirty="0">
                <a:solidFill>
                  <a:srgbClr val="FF0000"/>
                </a:solidFill>
              </a:rPr>
              <a:t>new and delete</a:t>
            </a:r>
            <a:r>
              <a:rPr lang="en-IN" dirty="0">
                <a:solidFill>
                  <a:srgbClr val="FF0000"/>
                </a:solidFill>
              </a:rPr>
              <a:t> </a:t>
            </a:r>
            <a:r>
              <a:rPr lang="en-IN" dirty="0"/>
              <a:t>operator in C++.</a:t>
            </a:r>
            <a:endParaRPr lang="en-US" dirty="0"/>
          </a:p>
          <a:p>
            <a:r>
              <a:rPr lang="en-IN" dirty="0"/>
              <a:t>If we need to allocate memory for more than one element, we must provide total number of elements required in square bracket[ ]. It will return the address of first byte of memory.</a:t>
            </a:r>
            <a:endParaRPr lang="en-US" dirty="0"/>
          </a:p>
          <a:p>
            <a:endParaRPr lang="en-US" dirty="0"/>
          </a:p>
          <a:p>
            <a:endParaRPr lang="en-US" dirty="0"/>
          </a:p>
        </p:txBody>
      </p:sp>
    </p:spTree>
    <p:extLst>
      <p:ext uri="{BB962C8B-B14F-4D97-AF65-F5344CB8AC3E}">
        <p14:creationId xmlns:p14="http://schemas.microsoft.com/office/powerpoint/2010/main" val="2966540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85000" lnSpcReduction="10000"/>
          </a:bodyPr>
          <a:lstStyle/>
          <a:p>
            <a:r>
              <a:rPr lang="en-IN" b="1" dirty="0">
                <a:solidFill>
                  <a:srgbClr val="FF0000"/>
                </a:solidFill>
              </a:rPr>
              <a:t>new operator</a:t>
            </a:r>
            <a:endParaRPr lang="en-US" dirty="0">
              <a:solidFill>
                <a:srgbClr val="FF0000"/>
              </a:solidFill>
            </a:endParaRPr>
          </a:p>
          <a:p>
            <a:r>
              <a:rPr lang="en-IN" dirty="0"/>
              <a:t>The new operator denotes a request for memory allocation on the Heap. If sufficient memory is available, new operator initializes the memory and returns the address of the newly allocated and initialized memory to the pointer variable.</a:t>
            </a:r>
            <a:endParaRPr lang="en-US" dirty="0"/>
          </a:p>
          <a:p>
            <a:pPr lvl="0"/>
            <a:r>
              <a:rPr lang="en-IN" dirty="0"/>
              <a:t>Syntax to use new operator: </a:t>
            </a:r>
            <a:endParaRPr lang="en-US" dirty="0"/>
          </a:p>
          <a:p>
            <a:r>
              <a:rPr lang="en-IN" dirty="0"/>
              <a:t>To allocate memory of any data type,</a:t>
            </a:r>
          </a:p>
          <a:p>
            <a:pPr marL="0" indent="0">
              <a:buNone/>
            </a:pPr>
            <a:r>
              <a:rPr lang="en-IN" dirty="0"/>
              <a:t>	 the syntax is:</a:t>
            </a:r>
            <a:endParaRPr lang="en-US" dirty="0"/>
          </a:p>
          <a:p>
            <a:r>
              <a:rPr lang="en-IN" dirty="0"/>
              <a:t>pointer-variable = new data-type;</a:t>
            </a:r>
          </a:p>
          <a:p>
            <a:r>
              <a:rPr lang="en-IN" dirty="0"/>
              <a:t> </a:t>
            </a:r>
            <a:r>
              <a:rPr lang="en-IN" dirty="0" err="1">
                <a:solidFill>
                  <a:srgbClr val="FF0000"/>
                </a:solidFill>
              </a:rPr>
              <a:t>ptr</a:t>
            </a:r>
            <a:r>
              <a:rPr lang="en-IN" dirty="0">
                <a:solidFill>
                  <a:srgbClr val="FF0000"/>
                </a:solidFill>
              </a:rPr>
              <a:t> = new data-type;</a:t>
            </a:r>
            <a:endParaRPr lang="en-US" dirty="0">
              <a:solidFill>
                <a:srgbClr val="FF0000"/>
              </a:solidFill>
            </a:endParaRPr>
          </a:p>
          <a:p>
            <a:r>
              <a:rPr lang="en-IN" dirty="0"/>
              <a:t>            //</a:t>
            </a:r>
            <a:r>
              <a:rPr lang="en-IN" dirty="0" err="1"/>
              <a:t>allocte</a:t>
            </a:r>
            <a:r>
              <a:rPr lang="en-IN" dirty="0"/>
              <a:t> memory for one element</a:t>
            </a:r>
          </a:p>
          <a:p>
            <a:r>
              <a:rPr lang="en-IN" dirty="0">
                <a:solidFill>
                  <a:srgbClr val="FF0000"/>
                </a:solidFill>
              </a:rPr>
              <a:t> </a:t>
            </a:r>
            <a:r>
              <a:rPr lang="en-IN" dirty="0" err="1">
                <a:solidFill>
                  <a:srgbClr val="FF0000"/>
                </a:solidFill>
              </a:rPr>
              <a:t>ptr</a:t>
            </a:r>
            <a:r>
              <a:rPr lang="en-IN" dirty="0">
                <a:solidFill>
                  <a:srgbClr val="FF0000"/>
                </a:solidFill>
              </a:rPr>
              <a:t> = new data-type [ size ];</a:t>
            </a:r>
            <a:endParaRPr lang="en-US" dirty="0">
              <a:solidFill>
                <a:srgbClr val="FF0000"/>
              </a:solidFill>
            </a:endParaRPr>
          </a:p>
          <a:p>
            <a:r>
              <a:rPr lang="en-IN" dirty="0"/>
              <a:t>            //</a:t>
            </a:r>
            <a:r>
              <a:rPr lang="en-IN" dirty="0" err="1"/>
              <a:t>allocte</a:t>
            </a:r>
            <a:r>
              <a:rPr lang="en-IN" dirty="0"/>
              <a:t> memory for fixed number of element</a:t>
            </a:r>
            <a:endParaRPr lang="en-US" dirty="0"/>
          </a:p>
          <a:p>
            <a:endParaRPr lang="en-US" dirty="0"/>
          </a:p>
        </p:txBody>
      </p:sp>
    </p:spTree>
    <p:extLst>
      <p:ext uri="{BB962C8B-B14F-4D97-AF65-F5344CB8AC3E}">
        <p14:creationId xmlns:p14="http://schemas.microsoft.com/office/powerpoint/2010/main" val="405101247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lstStyle/>
          <a:p>
            <a:r>
              <a:rPr lang="en-IN" b="1" dirty="0"/>
              <a:t>C++ delete operator</a:t>
            </a:r>
            <a:endParaRPr lang="en-US" b="1" dirty="0"/>
          </a:p>
          <a:p>
            <a:r>
              <a:rPr lang="en-IN" dirty="0"/>
              <a:t>Delete operator is used to deallocate the memory created by new operator at run-time. </a:t>
            </a:r>
          </a:p>
          <a:p>
            <a:r>
              <a:rPr lang="en-IN" dirty="0"/>
              <a:t>Syntax of delete operator</a:t>
            </a:r>
            <a:endParaRPr lang="en-US" b="1" dirty="0"/>
          </a:p>
          <a:p>
            <a:r>
              <a:rPr lang="en-IN" dirty="0"/>
              <a:t>            delete  </a:t>
            </a:r>
            <a:r>
              <a:rPr lang="en-IN" dirty="0" err="1"/>
              <a:t>ptr</a:t>
            </a:r>
            <a:r>
              <a:rPr lang="en-IN" dirty="0"/>
              <a:t>;</a:t>
            </a:r>
            <a:endParaRPr lang="en-US" dirty="0"/>
          </a:p>
          <a:p>
            <a:r>
              <a:rPr lang="en-IN" dirty="0"/>
              <a:t>            //</a:t>
            </a:r>
            <a:r>
              <a:rPr lang="en-IN" dirty="0" err="1"/>
              <a:t>deallocte</a:t>
            </a:r>
            <a:r>
              <a:rPr lang="en-IN" dirty="0"/>
              <a:t> memory for one element</a:t>
            </a:r>
            <a:endParaRPr lang="en-US" dirty="0"/>
          </a:p>
          <a:p>
            <a:r>
              <a:rPr lang="en-IN" dirty="0"/>
              <a:t>            delete[] </a:t>
            </a:r>
            <a:r>
              <a:rPr lang="en-IN" dirty="0" err="1"/>
              <a:t>ptr</a:t>
            </a:r>
            <a:r>
              <a:rPr lang="en-IN" dirty="0"/>
              <a:t>;</a:t>
            </a:r>
            <a:endParaRPr lang="en-US" dirty="0"/>
          </a:p>
          <a:p>
            <a:r>
              <a:rPr lang="en-IN" dirty="0"/>
              <a:t>            //</a:t>
            </a:r>
            <a:r>
              <a:rPr lang="en-IN" dirty="0" err="1"/>
              <a:t>deallocte</a:t>
            </a:r>
            <a:r>
              <a:rPr lang="en-IN" dirty="0"/>
              <a:t> memory for array</a:t>
            </a:r>
            <a:endParaRPr lang="en-US" dirty="0"/>
          </a:p>
          <a:p>
            <a:endParaRPr lang="en-US" dirty="0"/>
          </a:p>
        </p:txBody>
      </p:sp>
    </p:spTree>
    <p:extLst>
      <p:ext uri="{BB962C8B-B14F-4D97-AF65-F5344CB8AC3E}">
        <p14:creationId xmlns:p14="http://schemas.microsoft.com/office/powerpoint/2010/main" val="13311982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77500" lnSpcReduction="20000"/>
          </a:bodyPr>
          <a:lstStyle/>
          <a:p>
            <a:r>
              <a:rPr lang="en-IN" dirty="0"/>
              <a:t>Ex:          </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 ()</a:t>
            </a:r>
            <a:endParaRPr lang="en-US" dirty="0"/>
          </a:p>
          <a:p>
            <a:r>
              <a:rPr lang="en-IN" dirty="0"/>
              <a:t> {</a:t>
            </a:r>
            <a:endParaRPr lang="en-US" dirty="0"/>
          </a:p>
          <a:p>
            <a:r>
              <a:rPr lang="en-IN" dirty="0"/>
              <a:t>   </a:t>
            </a:r>
            <a:r>
              <a:rPr lang="en-IN" dirty="0" err="1"/>
              <a:t>int</a:t>
            </a:r>
            <a:r>
              <a:rPr lang="en-IN" dirty="0"/>
              <a:t> *ptr1;</a:t>
            </a:r>
            <a:endParaRPr lang="en-US" dirty="0"/>
          </a:p>
          <a:p>
            <a:r>
              <a:rPr lang="en-IN" dirty="0"/>
              <a:t>   ptr1 = new </a:t>
            </a:r>
            <a:r>
              <a:rPr lang="en-IN" dirty="0" err="1"/>
              <a:t>int</a:t>
            </a:r>
            <a:r>
              <a:rPr lang="en-IN" dirty="0"/>
              <a:t>; //memory allocation</a:t>
            </a:r>
            <a:endParaRPr lang="en-US" dirty="0"/>
          </a:p>
          <a:p>
            <a:r>
              <a:rPr lang="en-IN" dirty="0"/>
              <a:t>   float *ptr2 = new float(223.324);//memory allocation</a:t>
            </a:r>
            <a:endParaRPr lang="en-US" dirty="0"/>
          </a:p>
          <a:p>
            <a:r>
              <a:rPr lang="en-IN" dirty="0"/>
              <a:t>   *ptr1 = 28;</a:t>
            </a:r>
            <a:endParaRPr lang="en-US" dirty="0"/>
          </a:p>
          <a:p>
            <a:r>
              <a:rPr lang="en-IN" dirty="0"/>
              <a:t>   </a:t>
            </a:r>
            <a:r>
              <a:rPr lang="en-IN" dirty="0" err="1"/>
              <a:t>cout</a:t>
            </a:r>
            <a:r>
              <a:rPr lang="en-IN" dirty="0"/>
              <a:t> &lt;&lt; "Value of pointer variable 1 : " &lt;&lt; *ptr1 &lt;&lt; </a:t>
            </a:r>
            <a:r>
              <a:rPr lang="en-IN" dirty="0" err="1"/>
              <a:t>endl</a:t>
            </a:r>
            <a:r>
              <a:rPr lang="en-IN" dirty="0"/>
              <a:t>;</a:t>
            </a:r>
            <a:endParaRPr lang="en-US" dirty="0"/>
          </a:p>
          <a:p>
            <a:r>
              <a:rPr lang="en-IN" dirty="0"/>
              <a:t>   </a:t>
            </a:r>
            <a:r>
              <a:rPr lang="en-IN" dirty="0" err="1"/>
              <a:t>cout</a:t>
            </a:r>
            <a:r>
              <a:rPr lang="en-IN" dirty="0"/>
              <a:t> &lt;&lt; "Value of pointer variable 2 : " &lt;&lt; *ptr2 &lt;&lt; </a:t>
            </a:r>
            <a:r>
              <a:rPr lang="en-IN" dirty="0" err="1"/>
              <a:t>endl</a:t>
            </a:r>
            <a:r>
              <a:rPr lang="en-IN" dirty="0"/>
              <a:t>;</a:t>
            </a:r>
            <a:endParaRPr lang="en-US" dirty="0"/>
          </a:p>
          <a:p>
            <a:r>
              <a:rPr lang="en-IN" dirty="0"/>
              <a:t>   delete ptr1;//deallocating the memory</a:t>
            </a:r>
            <a:endParaRPr lang="en-US" dirty="0"/>
          </a:p>
          <a:p>
            <a:r>
              <a:rPr lang="en-IN" dirty="0"/>
              <a:t>   delete ptr2;//deallocating the memory</a:t>
            </a:r>
            <a:endParaRPr lang="en-US" dirty="0"/>
          </a:p>
          <a:p>
            <a:r>
              <a:rPr lang="en-IN" dirty="0"/>
              <a:t>}</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3682839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4648200" cy="6096000"/>
          </a:xfrm>
        </p:spPr>
        <p:txBody>
          <a:bodyPr>
            <a:normAutofit fontScale="55000" lnSpcReduction="20000"/>
          </a:bodyPr>
          <a:lstStyle/>
          <a:p>
            <a:r>
              <a:rPr lang="en-US" dirty="0"/>
              <a:t>// Example program</a:t>
            </a:r>
          </a:p>
          <a:p>
            <a:r>
              <a:rPr lang="en-US" dirty="0"/>
              <a:t>#include &lt;</a:t>
            </a:r>
            <a:r>
              <a:rPr lang="en-US" dirty="0" err="1"/>
              <a:t>iostream</a:t>
            </a:r>
            <a:r>
              <a:rPr lang="en-US" dirty="0"/>
              <a:t>&gt;</a:t>
            </a:r>
          </a:p>
          <a:p>
            <a:r>
              <a:rPr lang="en-US" dirty="0"/>
              <a:t>#include &lt;string&gt;</a:t>
            </a:r>
          </a:p>
          <a:p>
            <a:r>
              <a:rPr lang="en-US" dirty="0"/>
              <a:t>using namespace </a:t>
            </a:r>
            <a:r>
              <a:rPr lang="en-US" dirty="0" err="1"/>
              <a:t>std</a:t>
            </a:r>
            <a:r>
              <a:rPr lang="en-US" dirty="0"/>
              <a:t>;</a:t>
            </a:r>
          </a:p>
          <a:p>
            <a:r>
              <a:rPr lang="en-US" dirty="0" err="1"/>
              <a:t>int</a:t>
            </a:r>
            <a:r>
              <a:rPr lang="en-US" dirty="0"/>
              <a:t> main()</a:t>
            </a:r>
          </a:p>
          <a:p>
            <a:r>
              <a:rPr lang="en-US" dirty="0"/>
              <a:t> {</a:t>
            </a:r>
          </a:p>
          <a:p>
            <a:r>
              <a:rPr lang="en-US" dirty="0"/>
              <a:t>   </a:t>
            </a:r>
            <a:r>
              <a:rPr lang="en-US" dirty="0" err="1"/>
              <a:t>int</a:t>
            </a:r>
            <a:r>
              <a:rPr lang="en-US" dirty="0"/>
              <a:t> *</a:t>
            </a:r>
            <a:r>
              <a:rPr lang="en-US" dirty="0" err="1"/>
              <a:t>ptr</a:t>
            </a:r>
            <a:r>
              <a:rPr lang="en-US" dirty="0"/>
              <a:t> = NULL;</a:t>
            </a:r>
          </a:p>
          <a:p>
            <a:r>
              <a:rPr lang="en-US" dirty="0"/>
              <a:t>   </a:t>
            </a:r>
            <a:r>
              <a:rPr lang="en-US" dirty="0" err="1"/>
              <a:t>ptr</a:t>
            </a:r>
            <a:r>
              <a:rPr lang="en-US" dirty="0"/>
              <a:t> = new </a:t>
            </a:r>
            <a:r>
              <a:rPr lang="en-US" dirty="0" err="1"/>
              <a:t>int</a:t>
            </a:r>
            <a:r>
              <a:rPr lang="en-US" dirty="0"/>
              <a:t>();</a:t>
            </a:r>
          </a:p>
          <a:p>
            <a:r>
              <a:rPr lang="en-US" dirty="0"/>
              <a:t>   </a:t>
            </a:r>
            <a:r>
              <a:rPr lang="en-US" dirty="0" err="1"/>
              <a:t>int</a:t>
            </a:r>
            <a:r>
              <a:rPr lang="en-US" dirty="0"/>
              <a:t> *</a:t>
            </a:r>
            <a:r>
              <a:rPr lang="en-US" dirty="0" err="1"/>
              <a:t>var</a:t>
            </a:r>
            <a:r>
              <a:rPr lang="en-US" dirty="0"/>
              <a:t> = new </a:t>
            </a:r>
            <a:r>
              <a:rPr lang="en-US" dirty="0" err="1"/>
              <a:t>int</a:t>
            </a:r>
            <a:r>
              <a:rPr lang="en-US" dirty="0"/>
              <a:t>(12);</a:t>
            </a:r>
          </a:p>
          <a:p>
            <a:endParaRPr lang="en-US" dirty="0"/>
          </a:p>
          <a:p>
            <a:r>
              <a:rPr lang="en-US" dirty="0"/>
              <a:t>   if(!</a:t>
            </a:r>
            <a:r>
              <a:rPr lang="en-US" dirty="0" err="1"/>
              <a:t>ptr</a:t>
            </a:r>
            <a:r>
              <a:rPr lang="en-US" dirty="0"/>
              <a:t>)</a:t>
            </a:r>
          </a:p>
          <a:p>
            <a:r>
              <a:rPr lang="en-US" dirty="0"/>
              <a:t>   {</a:t>
            </a:r>
          </a:p>
          <a:p>
            <a:r>
              <a:rPr lang="en-US" dirty="0"/>
              <a:t>        </a:t>
            </a:r>
            <a:r>
              <a:rPr lang="en-US" dirty="0" err="1"/>
              <a:t>cout</a:t>
            </a:r>
            <a:r>
              <a:rPr lang="en-US" dirty="0"/>
              <a:t>&lt;&lt;"bad memory allocation"&lt;&lt;</a:t>
            </a:r>
            <a:r>
              <a:rPr lang="en-US" dirty="0" err="1"/>
              <a:t>endl</a:t>
            </a:r>
            <a:r>
              <a:rPr lang="en-US" dirty="0"/>
              <a:t>;</a:t>
            </a:r>
          </a:p>
          <a:p>
            <a:r>
              <a:rPr lang="en-US" dirty="0"/>
              <a:t>    }</a:t>
            </a:r>
          </a:p>
          <a:p>
            <a:r>
              <a:rPr lang="en-US" dirty="0"/>
              <a:t>   else</a:t>
            </a:r>
          </a:p>
          <a:p>
            <a:r>
              <a:rPr lang="en-US" dirty="0"/>
              <a:t>  {</a:t>
            </a:r>
          </a:p>
          <a:p>
            <a:r>
              <a:rPr lang="en-US" dirty="0"/>
              <a:t>       </a:t>
            </a:r>
            <a:r>
              <a:rPr lang="en-US" dirty="0" err="1"/>
              <a:t>cout</a:t>
            </a:r>
            <a:r>
              <a:rPr lang="en-US" dirty="0"/>
              <a:t>&lt;&lt;"memory allocated successfully"&lt;&lt;</a:t>
            </a:r>
            <a:r>
              <a:rPr lang="en-US" dirty="0" err="1"/>
              <a:t>endl</a:t>
            </a:r>
            <a:r>
              <a:rPr lang="en-US" dirty="0"/>
              <a:t>;</a:t>
            </a:r>
          </a:p>
          <a:p>
            <a:r>
              <a:rPr lang="en-US" dirty="0"/>
              <a:t>       *</a:t>
            </a:r>
            <a:r>
              <a:rPr lang="en-US" dirty="0" err="1"/>
              <a:t>ptr</a:t>
            </a:r>
            <a:r>
              <a:rPr lang="en-US" dirty="0"/>
              <a:t> = 10;</a:t>
            </a:r>
          </a:p>
          <a:p>
            <a:r>
              <a:rPr lang="en-US" dirty="0"/>
              <a:t>       </a:t>
            </a:r>
            <a:r>
              <a:rPr lang="en-US" dirty="0" err="1"/>
              <a:t>cout</a:t>
            </a:r>
            <a:r>
              <a:rPr lang="en-US" dirty="0"/>
              <a:t>&lt;&lt;"*</a:t>
            </a:r>
            <a:r>
              <a:rPr lang="en-US" dirty="0" err="1"/>
              <a:t>ptr</a:t>
            </a:r>
            <a:r>
              <a:rPr lang="en-US" dirty="0"/>
              <a:t> = "&lt;&lt;*</a:t>
            </a:r>
            <a:r>
              <a:rPr lang="en-US" dirty="0" err="1"/>
              <a:t>ptr</a:t>
            </a:r>
            <a:r>
              <a:rPr lang="en-US" dirty="0"/>
              <a:t>&lt;&lt;</a:t>
            </a:r>
            <a:r>
              <a:rPr lang="en-US" dirty="0" err="1"/>
              <a:t>endl</a:t>
            </a:r>
            <a:r>
              <a:rPr lang="en-US" dirty="0"/>
              <a:t>;</a:t>
            </a:r>
          </a:p>
          <a:p>
            <a:r>
              <a:rPr lang="en-US" dirty="0"/>
              <a:t>       </a:t>
            </a:r>
            <a:r>
              <a:rPr lang="en-US" dirty="0" err="1"/>
              <a:t>cout</a:t>
            </a:r>
            <a:r>
              <a:rPr lang="en-US" dirty="0"/>
              <a:t>&lt;&lt;"*</a:t>
            </a:r>
            <a:r>
              <a:rPr lang="en-US" dirty="0" err="1"/>
              <a:t>var</a:t>
            </a:r>
            <a:r>
              <a:rPr lang="en-US" dirty="0"/>
              <a:t> = "&lt;&lt;*</a:t>
            </a:r>
            <a:r>
              <a:rPr lang="en-US" dirty="0" err="1"/>
              <a:t>var</a:t>
            </a:r>
            <a:r>
              <a:rPr lang="en-US" dirty="0"/>
              <a:t>&lt;&lt;</a:t>
            </a:r>
            <a:r>
              <a:rPr lang="en-US" dirty="0" err="1"/>
              <a:t>endl</a:t>
            </a:r>
            <a:r>
              <a:rPr lang="en-US" dirty="0"/>
              <a:t>;</a:t>
            </a:r>
          </a:p>
          <a:p>
            <a:r>
              <a:rPr lang="en-US" dirty="0"/>
              <a:t>}</a:t>
            </a:r>
          </a:p>
          <a:p>
            <a:endParaRPr lang="en-US" dirty="0"/>
          </a:p>
          <a:p>
            <a:endParaRPr lang="en-US" dirty="0"/>
          </a:p>
        </p:txBody>
      </p:sp>
      <p:sp>
        <p:nvSpPr>
          <p:cNvPr id="4" name="Rectangle 3"/>
          <p:cNvSpPr/>
          <p:nvPr/>
        </p:nvSpPr>
        <p:spPr>
          <a:xfrm>
            <a:off x="5105400" y="304800"/>
            <a:ext cx="4038600" cy="5632311"/>
          </a:xfrm>
          <a:prstGeom prst="rect">
            <a:avLst/>
          </a:prstGeom>
        </p:spPr>
        <p:txBody>
          <a:bodyPr wrap="square">
            <a:spAutoFit/>
          </a:bodyPr>
          <a:lstStyle/>
          <a:p>
            <a:r>
              <a:rPr lang="en-US" dirty="0"/>
              <a:t>double *</a:t>
            </a:r>
            <a:r>
              <a:rPr lang="en-US" dirty="0" err="1"/>
              <a:t>myarray</a:t>
            </a:r>
            <a:r>
              <a:rPr lang="en-US" dirty="0"/>
              <a:t> = NULL;</a:t>
            </a:r>
          </a:p>
          <a:p>
            <a:r>
              <a:rPr lang="en-US" dirty="0" err="1"/>
              <a:t>myarray</a:t>
            </a:r>
            <a:r>
              <a:rPr lang="en-US" dirty="0"/>
              <a:t> = new double[5];</a:t>
            </a:r>
          </a:p>
          <a:p>
            <a:r>
              <a:rPr lang="en-US" dirty="0"/>
              <a:t>if(!</a:t>
            </a:r>
            <a:r>
              <a:rPr lang="en-US" dirty="0" err="1"/>
              <a:t>myarray</a:t>
            </a:r>
            <a:r>
              <a:rPr lang="en-US" dirty="0"/>
              <a:t>)</a:t>
            </a:r>
          </a:p>
          <a:p>
            <a:r>
              <a:rPr lang="en-US" dirty="0"/>
              <a:t> {</a:t>
            </a:r>
          </a:p>
          <a:p>
            <a:r>
              <a:rPr lang="en-US" dirty="0"/>
              <a:t>     </a:t>
            </a:r>
            <a:r>
              <a:rPr lang="en-US" dirty="0" err="1"/>
              <a:t>cout</a:t>
            </a:r>
            <a:r>
              <a:rPr lang="en-US" dirty="0"/>
              <a:t>&lt;&lt;"memory not allocated"&lt;&lt;</a:t>
            </a:r>
            <a:r>
              <a:rPr lang="en-US" dirty="0" err="1"/>
              <a:t>endl</a:t>
            </a:r>
            <a:r>
              <a:rPr lang="en-US" dirty="0"/>
              <a:t>;</a:t>
            </a:r>
          </a:p>
          <a:p>
            <a:r>
              <a:rPr lang="en-US" dirty="0"/>
              <a:t> }</a:t>
            </a:r>
          </a:p>
          <a:p>
            <a:endParaRPr lang="en-US" dirty="0"/>
          </a:p>
          <a:p>
            <a:r>
              <a:rPr lang="en-US" dirty="0"/>
              <a:t>else</a:t>
            </a:r>
          </a:p>
          <a:p>
            <a:r>
              <a:rPr lang="en-US" dirty="0"/>
              <a:t>   {</a:t>
            </a:r>
          </a:p>
          <a:p>
            <a:r>
              <a:rPr lang="en-US" dirty="0"/>
              <a:t>     for(</a:t>
            </a:r>
            <a:r>
              <a:rPr lang="en-US" dirty="0" err="1"/>
              <a:t>int</a:t>
            </a:r>
            <a:r>
              <a:rPr lang="en-US" dirty="0"/>
              <a:t> </a:t>
            </a:r>
            <a:r>
              <a:rPr lang="en-US" dirty="0" err="1"/>
              <a:t>i</a:t>
            </a:r>
            <a:r>
              <a:rPr lang="en-US" dirty="0"/>
              <a:t>=0;i&lt;5;i++)</a:t>
            </a:r>
          </a:p>
          <a:p>
            <a:r>
              <a:rPr lang="en-US" dirty="0"/>
              <a:t>       </a:t>
            </a:r>
            <a:r>
              <a:rPr lang="en-US" dirty="0" err="1"/>
              <a:t>myarray</a:t>
            </a:r>
            <a:r>
              <a:rPr lang="en-US" dirty="0"/>
              <a:t>[</a:t>
            </a:r>
            <a:r>
              <a:rPr lang="en-US" dirty="0" err="1"/>
              <a:t>i</a:t>
            </a:r>
            <a:r>
              <a:rPr lang="en-US" dirty="0"/>
              <a:t>] = i+1;</a:t>
            </a:r>
          </a:p>
          <a:p>
            <a:r>
              <a:rPr lang="en-US" dirty="0"/>
              <a:t>       </a:t>
            </a:r>
            <a:r>
              <a:rPr lang="en-US" dirty="0" err="1"/>
              <a:t>cout</a:t>
            </a:r>
            <a:r>
              <a:rPr lang="en-US" dirty="0"/>
              <a:t>&lt;&lt;"</a:t>
            </a:r>
            <a:r>
              <a:rPr lang="en-US" dirty="0" err="1"/>
              <a:t>myarray</a:t>
            </a:r>
            <a:r>
              <a:rPr lang="en-US" dirty="0"/>
              <a:t> values : ";</a:t>
            </a:r>
          </a:p>
          <a:p>
            <a:r>
              <a:rPr lang="en-US" dirty="0"/>
              <a:t>     for(</a:t>
            </a:r>
            <a:r>
              <a:rPr lang="en-US" dirty="0" err="1"/>
              <a:t>int</a:t>
            </a:r>
            <a:r>
              <a:rPr lang="en-US" dirty="0"/>
              <a:t> </a:t>
            </a:r>
            <a:r>
              <a:rPr lang="en-US" dirty="0" err="1"/>
              <a:t>i</a:t>
            </a:r>
            <a:r>
              <a:rPr lang="en-US" dirty="0"/>
              <a:t>=0;i&lt;5;i++)</a:t>
            </a:r>
          </a:p>
          <a:p>
            <a:r>
              <a:rPr lang="en-US" dirty="0"/>
              <a:t>       </a:t>
            </a:r>
            <a:r>
              <a:rPr lang="en-US" dirty="0" err="1"/>
              <a:t>cout</a:t>
            </a:r>
            <a:r>
              <a:rPr lang="en-US" dirty="0"/>
              <a:t>&lt;&lt;</a:t>
            </a:r>
            <a:r>
              <a:rPr lang="en-US" dirty="0" err="1"/>
              <a:t>myarray</a:t>
            </a:r>
            <a:r>
              <a:rPr lang="en-US" dirty="0"/>
              <a:t>[</a:t>
            </a:r>
            <a:r>
              <a:rPr lang="en-US" dirty="0" err="1"/>
              <a:t>i</a:t>
            </a:r>
            <a:r>
              <a:rPr lang="en-US" dirty="0"/>
              <a:t>]&lt;&lt;"\t";</a:t>
            </a:r>
          </a:p>
          <a:p>
            <a:r>
              <a:rPr lang="en-US" dirty="0"/>
              <a:t>   }</a:t>
            </a:r>
          </a:p>
          <a:p>
            <a:r>
              <a:rPr lang="en-US" dirty="0"/>
              <a:t>delete </a:t>
            </a:r>
            <a:r>
              <a:rPr lang="en-US" dirty="0" err="1"/>
              <a:t>ptr</a:t>
            </a:r>
            <a:r>
              <a:rPr lang="en-US" dirty="0"/>
              <a:t>;</a:t>
            </a:r>
          </a:p>
          <a:p>
            <a:r>
              <a:rPr lang="en-US" dirty="0"/>
              <a:t>delete </a:t>
            </a:r>
            <a:r>
              <a:rPr lang="en-US" dirty="0" err="1"/>
              <a:t>var</a:t>
            </a:r>
            <a:r>
              <a:rPr lang="en-US" dirty="0"/>
              <a:t>;</a:t>
            </a:r>
          </a:p>
          <a:p>
            <a:r>
              <a:rPr lang="en-US" dirty="0"/>
              <a:t>delete[] </a:t>
            </a:r>
            <a:r>
              <a:rPr lang="en-US" dirty="0" err="1"/>
              <a:t>myarray</a:t>
            </a:r>
            <a:r>
              <a:rPr lang="en-US" dirty="0"/>
              <a:t>;</a:t>
            </a:r>
          </a:p>
          <a:p>
            <a:r>
              <a:rPr lang="en-US" dirty="0"/>
              <a:t>return 0;</a:t>
            </a:r>
          </a:p>
          <a:p>
            <a:r>
              <a:rPr lang="en-US" dirty="0"/>
              <a:t> }</a:t>
            </a:r>
          </a:p>
        </p:txBody>
      </p:sp>
    </p:spTree>
    <p:extLst>
      <p:ext uri="{BB962C8B-B14F-4D97-AF65-F5344CB8AC3E}">
        <p14:creationId xmlns:p14="http://schemas.microsoft.com/office/powerpoint/2010/main" val="17031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marL="0" indent="0">
              <a:buNone/>
            </a:pPr>
            <a:r>
              <a:rPr lang="en-US" dirty="0"/>
              <a:t>2.</a:t>
            </a:r>
            <a:r>
              <a:rPr lang="en-US" b="1" i="1" dirty="0"/>
              <a:t>Declarative programming(what to do)</a:t>
            </a:r>
            <a:r>
              <a:rPr lang="en-US" i="1" dirty="0"/>
              <a:t> </a:t>
            </a:r>
          </a:p>
          <a:p>
            <a:r>
              <a:rPr lang="en-US" sz="2800" dirty="0"/>
              <a:t>Declarative programming is a programming paradigm in which the programmer defines what needs to be accomplished by the program without defining how it needs to be implemented. </a:t>
            </a:r>
          </a:p>
          <a:p>
            <a:r>
              <a:rPr lang="en-US" sz="2800" dirty="0"/>
              <a:t>In other words, the approach focuses on what needs to be achieved instead of instructing how to achieve it.</a:t>
            </a:r>
          </a:p>
          <a:p>
            <a:r>
              <a:rPr lang="en-US" sz="2800" dirty="0"/>
              <a:t>Example : Instructing your friend to draw a umbrella</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4648200"/>
            <a:ext cx="257175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9797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47500" lnSpcReduction="20000"/>
          </a:bodyPr>
          <a:lstStyle/>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r>
              <a:rPr lang="en-IN" dirty="0" err="1"/>
              <a:t>int</a:t>
            </a:r>
            <a:r>
              <a:rPr lang="en-IN" dirty="0"/>
              <a:t> main()</a:t>
            </a:r>
            <a:endParaRPr lang="en-US" dirty="0"/>
          </a:p>
          <a:p>
            <a:r>
              <a:rPr lang="en-IN" dirty="0"/>
              <a:t>        {</a:t>
            </a:r>
            <a:endParaRPr lang="en-US" dirty="0"/>
          </a:p>
          <a:p>
            <a:r>
              <a:rPr lang="en-IN" dirty="0"/>
              <a:t>                </a:t>
            </a:r>
            <a:r>
              <a:rPr lang="en-IN" dirty="0" err="1"/>
              <a:t>int</a:t>
            </a:r>
            <a:r>
              <a:rPr lang="en-IN" dirty="0"/>
              <a:t> </a:t>
            </a:r>
            <a:r>
              <a:rPr lang="en-IN" dirty="0" err="1"/>
              <a:t>size,i</a:t>
            </a:r>
            <a:r>
              <a:rPr lang="en-IN" dirty="0"/>
              <a:t>;</a:t>
            </a:r>
            <a:endParaRPr lang="en-US" dirty="0"/>
          </a:p>
          <a:p>
            <a:r>
              <a:rPr lang="en-IN" dirty="0"/>
              <a:t>                </a:t>
            </a:r>
            <a:r>
              <a:rPr lang="en-IN" dirty="0" err="1"/>
              <a:t>int</a:t>
            </a:r>
            <a:r>
              <a:rPr lang="en-IN" dirty="0"/>
              <a:t> *</a:t>
            </a:r>
            <a:r>
              <a:rPr lang="en-IN" dirty="0" err="1"/>
              <a:t>ptr</a:t>
            </a:r>
            <a:r>
              <a:rPr lang="en-IN" dirty="0"/>
              <a:t>;</a:t>
            </a:r>
            <a:endParaRPr lang="en-US" dirty="0"/>
          </a:p>
          <a:p>
            <a:r>
              <a:rPr lang="en-IN" dirty="0"/>
              <a:t> </a:t>
            </a:r>
            <a:endParaRPr lang="en-US" dirty="0"/>
          </a:p>
          <a:p>
            <a:r>
              <a:rPr lang="en-IN" dirty="0"/>
              <a:t>                </a:t>
            </a:r>
            <a:r>
              <a:rPr lang="en-IN" dirty="0" err="1"/>
              <a:t>cout</a:t>
            </a:r>
            <a:r>
              <a:rPr lang="en-IN" dirty="0"/>
              <a:t>&lt;&lt;"\n\</a:t>
            </a:r>
            <a:r>
              <a:rPr lang="en-IN" dirty="0" err="1"/>
              <a:t>tEnter</a:t>
            </a:r>
            <a:r>
              <a:rPr lang="en-IN" dirty="0"/>
              <a:t> size of Array : ";</a:t>
            </a:r>
            <a:endParaRPr lang="en-US" dirty="0"/>
          </a:p>
          <a:p>
            <a:r>
              <a:rPr lang="en-IN" dirty="0"/>
              <a:t>                </a:t>
            </a:r>
            <a:r>
              <a:rPr lang="en-IN" dirty="0" err="1"/>
              <a:t>cin</a:t>
            </a:r>
            <a:r>
              <a:rPr lang="en-IN" dirty="0"/>
              <a:t>&gt;&gt;size;</a:t>
            </a:r>
            <a:endParaRPr lang="en-US" dirty="0"/>
          </a:p>
          <a:p>
            <a:r>
              <a:rPr lang="en-IN" dirty="0"/>
              <a:t> </a:t>
            </a:r>
            <a:endParaRPr lang="en-US" dirty="0"/>
          </a:p>
          <a:p>
            <a:r>
              <a:rPr lang="en-IN" dirty="0"/>
              <a:t>                </a:t>
            </a:r>
            <a:r>
              <a:rPr lang="en-IN" dirty="0" err="1"/>
              <a:t>ptr</a:t>
            </a:r>
            <a:r>
              <a:rPr lang="en-IN" dirty="0"/>
              <a:t> = new </a:t>
            </a:r>
            <a:r>
              <a:rPr lang="en-IN" dirty="0" err="1"/>
              <a:t>int</a:t>
            </a:r>
            <a:r>
              <a:rPr lang="en-IN" dirty="0"/>
              <a:t>[size];</a:t>
            </a:r>
            <a:endParaRPr lang="en-US" dirty="0"/>
          </a:p>
          <a:p>
            <a:r>
              <a:rPr lang="en-IN" dirty="0"/>
              <a:t>                //Creating memory at run-time and return first byte of address to </a:t>
            </a:r>
            <a:r>
              <a:rPr lang="en-IN" dirty="0" err="1"/>
              <a:t>ptr</a:t>
            </a:r>
            <a:r>
              <a:rPr lang="en-IN" dirty="0"/>
              <a:t>.</a:t>
            </a:r>
            <a:endParaRPr lang="en-US" dirty="0"/>
          </a:p>
          <a:p>
            <a:r>
              <a:rPr lang="en-IN" dirty="0"/>
              <a:t> </a:t>
            </a:r>
            <a:endParaRPr lang="en-US" dirty="0"/>
          </a:p>
          <a:p>
            <a:r>
              <a:rPr lang="en-IN" dirty="0"/>
              <a:t>          for(</a:t>
            </a:r>
            <a:r>
              <a:rPr lang="en-IN" dirty="0" err="1"/>
              <a:t>i</a:t>
            </a:r>
            <a:r>
              <a:rPr lang="en-IN" dirty="0"/>
              <a:t>=0;i&lt;5;i++)        //Input </a:t>
            </a:r>
            <a:r>
              <a:rPr lang="en-IN" dirty="0" err="1"/>
              <a:t>arrray</a:t>
            </a:r>
            <a:r>
              <a:rPr lang="en-IN" dirty="0"/>
              <a:t> from user.</a:t>
            </a:r>
            <a:endParaRPr lang="en-US" dirty="0"/>
          </a:p>
          <a:p>
            <a:r>
              <a:rPr lang="en-IN" dirty="0"/>
              <a:t>          {</a:t>
            </a:r>
            <a:endParaRPr lang="en-US" dirty="0"/>
          </a:p>
          <a:p>
            <a:r>
              <a:rPr lang="en-IN" dirty="0"/>
              <a:t>                 </a:t>
            </a:r>
            <a:r>
              <a:rPr lang="en-IN" dirty="0" err="1"/>
              <a:t>cout</a:t>
            </a:r>
            <a:r>
              <a:rPr lang="en-IN" dirty="0"/>
              <a:t>&lt;&lt;"\</a:t>
            </a:r>
            <a:r>
              <a:rPr lang="en-IN" dirty="0" err="1"/>
              <a:t>nEnter</a:t>
            </a:r>
            <a:r>
              <a:rPr lang="en-IN" dirty="0"/>
              <a:t> any number : ";</a:t>
            </a:r>
            <a:endParaRPr lang="en-US" dirty="0"/>
          </a:p>
          <a:p>
            <a:r>
              <a:rPr lang="en-IN" dirty="0"/>
              <a:t>                 </a:t>
            </a:r>
            <a:r>
              <a:rPr lang="en-IN" dirty="0" err="1"/>
              <a:t>cin</a:t>
            </a:r>
            <a:r>
              <a:rPr lang="en-IN" dirty="0"/>
              <a:t>&gt;&gt;</a:t>
            </a:r>
            <a:r>
              <a:rPr lang="en-IN" dirty="0" err="1"/>
              <a:t>ptr</a:t>
            </a:r>
            <a:r>
              <a:rPr lang="en-IN" dirty="0"/>
              <a:t>[</a:t>
            </a:r>
            <a:r>
              <a:rPr lang="en-IN" dirty="0" err="1"/>
              <a:t>i</a:t>
            </a:r>
            <a:r>
              <a:rPr lang="en-IN" dirty="0"/>
              <a:t>];</a:t>
            </a:r>
            <a:endParaRPr lang="en-US" dirty="0"/>
          </a:p>
          <a:p>
            <a:r>
              <a:rPr lang="en-IN" dirty="0"/>
              <a:t>          }</a:t>
            </a:r>
            <a:endParaRPr lang="en-US" dirty="0"/>
          </a:p>
          <a:p>
            <a:r>
              <a:rPr lang="en-IN" dirty="0"/>
              <a:t>          for(</a:t>
            </a:r>
            <a:r>
              <a:rPr lang="en-IN" dirty="0" err="1"/>
              <a:t>i</a:t>
            </a:r>
            <a:r>
              <a:rPr lang="en-IN" dirty="0"/>
              <a:t>=0;i&lt;5;i++)         //Output </a:t>
            </a:r>
            <a:r>
              <a:rPr lang="en-IN" dirty="0" err="1"/>
              <a:t>arrray</a:t>
            </a:r>
            <a:r>
              <a:rPr lang="en-IN" dirty="0"/>
              <a:t> to console.</a:t>
            </a:r>
            <a:endParaRPr lang="en-US" dirty="0"/>
          </a:p>
          <a:p>
            <a:r>
              <a:rPr lang="en-IN" dirty="0"/>
              <a:t>          </a:t>
            </a:r>
            <a:r>
              <a:rPr lang="en-IN" dirty="0" err="1"/>
              <a:t>cout</a:t>
            </a:r>
            <a:r>
              <a:rPr lang="en-IN" dirty="0"/>
              <a:t>&lt;&lt;</a:t>
            </a:r>
            <a:r>
              <a:rPr lang="en-IN" dirty="0" err="1"/>
              <a:t>ptr</a:t>
            </a:r>
            <a:r>
              <a:rPr lang="en-IN" dirty="0"/>
              <a:t>[</a:t>
            </a:r>
            <a:r>
              <a:rPr lang="en-IN" dirty="0" err="1"/>
              <a:t>i</a:t>
            </a:r>
            <a:r>
              <a:rPr lang="en-IN" dirty="0"/>
              <a:t>]&lt;&lt;", ";</a:t>
            </a:r>
            <a:endParaRPr lang="en-US" dirty="0"/>
          </a:p>
          <a:p>
            <a:r>
              <a:rPr lang="en-IN" dirty="0"/>
              <a:t> </a:t>
            </a:r>
            <a:endParaRPr lang="en-US" dirty="0"/>
          </a:p>
          <a:p>
            <a:r>
              <a:rPr lang="en-IN" dirty="0"/>
              <a:t>          delete[] </a:t>
            </a:r>
            <a:r>
              <a:rPr lang="en-IN" dirty="0" err="1"/>
              <a:t>ptr</a:t>
            </a:r>
            <a:r>
              <a:rPr lang="en-IN" dirty="0"/>
              <a:t>;</a:t>
            </a:r>
            <a:endParaRPr lang="en-US" dirty="0"/>
          </a:p>
          <a:p>
            <a:r>
              <a:rPr lang="en-IN" dirty="0"/>
              <a:t>          //deallocating all the memory created by new operator</a:t>
            </a:r>
            <a:endParaRPr lang="en-US" dirty="0"/>
          </a:p>
          <a:p>
            <a:r>
              <a:rPr lang="en-IN" dirty="0"/>
              <a:t>return 0;</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3391112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IN" b="1" dirty="0">
                <a:solidFill>
                  <a:srgbClr val="FF0000"/>
                </a:solidFill>
              </a:rPr>
              <a:t>Preprocessor Directives:</a:t>
            </a:r>
          </a:p>
          <a:p>
            <a:r>
              <a:rPr lang="en-IN" dirty="0"/>
              <a:t>The preprocessors are the directives, which give instructions to the compiler to preprocess the information before actual compilation starts.</a:t>
            </a:r>
            <a:endParaRPr lang="en-US" dirty="0"/>
          </a:p>
          <a:p>
            <a:r>
              <a:rPr lang="en-IN" dirty="0"/>
              <a:t>All </a:t>
            </a:r>
            <a:r>
              <a:rPr lang="en-IN" dirty="0" err="1"/>
              <a:t>preprocessor</a:t>
            </a:r>
            <a:r>
              <a:rPr lang="en-IN" dirty="0"/>
              <a:t> directives begin with #, and only white-space characters may appear before a </a:t>
            </a:r>
            <a:r>
              <a:rPr lang="en-IN" dirty="0" err="1"/>
              <a:t>preprocessor</a:t>
            </a:r>
            <a:r>
              <a:rPr lang="en-IN" dirty="0"/>
              <a:t> directive on a line</a:t>
            </a:r>
          </a:p>
          <a:p>
            <a:r>
              <a:rPr lang="en-IN" dirty="0"/>
              <a:t>There are 4 main types of </a:t>
            </a:r>
            <a:r>
              <a:rPr lang="en-IN" dirty="0" err="1"/>
              <a:t>preprocessor</a:t>
            </a:r>
            <a:r>
              <a:rPr lang="en-IN" dirty="0"/>
              <a:t> directives:</a:t>
            </a:r>
            <a:endParaRPr lang="en-US" dirty="0"/>
          </a:p>
          <a:p>
            <a:pPr lvl="0">
              <a:buFont typeface="Wingdings" panose="05000000000000000000" pitchFamily="2" charset="2"/>
              <a:buChar char="Ø"/>
            </a:pPr>
            <a:r>
              <a:rPr lang="en-IN" dirty="0">
                <a:solidFill>
                  <a:srgbClr val="FF0000"/>
                </a:solidFill>
              </a:rPr>
              <a:t>Macros</a:t>
            </a:r>
            <a:endParaRPr lang="en-US" dirty="0">
              <a:solidFill>
                <a:srgbClr val="FF0000"/>
              </a:solidFill>
            </a:endParaRPr>
          </a:p>
          <a:p>
            <a:pPr lvl="0">
              <a:buFont typeface="Wingdings" panose="05000000000000000000" pitchFamily="2" charset="2"/>
              <a:buChar char="Ø"/>
            </a:pPr>
            <a:r>
              <a:rPr lang="en-IN" dirty="0">
                <a:solidFill>
                  <a:srgbClr val="FF0000"/>
                </a:solidFill>
              </a:rPr>
              <a:t>File Inclusion</a:t>
            </a:r>
            <a:endParaRPr lang="en-US" dirty="0">
              <a:solidFill>
                <a:srgbClr val="FF0000"/>
              </a:solidFill>
            </a:endParaRPr>
          </a:p>
          <a:p>
            <a:pPr lvl="0">
              <a:buFont typeface="Wingdings" panose="05000000000000000000" pitchFamily="2" charset="2"/>
              <a:buChar char="Ø"/>
            </a:pPr>
            <a:r>
              <a:rPr lang="en-IN" dirty="0">
                <a:solidFill>
                  <a:srgbClr val="FF0000"/>
                </a:solidFill>
              </a:rPr>
              <a:t>Conditional Compilation</a:t>
            </a:r>
            <a:endParaRPr lang="en-US" dirty="0">
              <a:solidFill>
                <a:srgbClr val="FF0000"/>
              </a:solidFill>
            </a:endParaRPr>
          </a:p>
          <a:p>
            <a:pPr lvl="0">
              <a:buFont typeface="Wingdings" panose="05000000000000000000" pitchFamily="2" charset="2"/>
              <a:buChar char="Ø"/>
            </a:pPr>
            <a:r>
              <a:rPr lang="en-IN" dirty="0">
                <a:solidFill>
                  <a:srgbClr val="FF0000"/>
                </a:solidFill>
              </a:rPr>
              <a:t>Other directives</a:t>
            </a:r>
            <a:endParaRPr lang="en-US" dirty="0">
              <a:solidFill>
                <a:srgbClr val="FF0000"/>
              </a:solidFill>
            </a:endParaRPr>
          </a:p>
          <a:p>
            <a:endParaRPr lang="en-US" dirty="0"/>
          </a:p>
        </p:txBody>
      </p:sp>
    </p:spTree>
    <p:extLst>
      <p:ext uri="{BB962C8B-B14F-4D97-AF65-F5344CB8AC3E}">
        <p14:creationId xmlns:p14="http://schemas.microsoft.com/office/powerpoint/2010/main" val="38141931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IN" b="1" dirty="0"/>
              <a:t>Macros</a:t>
            </a:r>
            <a:r>
              <a:rPr lang="en-IN" dirty="0"/>
              <a:t>: Macros are piece of code in a program which is given some name. </a:t>
            </a:r>
          </a:p>
          <a:p>
            <a:r>
              <a:rPr lang="en-IN" dirty="0"/>
              <a:t>#define - directive is used to define a macro.</a:t>
            </a:r>
            <a:endParaRPr lang="en-US" dirty="0"/>
          </a:p>
          <a:p>
            <a:r>
              <a:rPr lang="en-IN" dirty="0"/>
              <a:t>#</a:t>
            </a:r>
            <a:r>
              <a:rPr lang="en-IN" dirty="0" err="1"/>
              <a:t>undef</a:t>
            </a:r>
            <a:r>
              <a:rPr lang="en-IN" dirty="0"/>
              <a:t> – is used to </a:t>
            </a:r>
            <a:r>
              <a:rPr lang="en-IN" dirty="0" err="1"/>
              <a:t>undefine</a:t>
            </a:r>
            <a:r>
              <a:rPr lang="en-IN" dirty="0"/>
              <a:t> a macro</a:t>
            </a:r>
            <a:endParaRPr lang="en-US" dirty="0"/>
          </a:p>
          <a:p>
            <a:r>
              <a:rPr lang="en-IN" dirty="0"/>
              <a:t>Ex:</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#define limit 5</a:t>
            </a:r>
            <a:endParaRPr lang="en-US" dirty="0"/>
          </a:p>
          <a:p>
            <a:r>
              <a:rPr lang="en-IN" dirty="0" err="1"/>
              <a:t>int</a:t>
            </a:r>
            <a:r>
              <a:rPr lang="en-IN" dirty="0"/>
              <a:t> main()</a:t>
            </a:r>
            <a:endParaRPr lang="en-US" dirty="0"/>
          </a:p>
          <a:p>
            <a:r>
              <a:rPr lang="en-IN" dirty="0"/>
              <a:t>{</a:t>
            </a:r>
            <a:endParaRPr lang="en-US" dirty="0"/>
          </a:p>
          <a:p>
            <a:r>
              <a:rPr lang="en-IN" dirty="0"/>
              <a:t>for(</a:t>
            </a:r>
            <a:r>
              <a:rPr lang="en-IN" dirty="0" err="1"/>
              <a:t>int</a:t>
            </a:r>
            <a:r>
              <a:rPr lang="en-IN" dirty="0"/>
              <a:t> </a:t>
            </a:r>
            <a:r>
              <a:rPr lang="en-IN" dirty="0" err="1"/>
              <a:t>i</a:t>
            </a:r>
            <a:r>
              <a:rPr lang="en-IN" dirty="0"/>
              <a:t>=0;i&lt;=</a:t>
            </a:r>
            <a:r>
              <a:rPr lang="en-IN" dirty="0" err="1"/>
              <a:t>limit;i</a:t>
            </a:r>
            <a:r>
              <a:rPr lang="en-IN" dirty="0"/>
              <a:t>++)</a:t>
            </a:r>
            <a:endParaRPr lang="en-US" dirty="0"/>
          </a:p>
          <a:p>
            <a:r>
              <a:rPr lang="en-IN" dirty="0" err="1"/>
              <a:t>cout</a:t>
            </a:r>
            <a:r>
              <a:rPr lang="en-IN" dirty="0"/>
              <a:t>&lt;&lt;</a:t>
            </a:r>
            <a:r>
              <a:rPr lang="en-IN" dirty="0" err="1"/>
              <a:t>i</a:t>
            </a:r>
            <a:r>
              <a:rPr lang="en-IN" dirty="0"/>
              <a:t>&lt;&lt;</a:t>
            </a:r>
            <a:r>
              <a:rPr lang="en-IN" dirty="0" err="1"/>
              <a:t>endl</a:t>
            </a:r>
            <a:r>
              <a:rPr lang="en-IN" dirty="0"/>
              <a:t>;</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1431239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r>
              <a:rPr lang="en-IN" dirty="0"/>
              <a:t>Macros with arguments (functions like macros): We can also pass arguments to macros</a:t>
            </a:r>
          </a:p>
          <a:p>
            <a:r>
              <a:rPr lang="en-IN" dirty="0"/>
              <a:t>Ex:</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#define MIN(</a:t>
            </a:r>
            <a:r>
              <a:rPr lang="en-IN" dirty="0" err="1"/>
              <a:t>a,b</a:t>
            </a:r>
            <a:r>
              <a:rPr lang="en-IN" dirty="0"/>
              <a:t>) (((a)&lt;(b)) ? a : b)</a:t>
            </a:r>
            <a:endParaRPr lang="en-US" dirty="0"/>
          </a:p>
          <a:p>
            <a:r>
              <a:rPr lang="en-IN" dirty="0" err="1"/>
              <a:t>int</a:t>
            </a:r>
            <a:r>
              <a:rPr lang="en-IN" dirty="0"/>
              <a:t> main ()</a:t>
            </a:r>
            <a:endParaRPr lang="en-US" dirty="0"/>
          </a:p>
          <a:p>
            <a:r>
              <a:rPr lang="en-IN" dirty="0"/>
              <a:t> {</a:t>
            </a:r>
            <a:endParaRPr lang="en-US" dirty="0"/>
          </a:p>
          <a:p>
            <a:r>
              <a:rPr lang="en-IN" dirty="0"/>
              <a:t>   </a:t>
            </a:r>
            <a:r>
              <a:rPr lang="en-IN" dirty="0" err="1"/>
              <a:t>int</a:t>
            </a:r>
            <a:r>
              <a:rPr lang="en-IN" dirty="0"/>
              <a:t> </a:t>
            </a:r>
            <a:r>
              <a:rPr lang="en-IN" dirty="0" err="1"/>
              <a:t>i</a:t>
            </a:r>
            <a:r>
              <a:rPr lang="en-IN" dirty="0"/>
              <a:t>, j;</a:t>
            </a:r>
            <a:endParaRPr lang="en-US" dirty="0"/>
          </a:p>
          <a:p>
            <a:r>
              <a:rPr lang="en-IN" dirty="0"/>
              <a:t>      </a:t>
            </a:r>
            <a:r>
              <a:rPr lang="en-IN" dirty="0" err="1"/>
              <a:t>i</a:t>
            </a:r>
            <a:r>
              <a:rPr lang="en-IN" dirty="0"/>
              <a:t> = 100;</a:t>
            </a:r>
            <a:endParaRPr lang="en-US" dirty="0"/>
          </a:p>
          <a:p>
            <a:r>
              <a:rPr lang="en-IN" dirty="0"/>
              <a:t>   j = 30;</a:t>
            </a:r>
            <a:endParaRPr lang="en-US" dirty="0"/>
          </a:p>
          <a:p>
            <a:r>
              <a:rPr lang="en-IN" dirty="0"/>
              <a:t>      </a:t>
            </a:r>
            <a:r>
              <a:rPr lang="en-IN" dirty="0" err="1"/>
              <a:t>cout</a:t>
            </a:r>
            <a:r>
              <a:rPr lang="en-IN" dirty="0"/>
              <a:t> &lt;&lt;"The minimum is " &lt;&lt; MIN(</a:t>
            </a:r>
            <a:r>
              <a:rPr lang="en-IN" dirty="0" err="1"/>
              <a:t>i</a:t>
            </a:r>
            <a:r>
              <a:rPr lang="en-IN" dirty="0"/>
              <a:t>, j) &lt;&lt; </a:t>
            </a:r>
            <a:r>
              <a:rPr lang="en-IN" dirty="0" err="1"/>
              <a:t>endl</a:t>
            </a:r>
            <a:r>
              <a:rPr lang="en-IN" dirty="0"/>
              <a:t>;</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225998129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92500" lnSpcReduction="10000"/>
          </a:bodyPr>
          <a:lstStyle/>
          <a:p>
            <a:r>
              <a:rPr lang="en-IN" dirty="0"/>
              <a:t>#</a:t>
            </a:r>
            <a:r>
              <a:rPr lang="en-IN" dirty="0" err="1"/>
              <a:t>undef</a:t>
            </a:r>
            <a:endParaRPr lang="en-US" dirty="0"/>
          </a:p>
          <a:p>
            <a:r>
              <a:rPr lang="en-IN" dirty="0"/>
              <a:t>Ex:</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#define pi 3.14</a:t>
            </a:r>
            <a:endParaRPr lang="en-US" dirty="0"/>
          </a:p>
          <a:p>
            <a:r>
              <a:rPr lang="en-IN" dirty="0" err="1"/>
              <a:t>int</a:t>
            </a:r>
            <a:r>
              <a:rPr lang="en-IN" dirty="0"/>
              <a:t> main()</a:t>
            </a:r>
            <a:endParaRPr lang="en-US" dirty="0"/>
          </a:p>
          <a:p>
            <a:r>
              <a:rPr lang="en-IN" dirty="0"/>
              <a:t>{</a:t>
            </a:r>
            <a:endParaRPr lang="en-US" dirty="0"/>
          </a:p>
          <a:p>
            <a:r>
              <a:rPr lang="en-IN" dirty="0" err="1"/>
              <a:t>int</a:t>
            </a:r>
            <a:r>
              <a:rPr lang="en-IN" dirty="0"/>
              <a:t> </a:t>
            </a:r>
            <a:r>
              <a:rPr lang="en-IN" dirty="0" err="1"/>
              <a:t>a,l,b</a:t>
            </a:r>
            <a:r>
              <a:rPr lang="en-IN" dirty="0"/>
              <a:t>;</a:t>
            </a:r>
            <a:endParaRPr lang="en-US" dirty="0"/>
          </a:p>
          <a:p>
            <a:r>
              <a:rPr lang="en-IN" dirty="0" err="1"/>
              <a:t>cout</a:t>
            </a:r>
            <a:r>
              <a:rPr lang="en-IN" dirty="0"/>
              <a:t>&lt;&lt;"pi="&lt;&lt;pi&lt;&lt;</a:t>
            </a:r>
            <a:r>
              <a:rPr lang="en-IN" dirty="0" err="1"/>
              <a:t>endl</a:t>
            </a:r>
            <a:r>
              <a:rPr lang="en-IN" dirty="0"/>
              <a:t>;</a:t>
            </a:r>
            <a:endParaRPr lang="en-US" dirty="0"/>
          </a:p>
          <a:p>
            <a:r>
              <a:rPr lang="en-IN" dirty="0"/>
              <a:t>#</a:t>
            </a:r>
            <a:r>
              <a:rPr lang="en-IN" dirty="0" err="1"/>
              <a:t>undef</a:t>
            </a:r>
            <a:r>
              <a:rPr lang="en-IN" dirty="0"/>
              <a:t> pi</a:t>
            </a:r>
            <a:endParaRPr lang="en-US" dirty="0"/>
          </a:p>
          <a:p>
            <a:r>
              <a:rPr lang="en-IN" dirty="0" err="1"/>
              <a:t>cout</a:t>
            </a:r>
            <a:r>
              <a:rPr lang="en-IN" dirty="0"/>
              <a:t>&lt;&lt;"pi="&lt;&lt;pi&lt;&lt;</a:t>
            </a:r>
            <a:r>
              <a:rPr lang="en-IN" dirty="0" err="1"/>
              <a:t>endl</a:t>
            </a:r>
            <a:r>
              <a:rPr lang="en-IN" dirty="0"/>
              <a:t>;</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6645403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IN" b="1" dirty="0"/>
              <a:t>-&gt; File Inclusion:</a:t>
            </a:r>
            <a:endParaRPr lang="en-US" dirty="0"/>
          </a:p>
          <a:p>
            <a:r>
              <a:rPr lang="en-IN" dirty="0"/>
              <a:t>Inclusion Directive</a:t>
            </a:r>
            <a:endParaRPr lang="en-US" b="1" dirty="0"/>
          </a:p>
          <a:p>
            <a:r>
              <a:rPr lang="en-IN" dirty="0"/>
              <a:t>This category has only one directive, which is called #include. This inclusion directive is used to include files into the current file. The inclusion directive can be used as follows:</a:t>
            </a:r>
            <a:endParaRPr lang="en-US" dirty="0"/>
          </a:p>
          <a:p>
            <a:r>
              <a:rPr lang="en-IN" dirty="0"/>
              <a:t>Ex: #include &lt;</a:t>
            </a:r>
            <a:r>
              <a:rPr lang="en-IN" dirty="0" err="1"/>
              <a:t>iostream</a:t>
            </a:r>
            <a:r>
              <a:rPr lang="en-IN" dirty="0"/>
              <a:t>&gt;   //includes </a:t>
            </a:r>
            <a:r>
              <a:rPr lang="en-IN" dirty="0" err="1"/>
              <a:t>cpp</a:t>
            </a:r>
            <a:r>
              <a:rPr lang="en-IN" dirty="0"/>
              <a:t> class library header </a:t>
            </a:r>
            <a:r>
              <a:rPr lang="en-IN" dirty="0" err="1"/>
              <a:t>iostream</a:t>
            </a:r>
            <a:endParaRPr lang="en-US" dirty="0"/>
          </a:p>
          <a:p>
            <a:endParaRPr lang="en-US" dirty="0"/>
          </a:p>
        </p:txBody>
      </p:sp>
    </p:spTree>
    <p:extLst>
      <p:ext uri="{BB962C8B-B14F-4D97-AF65-F5344CB8AC3E}">
        <p14:creationId xmlns:p14="http://schemas.microsoft.com/office/powerpoint/2010/main" val="9286795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r>
              <a:rPr lang="en-IN" b="1" dirty="0"/>
              <a:t>-&gt; Conditional Compilation Directives:</a:t>
            </a:r>
            <a:endParaRPr lang="en-US" dirty="0"/>
          </a:p>
          <a:p>
            <a:r>
              <a:rPr lang="en-IN" dirty="0"/>
              <a:t>#if-#else-#</a:t>
            </a:r>
            <a:r>
              <a:rPr lang="en-IN" dirty="0" err="1"/>
              <a:t>endif</a:t>
            </a:r>
            <a:r>
              <a:rPr lang="en-IN" dirty="0"/>
              <a:t> Preprocessor Directive</a:t>
            </a:r>
            <a:endParaRPr lang="en-US" b="1" dirty="0"/>
          </a:p>
          <a:p>
            <a:r>
              <a:rPr lang="en-IN" dirty="0"/>
              <a:t>              #if(condition)</a:t>
            </a:r>
            <a:endParaRPr lang="en-US" dirty="0"/>
          </a:p>
          <a:p>
            <a:r>
              <a:rPr lang="en-IN" dirty="0"/>
              <a:t>                    - - - - - - - - - -</a:t>
            </a:r>
            <a:endParaRPr lang="en-US" dirty="0"/>
          </a:p>
          <a:p>
            <a:r>
              <a:rPr lang="en-IN" dirty="0"/>
              <a:t>                    - - - - - - - - - -</a:t>
            </a:r>
            <a:endParaRPr lang="en-US" dirty="0"/>
          </a:p>
          <a:p>
            <a:r>
              <a:rPr lang="en-IN" dirty="0"/>
              <a:t>              #else</a:t>
            </a:r>
            <a:endParaRPr lang="en-US" dirty="0"/>
          </a:p>
          <a:p>
            <a:r>
              <a:rPr lang="en-IN" dirty="0"/>
              <a:t>                    - - - - - - - - - -</a:t>
            </a:r>
            <a:endParaRPr lang="en-US" dirty="0"/>
          </a:p>
          <a:p>
            <a:r>
              <a:rPr lang="en-IN" dirty="0"/>
              <a:t>                    - - - - - - - - - -</a:t>
            </a:r>
            <a:endParaRPr lang="en-US" dirty="0"/>
          </a:p>
          <a:p>
            <a:r>
              <a:rPr lang="en-IN" dirty="0"/>
              <a:t>              #</a:t>
            </a:r>
            <a:r>
              <a:rPr lang="en-IN" dirty="0" err="1"/>
              <a:t>endif</a:t>
            </a:r>
            <a:endParaRPr lang="en-US" dirty="0"/>
          </a:p>
          <a:p>
            <a:endParaRPr lang="en-US" dirty="0"/>
          </a:p>
          <a:p>
            <a:endParaRPr lang="en-US" dirty="0"/>
          </a:p>
        </p:txBody>
      </p:sp>
    </p:spTree>
    <p:extLst>
      <p:ext uri="{BB962C8B-B14F-4D97-AF65-F5344CB8AC3E}">
        <p14:creationId xmlns:p14="http://schemas.microsoft.com/office/powerpoint/2010/main" val="123730219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10000"/>
          </a:bodyPr>
          <a:lstStyle/>
          <a:p>
            <a:r>
              <a:rPr lang="en-IN" dirty="0"/>
              <a:t>Ex:</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#define MAX 45</a:t>
            </a:r>
            <a:endParaRPr lang="en-US" dirty="0"/>
          </a:p>
          <a:p>
            <a:r>
              <a:rPr lang="en-IN" dirty="0"/>
              <a:t>       </a:t>
            </a:r>
            <a:r>
              <a:rPr lang="en-IN" dirty="0" err="1"/>
              <a:t>int</a:t>
            </a:r>
            <a:r>
              <a:rPr lang="en-IN" dirty="0"/>
              <a:t> main()</a:t>
            </a:r>
            <a:endParaRPr lang="en-US" dirty="0"/>
          </a:p>
          <a:p>
            <a:r>
              <a:rPr lang="en-IN" dirty="0"/>
              <a:t>       {</a:t>
            </a:r>
            <a:endParaRPr lang="en-US" dirty="0"/>
          </a:p>
          <a:p>
            <a:r>
              <a:rPr lang="en-IN" dirty="0"/>
              <a:t>              #if MAX &gt; 40</a:t>
            </a:r>
            <a:endParaRPr lang="en-US" dirty="0"/>
          </a:p>
          <a:p>
            <a:r>
              <a:rPr lang="en-IN" dirty="0"/>
              <a:t>                   </a:t>
            </a:r>
            <a:r>
              <a:rPr lang="en-IN" dirty="0" err="1"/>
              <a:t>cout</a:t>
            </a:r>
            <a:r>
              <a:rPr lang="en-IN" dirty="0"/>
              <a:t> &lt;&lt; "Yes, MAX is greater then 40.";</a:t>
            </a:r>
            <a:endParaRPr lang="en-US" dirty="0"/>
          </a:p>
          <a:p>
            <a:r>
              <a:rPr lang="en-IN" dirty="0"/>
              <a:t>               #else</a:t>
            </a:r>
            <a:endParaRPr lang="en-US" dirty="0"/>
          </a:p>
          <a:p>
            <a:r>
              <a:rPr lang="en-IN" dirty="0"/>
              <a:t>                   </a:t>
            </a:r>
            <a:r>
              <a:rPr lang="en-IN" dirty="0" err="1"/>
              <a:t>cout</a:t>
            </a:r>
            <a:r>
              <a:rPr lang="en-IN" dirty="0"/>
              <a:t> &lt;&lt; "No, MAX is not greater then 40.";</a:t>
            </a:r>
            <a:endParaRPr lang="en-US" dirty="0"/>
          </a:p>
          <a:p>
            <a:r>
              <a:rPr lang="en-IN" dirty="0"/>
              <a:t>               #</a:t>
            </a:r>
            <a:r>
              <a:rPr lang="en-IN" dirty="0" err="1"/>
              <a:t>endif</a:t>
            </a:r>
            <a:endParaRPr lang="en-US" dirty="0"/>
          </a:p>
          <a:p>
            <a:r>
              <a:rPr lang="en-IN" dirty="0"/>
              <a:t>        return 0;</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40977597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r>
              <a:rPr lang="en-IN" b="1" dirty="0"/>
              <a:t>#</a:t>
            </a:r>
            <a:r>
              <a:rPr lang="en-IN" b="1" dirty="0" err="1"/>
              <a:t>elif</a:t>
            </a:r>
            <a:r>
              <a:rPr lang="en-IN" b="1" dirty="0"/>
              <a:t> Preprocessor Directive</a:t>
            </a:r>
            <a:endParaRPr lang="en-US" b="1" dirty="0"/>
          </a:p>
          <a:p>
            <a:r>
              <a:rPr lang="en-IN" dirty="0"/>
              <a:t>		  #if(condition)</a:t>
            </a:r>
            <a:endParaRPr lang="en-US" dirty="0"/>
          </a:p>
          <a:p>
            <a:r>
              <a:rPr lang="en-IN" dirty="0"/>
              <a:t>                    - - - - - - - - - -</a:t>
            </a:r>
            <a:endParaRPr lang="en-US" dirty="0"/>
          </a:p>
          <a:p>
            <a:r>
              <a:rPr lang="en-IN" dirty="0"/>
              <a:t>                    - - - - - - - - - -</a:t>
            </a:r>
            <a:endParaRPr lang="en-US" dirty="0"/>
          </a:p>
          <a:p>
            <a:r>
              <a:rPr lang="en-IN" dirty="0"/>
              <a:t>              #</a:t>
            </a:r>
            <a:r>
              <a:rPr lang="en-IN" dirty="0" err="1"/>
              <a:t>elif</a:t>
            </a:r>
            <a:r>
              <a:rPr lang="en-IN" dirty="0"/>
              <a:t>(condition)</a:t>
            </a:r>
            <a:endParaRPr lang="en-US" dirty="0"/>
          </a:p>
          <a:p>
            <a:r>
              <a:rPr lang="en-IN" dirty="0"/>
              <a:t>                    - - - - - - - - - -</a:t>
            </a:r>
            <a:endParaRPr lang="en-US" dirty="0"/>
          </a:p>
          <a:p>
            <a:r>
              <a:rPr lang="en-IN" dirty="0"/>
              <a:t>                    - - - - - - - - - -</a:t>
            </a:r>
            <a:endParaRPr lang="en-US" dirty="0"/>
          </a:p>
          <a:p>
            <a:r>
              <a:rPr lang="en-IN" dirty="0"/>
              <a:t>              #</a:t>
            </a:r>
            <a:r>
              <a:rPr lang="en-IN" dirty="0" err="1"/>
              <a:t>elif</a:t>
            </a:r>
            <a:r>
              <a:rPr lang="en-IN" dirty="0"/>
              <a:t>(condition)</a:t>
            </a:r>
            <a:endParaRPr lang="en-US" dirty="0"/>
          </a:p>
          <a:p>
            <a:r>
              <a:rPr lang="en-IN" dirty="0"/>
              <a:t>                    - - - - - - - - - -</a:t>
            </a:r>
            <a:endParaRPr lang="en-US" dirty="0"/>
          </a:p>
          <a:p>
            <a:r>
              <a:rPr lang="en-IN" dirty="0"/>
              <a:t>                    - - - - - - - - - -</a:t>
            </a:r>
            <a:endParaRPr lang="en-US" dirty="0"/>
          </a:p>
          <a:p>
            <a:r>
              <a:rPr lang="en-IN" dirty="0"/>
              <a:t>              #else</a:t>
            </a:r>
            <a:endParaRPr lang="en-US" dirty="0"/>
          </a:p>
          <a:p>
            <a:r>
              <a:rPr lang="en-IN" dirty="0"/>
              <a:t>                    - - - - - - - - - -</a:t>
            </a:r>
            <a:endParaRPr lang="en-US" dirty="0"/>
          </a:p>
          <a:p>
            <a:r>
              <a:rPr lang="en-IN" dirty="0"/>
              <a:t>                    - - - - - - - - - -</a:t>
            </a:r>
            <a:endParaRPr lang="en-US" dirty="0"/>
          </a:p>
          <a:p>
            <a:r>
              <a:rPr lang="en-IN" dirty="0"/>
              <a:t>              #</a:t>
            </a:r>
            <a:r>
              <a:rPr lang="en-IN" dirty="0" err="1"/>
              <a:t>endif</a:t>
            </a:r>
            <a:endParaRPr lang="en-US" dirty="0"/>
          </a:p>
          <a:p>
            <a:endParaRPr lang="en-US" dirty="0"/>
          </a:p>
        </p:txBody>
      </p:sp>
    </p:spTree>
    <p:extLst>
      <p:ext uri="{BB962C8B-B14F-4D97-AF65-F5344CB8AC3E}">
        <p14:creationId xmlns:p14="http://schemas.microsoft.com/office/powerpoint/2010/main" val="376630699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r>
              <a:rPr lang="en-IN" dirty="0"/>
              <a:t>Ex:</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#define MKS 65</a:t>
            </a:r>
            <a:endParaRPr lang="en-US" dirty="0"/>
          </a:p>
          <a:p>
            <a:r>
              <a:rPr lang="en-IN" dirty="0"/>
              <a:t>       </a:t>
            </a:r>
            <a:r>
              <a:rPr lang="en-IN" dirty="0" err="1"/>
              <a:t>int</a:t>
            </a:r>
            <a:r>
              <a:rPr lang="en-IN" dirty="0"/>
              <a:t> main()</a:t>
            </a:r>
            <a:endParaRPr lang="en-US" dirty="0"/>
          </a:p>
          <a:p>
            <a:r>
              <a:rPr lang="en-IN" dirty="0"/>
              <a:t>       {</a:t>
            </a:r>
            <a:endParaRPr lang="en-US" dirty="0"/>
          </a:p>
          <a:p>
            <a:r>
              <a:rPr lang="en-IN" dirty="0"/>
              <a:t>              #if MKS&gt;=78</a:t>
            </a:r>
            <a:endParaRPr lang="en-US" dirty="0"/>
          </a:p>
          <a:p>
            <a:r>
              <a:rPr lang="en-IN" dirty="0"/>
              <a:t>                     </a:t>
            </a:r>
            <a:r>
              <a:rPr lang="en-IN" dirty="0" err="1"/>
              <a:t>cout</a:t>
            </a:r>
            <a:r>
              <a:rPr lang="en-IN" dirty="0"/>
              <a:t> &lt;&lt; "\</a:t>
            </a:r>
            <a:r>
              <a:rPr lang="en-IN" dirty="0" err="1"/>
              <a:t>nGrade</a:t>
            </a:r>
            <a:r>
              <a:rPr lang="en-IN" dirty="0"/>
              <a:t> A";</a:t>
            </a:r>
            <a:endParaRPr lang="en-US" dirty="0"/>
          </a:p>
          <a:p>
            <a:r>
              <a:rPr lang="en-IN" dirty="0"/>
              <a:t>              #</a:t>
            </a:r>
            <a:r>
              <a:rPr lang="en-IN" dirty="0" err="1"/>
              <a:t>elif</a:t>
            </a:r>
            <a:r>
              <a:rPr lang="en-IN" dirty="0"/>
              <a:t> MKS&gt;=50</a:t>
            </a:r>
            <a:endParaRPr lang="en-US" dirty="0"/>
          </a:p>
          <a:p>
            <a:r>
              <a:rPr lang="en-IN" dirty="0"/>
              <a:t>                     </a:t>
            </a:r>
            <a:r>
              <a:rPr lang="en-IN" dirty="0" err="1"/>
              <a:t>cout</a:t>
            </a:r>
            <a:r>
              <a:rPr lang="en-IN" dirty="0"/>
              <a:t> &lt;&lt; "\</a:t>
            </a:r>
            <a:r>
              <a:rPr lang="en-IN" dirty="0" err="1"/>
              <a:t>nGrade</a:t>
            </a:r>
            <a:r>
              <a:rPr lang="en-IN" dirty="0"/>
              <a:t> B";</a:t>
            </a:r>
            <a:endParaRPr lang="en-US" dirty="0"/>
          </a:p>
          <a:p>
            <a:r>
              <a:rPr lang="en-IN" dirty="0"/>
              <a:t>              #</a:t>
            </a:r>
            <a:r>
              <a:rPr lang="en-IN" dirty="0" err="1"/>
              <a:t>elif</a:t>
            </a:r>
            <a:r>
              <a:rPr lang="en-IN" dirty="0"/>
              <a:t> MKS&gt;=25</a:t>
            </a:r>
            <a:endParaRPr lang="en-US" dirty="0"/>
          </a:p>
          <a:p>
            <a:r>
              <a:rPr lang="en-IN" dirty="0"/>
              <a:t>                     </a:t>
            </a:r>
            <a:r>
              <a:rPr lang="en-IN" dirty="0" err="1"/>
              <a:t>cout</a:t>
            </a:r>
            <a:r>
              <a:rPr lang="en-IN" dirty="0"/>
              <a:t> &lt;&lt; "\</a:t>
            </a:r>
            <a:r>
              <a:rPr lang="en-IN" dirty="0" err="1"/>
              <a:t>nGrade</a:t>
            </a:r>
            <a:r>
              <a:rPr lang="en-IN" dirty="0"/>
              <a:t> C++";</a:t>
            </a:r>
            <a:endParaRPr lang="en-US" dirty="0"/>
          </a:p>
          <a:p>
            <a:r>
              <a:rPr lang="en-IN" dirty="0"/>
              <a:t>              #else</a:t>
            </a:r>
            <a:endParaRPr lang="en-US" dirty="0"/>
          </a:p>
          <a:p>
            <a:r>
              <a:rPr lang="en-IN" dirty="0"/>
              <a:t>                     </a:t>
            </a:r>
            <a:r>
              <a:rPr lang="en-IN" dirty="0" err="1"/>
              <a:t>cout</a:t>
            </a:r>
            <a:r>
              <a:rPr lang="en-IN" dirty="0"/>
              <a:t> &lt;&lt; "\</a:t>
            </a:r>
            <a:r>
              <a:rPr lang="en-IN" dirty="0" err="1"/>
              <a:t>nGrade</a:t>
            </a:r>
            <a:r>
              <a:rPr lang="en-IN" dirty="0"/>
              <a:t> D";</a:t>
            </a:r>
            <a:endParaRPr lang="en-US" dirty="0"/>
          </a:p>
          <a:p>
            <a:r>
              <a:rPr lang="en-IN" dirty="0"/>
              <a:t>               #</a:t>
            </a:r>
            <a:r>
              <a:rPr lang="en-IN" dirty="0" err="1"/>
              <a:t>endif</a:t>
            </a:r>
            <a:endParaRPr lang="en-US" dirty="0"/>
          </a:p>
          <a:p>
            <a:r>
              <a:rPr lang="en-IN" dirty="0"/>
              <a:t>        return 0;</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1534816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fontAlgn="base"/>
            <a:r>
              <a:rPr lang="en-US" b="1" dirty="0"/>
              <a:t>2.1 Logic programming paradigm</a:t>
            </a:r>
          </a:p>
          <a:p>
            <a:pPr fontAlgn="base"/>
            <a:r>
              <a:rPr lang="en-US" dirty="0"/>
              <a:t>The logic programming paradigm takes a declarative approach to problem-solving. </a:t>
            </a:r>
            <a:r>
              <a:rPr lang="en-US" b="1" dirty="0"/>
              <a:t>It's based on formal logic.</a:t>
            </a:r>
          </a:p>
          <a:p>
            <a:pPr fontAlgn="base"/>
            <a:r>
              <a:rPr lang="en-US" dirty="0"/>
              <a:t>The logic programming paradigm isn't made up of instructions - rather it's made up of facts and clauses. It uses everything it knows and tries to come up with the world where all of those facts and clauses are true.</a:t>
            </a:r>
          </a:p>
          <a:p>
            <a:endParaRPr lang="en-US" dirty="0"/>
          </a:p>
        </p:txBody>
      </p:sp>
    </p:spTree>
    <p:extLst>
      <p:ext uri="{BB962C8B-B14F-4D97-AF65-F5344CB8AC3E}">
        <p14:creationId xmlns:p14="http://schemas.microsoft.com/office/powerpoint/2010/main" val="41481662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a:bodyPr>
          <a:lstStyle/>
          <a:p>
            <a:r>
              <a:rPr lang="en-IN" b="1" dirty="0"/>
              <a:t>#</a:t>
            </a:r>
            <a:r>
              <a:rPr lang="en-IN" b="1" dirty="0" err="1"/>
              <a:t>ifdef</a:t>
            </a:r>
            <a:r>
              <a:rPr lang="en-IN" b="1" dirty="0"/>
              <a:t> Preprocessor Directive</a:t>
            </a:r>
            <a:endParaRPr lang="en-US" b="1" dirty="0"/>
          </a:p>
          <a:p>
            <a:r>
              <a:rPr lang="en-IN" dirty="0"/>
              <a:t>#</a:t>
            </a:r>
            <a:r>
              <a:rPr lang="en-IN" dirty="0" err="1"/>
              <a:t>ifdef</a:t>
            </a:r>
            <a:r>
              <a:rPr lang="en-IN" dirty="0"/>
              <a:t> </a:t>
            </a:r>
            <a:r>
              <a:rPr lang="en-IN" dirty="0" err="1"/>
              <a:t>preprocessor</a:t>
            </a:r>
            <a:r>
              <a:rPr lang="en-IN" dirty="0"/>
              <a:t> directive is used to check whether the macro-name is previously defined or not, if defined then the statements given between #</a:t>
            </a:r>
            <a:r>
              <a:rPr lang="en-IN" dirty="0" err="1"/>
              <a:t>ifdef</a:t>
            </a:r>
            <a:r>
              <a:rPr lang="en-IN" dirty="0"/>
              <a:t> and #else will get execute.</a:t>
            </a:r>
            <a:endParaRPr lang="en-US" dirty="0"/>
          </a:p>
          <a:p>
            <a:r>
              <a:rPr lang="en-IN" dirty="0"/>
              <a:t>		 #</a:t>
            </a:r>
            <a:r>
              <a:rPr lang="en-IN" dirty="0" err="1"/>
              <a:t>ifdef</a:t>
            </a:r>
            <a:r>
              <a:rPr lang="en-IN" dirty="0"/>
              <a:t> macro-name</a:t>
            </a:r>
            <a:endParaRPr lang="en-US" dirty="0"/>
          </a:p>
          <a:p>
            <a:r>
              <a:rPr lang="en-IN" dirty="0"/>
              <a:t>                    - - - - - - - - - -</a:t>
            </a:r>
            <a:endParaRPr lang="en-US" dirty="0"/>
          </a:p>
          <a:p>
            <a:r>
              <a:rPr lang="en-IN" dirty="0"/>
              <a:t>                    - - - - - - - - - -</a:t>
            </a:r>
            <a:endParaRPr lang="en-US" dirty="0"/>
          </a:p>
          <a:p>
            <a:r>
              <a:rPr lang="en-IN" dirty="0"/>
              <a:t>              #else</a:t>
            </a:r>
            <a:endParaRPr lang="en-US" dirty="0"/>
          </a:p>
          <a:p>
            <a:r>
              <a:rPr lang="en-IN" dirty="0"/>
              <a:t>                    - - - - - - - - - -</a:t>
            </a:r>
            <a:endParaRPr lang="en-US" dirty="0"/>
          </a:p>
          <a:p>
            <a:r>
              <a:rPr lang="en-IN" dirty="0"/>
              <a:t>                    - - - - - - - - - -</a:t>
            </a:r>
            <a:endParaRPr lang="en-US" dirty="0"/>
          </a:p>
          <a:p>
            <a:r>
              <a:rPr lang="en-IN" dirty="0"/>
              <a:t>              #</a:t>
            </a:r>
            <a:r>
              <a:rPr lang="en-IN" dirty="0" err="1"/>
              <a:t>endif</a:t>
            </a:r>
            <a:endParaRPr lang="en-US" dirty="0"/>
          </a:p>
          <a:p>
            <a:endParaRPr lang="en-US" dirty="0"/>
          </a:p>
        </p:txBody>
      </p:sp>
    </p:spTree>
    <p:extLst>
      <p:ext uri="{BB962C8B-B14F-4D97-AF65-F5344CB8AC3E}">
        <p14:creationId xmlns:p14="http://schemas.microsoft.com/office/powerpoint/2010/main" val="20400252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fontScale="70000" lnSpcReduction="20000"/>
          </a:bodyPr>
          <a:lstStyle/>
          <a:p>
            <a:r>
              <a:rPr lang="en-IN" dirty="0"/>
              <a:t>Ex:</a:t>
            </a:r>
            <a:endParaRPr lang="en-US" dirty="0"/>
          </a:p>
          <a:p>
            <a:r>
              <a:rPr lang="en-IN" dirty="0"/>
              <a:t>	#include&lt;</a:t>
            </a:r>
            <a:r>
              <a:rPr lang="en-IN" dirty="0" err="1"/>
              <a:t>iostream</a:t>
            </a:r>
            <a:r>
              <a:rPr lang="en-IN" dirty="0"/>
              <a:t>&gt;</a:t>
            </a:r>
            <a:endParaRPr lang="en-US" dirty="0"/>
          </a:p>
          <a:p>
            <a:r>
              <a:rPr lang="en-IN" dirty="0"/>
              <a:t>	using namespace </a:t>
            </a:r>
            <a:r>
              <a:rPr lang="en-IN" dirty="0" err="1"/>
              <a:t>std</a:t>
            </a:r>
            <a:r>
              <a:rPr lang="en-IN" dirty="0"/>
              <a:t>;</a:t>
            </a:r>
            <a:endParaRPr lang="en-US" dirty="0"/>
          </a:p>
          <a:p>
            <a:r>
              <a:rPr lang="en-IN" dirty="0"/>
              <a:t>       #define MKS 65</a:t>
            </a:r>
            <a:endParaRPr lang="en-US" dirty="0"/>
          </a:p>
          <a:p>
            <a:r>
              <a:rPr lang="en-IN" dirty="0"/>
              <a:t>       </a:t>
            </a:r>
            <a:r>
              <a:rPr lang="en-IN" dirty="0" err="1"/>
              <a:t>int</a:t>
            </a:r>
            <a:r>
              <a:rPr lang="en-IN" dirty="0"/>
              <a:t> main()</a:t>
            </a:r>
            <a:endParaRPr lang="en-US" dirty="0"/>
          </a:p>
          <a:p>
            <a:r>
              <a:rPr lang="en-IN" dirty="0"/>
              <a:t>       {</a:t>
            </a:r>
            <a:endParaRPr lang="en-US" dirty="0"/>
          </a:p>
          <a:p>
            <a:r>
              <a:rPr lang="en-IN" dirty="0"/>
              <a:t> </a:t>
            </a:r>
            <a:endParaRPr lang="en-US" dirty="0"/>
          </a:p>
          <a:p>
            <a:r>
              <a:rPr lang="en-IN" dirty="0"/>
              <a:t>              #</a:t>
            </a:r>
            <a:r>
              <a:rPr lang="en-IN" dirty="0" err="1"/>
              <a:t>ifdef</a:t>
            </a:r>
            <a:r>
              <a:rPr lang="en-IN" dirty="0"/>
              <a:t> MONTH</a:t>
            </a:r>
            <a:endParaRPr lang="en-US" dirty="0"/>
          </a:p>
          <a:p>
            <a:r>
              <a:rPr lang="en-IN" dirty="0"/>
              <a:t>                     </a:t>
            </a:r>
            <a:r>
              <a:rPr lang="en-IN" dirty="0" err="1"/>
              <a:t>cout</a:t>
            </a:r>
            <a:r>
              <a:rPr lang="en-IN" dirty="0"/>
              <a:t> &lt;&lt; "\</a:t>
            </a:r>
            <a:r>
              <a:rPr lang="en-IN" dirty="0" err="1"/>
              <a:t>nMONTH</a:t>
            </a:r>
            <a:r>
              <a:rPr lang="en-IN" dirty="0"/>
              <a:t> is defined.";</a:t>
            </a:r>
            <a:endParaRPr lang="en-US" dirty="0"/>
          </a:p>
          <a:p>
            <a:r>
              <a:rPr lang="en-IN" dirty="0"/>
              <a:t> </a:t>
            </a:r>
            <a:endParaRPr lang="en-US" dirty="0"/>
          </a:p>
          <a:p>
            <a:r>
              <a:rPr lang="en-IN" dirty="0"/>
              <a:t>              #else</a:t>
            </a:r>
            <a:endParaRPr lang="en-US" dirty="0"/>
          </a:p>
          <a:p>
            <a:r>
              <a:rPr lang="en-IN" dirty="0"/>
              <a:t>                     </a:t>
            </a:r>
            <a:r>
              <a:rPr lang="en-IN" dirty="0" err="1"/>
              <a:t>cout</a:t>
            </a:r>
            <a:r>
              <a:rPr lang="en-IN" dirty="0"/>
              <a:t> &lt;&lt; "\</a:t>
            </a:r>
            <a:r>
              <a:rPr lang="en-IN" dirty="0" err="1"/>
              <a:t>nMONTH</a:t>
            </a:r>
            <a:r>
              <a:rPr lang="en-IN" dirty="0"/>
              <a:t> is not defined.";</a:t>
            </a:r>
            <a:endParaRPr lang="en-US" dirty="0"/>
          </a:p>
          <a:p>
            <a:r>
              <a:rPr lang="en-IN" dirty="0"/>
              <a:t> </a:t>
            </a:r>
            <a:endParaRPr lang="en-US" dirty="0"/>
          </a:p>
          <a:p>
            <a:r>
              <a:rPr lang="en-IN" dirty="0"/>
              <a:t>               #</a:t>
            </a:r>
            <a:r>
              <a:rPr lang="en-IN" dirty="0" err="1"/>
              <a:t>endif</a:t>
            </a:r>
            <a:endParaRPr lang="en-US" dirty="0"/>
          </a:p>
          <a:p>
            <a:r>
              <a:rPr lang="en-IN" dirty="0"/>
              <a:t>		return 0;</a:t>
            </a:r>
            <a:endParaRPr lang="en-US" dirty="0"/>
          </a:p>
          <a:p>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66736703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92500" lnSpcReduction="10000"/>
          </a:bodyPr>
          <a:lstStyle/>
          <a:p>
            <a:r>
              <a:rPr lang="en-IN" b="1" dirty="0"/>
              <a:t>#</a:t>
            </a:r>
            <a:r>
              <a:rPr lang="en-IN" b="1" dirty="0" err="1"/>
              <a:t>ifndef</a:t>
            </a:r>
            <a:r>
              <a:rPr lang="en-IN" b="1" dirty="0"/>
              <a:t> Preprocessor Directive</a:t>
            </a:r>
            <a:endParaRPr lang="en-US" b="1" dirty="0"/>
          </a:p>
          <a:p>
            <a:r>
              <a:rPr lang="en-IN" dirty="0"/>
              <a:t>#</a:t>
            </a:r>
            <a:r>
              <a:rPr lang="en-IN" dirty="0" err="1"/>
              <a:t>ifndef</a:t>
            </a:r>
            <a:r>
              <a:rPr lang="en-IN" dirty="0"/>
              <a:t> </a:t>
            </a:r>
            <a:r>
              <a:rPr lang="en-IN" dirty="0" err="1"/>
              <a:t>preprocessor</a:t>
            </a:r>
            <a:r>
              <a:rPr lang="en-IN" dirty="0"/>
              <a:t> directive is used to check whether the macro-name is previously defined or not, if not defined then the statements given between #</a:t>
            </a:r>
            <a:r>
              <a:rPr lang="en-IN" dirty="0" err="1"/>
              <a:t>ifndef</a:t>
            </a:r>
            <a:r>
              <a:rPr lang="en-IN" dirty="0"/>
              <a:t> and #else will get execute.</a:t>
            </a:r>
            <a:endParaRPr lang="en-US" dirty="0"/>
          </a:p>
          <a:p>
            <a:r>
              <a:rPr lang="en-IN" b="1" dirty="0"/>
              <a:t>#</a:t>
            </a:r>
            <a:r>
              <a:rPr lang="en-IN" b="1" dirty="0" err="1"/>
              <a:t>ifndef</a:t>
            </a:r>
            <a:r>
              <a:rPr lang="en-IN" b="1" dirty="0"/>
              <a:t> macro-name</a:t>
            </a:r>
            <a:endParaRPr lang="en-US" dirty="0"/>
          </a:p>
          <a:p>
            <a:r>
              <a:rPr lang="en-IN" dirty="0"/>
              <a:t>                    - - - - - - - - - -</a:t>
            </a:r>
            <a:endParaRPr lang="en-US" dirty="0"/>
          </a:p>
          <a:p>
            <a:r>
              <a:rPr lang="en-IN" dirty="0"/>
              <a:t>                    - - - - - - - - - -</a:t>
            </a:r>
            <a:endParaRPr lang="en-US" dirty="0"/>
          </a:p>
          <a:p>
            <a:r>
              <a:rPr lang="en-IN" dirty="0"/>
              <a:t>              #else</a:t>
            </a:r>
            <a:endParaRPr lang="en-US" dirty="0"/>
          </a:p>
          <a:p>
            <a:r>
              <a:rPr lang="en-IN" dirty="0"/>
              <a:t>                    - - - - - - - - - -</a:t>
            </a:r>
            <a:endParaRPr lang="en-US" dirty="0"/>
          </a:p>
          <a:p>
            <a:r>
              <a:rPr lang="en-IN" dirty="0"/>
              <a:t>                    - - - - - - - - - -</a:t>
            </a:r>
            <a:endParaRPr lang="en-US" dirty="0"/>
          </a:p>
          <a:p>
            <a:r>
              <a:rPr lang="en-IN" dirty="0"/>
              <a:t>              #</a:t>
            </a:r>
            <a:r>
              <a:rPr lang="en-IN" dirty="0" err="1"/>
              <a:t>endif</a:t>
            </a:r>
            <a:endParaRPr lang="en-US" dirty="0"/>
          </a:p>
        </p:txBody>
      </p:sp>
    </p:spTree>
    <p:extLst>
      <p:ext uri="{BB962C8B-B14F-4D97-AF65-F5344CB8AC3E}">
        <p14:creationId xmlns:p14="http://schemas.microsoft.com/office/powerpoint/2010/main" val="256235958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72200"/>
          </a:xfrm>
        </p:spPr>
        <p:txBody>
          <a:bodyPr>
            <a:normAutofit fontScale="77500" lnSpcReduction="20000"/>
          </a:bodyPr>
          <a:lstStyle/>
          <a:p>
            <a:r>
              <a:rPr lang="en-IN" dirty="0"/>
              <a:t>Ex:</a:t>
            </a:r>
            <a:endParaRPr lang="en-US" dirty="0"/>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#define MKS 65</a:t>
            </a:r>
            <a:endParaRPr lang="en-US" dirty="0"/>
          </a:p>
          <a:p>
            <a:r>
              <a:rPr lang="en-IN" dirty="0"/>
              <a:t>       </a:t>
            </a:r>
            <a:r>
              <a:rPr lang="en-IN" dirty="0" err="1"/>
              <a:t>int</a:t>
            </a:r>
            <a:r>
              <a:rPr lang="en-IN" dirty="0"/>
              <a:t> main()</a:t>
            </a:r>
            <a:endParaRPr lang="en-US" dirty="0"/>
          </a:p>
          <a:p>
            <a:r>
              <a:rPr lang="en-IN" dirty="0"/>
              <a:t>       {</a:t>
            </a:r>
            <a:endParaRPr lang="en-US" dirty="0"/>
          </a:p>
          <a:p>
            <a:r>
              <a:rPr lang="en-IN" dirty="0"/>
              <a:t> </a:t>
            </a:r>
            <a:endParaRPr lang="en-US" dirty="0"/>
          </a:p>
          <a:p>
            <a:r>
              <a:rPr lang="en-IN" dirty="0"/>
              <a:t>              #</a:t>
            </a:r>
            <a:r>
              <a:rPr lang="en-IN" dirty="0" err="1"/>
              <a:t>ifndef</a:t>
            </a:r>
            <a:r>
              <a:rPr lang="en-IN" dirty="0"/>
              <a:t> MAX</a:t>
            </a:r>
            <a:endParaRPr lang="en-US" dirty="0"/>
          </a:p>
          <a:p>
            <a:r>
              <a:rPr lang="en-IN" dirty="0"/>
              <a:t>                     </a:t>
            </a:r>
            <a:r>
              <a:rPr lang="en-IN" dirty="0" err="1"/>
              <a:t>cout</a:t>
            </a:r>
            <a:r>
              <a:rPr lang="en-IN" dirty="0"/>
              <a:t> &lt;&lt; "\</a:t>
            </a:r>
            <a:r>
              <a:rPr lang="en-IN" dirty="0" err="1"/>
              <a:t>nMAX</a:t>
            </a:r>
            <a:r>
              <a:rPr lang="en-IN" dirty="0"/>
              <a:t> is not defined.";</a:t>
            </a:r>
            <a:endParaRPr lang="en-US" dirty="0"/>
          </a:p>
          <a:p>
            <a:r>
              <a:rPr lang="en-IN" dirty="0"/>
              <a:t>              #else</a:t>
            </a:r>
            <a:endParaRPr lang="en-US" dirty="0"/>
          </a:p>
          <a:p>
            <a:r>
              <a:rPr lang="en-IN" dirty="0"/>
              <a:t>                     </a:t>
            </a:r>
            <a:r>
              <a:rPr lang="en-IN" dirty="0" err="1"/>
              <a:t>cout</a:t>
            </a:r>
            <a:r>
              <a:rPr lang="en-IN" dirty="0"/>
              <a:t> &lt;&lt; "\</a:t>
            </a:r>
            <a:r>
              <a:rPr lang="en-IN" dirty="0" err="1"/>
              <a:t>nMAX</a:t>
            </a:r>
            <a:r>
              <a:rPr lang="en-IN" dirty="0"/>
              <a:t> is defined.";</a:t>
            </a:r>
            <a:endParaRPr lang="en-US" dirty="0"/>
          </a:p>
          <a:p>
            <a:r>
              <a:rPr lang="en-IN" dirty="0"/>
              <a:t>               #</a:t>
            </a:r>
            <a:r>
              <a:rPr lang="en-IN" dirty="0" err="1"/>
              <a:t>endif</a:t>
            </a:r>
            <a:endParaRPr lang="en-US" dirty="0"/>
          </a:p>
          <a:p>
            <a:r>
              <a:rPr lang="en-IN" dirty="0"/>
              <a:t>	return 0;</a:t>
            </a:r>
            <a:endParaRPr lang="en-US" dirty="0"/>
          </a:p>
          <a:p>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82243955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20000"/>
          </a:bodyPr>
          <a:lstStyle/>
          <a:p>
            <a:r>
              <a:rPr lang="en-IN" b="1" dirty="0"/>
              <a:t>#line Preprocessor Directive</a:t>
            </a:r>
            <a:endParaRPr lang="en-US" b="1" dirty="0"/>
          </a:p>
          <a:p>
            <a:r>
              <a:rPr lang="en-IN" dirty="0"/>
              <a:t>The #line </a:t>
            </a:r>
            <a:r>
              <a:rPr lang="en-IN" dirty="0" err="1"/>
              <a:t>preprocessor</a:t>
            </a:r>
            <a:r>
              <a:rPr lang="en-IN" dirty="0"/>
              <a:t> directive is used to overwrite the default value of pre-defined macro-names __LINE__ and __FILE__. By </a:t>
            </a:r>
            <a:r>
              <a:rPr lang="en-IN" dirty="0" err="1"/>
              <a:t>defalut</a:t>
            </a:r>
            <a:r>
              <a:rPr lang="en-IN" dirty="0"/>
              <a:t> __LINE__ displays the current line number and __FILE__ displays the current filename.</a:t>
            </a:r>
            <a:endParaRPr lang="en-US" dirty="0"/>
          </a:p>
          <a:p>
            <a:r>
              <a:rPr lang="en-IN" dirty="0"/>
              <a:t>Ex:</a:t>
            </a:r>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r>
              <a:rPr lang="en-IN" dirty="0" err="1"/>
              <a:t>int</a:t>
            </a:r>
            <a:r>
              <a:rPr lang="en-IN" dirty="0"/>
              <a:t> main()</a:t>
            </a:r>
            <a:endParaRPr lang="en-US" dirty="0"/>
          </a:p>
          <a:p>
            <a:r>
              <a:rPr lang="en-IN" dirty="0"/>
              <a:t>       {</a:t>
            </a:r>
            <a:endParaRPr lang="en-US" dirty="0"/>
          </a:p>
          <a:p>
            <a:r>
              <a:rPr lang="en-IN" dirty="0"/>
              <a:t>              </a:t>
            </a:r>
            <a:r>
              <a:rPr lang="en-IN" dirty="0" err="1"/>
              <a:t>cout</a:t>
            </a:r>
            <a:r>
              <a:rPr lang="en-IN" dirty="0"/>
              <a:t> &lt;&lt; "\</a:t>
            </a:r>
            <a:r>
              <a:rPr lang="en-IN" dirty="0" err="1"/>
              <a:t>nLine</a:t>
            </a:r>
            <a:r>
              <a:rPr lang="en-IN" dirty="0"/>
              <a:t> number " &lt;&lt; __LINE__;</a:t>
            </a:r>
            <a:endParaRPr lang="en-US" dirty="0"/>
          </a:p>
          <a:p>
            <a:r>
              <a:rPr lang="en-IN" dirty="0"/>
              <a:t>              </a:t>
            </a:r>
            <a:r>
              <a:rPr lang="en-IN" dirty="0" err="1"/>
              <a:t>cout</a:t>
            </a:r>
            <a:r>
              <a:rPr lang="en-IN" dirty="0"/>
              <a:t> &lt;&lt; "\</a:t>
            </a:r>
            <a:r>
              <a:rPr lang="en-IN" dirty="0" err="1"/>
              <a:t>nFile</a:t>
            </a:r>
            <a:r>
              <a:rPr lang="en-IN" dirty="0"/>
              <a:t> name " &lt;&lt; __FILE__&lt;&lt;</a:t>
            </a:r>
            <a:r>
              <a:rPr lang="en-IN" dirty="0" err="1"/>
              <a:t>endl</a:t>
            </a:r>
            <a:r>
              <a:rPr lang="en-IN" dirty="0"/>
              <a:t>;</a:t>
            </a:r>
            <a:endParaRPr lang="en-US" dirty="0"/>
          </a:p>
          <a:p>
            <a:r>
              <a:rPr lang="en-IN" dirty="0"/>
              <a:t>        return 0;</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31225890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29600"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233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Languages that support the logic programming paradigm:</a:t>
            </a:r>
          </a:p>
          <a:p>
            <a:pPr fontAlgn="base"/>
            <a:r>
              <a:rPr lang="en-US" dirty="0"/>
              <a:t>Prolog</a:t>
            </a:r>
          </a:p>
          <a:p>
            <a:pPr fontAlgn="base"/>
            <a:r>
              <a:rPr lang="en-US" dirty="0" err="1"/>
              <a:t>Absys</a:t>
            </a:r>
            <a:endParaRPr lang="en-US" dirty="0"/>
          </a:p>
          <a:p>
            <a:pPr fontAlgn="base"/>
            <a:r>
              <a:rPr lang="en-US" dirty="0"/>
              <a:t>ALF (algebraic logic functional programming language)</a:t>
            </a:r>
          </a:p>
          <a:p>
            <a:pPr fontAlgn="base"/>
            <a:r>
              <a:rPr lang="en-US" dirty="0"/>
              <a:t>Alice</a:t>
            </a:r>
          </a:p>
          <a:p>
            <a:pPr fontAlgn="base"/>
            <a:r>
              <a:rPr lang="en-US" dirty="0"/>
              <a:t>Ciao</a:t>
            </a:r>
          </a:p>
          <a:p>
            <a:endParaRPr lang="en-US" dirty="0"/>
          </a:p>
        </p:txBody>
      </p:sp>
    </p:spTree>
    <p:extLst>
      <p:ext uri="{BB962C8B-B14F-4D97-AF65-F5344CB8AC3E}">
        <p14:creationId xmlns:p14="http://schemas.microsoft.com/office/powerpoint/2010/main" val="1759194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31623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911772" y="2623066"/>
            <a:ext cx="739140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4585A"/>
                </a:solidFill>
                <a:effectLst/>
                <a:latin typeface="IBM Plex Serif"/>
              </a:rPr>
              <a:t>We will create a </a:t>
            </a:r>
            <a:r>
              <a:rPr kumimoji="0" lang="en-US" altLang="en-US" sz="2400" b="0" i="1" u="none" strike="noStrike" cap="none" normalizeH="0" baseline="0" dirty="0">
                <a:ln>
                  <a:noFill/>
                </a:ln>
                <a:solidFill>
                  <a:srgbClr val="000000"/>
                </a:solidFill>
                <a:effectLst/>
                <a:latin typeface="IBM Plex Serif"/>
              </a:rPr>
              <a:t>predicate</a:t>
            </a:r>
            <a:r>
              <a:rPr kumimoji="0" lang="en-US" altLang="en-US" sz="2400" b="0" i="0" u="none" strike="noStrike" cap="none" normalizeH="0" baseline="0" dirty="0">
                <a:ln>
                  <a:noFill/>
                </a:ln>
                <a:solidFill>
                  <a:srgbClr val="54585A"/>
                </a:solidFill>
                <a:effectLst/>
                <a:latin typeface="IBM Plex Serif"/>
              </a:rPr>
              <a:t> to represent the fact that there is an edge from one node to another</a:t>
            </a:r>
          </a:p>
          <a:p>
            <a:pPr lvl="0"/>
            <a:r>
              <a:rPr lang="en-US" sz="2400" dirty="0"/>
              <a:t>edge(</a:t>
            </a:r>
            <a:r>
              <a:rPr lang="en-US" sz="2400" dirty="0">
                <a:effectLst/>
              </a:rPr>
              <a:t>1</a:t>
            </a:r>
            <a:r>
              <a:rPr lang="en-US" sz="2400" dirty="0"/>
              <a:t>, 3). edge(1, 5). edge(2, 4). edge(3, 2). edge(3, 5). edge(4, 3). edge(6, 1). edge(6, </a:t>
            </a:r>
            <a:r>
              <a:rPr lang="en-US" sz="2400" dirty="0">
                <a:effectLst/>
              </a:rPr>
              <a:t>5</a:t>
            </a:r>
            <a:r>
              <a:rPr lang="en-US" sz="2400" dirty="0"/>
              <a:t>).</a:t>
            </a:r>
            <a:r>
              <a:rPr kumimoji="0" lang="en-US" altLang="en-US" sz="2400" b="0" i="0" u="none" strike="noStrike" cap="none" normalizeH="0" baseline="0" dirty="0">
                <a:ln>
                  <a:noFill/>
                </a:ln>
                <a:solidFill>
                  <a:srgbClr val="54585A"/>
                </a:solidFill>
                <a:effectLst/>
                <a:latin typeface="IBM Plex Serif"/>
              </a:rPr>
              <a:t>.</a:t>
            </a:r>
          </a:p>
          <a:p>
            <a:pPr lvl="0"/>
            <a:r>
              <a:rPr lang="en-US" sz="2400" dirty="0"/>
              <a:t>When interacting with Prolog code ,the language is trying to prove that facts are correct. </a:t>
            </a:r>
          </a:p>
          <a:p>
            <a:pPr lvl="0"/>
            <a:r>
              <a:rPr lang="en-US" sz="2400" dirty="0"/>
              <a:t>?- edge(1, 3). true ;</a:t>
            </a:r>
          </a:p>
          <a:p>
            <a:pPr lvl="0"/>
            <a:r>
              <a:rPr lang="en-US" sz="2400" dirty="0"/>
              <a:t> ?- edge(1, 6). false.</a:t>
            </a:r>
            <a:r>
              <a:rPr kumimoji="0" lang="en-US" altLang="en-US" sz="2400" b="0" i="0" u="none" strike="noStrike" cap="none" normalizeH="0" baseline="0" dirty="0">
                <a:ln>
                  <a:noFill/>
                </a:ln>
                <a:solidFill>
                  <a:schemeClr val="tx1"/>
                </a:solidFill>
                <a:effectLst/>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68196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2.2 The functional programming paradigms</a:t>
            </a:r>
            <a:endParaRPr lang="en-US" dirty="0"/>
          </a:p>
        </p:txBody>
      </p:sp>
      <p:sp>
        <p:nvSpPr>
          <p:cNvPr id="3" name="Content Placeholder 2"/>
          <p:cNvSpPr>
            <a:spLocks noGrp="1"/>
          </p:cNvSpPr>
          <p:nvPr>
            <p:ph idx="1"/>
          </p:nvPr>
        </p:nvSpPr>
        <p:spPr/>
        <p:txBody>
          <a:bodyPr>
            <a:normAutofit fontScale="92500" lnSpcReduction="20000"/>
          </a:bodyPr>
          <a:lstStyle/>
          <a:p>
            <a:r>
              <a:rPr lang="en-IN" dirty="0"/>
              <a:t>The functional programming paradigms has its roots in mathematics and it is language independent. </a:t>
            </a:r>
          </a:p>
          <a:p>
            <a:r>
              <a:rPr lang="en-IN" dirty="0"/>
              <a:t>The key principal of this paradigms is the execution of series of mathematical functions.</a:t>
            </a:r>
          </a:p>
          <a:p>
            <a:r>
              <a:rPr lang="en-IN" dirty="0"/>
              <a:t>Data are loosely coupled to functions. The function hide their implementation. </a:t>
            </a:r>
          </a:p>
          <a:p>
            <a:r>
              <a:rPr lang="en-IN" dirty="0"/>
              <a:t>Function can be replaced with their values without changing the meaning of the program.</a:t>
            </a:r>
            <a:endParaRPr lang="en-US" dirty="0"/>
          </a:p>
          <a:p>
            <a:r>
              <a:rPr lang="en-IN" dirty="0"/>
              <a:t>Example: </a:t>
            </a:r>
            <a:r>
              <a:rPr lang="en-IN" dirty="0" err="1"/>
              <a:t>perl</a:t>
            </a:r>
            <a:r>
              <a:rPr lang="en-IN" dirty="0"/>
              <a:t>, </a:t>
            </a:r>
            <a:r>
              <a:rPr lang="en-IN" dirty="0" err="1"/>
              <a:t>javascript</a:t>
            </a:r>
            <a:r>
              <a:rPr lang="en-IN" dirty="0"/>
              <a:t>, python mostly uses this paradigm</a:t>
            </a:r>
            <a:endParaRPr lang="en-US" dirty="0"/>
          </a:p>
          <a:p>
            <a:endParaRPr lang="en-US" dirty="0"/>
          </a:p>
        </p:txBody>
      </p:sp>
    </p:spTree>
    <p:extLst>
      <p:ext uri="{BB962C8B-B14F-4D97-AF65-F5344CB8AC3E}">
        <p14:creationId xmlns:p14="http://schemas.microsoft.com/office/powerpoint/2010/main" val="77090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2.3Database/Data driven programming approach –</a:t>
            </a:r>
            <a:br>
              <a:rPr lang="en-IN" sz="3600" dirty="0"/>
            </a:br>
            <a:endParaRPr lang="en-US" sz="3600" dirty="0"/>
          </a:p>
        </p:txBody>
      </p:sp>
      <p:sp>
        <p:nvSpPr>
          <p:cNvPr id="3" name="Content Placeholder 2"/>
          <p:cNvSpPr>
            <a:spLocks noGrp="1"/>
          </p:cNvSpPr>
          <p:nvPr>
            <p:ph idx="1"/>
          </p:nvPr>
        </p:nvSpPr>
        <p:spPr>
          <a:xfrm>
            <a:off x="457200" y="1066800"/>
            <a:ext cx="8229600" cy="5059363"/>
          </a:xfrm>
        </p:spPr>
        <p:txBody>
          <a:bodyPr>
            <a:noAutofit/>
          </a:bodyPr>
          <a:lstStyle/>
          <a:p>
            <a:r>
              <a:rPr lang="en-IN" sz="2400" dirty="0"/>
              <a:t>This programming methodology is </a:t>
            </a:r>
            <a:r>
              <a:rPr lang="en-IN" sz="2400" b="1" dirty="0"/>
              <a:t>based on data and its movement</a:t>
            </a:r>
            <a:r>
              <a:rPr lang="en-IN" sz="2400" dirty="0"/>
              <a:t>.  A database program is the heart of a business information system and provides file creation, data entry, update, query and reporting functions. There are several programming languages that are developed mostly for database application. </a:t>
            </a:r>
          </a:p>
          <a:p>
            <a:r>
              <a:rPr lang="en-IN" sz="2400" dirty="0"/>
              <a:t>For example SQL.  </a:t>
            </a:r>
            <a:endParaRPr lang="en-US" sz="2400" dirty="0"/>
          </a:p>
          <a:p>
            <a:r>
              <a:rPr lang="en-IN" sz="2400" dirty="0"/>
              <a:t>CREATE DATABASE </a:t>
            </a:r>
            <a:r>
              <a:rPr lang="en-IN" sz="2400" dirty="0" err="1"/>
              <a:t>databaseAddress</a:t>
            </a:r>
            <a:r>
              <a:rPr lang="en-IN" sz="2400" dirty="0"/>
              <a:t>;</a:t>
            </a:r>
            <a:endParaRPr lang="en-US" sz="2400" dirty="0"/>
          </a:p>
          <a:p>
            <a:r>
              <a:rPr lang="en-IN" sz="2400" dirty="0"/>
              <a:t>CREATE TABLE </a:t>
            </a:r>
            <a:r>
              <a:rPr lang="en-IN" sz="2400" dirty="0" err="1"/>
              <a:t>Addr</a:t>
            </a:r>
            <a:r>
              <a:rPr lang="en-IN" sz="2400" dirty="0"/>
              <a:t> (</a:t>
            </a:r>
            <a:endParaRPr lang="en-US" sz="2400" dirty="0"/>
          </a:p>
          <a:p>
            <a:r>
              <a:rPr lang="en-IN" sz="2400" dirty="0"/>
              <a:t>    </a:t>
            </a:r>
            <a:r>
              <a:rPr lang="en-IN" sz="2400" dirty="0" err="1"/>
              <a:t>PersonID</a:t>
            </a:r>
            <a:r>
              <a:rPr lang="en-IN" sz="2400" dirty="0"/>
              <a:t> </a:t>
            </a:r>
            <a:r>
              <a:rPr lang="en-IN" sz="2400" dirty="0" err="1"/>
              <a:t>int</a:t>
            </a:r>
            <a:r>
              <a:rPr lang="en-IN" sz="2400" dirty="0"/>
              <a:t>,</a:t>
            </a:r>
            <a:endParaRPr lang="en-US" sz="2400" dirty="0"/>
          </a:p>
          <a:p>
            <a:r>
              <a:rPr lang="en-IN" sz="2400" dirty="0"/>
              <a:t>    </a:t>
            </a:r>
            <a:r>
              <a:rPr lang="en-IN" sz="2400" dirty="0" err="1"/>
              <a:t>LastName</a:t>
            </a:r>
            <a:r>
              <a:rPr lang="en-IN" sz="2400" dirty="0"/>
              <a:t> varchar(200),</a:t>
            </a:r>
            <a:endParaRPr lang="en-US" sz="2400" dirty="0"/>
          </a:p>
          <a:p>
            <a:r>
              <a:rPr lang="en-IN" sz="2400" dirty="0"/>
              <a:t>    </a:t>
            </a:r>
            <a:r>
              <a:rPr lang="en-IN" sz="2400" dirty="0" err="1"/>
              <a:t>FirstName</a:t>
            </a:r>
            <a:r>
              <a:rPr lang="en-IN" sz="2400" dirty="0"/>
              <a:t> varchar(200),</a:t>
            </a:r>
            <a:endParaRPr lang="en-US" sz="2400" dirty="0"/>
          </a:p>
          <a:p>
            <a:r>
              <a:rPr lang="en-IN" sz="2400" dirty="0"/>
              <a:t>    Address varchar(200));</a:t>
            </a:r>
            <a:endParaRPr lang="en-US" sz="2400" dirty="0"/>
          </a:p>
          <a:p>
            <a:endParaRPr lang="en-US" sz="2400" dirty="0"/>
          </a:p>
        </p:txBody>
      </p:sp>
    </p:spTree>
    <p:extLst>
      <p:ext uri="{BB962C8B-B14F-4D97-AF65-F5344CB8AC3E}">
        <p14:creationId xmlns:p14="http://schemas.microsoft.com/office/powerpoint/2010/main" val="1293490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IN" b="1" dirty="0"/>
              <a:t>Class</a:t>
            </a:r>
            <a:endParaRPr lang="en-US" b="1" dirty="0"/>
          </a:p>
          <a:p>
            <a:pPr marL="0" indent="0">
              <a:buNone/>
            </a:pPr>
            <a:r>
              <a:rPr lang="en-IN" b="1" dirty="0"/>
              <a:t>A class is a blueprint for the object</a:t>
            </a:r>
            <a:r>
              <a:rPr lang="en-IN" dirty="0"/>
              <a:t>.</a:t>
            </a:r>
            <a:endParaRPr lang="en-US" dirty="0"/>
          </a:p>
          <a:p>
            <a:r>
              <a:rPr lang="en-IN" dirty="0"/>
              <a:t>A Class is a user defined data-type which has data members and member functions.</a:t>
            </a:r>
            <a:endParaRPr lang="en-US" dirty="0"/>
          </a:p>
          <a:p>
            <a:r>
              <a:rPr lang="en-IN" dirty="0"/>
              <a:t>Data members are the data variables and member functions are the functions used to manipulate these variables and together these data members and member functions defines the properties and </a:t>
            </a:r>
            <a:r>
              <a:rPr lang="en-IN" dirty="0" err="1"/>
              <a:t>behavior</a:t>
            </a:r>
            <a:r>
              <a:rPr lang="en-IN" dirty="0"/>
              <a:t> of the objects in a Class.</a:t>
            </a:r>
            <a:endParaRPr lang="en-US" dirty="0"/>
          </a:p>
          <a:p>
            <a:r>
              <a:rPr lang="en-IN" b="1" dirty="0"/>
              <a:t>Object</a:t>
            </a:r>
            <a:endParaRPr lang="en-US" b="1" dirty="0"/>
          </a:p>
          <a:p>
            <a:r>
              <a:rPr lang="en-IN" b="1" dirty="0"/>
              <a:t>An Object is an instance of a Class</a:t>
            </a:r>
            <a:r>
              <a:rPr lang="en-IN" dirty="0"/>
              <a:t>. When a class is defined, no memory is allocated but when it is instantiated (i.e. an object is created) memory is allocated.</a:t>
            </a:r>
            <a:endParaRPr lang="en-US" dirty="0"/>
          </a:p>
          <a:p>
            <a:pPr marL="0" indent="0">
              <a:buNone/>
            </a:pPr>
            <a:endParaRPr lang="en-US" dirty="0"/>
          </a:p>
        </p:txBody>
      </p:sp>
    </p:spTree>
    <p:extLst>
      <p:ext uri="{BB962C8B-B14F-4D97-AF65-F5344CB8AC3E}">
        <p14:creationId xmlns:p14="http://schemas.microsoft.com/office/powerpoint/2010/main" val="388084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953000"/>
          </a:xfrm>
        </p:spPr>
        <p:txBody>
          <a:bodyPr>
            <a:normAutofit fontScale="25000" lnSpcReduction="20000"/>
          </a:bodyPr>
          <a:lstStyle/>
          <a:p>
            <a:pPr lvl="0"/>
            <a:r>
              <a:rPr lang="en-IN" sz="8000" dirty="0"/>
              <a:t>C++ is a middle-level language, as it encapsulates both high and low level language features.</a:t>
            </a:r>
            <a:endParaRPr lang="en-US" sz="8000" dirty="0"/>
          </a:p>
          <a:p>
            <a:pPr marL="0" indent="0">
              <a:buNone/>
            </a:pPr>
            <a:r>
              <a:rPr lang="en-IN" sz="8000" dirty="0"/>
              <a:t> </a:t>
            </a:r>
            <a:endParaRPr lang="en-US" sz="8000" dirty="0"/>
          </a:p>
          <a:p>
            <a:pPr lvl="0"/>
            <a:r>
              <a:rPr lang="en-IN" sz="8000" dirty="0"/>
              <a:t>C++ is a middle-level programming language developed by Bjarne </a:t>
            </a:r>
            <a:r>
              <a:rPr lang="en-IN" sz="8000" dirty="0" err="1"/>
              <a:t>Stroustrup</a:t>
            </a:r>
            <a:r>
              <a:rPr lang="en-IN" sz="8000" dirty="0"/>
              <a:t> starting in 1979 at Bell Labs.</a:t>
            </a:r>
            <a:endParaRPr lang="en-US" sz="8000" dirty="0"/>
          </a:p>
          <a:p>
            <a:pPr marL="0" indent="0">
              <a:buNone/>
            </a:pPr>
            <a:r>
              <a:rPr lang="en-IN" sz="6200" dirty="0"/>
              <a:t> </a:t>
            </a:r>
            <a:endParaRPr lang="en-US" sz="6200" dirty="0"/>
          </a:p>
          <a:p>
            <a:pPr lvl="0"/>
            <a:r>
              <a:rPr lang="en-IN" sz="8000" dirty="0"/>
              <a:t>C++ runs on a variety of platforms, such as Windows, Mac OS, and the various versions of UNIX.</a:t>
            </a:r>
            <a:endParaRPr lang="en-US" sz="8000" dirty="0"/>
          </a:p>
          <a:p>
            <a:pPr marL="0" indent="0">
              <a:buNone/>
            </a:pPr>
            <a:r>
              <a:rPr lang="en-IN" sz="8000" dirty="0"/>
              <a:t> </a:t>
            </a:r>
            <a:endParaRPr lang="en-US" sz="8000" dirty="0"/>
          </a:p>
          <a:p>
            <a:pPr lvl="0"/>
            <a:r>
              <a:rPr lang="en-IN" sz="8000" dirty="0"/>
              <a:t>C++ was originally called ‘C with classes,’ and was built as an extension of the C language. Its name reflects its origins; C++ literally means ‘increment C by 1.’</a:t>
            </a:r>
            <a:endParaRPr lang="en-US" sz="8000" dirty="0"/>
          </a:p>
          <a:p>
            <a:pPr marL="0" indent="0">
              <a:buNone/>
            </a:pPr>
            <a:r>
              <a:rPr lang="en-IN" sz="8000" dirty="0"/>
              <a:t>  </a:t>
            </a:r>
            <a:endParaRPr lang="en-US" sz="8000" dirty="0"/>
          </a:p>
          <a:p>
            <a:pPr lvl="0"/>
            <a:r>
              <a:rPr lang="en-IN" sz="8000" dirty="0"/>
              <a:t>It was renamed C++ in 1983, but retains a strong link to C, and will compile most C programs. </a:t>
            </a:r>
            <a:endParaRPr lang="en-US" sz="8000" dirty="0"/>
          </a:p>
          <a:p>
            <a:pPr marL="0" indent="0">
              <a:buNone/>
            </a:pPr>
            <a:r>
              <a:rPr lang="en-IN" sz="8000" dirty="0"/>
              <a:t> </a:t>
            </a:r>
            <a:endParaRPr lang="en-US" sz="8000" dirty="0"/>
          </a:p>
          <a:p>
            <a:pPr lvl="0"/>
            <a:r>
              <a:rPr lang="en-IN" sz="8000" dirty="0"/>
              <a:t>Compared to C, C++ added object-oriented features to C such as classes, abstraction, and inheritance.</a:t>
            </a:r>
            <a:endParaRPr lang="en-US" sz="8000" dirty="0"/>
          </a:p>
          <a:p>
            <a:pPr marL="0" indent="0">
              <a:buNone/>
            </a:pPr>
            <a:r>
              <a:rPr lang="en-IN" sz="8000" dirty="0"/>
              <a:t> </a:t>
            </a:r>
            <a:endParaRPr lang="en-US" sz="8000"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04800"/>
            <a:ext cx="53340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5492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a:t>Defining Class and Declaring Objects</a:t>
            </a:r>
          </a:p>
          <a:p>
            <a:pPr marL="0" indent="0">
              <a:buNone/>
            </a:pP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0600"/>
            <a:ext cx="853440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8517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3505200" cy="5821363"/>
          </a:xfrm>
        </p:spPr>
        <p:txBody>
          <a:bodyPr>
            <a:noAutofit/>
          </a:bodyPr>
          <a:lstStyle/>
          <a:p>
            <a:r>
              <a:rPr lang="en-IN" sz="2800" dirty="0"/>
              <a:t>class Test</a:t>
            </a:r>
            <a:endParaRPr lang="en-US" sz="2800" dirty="0"/>
          </a:p>
          <a:p>
            <a:r>
              <a:rPr lang="en-IN" sz="2800" dirty="0"/>
              <a:t>{    </a:t>
            </a:r>
            <a:endParaRPr lang="en-US" sz="2800" dirty="0"/>
          </a:p>
          <a:p>
            <a:r>
              <a:rPr lang="en-IN" sz="2800" dirty="0"/>
              <a:t>private:    </a:t>
            </a:r>
            <a:endParaRPr lang="en-US" sz="2800" dirty="0"/>
          </a:p>
          <a:p>
            <a:r>
              <a:rPr lang="en-IN" sz="2800" dirty="0"/>
              <a:t>    </a:t>
            </a:r>
            <a:r>
              <a:rPr lang="en-IN" sz="2800" dirty="0" err="1"/>
              <a:t>int</a:t>
            </a:r>
            <a:r>
              <a:rPr lang="en-IN" sz="2800" dirty="0"/>
              <a:t> data1;   </a:t>
            </a:r>
            <a:endParaRPr lang="en-US" sz="2800" dirty="0"/>
          </a:p>
          <a:p>
            <a:r>
              <a:rPr lang="en-IN" sz="2800" dirty="0"/>
              <a:t>     float data2;   </a:t>
            </a:r>
            <a:endParaRPr lang="en-US" sz="2800" dirty="0"/>
          </a:p>
          <a:p>
            <a:r>
              <a:rPr lang="en-IN" sz="2800" dirty="0"/>
              <a:t>   public:         </a:t>
            </a:r>
            <a:endParaRPr lang="en-US" sz="2800" dirty="0"/>
          </a:p>
          <a:p>
            <a:r>
              <a:rPr lang="en-IN" sz="2800" dirty="0"/>
              <a:t> void function1()  </a:t>
            </a:r>
            <a:endParaRPr lang="en-US" sz="2800" dirty="0"/>
          </a:p>
          <a:p>
            <a:r>
              <a:rPr lang="en-IN" sz="2800" dirty="0"/>
              <a:t>{   </a:t>
            </a:r>
            <a:endParaRPr lang="en-US" sz="2800" dirty="0"/>
          </a:p>
          <a:p>
            <a:r>
              <a:rPr lang="en-IN" sz="2800" dirty="0"/>
              <a:t> </a:t>
            </a:r>
            <a:endParaRPr lang="en-US" sz="2800" dirty="0"/>
          </a:p>
          <a:p>
            <a:r>
              <a:rPr lang="en-IN" sz="2800" dirty="0"/>
              <a:t>data1 = 2;</a:t>
            </a:r>
            <a:endParaRPr lang="en-US" sz="2800" dirty="0"/>
          </a:p>
          <a:p>
            <a:r>
              <a:rPr lang="en-IN" sz="2800" dirty="0"/>
              <a:t> }        </a:t>
            </a:r>
            <a:endParaRPr lang="en-US" sz="2800" dirty="0"/>
          </a:p>
          <a:p>
            <a:r>
              <a:rPr lang="en-IN" sz="2800" dirty="0"/>
              <a:t> </a:t>
            </a:r>
            <a:endParaRPr lang="en-US" sz="2800" dirty="0"/>
          </a:p>
        </p:txBody>
      </p:sp>
      <p:sp>
        <p:nvSpPr>
          <p:cNvPr id="4" name="Content Placeholder 2"/>
          <p:cNvSpPr txBox="1">
            <a:spLocks/>
          </p:cNvSpPr>
          <p:nvPr/>
        </p:nvSpPr>
        <p:spPr>
          <a:xfrm>
            <a:off x="4174958" y="380999"/>
            <a:ext cx="3505200" cy="5821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IN" sz="2800" dirty="0"/>
              <a:t>float function2()</a:t>
            </a:r>
            <a:endParaRPr lang="en-US" sz="2800" dirty="0"/>
          </a:p>
          <a:p>
            <a:r>
              <a:rPr lang="en-IN" sz="2800" dirty="0"/>
              <a:t>       {    </a:t>
            </a:r>
            <a:endParaRPr lang="en-US" sz="2800" dirty="0"/>
          </a:p>
          <a:p>
            <a:r>
              <a:rPr lang="en-IN" sz="2800" dirty="0"/>
              <a:t>         data2 = 3.5;    </a:t>
            </a:r>
            <a:endParaRPr lang="en-US" sz="2800" dirty="0"/>
          </a:p>
          <a:p>
            <a:r>
              <a:rPr lang="en-IN" sz="2800" dirty="0"/>
              <a:t>        return data2;  </a:t>
            </a:r>
            <a:endParaRPr lang="en-US" sz="2800" dirty="0"/>
          </a:p>
          <a:p>
            <a:r>
              <a:rPr lang="en-IN" sz="2800" dirty="0"/>
              <a:t>      }   </a:t>
            </a:r>
            <a:endParaRPr lang="en-US" sz="2800" dirty="0"/>
          </a:p>
          <a:p>
            <a:r>
              <a:rPr lang="en-IN" sz="2800" dirty="0"/>
              <a:t>};</a:t>
            </a:r>
            <a:endParaRPr lang="en-US" sz="2800" dirty="0"/>
          </a:p>
          <a:p>
            <a:endParaRPr lang="en-IN" sz="2800" b="1" dirty="0"/>
          </a:p>
          <a:p>
            <a:r>
              <a:rPr lang="en-IN" sz="2800" b="1" dirty="0" err="1"/>
              <a:t>int</a:t>
            </a:r>
            <a:r>
              <a:rPr lang="en-IN" sz="2800" b="1" dirty="0"/>
              <a:t> main()</a:t>
            </a:r>
            <a:endParaRPr lang="en-US" sz="2800" b="1" dirty="0"/>
          </a:p>
          <a:p>
            <a:r>
              <a:rPr lang="en-IN" sz="2800" dirty="0"/>
              <a:t>{</a:t>
            </a:r>
            <a:endParaRPr lang="en-US" sz="2800" dirty="0"/>
          </a:p>
          <a:p>
            <a:r>
              <a:rPr lang="en-IN" sz="2800" dirty="0"/>
              <a:t>    Test o1, o2;</a:t>
            </a:r>
            <a:endParaRPr lang="en-US" sz="2800" dirty="0"/>
          </a:p>
          <a:p>
            <a:r>
              <a:rPr lang="en-IN" sz="2800" dirty="0"/>
              <a:t>}</a:t>
            </a:r>
            <a:endParaRPr lang="en-US" sz="2800" dirty="0"/>
          </a:p>
          <a:p>
            <a:endParaRPr lang="en-US" sz="2800" dirty="0"/>
          </a:p>
        </p:txBody>
      </p:sp>
    </p:spTree>
    <p:extLst>
      <p:ext uri="{BB962C8B-B14F-4D97-AF65-F5344CB8AC3E}">
        <p14:creationId xmlns:p14="http://schemas.microsoft.com/office/powerpoint/2010/main" val="102531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Object Oriented Programming Concepts</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38300"/>
            <a:ext cx="8610600" cy="430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590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hlinkClick r:id="rId2"/>
              </a:rPr>
              <a:t>Structure of a C+ + Program </a:t>
            </a:r>
            <a:br>
              <a:rPr lang="en-US" dirty="0"/>
            </a:b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8147" y="1447800"/>
            <a:ext cx="5630853" cy="4588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675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053"/>
            <a:ext cx="8229600" cy="639762"/>
          </a:xfrm>
        </p:spPr>
        <p:txBody>
          <a:bodyPr>
            <a:normAutofit fontScale="90000"/>
          </a:bodyPr>
          <a:lstStyle/>
          <a:p>
            <a:r>
              <a:rPr lang="en-IN" dirty="0"/>
              <a:t>A simple C++ program (without a class)</a:t>
            </a:r>
            <a:endParaRPr lang="en-US" dirty="0"/>
          </a:p>
        </p:txBody>
      </p:sp>
      <p:sp>
        <p:nvSpPr>
          <p:cNvPr id="3" name="Content Placeholder 2"/>
          <p:cNvSpPr>
            <a:spLocks noGrp="1"/>
          </p:cNvSpPr>
          <p:nvPr>
            <p:ph idx="1"/>
          </p:nvPr>
        </p:nvSpPr>
        <p:spPr>
          <a:xfrm>
            <a:off x="457200" y="609600"/>
            <a:ext cx="5181600" cy="5638800"/>
          </a:xfrm>
        </p:spPr>
        <p:txBody>
          <a:bodyPr>
            <a:noAutofit/>
          </a:bodyPr>
          <a:lstStyle/>
          <a:p>
            <a:r>
              <a:rPr lang="en-IN" sz="2400" b="1" i="1" dirty="0"/>
              <a:t>/*</a:t>
            </a:r>
            <a:endParaRPr lang="en-US" sz="2400" b="1" dirty="0"/>
          </a:p>
          <a:p>
            <a:r>
              <a:rPr lang="en-IN" sz="2400" b="1" dirty="0"/>
              <a:t>* Multiple line</a:t>
            </a:r>
            <a:endParaRPr lang="en-US" sz="2400" b="1" dirty="0"/>
          </a:p>
          <a:p>
            <a:r>
              <a:rPr lang="en-IN" sz="2400" b="1" dirty="0"/>
              <a:t>* comment</a:t>
            </a:r>
            <a:endParaRPr lang="en-US" sz="2400" b="1" dirty="0"/>
          </a:p>
          <a:p>
            <a:r>
              <a:rPr lang="en-IN" sz="2400" b="1" dirty="0"/>
              <a:t>*/</a:t>
            </a:r>
            <a:endParaRPr lang="en-US" sz="2400" b="1" dirty="0"/>
          </a:p>
          <a:p>
            <a:r>
              <a:rPr lang="en-IN" sz="2400" b="1" dirty="0"/>
              <a:t>#include&lt;</a:t>
            </a:r>
            <a:r>
              <a:rPr lang="en-IN" sz="2400" b="1" dirty="0" err="1"/>
              <a:t>iostream</a:t>
            </a:r>
            <a:r>
              <a:rPr lang="en-IN" sz="2400" b="1" dirty="0"/>
              <a:t>&gt;</a:t>
            </a:r>
            <a:endParaRPr lang="en-US" sz="2400" b="1" dirty="0"/>
          </a:p>
          <a:p>
            <a:r>
              <a:rPr lang="en-IN" sz="2400" b="1" dirty="0"/>
              <a:t> //Single line comment</a:t>
            </a:r>
            <a:endParaRPr lang="en-US" sz="2400" b="1" dirty="0"/>
          </a:p>
          <a:p>
            <a:r>
              <a:rPr lang="en-IN" sz="2400" b="1" dirty="0"/>
              <a:t>using namespace </a:t>
            </a:r>
            <a:r>
              <a:rPr lang="en-IN" sz="2400" b="1" dirty="0" err="1"/>
              <a:t>std</a:t>
            </a:r>
            <a:r>
              <a:rPr lang="en-IN" sz="2400" b="1" dirty="0"/>
              <a:t>;</a:t>
            </a:r>
            <a:endParaRPr lang="en-US" sz="2400" b="1" dirty="0"/>
          </a:p>
          <a:p>
            <a:r>
              <a:rPr lang="en-IN" sz="2400" b="1" dirty="0"/>
              <a:t> //execution of program begins</a:t>
            </a:r>
            <a:endParaRPr lang="en-US" sz="2400" b="1" dirty="0"/>
          </a:p>
          <a:p>
            <a:r>
              <a:rPr lang="en-IN" sz="2400" b="1" dirty="0" err="1"/>
              <a:t>int</a:t>
            </a:r>
            <a:r>
              <a:rPr lang="en-IN" sz="2400" b="1" dirty="0"/>
              <a:t> main()</a:t>
            </a:r>
            <a:endParaRPr lang="en-US" sz="2400" b="1" dirty="0"/>
          </a:p>
          <a:p>
            <a:r>
              <a:rPr lang="en-IN" sz="2400" b="1" dirty="0"/>
              <a:t>{</a:t>
            </a:r>
            <a:endParaRPr lang="en-US" sz="2400" b="1" dirty="0"/>
          </a:p>
          <a:p>
            <a:r>
              <a:rPr lang="en-IN" sz="2400" b="1" dirty="0"/>
              <a:t>   // displays Hello World! on screen</a:t>
            </a:r>
            <a:endParaRPr lang="en-US" sz="2400" b="1" dirty="0"/>
          </a:p>
          <a:p>
            <a:r>
              <a:rPr lang="en-IN" sz="2400" b="1" dirty="0"/>
              <a:t>   </a:t>
            </a:r>
            <a:r>
              <a:rPr lang="en-IN" sz="2400" b="1" dirty="0" err="1"/>
              <a:t>cout</a:t>
            </a:r>
            <a:r>
              <a:rPr lang="en-IN" sz="2400" b="1" dirty="0"/>
              <a:t>&lt;&lt;"Hello World!";</a:t>
            </a:r>
            <a:endParaRPr lang="en-US" sz="2400" b="1" dirty="0"/>
          </a:p>
          <a:p>
            <a:r>
              <a:rPr lang="en-IN" sz="2400" b="1" dirty="0"/>
              <a:t>    return 0;</a:t>
            </a:r>
            <a:endParaRPr lang="en-US" sz="2400" b="1" dirty="0"/>
          </a:p>
          <a:p>
            <a:r>
              <a:rPr lang="en-IN" sz="2400" b="1" dirty="0"/>
              <a:t>}</a:t>
            </a:r>
            <a:endParaRPr lang="en-US" sz="2400" b="1" dirty="0"/>
          </a:p>
          <a:p>
            <a:endParaRPr lang="en-US" sz="2400" b="1" dirty="0"/>
          </a:p>
        </p:txBody>
      </p:sp>
      <p:sp>
        <p:nvSpPr>
          <p:cNvPr id="4" name="Rectangle 3"/>
          <p:cNvSpPr/>
          <p:nvPr/>
        </p:nvSpPr>
        <p:spPr>
          <a:xfrm>
            <a:off x="6400800" y="2438400"/>
            <a:ext cx="2743200" cy="3046988"/>
          </a:xfrm>
          <a:prstGeom prst="rect">
            <a:avLst/>
          </a:prstGeom>
        </p:spPr>
        <p:txBody>
          <a:bodyPr wrap="square">
            <a:spAutoFit/>
          </a:bodyPr>
          <a:lstStyle/>
          <a:p>
            <a:r>
              <a:rPr lang="en-IN" sz="2400" b="1" dirty="0">
                <a:solidFill>
                  <a:srgbClr val="FF0000"/>
                </a:solidFill>
              </a:rPr>
              <a:t>Compile :</a:t>
            </a:r>
            <a:endParaRPr lang="en-US" sz="2400" b="1" dirty="0">
              <a:solidFill>
                <a:srgbClr val="FF0000"/>
              </a:solidFill>
            </a:endParaRPr>
          </a:p>
          <a:p>
            <a:endParaRPr lang="en-IN" sz="2400" b="1" dirty="0">
              <a:solidFill>
                <a:srgbClr val="FF0000"/>
              </a:solidFill>
            </a:endParaRPr>
          </a:p>
          <a:p>
            <a:r>
              <a:rPr lang="en-IN" sz="2400" b="1" dirty="0">
                <a:solidFill>
                  <a:srgbClr val="FF0000"/>
                </a:solidFill>
              </a:rPr>
              <a:t>g++  filename.cpp</a:t>
            </a:r>
            <a:endParaRPr lang="en-US" sz="2400" b="1" dirty="0">
              <a:solidFill>
                <a:srgbClr val="FF0000"/>
              </a:solidFill>
            </a:endParaRPr>
          </a:p>
          <a:p>
            <a:endParaRPr lang="en-IN" sz="2400" b="1" dirty="0">
              <a:solidFill>
                <a:srgbClr val="FF0000"/>
              </a:solidFill>
            </a:endParaRPr>
          </a:p>
          <a:p>
            <a:r>
              <a:rPr lang="en-IN" sz="2400" b="1" dirty="0">
                <a:solidFill>
                  <a:srgbClr val="FF0000"/>
                </a:solidFill>
              </a:rPr>
              <a:t>Run:</a:t>
            </a:r>
            <a:endParaRPr lang="en-US" sz="2400" b="1" dirty="0">
              <a:solidFill>
                <a:srgbClr val="FF0000"/>
              </a:solidFill>
            </a:endParaRPr>
          </a:p>
          <a:p>
            <a:r>
              <a:rPr lang="en-IN" sz="2400" b="1" dirty="0">
                <a:solidFill>
                  <a:srgbClr val="FF0000"/>
                </a:solidFill>
              </a:rPr>
              <a:t>./</a:t>
            </a:r>
            <a:r>
              <a:rPr lang="en-IN" sz="2400" b="1" dirty="0" err="1">
                <a:solidFill>
                  <a:srgbClr val="FF0000"/>
                </a:solidFill>
              </a:rPr>
              <a:t>a.out</a:t>
            </a:r>
            <a:endParaRPr lang="en-IN" sz="2400" b="1" dirty="0">
              <a:solidFill>
                <a:srgbClr val="FF0000"/>
              </a:solidFill>
            </a:endParaRPr>
          </a:p>
          <a:p>
            <a:endParaRPr lang="en-IN" sz="2400" b="1" dirty="0">
              <a:solidFill>
                <a:srgbClr val="FF0000"/>
              </a:solidFill>
            </a:endParaRPr>
          </a:p>
          <a:p>
            <a:r>
              <a:rPr lang="en-IN" sz="2400" b="1" dirty="0">
                <a:solidFill>
                  <a:srgbClr val="FF0000"/>
                </a:solidFill>
              </a:rPr>
              <a:t>Hello World!</a:t>
            </a:r>
            <a:endParaRPr lang="en-US" sz="2400" b="1" dirty="0">
              <a:solidFill>
                <a:srgbClr val="FF0000"/>
              </a:solidFill>
            </a:endParaRPr>
          </a:p>
        </p:txBody>
      </p:sp>
    </p:spTree>
    <p:extLst>
      <p:ext uri="{BB962C8B-B14F-4D97-AF65-F5344CB8AC3E}">
        <p14:creationId xmlns:p14="http://schemas.microsoft.com/office/powerpoint/2010/main" val="65068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a:t>By specifying the using directive</a:t>
            </a:r>
            <a:endParaRPr lang="en-US" dirty="0"/>
          </a:p>
          <a:p>
            <a:pPr marL="0" indent="0">
              <a:buNone/>
            </a:pPr>
            <a:r>
              <a:rPr lang="en-IN" dirty="0"/>
              <a:t>using namespace </a:t>
            </a:r>
            <a:r>
              <a:rPr lang="en-IN" dirty="0" err="1"/>
              <a:t>std</a:t>
            </a:r>
            <a:r>
              <a:rPr lang="en-IN" dirty="0"/>
              <a:t>;</a:t>
            </a:r>
            <a:endParaRPr lang="en-US" dirty="0"/>
          </a:p>
          <a:p>
            <a:pPr marL="0" indent="0">
              <a:buNone/>
            </a:pPr>
            <a:r>
              <a:rPr lang="en-IN" dirty="0" err="1"/>
              <a:t>cout</a:t>
            </a:r>
            <a:r>
              <a:rPr lang="en-IN" dirty="0"/>
              <a:t>&lt;&lt;"Hello World";</a:t>
            </a:r>
          </a:p>
          <a:p>
            <a:r>
              <a:rPr lang="en-IN" dirty="0"/>
              <a:t>By specifying the full member name</a:t>
            </a:r>
            <a:endParaRPr lang="en-US" dirty="0"/>
          </a:p>
          <a:p>
            <a:pPr marL="0" indent="0">
              <a:buNone/>
            </a:pPr>
            <a:r>
              <a:rPr lang="en-IN" dirty="0" err="1"/>
              <a:t>std</a:t>
            </a:r>
            <a:r>
              <a:rPr lang="en-IN" dirty="0"/>
              <a:t>: :</a:t>
            </a:r>
            <a:r>
              <a:rPr lang="en-IN" dirty="0" err="1"/>
              <a:t>cout</a:t>
            </a:r>
            <a:r>
              <a:rPr lang="en-IN" dirty="0"/>
              <a:t>&lt;&lt;"Hello World";</a:t>
            </a:r>
            <a:endParaRPr lang="en-US" dirty="0"/>
          </a:p>
          <a:p>
            <a:r>
              <a:rPr lang="en-IN" dirty="0"/>
              <a:t>By specifying the using declaration</a:t>
            </a:r>
            <a:endParaRPr lang="en-US" dirty="0"/>
          </a:p>
          <a:p>
            <a:pPr marL="0" indent="0">
              <a:buNone/>
            </a:pPr>
            <a:r>
              <a:rPr lang="en-IN" dirty="0"/>
              <a:t>using </a:t>
            </a:r>
            <a:r>
              <a:rPr lang="en-IN" dirty="0" err="1"/>
              <a:t>std</a:t>
            </a:r>
            <a:r>
              <a:rPr lang="en-IN" dirty="0"/>
              <a:t>:: </a:t>
            </a:r>
            <a:r>
              <a:rPr lang="en-IN" dirty="0" err="1"/>
              <a:t>cout</a:t>
            </a:r>
            <a:r>
              <a:rPr lang="en-IN" dirty="0"/>
              <a:t>;</a:t>
            </a:r>
            <a:endParaRPr lang="en-US" dirty="0"/>
          </a:p>
          <a:p>
            <a:pPr marL="0" indent="0">
              <a:buNone/>
            </a:pPr>
            <a:r>
              <a:rPr lang="en-IN" dirty="0" err="1"/>
              <a:t>cout</a:t>
            </a:r>
            <a:r>
              <a:rPr lang="en-IN" dirty="0"/>
              <a:t>&lt;&lt;"Hello World";</a:t>
            </a: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913271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10000"/>
          </a:bodyPr>
          <a:lstStyle/>
          <a:p>
            <a:r>
              <a:rPr lang="en-IN" b="1" i="1" dirty="0"/>
              <a:t>C++ Variable</a:t>
            </a:r>
            <a:endParaRPr lang="en-US" b="1" dirty="0"/>
          </a:p>
          <a:p>
            <a:r>
              <a:rPr lang="en-IN" dirty="0"/>
              <a:t>A variable is a name of memory location. It is used to store data. Its value can be changed and it can be reused many times.</a:t>
            </a:r>
          </a:p>
          <a:p>
            <a:pPr marL="0" indent="0">
              <a:buNone/>
            </a:pPr>
            <a:r>
              <a:rPr lang="en-IN" i="1" dirty="0"/>
              <a:t>The example of declaring variable is given below:</a:t>
            </a:r>
            <a:endParaRPr lang="en-US" dirty="0"/>
          </a:p>
          <a:p>
            <a:pPr lvl="0"/>
            <a:r>
              <a:rPr lang="en-IN" dirty="0" err="1"/>
              <a:t>int</a:t>
            </a:r>
            <a:r>
              <a:rPr lang="en-IN" dirty="0"/>
              <a:t> x;    </a:t>
            </a:r>
            <a:endParaRPr lang="en-US" dirty="0"/>
          </a:p>
          <a:p>
            <a:pPr lvl="0"/>
            <a:r>
              <a:rPr lang="en-IN" dirty="0"/>
              <a:t>float y;    </a:t>
            </a:r>
            <a:endParaRPr lang="en-US" dirty="0"/>
          </a:p>
          <a:p>
            <a:pPr lvl="0"/>
            <a:r>
              <a:rPr lang="en-IN" dirty="0"/>
              <a:t>char z;    </a:t>
            </a:r>
            <a:endParaRPr lang="en-US" dirty="0"/>
          </a:p>
          <a:p>
            <a:pPr marL="0" indent="0">
              <a:buNone/>
            </a:pPr>
            <a:r>
              <a:rPr lang="en-IN" dirty="0"/>
              <a:t>We can also provide values while declaring the variables as given below:</a:t>
            </a:r>
            <a:endParaRPr lang="en-US" dirty="0"/>
          </a:p>
          <a:p>
            <a:pPr lvl="0"/>
            <a:r>
              <a:rPr lang="en-IN" dirty="0" err="1"/>
              <a:t>int</a:t>
            </a:r>
            <a:r>
              <a:rPr lang="en-IN" dirty="0"/>
              <a:t> x=5,b=10;  //declaring 2 variable of integer type    </a:t>
            </a:r>
            <a:endParaRPr lang="en-US" dirty="0"/>
          </a:p>
          <a:p>
            <a:pPr lvl="0"/>
            <a:r>
              <a:rPr lang="en-IN" dirty="0"/>
              <a:t>float f=30.8;    </a:t>
            </a:r>
            <a:endParaRPr lang="en-US" dirty="0"/>
          </a:p>
          <a:p>
            <a:pPr lvl="0"/>
            <a:r>
              <a:rPr lang="en-IN" dirty="0"/>
              <a:t>char c='A';    </a:t>
            </a:r>
            <a:endParaRPr lang="en-US" dirty="0"/>
          </a:p>
          <a:p>
            <a:endParaRPr lang="en-US" dirty="0"/>
          </a:p>
          <a:p>
            <a:endParaRPr lang="en-US" dirty="0"/>
          </a:p>
        </p:txBody>
      </p:sp>
    </p:spTree>
    <p:extLst>
      <p:ext uri="{BB962C8B-B14F-4D97-AF65-F5344CB8AC3E}">
        <p14:creationId xmlns:p14="http://schemas.microsoft.com/office/powerpoint/2010/main" val="380742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6172200"/>
          </a:xfrm>
        </p:spPr>
        <p:txBody>
          <a:bodyPr>
            <a:normAutofit fontScale="85000" lnSpcReduction="20000"/>
          </a:bodyPr>
          <a:lstStyle/>
          <a:p>
            <a:r>
              <a:rPr lang="en-IN" b="1" i="1" dirty="0"/>
              <a:t>Rules for defining variables</a:t>
            </a:r>
            <a:endParaRPr lang="en-US" b="1" dirty="0"/>
          </a:p>
          <a:p>
            <a:r>
              <a:rPr lang="en-IN" dirty="0"/>
              <a:t>A variable can have alphabets, digits and underscore.</a:t>
            </a:r>
            <a:endParaRPr lang="en-US" dirty="0"/>
          </a:p>
          <a:p>
            <a:r>
              <a:rPr lang="en-IN" dirty="0"/>
              <a:t>A variable name can start with alphabet and underscore only. It can't start with digit.</a:t>
            </a:r>
            <a:endParaRPr lang="en-US" dirty="0"/>
          </a:p>
          <a:p>
            <a:r>
              <a:rPr lang="en-IN" dirty="0"/>
              <a:t>No white space is allowed within variable name.</a:t>
            </a:r>
            <a:endParaRPr lang="en-US" dirty="0"/>
          </a:p>
          <a:p>
            <a:r>
              <a:rPr lang="en-IN" dirty="0"/>
              <a:t>A variable name must not be any reserved word or keyword e.g. char, float etc.</a:t>
            </a:r>
            <a:endParaRPr lang="en-US" dirty="0"/>
          </a:p>
          <a:p>
            <a:pPr>
              <a:buFont typeface="Wingdings" panose="05000000000000000000" pitchFamily="2" charset="2"/>
              <a:buChar char="Ø"/>
            </a:pPr>
            <a:r>
              <a:rPr lang="en-IN" dirty="0">
                <a:solidFill>
                  <a:srgbClr val="FF0000"/>
                </a:solidFill>
              </a:rPr>
              <a:t>Valid variable names:</a:t>
            </a:r>
            <a:endParaRPr lang="en-US" dirty="0">
              <a:solidFill>
                <a:srgbClr val="FF0000"/>
              </a:solidFill>
            </a:endParaRPr>
          </a:p>
          <a:p>
            <a:pPr lvl="0"/>
            <a:r>
              <a:rPr lang="en-IN" dirty="0" err="1"/>
              <a:t>int</a:t>
            </a:r>
            <a:r>
              <a:rPr lang="en-IN" dirty="0"/>
              <a:t> a;    </a:t>
            </a:r>
            <a:endParaRPr lang="en-US" dirty="0"/>
          </a:p>
          <a:p>
            <a:pPr lvl="0"/>
            <a:r>
              <a:rPr lang="en-IN" dirty="0" err="1"/>
              <a:t>int</a:t>
            </a:r>
            <a:r>
              <a:rPr lang="en-IN" dirty="0"/>
              <a:t> _ab;    </a:t>
            </a:r>
            <a:endParaRPr lang="en-US" dirty="0"/>
          </a:p>
          <a:p>
            <a:pPr lvl="0"/>
            <a:r>
              <a:rPr lang="en-IN" dirty="0" err="1"/>
              <a:t>int</a:t>
            </a:r>
            <a:r>
              <a:rPr lang="en-IN" dirty="0"/>
              <a:t> a30;    </a:t>
            </a:r>
            <a:endParaRPr lang="en-US" dirty="0"/>
          </a:p>
          <a:p>
            <a:pPr>
              <a:buFont typeface="Wingdings" panose="05000000000000000000" pitchFamily="2" charset="2"/>
              <a:buChar char="Ø"/>
            </a:pPr>
            <a:r>
              <a:rPr lang="en-IN" dirty="0">
                <a:solidFill>
                  <a:srgbClr val="FF0000"/>
                </a:solidFill>
              </a:rPr>
              <a:t>Invalid variable names:</a:t>
            </a:r>
            <a:endParaRPr lang="en-US" dirty="0">
              <a:solidFill>
                <a:srgbClr val="FF0000"/>
              </a:solidFill>
            </a:endParaRPr>
          </a:p>
          <a:p>
            <a:pPr lvl="0"/>
            <a:r>
              <a:rPr lang="en-IN" dirty="0" err="1"/>
              <a:t>int</a:t>
            </a:r>
            <a:r>
              <a:rPr lang="en-IN" dirty="0"/>
              <a:t> 4;    </a:t>
            </a:r>
            <a:endParaRPr lang="en-US" dirty="0"/>
          </a:p>
          <a:p>
            <a:pPr lvl="0"/>
            <a:r>
              <a:rPr lang="en-IN" dirty="0" err="1"/>
              <a:t>int</a:t>
            </a:r>
            <a:r>
              <a:rPr lang="en-IN" dirty="0"/>
              <a:t> x y;    </a:t>
            </a:r>
            <a:endParaRPr lang="en-US" dirty="0"/>
          </a:p>
          <a:p>
            <a:pPr lvl="0"/>
            <a:r>
              <a:rPr lang="en-IN" dirty="0" err="1"/>
              <a:t>int</a:t>
            </a:r>
            <a:r>
              <a:rPr lang="en-IN" dirty="0"/>
              <a:t> double;  </a:t>
            </a:r>
            <a:endParaRPr lang="en-US" dirty="0"/>
          </a:p>
        </p:txBody>
      </p:sp>
    </p:spTree>
    <p:extLst>
      <p:ext uri="{BB962C8B-B14F-4D97-AF65-F5344CB8AC3E}">
        <p14:creationId xmlns:p14="http://schemas.microsoft.com/office/powerpoint/2010/main" val="263306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b="1" i="1" dirty="0"/>
              <a:t>C++ Data Types</a:t>
            </a:r>
            <a:endParaRPr lang="en-US" b="1"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38200"/>
            <a:ext cx="3429000" cy="3034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195606183"/>
              </p:ext>
            </p:extLst>
          </p:nvPr>
        </p:nvGraphicFramePr>
        <p:xfrm>
          <a:off x="1295400" y="4419600"/>
          <a:ext cx="5562600" cy="1905000"/>
        </p:xfrm>
        <a:graphic>
          <a:graphicData uri="http://schemas.openxmlformats.org/drawingml/2006/table">
            <a:tbl>
              <a:tblPr firstRow="1" firstCol="1" bandRow="1">
                <a:tableStyleId>{5C22544A-7EE6-4342-B048-85BDC9FD1C3A}</a:tableStyleId>
              </a:tblPr>
              <a:tblGrid>
                <a:gridCol w="2670572">
                  <a:extLst>
                    <a:ext uri="{9D8B030D-6E8A-4147-A177-3AD203B41FA5}">
                      <a16:colId xmlns:a16="http://schemas.microsoft.com/office/drawing/2014/main" val="20000"/>
                    </a:ext>
                  </a:extLst>
                </a:gridCol>
                <a:gridCol w="2892028">
                  <a:extLst>
                    <a:ext uri="{9D8B030D-6E8A-4147-A177-3AD203B41FA5}">
                      <a16:colId xmlns:a16="http://schemas.microsoft.com/office/drawing/2014/main" val="20001"/>
                    </a:ext>
                  </a:extLst>
                </a:gridCol>
              </a:tblGrid>
              <a:tr h="381000">
                <a:tc>
                  <a:txBody>
                    <a:bodyPr/>
                    <a:lstStyle/>
                    <a:p>
                      <a:pPr marL="0" marR="0" algn="ctr">
                        <a:spcBef>
                          <a:spcPts val="0"/>
                        </a:spcBef>
                        <a:spcAft>
                          <a:spcPts val="0"/>
                        </a:spcAft>
                      </a:pPr>
                      <a:r>
                        <a:rPr lang="en-IN" sz="1800" kern="150" dirty="0">
                          <a:effectLst/>
                        </a:rPr>
                        <a:t>Types</a:t>
                      </a:r>
                      <a:endParaRPr lang="en-US" sz="1800" b="1" kern="150" dirty="0">
                        <a:effectLst/>
                        <a:latin typeface="Liberation Serif"/>
                        <a:ea typeface="Noto Sans CJK SC Regular"/>
                        <a:cs typeface="FreeSans"/>
                      </a:endParaRPr>
                    </a:p>
                  </a:txBody>
                  <a:tcPr marL="17780" marR="17780" marT="17780" marB="17780" anchor="ctr"/>
                </a:tc>
                <a:tc>
                  <a:txBody>
                    <a:bodyPr/>
                    <a:lstStyle/>
                    <a:p>
                      <a:pPr marL="0" marR="0" algn="ctr">
                        <a:spcBef>
                          <a:spcPts val="0"/>
                        </a:spcBef>
                        <a:spcAft>
                          <a:spcPts val="0"/>
                        </a:spcAft>
                      </a:pPr>
                      <a:r>
                        <a:rPr lang="en-IN" sz="1800" kern="150">
                          <a:effectLst/>
                        </a:rPr>
                        <a:t>Data Types</a:t>
                      </a:r>
                      <a:endParaRPr lang="en-US" sz="1800" b="1"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0"/>
                  </a:ext>
                </a:extLst>
              </a:tr>
              <a:tr h="381000">
                <a:tc>
                  <a:txBody>
                    <a:bodyPr/>
                    <a:lstStyle/>
                    <a:p>
                      <a:pPr marL="0" marR="0">
                        <a:spcBef>
                          <a:spcPts val="0"/>
                        </a:spcBef>
                        <a:spcAft>
                          <a:spcPts val="0"/>
                        </a:spcAft>
                      </a:pPr>
                      <a:r>
                        <a:rPr lang="en-IN" sz="1800" kern="150">
                          <a:effectLst/>
                        </a:rPr>
                        <a:t>Basic Data Type</a:t>
                      </a:r>
                      <a:endParaRPr lang="en-US" sz="18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1800" kern="150">
                          <a:effectLst/>
                        </a:rPr>
                        <a:t>int, char, float, double, etc</a:t>
                      </a:r>
                      <a:endParaRPr lang="en-US" sz="18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1"/>
                  </a:ext>
                </a:extLst>
              </a:tr>
              <a:tr h="381000">
                <a:tc>
                  <a:txBody>
                    <a:bodyPr/>
                    <a:lstStyle/>
                    <a:p>
                      <a:pPr marL="0" marR="0">
                        <a:spcBef>
                          <a:spcPts val="0"/>
                        </a:spcBef>
                        <a:spcAft>
                          <a:spcPts val="0"/>
                        </a:spcAft>
                      </a:pPr>
                      <a:r>
                        <a:rPr lang="en-IN" sz="1800" kern="150">
                          <a:effectLst/>
                        </a:rPr>
                        <a:t>Derived Data Type</a:t>
                      </a:r>
                      <a:endParaRPr lang="en-US" sz="18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1800" kern="150">
                          <a:effectLst/>
                        </a:rPr>
                        <a:t>array, pointer, etc</a:t>
                      </a:r>
                      <a:endParaRPr lang="en-US" sz="18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2"/>
                  </a:ext>
                </a:extLst>
              </a:tr>
              <a:tr h="381000">
                <a:tc>
                  <a:txBody>
                    <a:bodyPr/>
                    <a:lstStyle/>
                    <a:p>
                      <a:pPr marL="0" marR="0">
                        <a:spcBef>
                          <a:spcPts val="0"/>
                        </a:spcBef>
                        <a:spcAft>
                          <a:spcPts val="0"/>
                        </a:spcAft>
                      </a:pPr>
                      <a:r>
                        <a:rPr lang="en-IN" sz="1800" kern="150">
                          <a:effectLst/>
                        </a:rPr>
                        <a:t>Enumeration Data Type</a:t>
                      </a:r>
                      <a:endParaRPr lang="en-US" sz="18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1800" kern="150">
                          <a:effectLst/>
                        </a:rPr>
                        <a:t>enum</a:t>
                      </a:r>
                      <a:endParaRPr lang="en-US" sz="18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3"/>
                  </a:ext>
                </a:extLst>
              </a:tr>
              <a:tr h="381000">
                <a:tc>
                  <a:txBody>
                    <a:bodyPr/>
                    <a:lstStyle/>
                    <a:p>
                      <a:pPr marL="0" marR="0">
                        <a:spcBef>
                          <a:spcPts val="0"/>
                        </a:spcBef>
                        <a:spcAft>
                          <a:spcPts val="0"/>
                        </a:spcAft>
                      </a:pPr>
                      <a:r>
                        <a:rPr lang="en-IN" sz="1800" kern="150">
                          <a:effectLst/>
                        </a:rPr>
                        <a:t>User Defined Data Type</a:t>
                      </a:r>
                      <a:endParaRPr lang="en-US" sz="18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1800" kern="150" dirty="0">
                          <a:effectLst/>
                        </a:rPr>
                        <a:t>structure</a:t>
                      </a:r>
                      <a:endParaRPr lang="en-US" sz="18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73926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4423795"/>
              </p:ext>
            </p:extLst>
          </p:nvPr>
        </p:nvGraphicFramePr>
        <p:xfrm>
          <a:off x="685800" y="1447800"/>
          <a:ext cx="7772400" cy="4980640"/>
        </p:xfrm>
        <a:graphic>
          <a:graphicData uri="http://schemas.openxmlformats.org/drawingml/2006/table">
            <a:tbl>
              <a:tblPr firstRow="1" firstCol="1" bandRow="1">
                <a:tableStyleId>{5C22544A-7EE6-4342-B048-85BDC9FD1C3A}</a:tableStyleId>
              </a:tblPr>
              <a:tblGrid>
                <a:gridCol w="938688">
                  <a:extLst>
                    <a:ext uri="{9D8B030D-6E8A-4147-A177-3AD203B41FA5}">
                      <a16:colId xmlns:a16="http://schemas.microsoft.com/office/drawing/2014/main" val="20000"/>
                    </a:ext>
                  </a:extLst>
                </a:gridCol>
                <a:gridCol w="1042512">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588884">
                <a:tc>
                  <a:txBody>
                    <a:bodyPr/>
                    <a:lstStyle/>
                    <a:p>
                      <a:pPr marL="0" marR="0" algn="ctr">
                        <a:spcBef>
                          <a:spcPts val="0"/>
                        </a:spcBef>
                        <a:spcAft>
                          <a:spcPts val="0"/>
                        </a:spcAft>
                      </a:pPr>
                      <a:r>
                        <a:rPr lang="en-IN" sz="2000" kern="150" dirty="0">
                          <a:effectLst/>
                        </a:rPr>
                        <a:t>Data Type</a:t>
                      </a:r>
                      <a:endParaRPr lang="en-US" sz="2000" b="1" kern="150" dirty="0">
                        <a:effectLst/>
                        <a:latin typeface="Liberation Serif"/>
                        <a:ea typeface="Noto Sans CJK SC Regular"/>
                        <a:cs typeface="FreeSans"/>
                      </a:endParaRPr>
                    </a:p>
                  </a:txBody>
                  <a:tcPr marL="17780" marR="17780" marT="17780" marB="17780" anchor="ctr"/>
                </a:tc>
                <a:tc>
                  <a:txBody>
                    <a:bodyPr/>
                    <a:lstStyle/>
                    <a:p>
                      <a:pPr marL="0" marR="0" algn="ctr">
                        <a:spcBef>
                          <a:spcPts val="0"/>
                        </a:spcBef>
                        <a:spcAft>
                          <a:spcPts val="0"/>
                        </a:spcAft>
                      </a:pPr>
                      <a:r>
                        <a:rPr lang="en-IN" sz="2000" kern="150">
                          <a:effectLst/>
                        </a:rPr>
                        <a:t>Size</a:t>
                      </a:r>
                      <a:endParaRPr lang="en-US" sz="2000" b="1" kern="150">
                        <a:effectLst/>
                        <a:latin typeface="Liberation Serif"/>
                        <a:ea typeface="Noto Sans CJK SC Regular"/>
                        <a:cs typeface="FreeSans"/>
                      </a:endParaRPr>
                    </a:p>
                  </a:txBody>
                  <a:tcPr marL="17780" marR="17780" marT="17780" marB="17780" anchor="ctr"/>
                </a:tc>
                <a:tc>
                  <a:txBody>
                    <a:bodyPr/>
                    <a:lstStyle/>
                    <a:p>
                      <a:pPr marL="0" marR="0" algn="ctr">
                        <a:spcBef>
                          <a:spcPts val="0"/>
                        </a:spcBef>
                        <a:spcAft>
                          <a:spcPts val="0"/>
                        </a:spcAft>
                      </a:pPr>
                      <a:r>
                        <a:rPr lang="en-IN" sz="2000" kern="150" dirty="0">
                          <a:effectLst/>
                        </a:rPr>
                        <a:t>Description</a:t>
                      </a:r>
                      <a:endParaRPr lang="en-US" sz="2000" b="1"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0"/>
                  </a:ext>
                </a:extLst>
              </a:tr>
              <a:tr h="867096">
                <a:tc>
                  <a:txBody>
                    <a:bodyPr/>
                    <a:lstStyle/>
                    <a:p>
                      <a:pPr marL="0" marR="0">
                        <a:spcBef>
                          <a:spcPts val="0"/>
                        </a:spcBef>
                        <a:spcAft>
                          <a:spcPts val="0"/>
                        </a:spcAft>
                      </a:pPr>
                      <a:r>
                        <a:rPr lang="en-IN" sz="2000" kern="150">
                          <a:effectLst/>
                        </a:rPr>
                        <a:t>int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4 bytes</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Stores whole numbers, without decimals</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1"/>
                  </a:ext>
                </a:extLst>
              </a:tr>
              <a:tr h="867096">
                <a:tc>
                  <a:txBody>
                    <a:bodyPr/>
                    <a:lstStyle/>
                    <a:p>
                      <a:pPr marL="0" marR="0">
                        <a:spcBef>
                          <a:spcPts val="0"/>
                        </a:spcBef>
                        <a:spcAft>
                          <a:spcPts val="0"/>
                        </a:spcAft>
                      </a:pPr>
                      <a:r>
                        <a:rPr lang="en-IN" sz="2000" kern="150">
                          <a:effectLst/>
                        </a:rPr>
                        <a:t>float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4 bytes</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Stores fractional numbers, containing one or more decimals. Sufficient for storing 7 decimal digits</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2"/>
                  </a:ext>
                </a:extLst>
              </a:tr>
              <a:tr h="867096">
                <a:tc>
                  <a:txBody>
                    <a:bodyPr/>
                    <a:lstStyle/>
                    <a:p>
                      <a:pPr marL="0" marR="0">
                        <a:spcBef>
                          <a:spcPts val="0"/>
                        </a:spcBef>
                        <a:spcAft>
                          <a:spcPts val="0"/>
                        </a:spcAft>
                      </a:pPr>
                      <a:r>
                        <a:rPr lang="en-IN" sz="2000" kern="150">
                          <a:effectLst/>
                        </a:rPr>
                        <a:t>double</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8 bytes</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Stores fractional numbers, containing one or more decimals. Sufficient for storing 15 decimal digits</a:t>
                      </a:r>
                      <a:endParaRPr lang="en-US" sz="20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3"/>
                  </a:ext>
                </a:extLst>
              </a:tr>
              <a:tr h="867096">
                <a:tc>
                  <a:txBody>
                    <a:bodyPr/>
                    <a:lstStyle/>
                    <a:p>
                      <a:pPr marL="0" marR="0">
                        <a:spcBef>
                          <a:spcPts val="0"/>
                        </a:spcBef>
                        <a:spcAft>
                          <a:spcPts val="0"/>
                        </a:spcAft>
                      </a:pPr>
                      <a:r>
                        <a:rPr lang="en-IN" sz="2000" kern="150">
                          <a:effectLst/>
                        </a:rPr>
                        <a:t>boolean</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1 byte</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Stores true or false values</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4"/>
                  </a:ext>
                </a:extLst>
              </a:tr>
              <a:tr h="867096">
                <a:tc>
                  <a:txBody>
                    <a:bodyPr/>
                    <a:lstStyle/>
                    <a:p>
                      <a:pPr marL="0" marR="0">
                        <a:spcBef>
                          <a:spcPts val="0"/>
                        </a:spcBef>
                        <a:spcAft>
                          <a:spcPts val="0"/>
                        </a:spcAft>
                      </a:pPr>
                      <a:r>
                        <a:rPr lang="en-IN" sz="2000" kern="150">
                          <a:effectLst/>
                        </a:rPr>
                        <a:t>char</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1 byte</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Stores a single character/letter/number, or ASCII values</a:t>
                      </a:r>
                      <a:endParaRPr lang="en-US" sz="20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30480" y="213360"/>
            <a:ext cx="879708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chemeClr val="tx1"/>
                </a:solidFill>
                <a:effectLst/>
                <a:latin typeface="Times New Roman" pitchFamily="18" charset="0"/>
                <a:ea typeface="Noto Sans CJK SC Regular"/>
                <a:cs typeface="Times New Roman" pitchFamily="18" charset="0"/>
              </a:rPr>
              <a:t>The memory size of basic data types may change according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800" b="0" i="1" u="none" strike="noStrike" cap="none" normalizeH="0" baseline="0" dirty="0">
                <a:ln>
                  <a:noFill/>
                </a:ln>
                <a:solidFill>
                  <a:schemeClr val="tx1"/>
                </a:solidFill>
                <a:effectLst/>
                <a:latin typeface="Times New Roman" pitchFamily="18" charset="0"/>
                <a:ea typeface="Noto Sans CJK SC Regular"/>
                <a:cs typeface="Times New Roman" pitchFamily="18" charset="0"/>
              </a:rPr>
              <a:t>to 32 or 64 bit operating system.</a:t>
            </a: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45101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r>
              <a:rPr lang="en-IN" b="1" dirty="0">
                <a:solidFill>
                  <a:srgbClr val="FF0000"/>
                </a:solidFill>
              </a:rPr>
              <a:t>Different paradigms for problem solving</a:t>
            </a:r>
            <a:br>
              <a:rPr lang="en-US" dirty="0"/>
            </a:br>
            <a:r>
              <a:rPr lang="en-IN" dirty="0"/>
              <a:t> </a:t>
            </a:r>
            <a:br>
              <a:rPr lang="en-US"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27824"/>
            <a:ext cx="8610600" cy="5230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753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r>
              <a:rPr lang="en-IN" i="1" dirty="0"/>
              <a:t>Ex: To print the size of all data types</a:t>
            </a:r>
            <a:endParaRPr lang="en-US" b="1" dirty="0"/>
          </a:p>
          <a:p>
            <a:r>
              <a:rPr lang="en-IN" i="1" dirty="0"/>
              <a:t>#include&lt;</a:t>
            </a:r>
            <a:r>
              <a:rPr lang="en-IN" i="1" dirty="0" err="1"/>
              <a:t>iostream</a:t>
            </a:r>
            <a:r>
              <a:rPr lang="en-IN" i="1" dirty="0"/>
              <a:t>&gt;</a:t>
            </a:r>
            <a:endParaRPr lang="en-US" b="1" dirty="0"/>
          </a:p>
          <a:p>
            <a:r>
              <a:rPr lang="en-IN" i="1" dirty="0"/>
              <a:t>using namespace </a:t>
            </a:r>
            <a:r>
              <a:rPr lang="en-IN" i="1" dirty="0" err="1"/>
              <a:t>std</a:t>
            </a:r>
            <a:r>
              <a:rPr lang="en-IN" i="1" dirty="0"/>
              <a:t>;</a:t>
            </a:r>
            <a:endParaRPr lang="en-US" dirty="0"/>
          </a:p>
          <a:p>
            <a:r>
              <a:rPr lang="en-IN" i="1" dirty="0" err="1"/>
              <a:t>int</a:t>
            </a:r>
            <a:r>
              <a:rPr lang="en-IN" i="1" dirty="0"/>
              <a:t> main()</a:t>
            </a:r>
            <a:endParaRPr lang="en-US" dirty="0"/>
          </a:p>
          <a:p>
            <a:r>
              <a:rPr lang="en-IN" i="1" dirty="0"/>
              <a:t>{</a:t>
            </a:r>
            <a:endParaRPr lang="en-US" dirty="0"/>
          </a:p>
          <a:p>
            <a:r>
              <a:rPr lang="en-IN" i="1" dirty="0" err="1"/>
              <a:t>cout</a:t>
            </a:r>
            <a:r>
              <a:rPr lang="en-IN" i="1" dirty="0"/>
              <a:t>&lt;&lt;"size of </a:t>
            </a:r>
            <a:r>
              <a:rPr lang="en-IN" i="1" dirty="0" err="1"/>
              <a:t>int</a:t>
            </a:r>
            <a:r>
              <a:rPr lang="en-IN" i="1" dirty="0"/>
              <a:t>"&lt;&lt;</a:t>
            </a:r>
            <a:r>
              <a:rPr lang="en-IN" i="1" dirty="0" err="1"/>
              <a:t>sizeof</a:t>
            </a:r>
            <a:r>
              <a:rPr lang="en-IN" i="1" dirty="0"/>
              <a:t>(</a:t>
            </a:r>
            <a:r>
              <a:rPr lang="en-IN" i="1" dirty="0" err="1"/>
              <a:t>int</a:t>
            </a:r>
            <a:r>
              <a:rPr lang="en-IN" i="1" dirty="0"/>
              <a:t>);</a:t>
            </a:r>
            <a:endParaRPr lang="en-US" dirty="0"/>
          </a:p>
          <a:p>
            <a:r>
              <a:rPr lang="en-IN" i="1" dirty="0" err="1"/>
              <a:t>cout</a:t>
            </a:r>
            <a:r>
              <a:rPr lang="en-IN" i="1" dirty="0"/>
              <a:t>&lt;&lt;"size of </a:t>
            </a:r>
            <a:r>
              <a:rPr lang="en-IN" i="1" dirty="0" err="1"/>
              <a:t>longint</a:t>
            </a:r>
            <a:r>
              <a:rPr lang="en-IN" i="1" dirty="0"/>
              <a:t>"&lt;&lt;</a:t>
            </a:r>
            <a:r>
              <a:rPr lang="en-IN" i="1" dirty="0" err="1"/>
              <a:t>sizeof</a:t>
            </a:r>
            <a:r>
              <a:rPr lang="en-IN" i="1" dirty="0"/>
              <a:t>(long </a:t>
            </a:r>
            <a:r>
              <a:rPr lang="en-IN" i="1" dirty="0" err="1"/>
              <a:t>int</a:t>
            </a:r>
            <a:r>
              <a:rPr lang="en-IN" i="1" dirty="0"/>
              <a:t>);</a:t>
            </a:r>
            <a:endParaRPr lang="en-US" dirty="0"/>
          </a:p>
          <a:p>
            <a:r>
              <a:rPr lang="en-IN" i="1" dirty="0" err="1"/>
              <a:t>cout</a:t>
            </a:r>
            <a:r>
              <a:rPr lang="en-IN" i="1" dirty="0"/>
              <a:t>&lt;&lt;"size of float"&lt;&lt;</a:t>
            </a:r>
            <a:r>
              <a:rPr lang="en-IN" i="1" dirty="0" err="1"/>
              <a:t>sizeof</a:t>
            </a:r>
            <a:r>
              <a:rPr lang="en-IN" i="1" dirty="0"/>
              <a:t>(float);</a:t>
            </a:r>
            <a:endParaRPr lang="en-US" dirty="0"/>
          </a:p>
          <a:p>
            <a:r>
              <a:rPr lang="en-IN" i="1" dirty="0" err="1"/>
              <a:t>cout</a:t>
            </a:r>
            <a:r>
              <a:rPr lang="en-IN" i="1" dirty="0"/>
              <a:t>&lt;&lt;"size of double"&lt;&lt;</a:t>
            </a:r>
            <a:r>
              <a:rPr lang="en-IN" i="1" dirty="0" err="1"/>
              <a:t>sizeof</a:t>
            </a:r>
            <a:r>
              <a:rPr lang="en-IN" i="1" dirty="0"/>
              <a:t>(double);</a:t>
            </a:r>
            <a:endParaRPr lang="en-US" dirty="0"/>
          </a:p>
          <a:p>
            <a:r>
              <a:rPr lang="en-IN" i="1" dirty="0" err="1"/>
              <a:t>cout</a:t>
            </a:r>
            <a:r>
              <a:rPr lang="en-IN" i="1" dirty="0"/>
              <a:t>&lt;&lt;"size of char"&lt;&lt;</a:t>
            </a:r>
            <a:r>
              <a:rPr lang="en-IN" i="1" dirty="0" err="1"/>
              <a:t>sizeof</a:t>
            </a:r>
            <a:r>
              <a:rPr lang="en-IN" i="1" dirty="0"/>
              <a:t>(char);</a:t>
            </a:r>
            <a:endParaRPr lang="en-US" dirty="0"/>
          </a:p>
          <a:p>
            <a:r>
              <a:rPr lang="en-IN" i="1" dirty="0"/>
              <a:t>}</a:t>
            </a:r>
            <a:endParaRPr lang="en-US" dirty="0"/>
          </a:p>
          <a:p>
            <a:r>
              <a:rPr lang="en-IN" i="1" dirty="0">
                <a:solidFill>
                  <a:srgbClr val="FF0000"/>
                </a:solidFill>
              </a:rPr>
              <a:t>output:</a:t>
            </a:r>
            <a:endParaRPr lang="en-US" dirty="0">
              <a:solidFill>
                <a:srgbClr val="FF0000"/>
              </a:solidFill>
            </a:endParaRPr>
          </a:p>
          <a:p>
            <a:r>
              <a:rPr lang="en-IN" b="1" i="1" dirty="0">
                <a:solidFill>
                  <a:srgbClr val="7030A0"/>
                </a:solidFill>
              </a:rPr>
              <a:t>size of </a:t>
            </a:r>
            <a:r>
              <a:rPr lang="en-IN" b="1" i="1" dirty="0" err="1">
                <a:solidFill>
                  <a:srgbClr val="7030A0"/>
                </a:solidFill>
              </a:rPr>
              <a:t>int</a:t>
            </a:r>
            <a:r>
              <a:rPr lang="en-IN" b="1" i="1" dirty="0">
                <a:solidFill>
                  <a:srgbClr val="7030A0"/>
                </a:solidFill>
              </a:rPr>
              <a:t> 4</a:t>
            </a:r>
            <a:endParaRPr lang="en-US" b="1" dirty="0">
              <a:solidFill>
                <a:srgbClr val="7030A0"/>
              </a:solidFill>
            </a:endParaRPr>
          </a:p>
          <a:p>
            <a:r>
              <a:rPr lang="en-IN" b="1" i="1" dirty="0">
                <a:solidFill>
                  <a:srgbClr val="7030A0"/>
                </a:solidFill>
              </a:rPr>
              <a:t>size of </a:t>
            </a:r>
            <a:r>
              <a:rPr lang="en-IN" b="1" i="1" dirty="0" err="1">
                <a:solidFill>
                  <a:srgbClr val="7030A0"/>
                </a:solidFill>
              </a:rPr>
              <a:t>longint</a:t>
            </a:r>
            <a:r>
              <a:rPr lang="en-IN" b="1" i="1" dirty="0">
                <a:solidFill>
                  <a:srgbClr val="7030A0"/>
                </a:solidFill>
              </a:rPr>
              <a:t> 8</a:t>
            </a:r>
            <a:endParaRPr lang="en-US" b="1" dirty="0">
              <a:solidFill>
                <a:srgbClr val="7030A0"/>
              </a:solidFill>
            </a:endParaRPr>
          </a:p>
          <a:p>
            <a:r>
              <a:rPr lang="en-IN" b="1" i="1" dirty="0">
                <a:solidFill>
                  <a:srgbClr val="7030A0"/>
                </a:solidFill>
              </a:rPr>
              <a:t>size of float 4</a:t>
            </a:r>
            <a:endParaRPr lang="en-US" b="1" dirty="0">
              <a:solidFill>
                <a:srgbClr val="7030A0"/>
              </a:solidFill>
            </a:endParaRPr>
          </a:p>
          <a:p>
            <a:r>
              <a:rPr lang="en-IN" b="1" i="1" dirty="0">
                <a:solidFill>
                  <a:srgbClr val="7030A0"/>
                </a:solidFill>
              </a:rPr>
              <a:t>size of double 8</a:t>
            </a:r>
            <a:endParaRPr lang="en-US" b="1" dirty="0">
              <a:solidFill>
                <a:srgbClr val="7030A0"/>
              </a:solidFill>
            </a:endParaRPr>
          </a:p>
          <a:p>
            <a:r>
              <a:rPr lang="en-IN" b="1" i="1" dirty="0">
                <a:solidFill>
                  <a:srgbClr val="7030A0"/>
                </a:solidFill>
              </a:rPr>
              <a:t>size of char 1</a:t>
            </a:r>
            <a:endParaRPr lang="en-US" b="1" dirty="0">
              <a:solidFill>
                <a:srgbClr val="7030A0"/>
              </a:solidFill>
            </a:endParaRPr>
          </a:p>
          <a:p>
            <a:endParaRPr lang="en-US" dirty="0"/>
          </a:p>
        </p:txBody>
      </p:sp>
    </p:spTree>
    <p:extLst>
      <p:ext uri="{BB962C8B-B14F-4D97-AF65-F5344CB8AC3E}">
        <p14:creationId xmlns:p14="http://schemas.microsoft.com/office/powerpoint/2010/main" val="307468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b="1" i="1" dirty="0"/>
              <a:t>C++ Operators</a:t>
            </a:r>
            <a:endParaRPr lang="en-US" b="1" dirty="0"/>
          </a:p>
          <a:p>
            <a:pPr lvl="0">
              <a:buFont typeface="Wingdings" panose="05000000000000000000" pitchFamily="2" charset="2"/>
              <a:buChar char="ü"/>
            </a:pPr>
            <a:r>
              <a:rPr lang="en-IN" dirty="0"/>
              <a:t>Arithmetic Operators </a:t>
            </a:r>
            <a:r>
              <a:rPr lang="en-IN" b="1" dirty="0"/>
              <a:t> +, -, *, /, % </a:t>
            </a:r>
            <a:endParaRPr lang="en-US" dirty="0"/>
          </a:p>
          <a:p>
            <a:pPr>
              <a:buFont typeface="Wingdings" panose="05000000000000000000" pitchFamily="2" charset="2"/>
              <a:buChar char="ü"/>
            </a:pPr>
            <a:r>
              <a:rPr lang="en-IN" dirty="0"/>
              <a:t>Assignment Operator </a:t>
            </a:r>
            <a:r>
              <a:rPr lang="en-IN" b="1" dirty="0"/>
              <a:t>=, +=, -=, *=, /=, %=</a:t>
            </a:r>
            <a:endParaRPr lang="en-US" b="1" dirty="0"/>
          </a:p>
          <a:p>
            <a:pPr>
              <a:buFont typeface="Wingdings" panose="05000000000000000000" pitchFamily="2" charset="2"/>
              <a:buChar char="ü"/>
            </a:pPr>
            <a:r>
              <a:rPr lang="en-IN" dirty="0"/>
              <a:t>Relational Operators </a:t>
            </a:r>
            <a:r>
              <a:rPr lang="en-IN" b="1" dirty="0"/>
              <a:t>==, !=, &gt;, &lt;, &gt;=, &lt;=</a:t>
            </a:r>
            <a:endParaRPr lang="en-US" b="1" dirty="0"/>
          </a:p>
          <a:p>
            <a:pPr>
              <a:buFont typeface="Wingdings" panose="05000000000000000000" pitchFamily="2" charset="2"/>
              <a:buChar char="ü"/>
            </a:pPr>
            <a:r>
              <a:rPr lang="en-IN" dirty="0"/>
              <a:t>Logical Operators  </a:t>
            </a:r>
            <a:r>
              <a:rPr lang="en-IN" b="1" dirty="0"/>
              <a:t>&amp;&amp;, ||, !</a:t>
            </a:r>
            <a:endParaRPr lang="en-US" b="1" dirty="0"/>
          </a:p>
          <a:p>
            <a:pPr>
              <a:buFont typeface="Wingdings" panose="05000000000000000000" pitchFamily="2" charset="2"/>
              <a:buChar char="ü"/>
            </a:pPr>
            <a:r>
              <a:rPr lang="en-IN" dirty="0"/>
              <a:t>Bitwise Operators </a:t>
            </a:r>
            <a:r>
              <a:rPr lang="en-IN" b="1" dirty="0"/>
              <a:t>&amp;, |, ^, ~, &lt;&lt;, &gt;&gt;</a:t>
            </a:r>
            <a:endParaRPr lang="en-US" b="1" dirty="0"/>
          </a:p>
          <a:p>
            <a:pPr lvl="0">
              <a:buFont typeface="Wingdings" panose="05000000000000000000" pitchFamily="2" charset="2"/>
              <a:buChar char="ü"/>
            </a:pPr>
            <a:r>
              <a:rPr lang="en-IN" dirty="0"/>
              <a:t>Unary operator </a:t>
            </a:r>
            <a:r>
              <a:rPr lang="en-IN" b="1" dirty="0"/>
              <a:t>++, --</a:t>
            </a:r>
            <a:endParaRPr lang="en-US" b="1" dirty="0"/>
          </a:p>
          <a:p>
            <a:pPr lvl="0">
              <a:buFont typeface="Wingdings" panose="05000000000000000000" pitchFamily="2" charset="2"/>
              <a:buChar char="ü"/>
            </a:pPr>
            <a:r>
              <a:rPr lang="en-IN" dirty="0"/>
              <a:t>Ternary or Conditional Operator </a:t>
            </a:r>
            <a:r>
              <a:rPr lang="en-IN" b="1" dirty="0"/>
              <a:t>? :</a:t>
            </a:r>
            <a:endParaRPr lang="en-US" b="1" dirty="0"/>
          </a:p>
          <a:p>
            <a:pPr marL="0" indent="0">
              <a:buNone/>
            </a:pPr>
            <a:endParaRPr lang="en-US" dirty="0"/>
          </a:p>
        </p:txBody>
      </p:sp>
    </p:spTree>
    <p:extLst>
      <p:ext uri="{BB962C8B-B14F-4D97-AF65-F5344CB8AC3E}">
        <p14:creationId xmlns:p14="http://schemas.microsoft.com/office/powerpoint/2010/main" val="3037771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51200"/>
            <a:ext cx="7848600" cy="5693866"/>
          </a:xfrm>
          <a:prstGeom prst="rect">
            <a:avLst/>
          </a:prstGeom>
        </p:spPr>
        <p:txBody>
          <a:bodyPr wrap="square">
            <a:spAutoFit/>
          </a:bodyPr>
          <a:lstStyle/>
          <a:p>
            <a:r>
              <a:rPr lang="en-IN" sz="2800" dirty="0"/>
              <a:t>//Arithmetic </a:t>
            </a:r>
            <a:r>
              <a:rPr lang="en-IN" sz="2800" dirty="0" err="1"/>
              <a:t>opertaors</a:t>
            </a:r>
            <a:endParaRPr lang="en-IN" sz="2800" dirty="0"/>
          </a:p>
          <a:p>
            <a:r>
              <a:rPr lang="en-IN" sz="2800" dirty="0"/>
              <a:t>#include &lt;</a:t>
            </a:r>
            <a:r>
              <a:rPr lang="en-IN" sz="2800" dirty="0" err="1"/>
              <a:t>iostream</a:t>
            </a:r>
            <a:r>
              <a:rPr lang="en-IN" sz="2800" dirty="0"/>
              <a:t>&gt;</a:t>
            </a:r>
            <a:endParaRPr lang="en-US" sz="2800" dirty="0"/>
          </a:p>
          <a:p>
            <a:r>
              <a:rPr lang="en-IN" sz="2800" dirty="0"/>
              <a:t>using namespace </a:t>
            </a:r>
            <a:r>
              <a:rPr lang="en-IN" sz="2800" dirty="0" err="1"/>
              <a:t>std</a:t>
            </a:r>
            <a:r>
              <a:rPr lang="en-IN" sz="2800" dirty="0"/>
              <a:t>;</a:t>
            </a:r>
            <a:endParaRPr lang="en-US" sz="2800" dirty="0"/>
          </a:p>
          <a:p>
            <a:r>
              <a:rPr lang="en-IN" sz="2800" dirty="0" err="1"/>
              <a:t>int</a:t>
            </a:r>
            <a:r>
              <a:rPr lang="en-IN" sz="2800" dirty="0"/>
              <a:t> main(){</a:t>
            </a:r>
            <a:endParaRPr lang="en-US" sz="2800" dirty="0"/>
          </a:p>
          <a:p>
            <a:r>
              <a:rPr lang="en-IN" sz="2800" dirty="0"/>
              <a:t>  </a:t>
            </a:r>
            <a:r>
              <a:rPr lang="en-IN" sz="2800" dirty="0" err="1"/>
              <a:t>int</a:t>
            </a:r>
            <a:r>
              <a:rPr lang="en-IN" sz="2800" dirty="0"/>
              <a:t> num1 = 240;</a:t>
            </a:r>
            <a:endParaRPr lang="en-US" sz="2800" dirty="0"/>
          </a:p>
          <a:p>
            <a:r>
              <a:rPr lang="en-IN" sz="2800" dirty="0"/>
              <a:t>  </a:t>
            </a:r>
            <a:r>
              <a:rPr lang="en-IN" sz="2800" dirty="0" err="1"/>
              <a:t>int</a:t>
            </a:r>
            <a:r>
              <a:rPr lang="en-IN" sz="2800" dirty="0"/>
              <a:t> num2 = 40;// </a:t>
            </a:r>
          </a:p>
          <a:p>
            <a:r>
              <a:rPr lang="en-IN" sz="2800" dirty="0" err="1"/>
              <a:t>cout</a:t>
            </a:r>
            <a:r>
              <a:rPr lang="en-IN" sz="2800" dirty="0"/>
              <a:t>&lt;&lt;"num1 + num2: "&lt;&lt;(num1 + num2)&lt;&lt;</a:t>
            </a:r>
            <a:r>
              <a:rPr lang="en-IN" sz="2800" dirty="0" err="1"/>
              <a:t>endl</a:t>
            </a:r>
            <a:r>
              <a:rPr lang="en-IN" sz="2800" dirty="0"/>
              <a:t>;</a:t>
            </a:r>
            <a:endParaRPr lang="en-US" sz="2800" dirty="0"/>
          </a:p>
          <a:p>
            <a:r>
              <a:rPr lang="en-IN" sz="2800" dirty="0"/>
              <a:t>  </a:t>
            </a:r>
            <a:r>
              <a:rPr lang="en-IN" sz="2800" dirty="0" err="1"/>
              <a:t>cout</a:t>
            </a:r>
            <a:r>
              <a:rPr lang="en-IN" sz="2800" dirty="0"/>
              <a:t>&lt;&lt;"num1 - num2: "&lt;&lt;(num1 - num2)&lt;&lt;</a:t>
            </a:r>
            <a:r>
              <a:rPr lang="en-IN" sz="2800" dirty="0" err="1"/>
              <a:t>endl</a:t>
            </a:r>
            <a:r>
              <a:rPr lang="en-IN" sz="2800" dirty="0"/>
              <a:t>;</a:t>
            </a:r>
            <a:endParaRPr lang="en-US" sz="2800" dirty="0"/>
          </a:p>
          <a:p>
            <a:r>
              <a:rPr lang="en-IN" sz="2800" dirty="0"/>
              <a:t>  </a:t>
            </a:r>
            <a:r>
              <a:rPr lang="en-IN" sz="2800" dirty="0" err="1"/>
              <a:t>cout</a:t>
            </a:r>
            <a:r>
              <a:rPr lang="en-IN" sz="2800" dirty="0"/>
              <a:t>&lt;&lt;"num1 * num2: "&lt;&lt;(num1 * num2)&lt;&lt;</a:t>
            </a:r>
            <a:r>
              <a:rPr lang="en-IN" sz="2800" dirty="0" err="1"/>
              <a:t>endl</a:t>
            </a:r>
            <a:r>
              <a:rPr lang="en-IN" sz="2800" dirty="0"/>
              <a:t>;</a:t>
            </a:r>
            <a:endParaRPr lang="en-US" sz="2800" dirty="0"/>
          </a:p>
          <a:p>
            <a:r>
              <a:rPr lang="en-IN" sz="2800" dirty="0"/>
              <a:t>  </a:t>
            </a:r>
            <a:r>
              <a:rPr lang="en-IN" sz="2800" dirty="0" err="1"/>
              <a:t>cout</a:t>
            </a:r>
            <a:r>
              <a:rPr lang="en-IN" sz="2800" dirty="0"/>
              <a:t>&lt;&lt;"num1 / num2: "&lt;&lt;(num1 / num2)&lt;&lt;</a:t>
            </a:r>
            <a:r>
              <a:rPr lang="en-IN" sz="2800" dirty="0" err="1"/>
              <a:t>endl</a:t>
            </a:r>
            <a:r>
              <a:rPr lang="en-IN" sz="2800" dirty="0"/>
              <a:t>;</a:t>
            </a:r>
            <a:endParaRPr lang="en-US" sz="2800" dirty="0"/>
          </a:p>
          <a:p>
            <a:r>
              <a:rPr lang="en-IN" sz="2800" dirty="0"/>
              <a:t>  </a:t>
            </a:r>
            <a:r>
              <a:rPr lang="en-IN" sz="2800" dirty="0" err="1"/>
              <a:t>cout</a:t>
            </a:r>
            <a:r>
              <a:rPr lang="en-IN" sz="2800" dirty="0"/>
              <a:t>&lt;&lt;"num1 % num2: "&lt;&lt;(num1 % num2)&lt;&lt;</a:t>
            </a:r>
            <a:r>
              <a:rPr lang="en-IN" sz="2800" dirty="0" err="1"/>
              <a:t>endl</a:t>
            </a:r>
            <a:r>
              <a:rPr lang="en-IN" sz="2800" dirty="0"/>
              <a:t>;</a:t>
            </a:r>
            <a:endParaRPr lang="en-US" sz="2800" dirty="0"/>
          </a:p>
          <a:p>
            <a:r>
              <a:rPr lang="en-IN" sz="2800" dirty="0"/>
              <a:t>  return 0;</a:t>
            </a:r>
            <a:endParaRPr lang="en-US" sz="2800" dirty="0"/>
          </a:p>
          <a:p>
            <a:r>
              <a:rPr lang="en-IN" sz="2800" dirty="0"/>
              <a:t>}</a:t>
            </a:r>
            <a:endParaRPr lang="en-US" sz="2800" dirty="0"/>
          </a:p>
        </p:txBody>
      </p:sp>
    </p:spTree>
    <p:extLst>
      <p:ext uri="{BB962C8B-B14F-4D97-AF65-F5344CB8AC3E}">
        <p14:creationId xmlns:p14="http://schemas.microsoft.com/office/powerpoint/2010/main" val="1106578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4525963"/>
          </a:xfrm>
        </p:spPr>
        <p:txBody>
          <a:bodyPr>
            <a:noAutofit/>
          </a:bodyPr>
          <a:lstStyle/>
          <a:p>
            <a:r>
              <a:rPr lang="en-IN" sz="1800" dirty="0"/>
              <a:t>// Assignment Operators</a:t>
            </a:r>
          </a:p>
          <a:p>
            <a:r>
              <a:rPr lang="en-IN" sz="1800" dirty="0"/>
              <a:t>#include &lt;</a:t>
            </a:r>
            <a:r>
              <a:rPr lang="en-IN" sz="1800" dirty="0" err="1"/>
              <a:t>iostream</a:t>
            </a:r>
            <a:r>
              <a:rPr lang="en-IN" sz="1800" dirty="0"/>
              <a:t>&gt;</a:t>
            </a:r>
            <a:endParaRPr lang="en-US" sz="1800" dirty="0"/>
          </a:p>
          <a:p>
            <a:r>
              <a:rPr lang="en-IN" sz="1800" dirty="0"/>
              <a:t>using namespace </a:t>
            </a:r>
            <a:r>
              <a:rPr lang="en-IN" sz="1800" dirty="0" err="1"/>
              <a:t>std</a:t>
            </a:r>
            <a:r>
              <a:rPr lang="en-IN" sz="1800" dirty="0"/>
              <a:t>;</a:t>
            </a:r>
            <a:endParaRPr lang="en-US" sz="1800" dirty="0"/>
          </a:p>
          <a:p>
            <a:r>
              <a:rPr lang="en-IN" sz="1800" dirty="0" err="1"/>
              <a:t>int</a:t>
            </a:r>
            <a:r>
              <a:rPr lang="en-IN" sz="1800" dirty="0"/>
              <a:t> main(){</a:t>
            </a:r>
            <a:endParaRPr lang="en-US" sz="1800" dirty="0"/>
          </a:p>
          <a:p>
            <a:r>
              <a:rPr lang="en-IN" sz="1800" dirty="0"/>
              <a:t> </a:t>
            </a:r>
            <a:r>
              <a:rPr lang="en-IN" sz="1800" dirty="0" err="1"/>
              <a:t>int</a:t>
            </a:r>
            <a:r>
              <a:rPr lang="en-IN" sz="1800" dirty="0"/>
              <a:t> num1 = 240;</a:t>
            </a:r>
            <a:endParaRPr lang="en-US" sz="1800" dirty="0"/>
          </a:p>
          <a:p>
            <a:r>
              <a:rPr lang="en-IN" sz="1800" dirty="0"/>
              <a:t> </a:t>
            </a:r>
            <a:r>
              <a:rPr lang="en-IN" sz="1800" dirty="0" err="1"/>
              <a:t>int</a:t>
            </a:r>
            <a:r>
              <a:rPr lang="en-IN" sz="1800" dirty="0"/>
              <a:t> num2 = 40;</a:t>
            </a:r>
            <a:endParaRPr lang="en-US" sz="1800" dirty="0"/>
          </a:p>
          <a:p>
            <a:r>
              <a:rPr lang="en-IN" sz="1800" dirty="0"/>
              <a:t> num2 = num1;</a:t>
            </a:r>
            <a:endParaRPr lang="en-US" sz="1800" dirty="0"/>
          </a:p>
          <a:p>
            <a:r>
              <a:rPr lang="en-IN" sz="1800" dirty="0"/>
              <a:t> </a:t>
            </a:r>
            <a:r>
              <a:rPr lang="en-IN" sz="1800" dirty="0" err="1"/>
              <a:t>cout</a:t>
            </a:r>
            <a:r>
              <a:rPr lang="en-IN" sz="1800" dirty="0"/>
              <a:t>&lt;&lt;"= Output: "&lt;&lt;num2&lt;&lt;</a:t>
            </a:r>
            <a:r>
              <a:rPr lang="en-IN" sz="1800" dirty="0" err="1"/>
              <a:t>endl</a:t>
            </a:r>
            <a:r>
              <a:rPr lang="en-IN" sz="1800" dirty="0"/>
              <a:t>;</a:t>
            </a:r>
            <a:endParaRPr lang="en-US" sz="1800" dirty="0"/>
          </a:p>
          <a:p>
            <a:r>
              <a:rPr lang="en-IN" sz="1800" dirty="0"/>
              <a:t> num2 += num1; num2=num2+num1</a:t>
            </a:r>
            <a:endParaRPr lang="en-US" sz="1800" dirty="0"/>
          </a:p>
          <a:p>
            <a:r>
              <a:rPr lang="en-IN" sz="1800" dirty="0"/>
              <a:t> </a:t>
            </a:r>
            <a:r>
              <a:rPr lang="en-IN" sz="1800" dirty="0" err="1"/>
              <a:t>cout</a:t>
            </a:r>
            <a:r>
              <a:rPr lang="en-IN" sz="1800" dirty="0"/>
              <a:t>&lt;&lt;"+= Output: "&lt;&lt;num2&lt;&lt;</a:t>
            </a:r>
            <a:r>
              <a:rPr lang="en-IN" sz="1800" dirty="0" err="1"/>
              <a:t>endl</a:t>
            </a:r>
            <a:r>
              <a:rPr lang="en-IN" sz="1800" dirty="0"/>
              <a:t>;</a:t>
            </a:r>
            <a:endParaRPr lang="en-US" sz="1800" dirty="0"/>
          </a:p>
          <a:p>
            <a:r>
              <a:rPr lang="en-IN" sz="1800" dirty="0"/>
              <a:t> num2 -= num1;num2=num2-num1</a:t>
            </a:r>
            <a:endParaRPr lang="en-US" sz="1800" dirty="0"/>
          </a:p>
          <a:p>
            <a:r>
              <a:rPr lang="en-IN" sz="1800" dirty="0"/>
              <a:t> </a:t>
            </a:r>
            <a:r>
              <a:rPr lang="en-IN" sz="1800" dirty="0" err="1"/>
              <a:t>cout</a:t>
            </a:r>
            <a:r>
              <a:rPr lang="en-IN" sz="1800" dirty="0"/>
              <a:t>&lt;&lt;"-= Output: "&lt;&lt;num2&lt;&lt;</a:t>
            </a:r>
            <a:r>
              <a:rPr lang="en-IN" sz="1800" dirty="0" err="1"/>
              <a:t>endl</a:t>
            </a:r>
            <a:r>
              <a:rPr lang="en-IN" sz="1800" dirty="0"/>
              <a:t>;</a:t>
            </a:r>
            <a:endParaRPr lang="en-US" sz="1800" dirty="0"/>
          </a:p>
          <a:p>
            <a:r>
              <a:rPr lang="en-IN" sz="1800" dirty="0"/>
              <a:t> num2 *= num1;      </a:t>
            </a:r>
            <a:endParaRPr lang="en-US" sz="1800" dirty="0"/>
          </a:p>
          <a:p>
            <a:r>
              <a:rPr lang="en-IN" sz="1800" dirty="0"/>
              <a:t> </a:t>
            </a:r>
            <a:r>
              <a:rPr lang="en-IN" sz="1800" dirty="0" err="1"/>
              <a:t>cout</a:t>
            </a:r>
            <a:r>
              <a:rPr lang="en-IN" sz="1800" dirty="0"/>
              <a:t>&lt;&lt;"*= Output: "&lt;&lt;num2&lt;&lt;</a:t>
            </a:r>
            <a:r>
              <a:rPr lang="en-IN" sz="1800" dirty="0" err="1"/>
              <a:t>endl</a:t>
            </a:r>
            <a:r>
              <a:rPr lang="en-IN" sz="1800" dirty="0"/>
              <a:t>;</a:t>
            </a:r>
            <a:endParaRPr lang="en-US" sz="1800" dirty="0"/>
          </a:p>
          <a:p>
            <a:r>
              <a:rPr lang="en-IN" sz="1800" dirty="0"/>
              <a:t> num2 /= num1;      </a:t>
            </a:r>
            <a:endParaRPr lang="en-US" sz="1800" dirty="0"/>
          </a:p>
          <a:p>
            <a:r>
              <a:rPr lang="en-IN" sz="1800" dirty="0"/>
              <a:t> </a:t>
            </a:r>
            <a:r>
              <a:rPr lang="en-IN" sz="1800" dirty="0" err="1"/>
              <a:t>cout</a:t>
            </a:r>
            <a:r>
              <a:rPr lang="en-IN" sz="1800" dirty="0"/>
              <a:t>&lt;&lt;"/= Output: "&lt;&lt;num2&lt;&lt;</a:t>
            </a:r>
            <a:r>
              <a:rPr lang="en-IN" sz="1800" dirty="0" err="1"/>
              <a:t>endl</a:t>
            </a:r>
            <a:r>
              <a:rPr lang="en-IN" sz="1800" dirty="0"/>
              <a:t>;</a:t>
            </a:r>
            <a:endParaRPr lang="en-US" sz="1800" dirty="0"/>
          </a:p>
          <a:p>
            <a:r>
              <a:rPr lang="en-IN" sz="1800" dirty="0"/>
              <a:t> num2 %= num1;      </a:t>
            </a:r>
            <a:endParaRPr lang="en-US" sz="1800" dirty="0"/>
          </a:p>
          <a:p>
            <a:r>
              <a:rPr lang="en-IN" sz="1800" dirty="0"/>
              <a:t> </a:t>
            </a:r>
            <a:r>
              <a:rPr lang="en-IN" sz="1800" dirty="0" err="1"/>
              <a:t>cout</a:t>
            </a:r>
            <a:r>
              <a:rPr lang="en-IN" sz="1800" dirty="0"/>
              <a:t>&lt;&lt;"%= Output: "&lt;&lt;num2&lt;&lt;</a:t>
            </a:r>
            <a:r>
              <a:rPr lang="en-IN" sz="1800" dirty="0" err="1"/>
              <a:t>endl</a:t>
            </a:r>
            <a:r>
              <a:rPr lang="en-IN" sz="1800" dirty="0"/>
              <a:t>;</a:t>
            </a:r>
            <a:endParaRPr lang="en-US" sz="1800" dirty="0"/>
          </a:p>
          <a:p>
            <a:r>
              <a:rPr lang="en-IN" sz="1800" dirty="0"/>
              <a:t> return 0;   }</a:t>
            </a:r>
            <a:endParaRPr lang="en-US" sz="1800" dirty="0"/>
          </a:p>
          <a:p>
            <a:endParaRPr lang="en-US" sz="1800" dirty="0"/>
          </a:p>
        </p:txBody>
      </p:sp>
    </p:spTree>
    <p:extLst>
      <p:ext uri="{BB962C8B-B14F-4D97-AF65-F5344CB8AC3E}">
        <p14:creationId xmlns:p14="http://schemas.microsoft.com/office/powerpoint/2010/main" val="3503974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0000" lnSpcReduction="20000"/>
          </a:bodyPr>
          <a:lstStyle/>
          <a:p>
            <a:pPr marL="0" indent="0">
              <a:buNone/>
            </a:pPr>
            <a:r>
              <a:rPr lang="en-US" dirty="0"/>
              <a:t>//Relational Operators</a:t>
            </a:r>
          </a:p>
          <a:p>
            <a:r>
              <a:rPr lang="pt-BR" dirty="0"/>
              <a:t>#include&lt;iostream&gt;</a:t>
            </a:r>
          </a:p>
          <a:p>
            <a:r>
              <a:rPr lang="pt-BR" dirty="0"/>
              <a:t>using namespace std;</a:t>
            </a:r>
          </a:p>
          <a:p>
            <a:r>
              <a:rPr lang="pt-BR" dirty="0"/>
              <a:t>int main()</a:t>
            </a:r>
          </a:p>
          <a:p>
            <a:r>
              <a:rPr lang="pt-BR" dirty="0"/>
              <a:t>{</a:t>
            </a:r>
          </a:p>
          <a:p>
            <a:r>
              <a:rPr lang="pt-BR" dirty="0"/>
              <a:t>int num1=5,num2=3;</a:t>
            </a:r>
          </a:p>
          <a:p>
            <a:r>
              <a:rPr lang="pt-BR" dirty="0"/>
              <a:t>cout&lt;&lt;"num1==num2 \t"&lt;&lt;(num1==num2);</a:t>
            </a:r>
          </a:p>
          <a:p>
            <a:r>
              <a:rPr lang="pt-BR" dirty="0"/>
              <a:t>cout&lt;&lt;"\nnum1&lt;num2 \t"&lt;&lt;(num1&lt;num2);</a:t>
            </a:r>
          </a:p>
          <a:p>
            <a:r>
              <a:rPr lang="pt-BR" dirty="0"/>
              <a:t>cout&lt;&lt;"\nnum1&gt;num2 \t"&lt;&lt;(num1&gt;num2);</a:t>
            </a:r>
          </a:p>
          <a:p>
            <a:r>
              <a:rPr lang="pt-BR" dirty="0"/>
              <a:t>cout&lt;&lt;"\nnum1!=num2 \t"&lt;&lt;(num1!=num2);</a:t>
            </a:r>
          </a:p>
          <a:p>
            <a:r>
              <a:rPr lang="pt-BR" dirty="0"/>
              <a:t>};</a:t>
            </a:r>
          </a:p>
          <a:p>
            <a:endParaRPr lang="en-US" dirty="0"/>
          </a:p>
          <a:p>
            <a:r>
              <a:rPr lang="en-US" b="1" dirty="0">
                <a:solidFill>
                  <a:srgbClr val="7030A0"/>
                </a:solidFill>
              </a:rPr>
              <a:t>Output:</a:t>
            </a:r>
          </a:p>
          <a:p>
            <a:r>
              <a:rPr lang="pt-BR" b="1" dirty="0">
                <a:solidFill>
                  <a:srgbClr val="FF0000"/>
                </a:solidFill>
              </a:rPr>
              <a:t>num1==num2      0</a:t>
            </a:r>
          </a:p>
          <a:p>
            <a:r>
              <a:rPr lang="pt-BR" b="1" dirty="0">
                <a:solidFill>
                  <a:srgbClr val="FF0000"/>
                </a:solidFill>
              </a:rPr>
              <a:t>num1&lt;num2       0</a:t>
            </a:r>
          </a:p>
          <a:p>
            <a:r>
              <a:rPr lang="pt-BR" b="1" dirty="0">
                <a:solidFill>
                  <a:srgbClr val="FF0000"/>
                </a:solidFill>
              </a:rPr>
              <a:t>num1&gt;num2       1</a:t>
            </a:r>
          </a:p>
          <a:p>
            <a:r>
              <a:rPr lang="pt-BR" b="1" dirty="0">
                <a:solidFill>
                  <a:srgbClr val="FF0000"/>
                </a:solidFill>
              </a:rPr>
              <a:t>num1!=num2      1</a:t>
            </a:r>
            <a:endParaRPr lang="en-US" b="1" dirty="0">
              <a:solidFill>
                <a:srgbClr val="FF0000"/>
              </a:solidFill>
            </a:endParaRPr>
          </a:p>
          <a:p>
            <a:endParaRPr lang="en-US" dirty="0"/>
          </a:p>
        </p:txBody>
      </p:sp>
    </p:spTree>
    <p:extLst>
      <p:ext uri="{BB962C8B-B14F-4D97-AF65-F5344CB8AC3E}">
        <p14:creationId xmlns:p14="http://schemas.microsoft.com/office/powerpoint/2010/main" val="3462767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marL="0" indent="0">
              <a:buNone/>
            </a:pPr>
            <a:r>
              <a:rPr lang="en-IN" b="1" dirty="0"/>
              <a:t>//Logical Operators</a:t>
            </a:r>
            <a:endParaRPr lang="en-US" b="1"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bool b1 = true;</a:t>
            </a:r>
            <a:endParaRPr lang="en-US" dirty="0"/>
          </a:p>
          <a:p>
            <a:r>
              <a:rPr lang="en-IN" dirty="0"/>
              <a:t>   bool b2 = false;</a:t>
            </a:r>
            <a:endParaRPr lang="en-US" dirty="0"/>
          </a:p>
          <a:p>
            <a:r>
              <a:rPr lang="en-IN" dirty="0"/>
              <a:t>   </a:t>
            </a:r>
            <a:r>
              <a:rPr lang="en-IN" dirty="0" err="1"/>
              <a:t>cout</a:t>
            </a:r>
            <a:r>
              <a:rPr lang="en-IN" dirty="0"/>
              <a:t>&lt;&lt;"b1 &amp;&amp; b2: "&lt;&lt;(b1&amp;&amp;b2)&lt;&lt;</a:t>
            </a:r>
            <a:r>
              <a:rPr lang="en-IN" dirty="0" err="1"/>
              <a:t>endl</a:t>
            </a:r>
            <a:r>
              <a:rPr lang="en-IN" dirty="0"/>
              <a:t>;</a:t>
            </a:r>
            <a:endParaRPr lang="en-US" dirty="0"/>
          </a:p>
          <a:p>
            <a:r>
              <a:rPr lang="en-IN" dirty="0"/>
              <a:t>   </a:t>
            </a:r>
            <a:r>
              <a:rPr lang="en-IN" dirty="0" err="1"/>
              <a:t>cout</a:t>
            </a:r>
            <a:r>
              <a:rPr lang="en-IN" dirty="0"/>
              <a:t>&lt;&lt;"b1 || b2: "&lt;&lt;(b1||b2)&lt;&lt;</a:t>
            </a:r>
            <a:r>
              <a:rPr lang="en-IN" dirty="0" err="1"/>
              <a:t>endl</a:t>
            </a:r>
            <a:r>
              <a:rPr lang="en-IN" dirty="0"/>
              <a:t>;</a:t>
            </a:r>
            <a:endParaRPr lang="en-US" dirty="0"/>
          </a:p>
          <a:p>
            <a:r>
              <a:rPr lang="en-IN" dirty="0"/>
              <a:t>   </a:t>
            </a:r>
            <a:r>
              <a:rPr lang="en-IN" dirty="0" err="1"/>
              <a:t>cout</a:t>
            </a:r>
            <a:r>
              <a:rPr lang="en-IN" dirty="0"/>
              <a:t>&lt;&lt;"!(b1 &amp;&amp; b2): "&lt;&lt;!(b1&amp;&amp;b2);</a:t>
            </a:r>
            <a:endParaRPr lang="en-US" dirty="0"/>
          </a:p>
          <a:p>
            <a:r>
              <a:rPr lang="en-IN" dirty="0"/>
              <a:t>   return 0;</a:t>
            </a:r>
            <a:endParaRPr lang="en-US" dirty="0"/>
          </a:p>
          <a:p>
            <a:r>
              <a:rPr lang="en-IN" dirty="0"/>
              <a:t>}</a:t>
            </a:r>
            <a:endParaRPr lang="en-US" dirty="0"/>
          </a:p>
          <a:p>
            <a:r>
              <a:rPr lang="en-IN" dirty="0">
                <a:solidFill>
                  <a:srgbClr val="FF0000"/>
                </a:solidFill>
              </a:rPr>
              <a:t>Output:</a:t>
            </a:r>
            <a:endParaRPr lang="en-US" dirty="0">
              <a:solidFill>
                <a:srgbClr val="FF0000"/>
              </a:solidFill>
            </a:endParaRPr>
          </a:p>
          <a:p>
            <a:r>
              <a:rPr lang="en-IN" dirty="0">
                <a:solidFill>
                  <a:srgbClr val="FF0000"/>
                </a:solidFill>
              </a:rPr>
              <a:t>b1 &amp;&amp; b2: 0</a:t>
            </a:r>
            <a:endParaRPr lang="en-US" dirty="0">
              <a:solidFill>
                <a:srgbClr val="FF0000"/>
              </a:solidFill>
            </a:endParaRPr>
          </a:p>
          <a:p>
            <a:r>
              <a:rPr lang="en-IN" dirty="0">
                <a:solidFill>
                  <a:srgbClr val="FF0000"/>
                </a:solidFill>
              </a:rPr>
              <a:t>b1 || b2: 1</a:t>
            </a:r>
            <a:endParaRPr lang="en-US" dirty="0">
              <a:solidFill>
                <a:srgbClr val="FF0000"/>
              </a:solidFill>
            </a:endParaRPr>
          </a:p>
          <a:p>
            <a:r>
              <a:rPr lang="en-IN" dirty="0">
                <a:solidFill>
                  <a:srgbClr val="FF0000"/>
                </a:solidFill>
              </a:rPr>
              <a:t>!(b1 &amp;&amp; b2): 1</a:t>
            </a:r>
            <a:endParaRPr lang="en-US" dirty="0">
              <a:solidFill>
                <a:srgbClr val="FF0000"/>
              </a:solidFill>
            </a:endParaRPr>
          </a:p>
          <a:p>
            <a:endParaRPr lang="en-US" dirty="0"/>
          </a:p>
        </p:txBody>
      </p:sp>
    </p:spTree>
    <p:extLst>
      <p:ext uri="{BB962C8B-B14F-4D97-AF65-F5344CB8AC3E}">
        <p14:creationId xmlns:p14="http://schemas.microsoft.com/office/powerpoint/2010/main" val="14283530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4572000" cy="6096000"/>
          </a:xfrm>
        </p:spPr>
        <p:txBody>
          <a:bodyPr>
            <a:normAutofit fontScale="55000" lnSpcReduction="20000"/>
          </a:bodyPr>
          <a:lstStyle/>
          <a:p>
            <a:r>
              <a:rPr lang="en-IN" b="1" dirty="0"/>
              <a:t>Bitwise Operators</a:t>
            </a:r>
            <a:endParaRPr lang="en-US" b="1"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a:t>
            </a:r>
            <a:r>
              <a:rPr lang="en-IN" dirty="0" err="1"/>
              <a:t>int</a:t>
            </a:r>
            <a:r>
              <a:rPr lang="en-IN" dirty="0"/>
              <a:t> num1 = 11;  /* 11 = 00001011 */</a:t>
            </a:r>
            <a:endParaRPr lang="en-US" dirty="0"/>
          </a:p>
          <a:p>
            <a:r>
              <a:rPr lang="en-IN" dirty="0"/>
              <a:t>   </a:t>
            </a:r>
            <a:r>
              <a:rPr lang="en-IN" dirty="0" err="1"/>
              <a:t>int</a:t>
            </a:r>
            <a:r>
              <a:rPr lang="en-IN" dirty="0"/>
              <a:t> num2 = 22;  /* 22 = 00010110 */</a:t>
            </a:r>
            <a:endParaRPr lang="en-US" dirty="0"/>
          </a:p>
          <a:p>
            <a:r>
              <a:rPr lang="en-IN" dirty="0"/>
              <a:t>   </a:t>
            </a:r>
            <a:r>
              <a:rPr lang="en-IN" dirty="0" err="1"/>
              <a:t>int</a:t>
            </a:r>
            <a:r>
              <a:rPr lang="en-IN" dirty="0"/>
              <a:t> result = 0;</a:t>
            </a:r>
            <a:endParaRPr lang="en-US" dirty="0"/>
          </a:p>
          <a:p>
            <a:r>
              <a:rPr lang="en-IN" dirty="0"/>
              <a:t>   result = num1 &amp; num2;</a:t>
            </a:r>
            <a:endParaRPr lang="en-US" dirty="0"/>
          </a:p>
          <a:p>
            <a:r>
              <a:rPr lang="en-IN" dirty="0"/>
              <a:t>   </a:t>
            </a:r>
            <a:r>
              <a:rPr lang="en-IN" dirty="0" err="1"/>
              <a:t>cout</a:t>
            </a:r>
            <a:r>
              <a:rPr lang="en-IN" dirty="0"/>
              <a:t>&lt;&lt;"num1 &amp; num2: "&lt;&lt;result&lt;&lt;</a:t>
            </a:r>
            <a:r>
              <a:rPr lang="en-IN" dirty="0" err="1"/>
              <a:t>endl</a:t>
            </a:r>
            <a:r>
              <a:rPr lang="en-IN" dirty="0"/>
              <a:t>;</a:t>
            </a:r>
            <a:endParaRPr lang="en-US" dirty="0"/>
          </a:p>
          <a:p>
            <a:r>
              <a:rPr lang="en-IN" dirty="0"/>
              <a:t>   result = num1 | num2;</a:t>
            </a:r>
            <a:endParaRPr lang="en-US" dirty="0"/>
          </a:p>
          <a:p>
            <a:r>
              <a:rPr lang="en-IN" dirty="0"/>
              <a:t>   </a:t>
            </a:r>
            <a:r>
              <a:rPr lang="en-IN" dirty="0" err="1"/>
              <a:t>cout</a:t>
            </a:r>
            <a:r>
              <a:rPr lang="en-IN" dirty="0"/>
              <a:t>&lt;&lt;"num1 | num2: "&lt;&lt;result&lt;&lt;</a:t>
            </a:r>
            <a:r>
              <a:rPr lang="en-IN" dirty="0" err="1"/>
              <a:t>endl</a:t>
            </a:r>
            <a:r>
              <a:rPr lang="en-IN" dirty="0"/>
              <a:t>;</a:t>
            </a:r>
            <a:endParaRPr lang="en-US" dirty="0"/>
          </a:p>
          <a:p>
            <a:r>
              <a:rPr lang="en-IN" dirty="0"/>
              <a:t>   result = num1 ^ num2;</a:t>
            </a:r>
            <a:endParaRPr lang="en-US" dirty="0"/>
          </a:p>
          <a:p>
            <a:r>
              <a:rPr lang="en-IN" dirty="0"/>
              <a:t>   </a:t>
            </a:r>
            <a:r>
              <a:rPr lang="en-IN" dirty="0" err="1"/>
              <a:t>cout</a:t>
            </a:r>
            <a:r>
              <a:rPr lang="en-IN" dirty="0"/>
              <a:t>&lt;&lt;"num1 ^ num2: "&lt;&lt;result&lt;&lt;</a:t>
            </a:r>
            <a:r>
              <a:rPr lang="en-IN" dirty="0" err="1"/>
              <a:t>endl</a:t>
            </a:r>
            <a:r>
              <a:rPr lang="en-IN" dirty="0"/>
              <a:t>;</a:t>
            </a:r>
            <a:endParaRPr lang="en-US" dirty="0"/>
          </a:p>
          <a:p>
            <a:r>
              <a:rPr lang="en-IN" dirty="0"/>
              <a:t>   result = ~num1;</a:t>
            </a:r>
            <a:endParaRPr lang="en-US" dirty="0"/>
          </a:p>
          <a:p>
            <a:r>
              <a:rPr lang="en-IN" dirty="0"/>
              <a:t>   </a:t>
            </a:r>
            <a:r>
              <a:rPr lang="en-IN" dirty="0" err="1"/>
              <a:t>cout</a:t>
            </a:r>
            <a:r>
              <a:rPr lang="en-IN" dirty="0"/>
              <a:t>&lt;&lt;"~num1: "&lt;&lt;result&lt;&lt;</a:t>
            </a:r>
            <a:r>
              <a:rPr lang="en-IN" dirty="0" err="1"/>
              <a:t>endl</a:t>
            </a:r>
            <a:r>
              <a:rPr lang="en-IN" dirty="0"/>
              <a:t>;</a:t>
            </a:r>
            <a:endParaRPr lang="en-US" dirty="0"/>
          </a:p>
          <a:p>
            <a:r>
              <a:rPr lang="en-IN" dirty="0"/>
              <a:t>   result = num1 &lt;&lt; 2;</a:t>
            </a:r>
            <a:endParaRPr lang="en-US" dirty="0"/>
          </a:p>
          <a:p>
            <a:r>
              <a:rPr lang="en-IN" dirty="0"/>
              <a:t>   </a:t>
            </a:r>
            <a:r>
              <a:rPr lang="en-IN" dirty="0" err="1"/>
              <a:t>cout</a:t>
            </a:r>
            <a:r>
              <a:rPr lang="en-IN" dirty="0"/>
              <a:t>&lt;&lt;"num1 &lt;&lt; 2: "&lt;&lt;result&lt;&lt;</a:t>
            </a:r>
            <a:r>
              <a:rPr lang="en-IN" dirty="0" err="1"/>
              <a:t>endl</a:t>
            </a:r>
            <a:r>
              <a:rPr lang="en-IN" dirty="0"/>
              <a:t>;</a:t>
            </a:r>
            <a:endParaRPr lang="en-US" dirty="0"/>
          </a:p>
          <a:p>
            <a:r>
              <a:rPr lang="en-IN" dirty="0"/>
              <a:t>   result = num1 &gt;&gt; 2;</a:t>
            </a:r>
            <a:endParaRPr lang="en-US" dirty="0"/>
          </a:p>
          <a:p>
            <a:r>
              <a:rPr lang="en-IN" dirty="0"/>
              <a:t>   </a:t>
            </a:r>
            <a:r>
              <a:rPr lang="en-IN" dirty="0" err="1"/>
              <a:t>cout</a:t>
            </a:r>
            <a:r>
              <a:rPr lang="en-IN" dirty="0"/>
              <a:t>&lt;&lt;"num1 &gt;&gt; 2: "&lt;&lt;result;</a:t>
            </a:r>
            <a:endParaRPr lang="en-US" dirty="0"/>
          </a:p>
          <a:p>
            <a:r>
              <a:rPr lang="en-IN" dirty="0"/>
              <a:t>   return 0;</a:t>
            </a:r>
            <a:endParaRPr lang="en-US" dirty="0"/>
          </a:p>
          <a:p>
            <a:r>
              <a:rPr lang="en-IN" dirty="0"/>
              <a:t>}</a:t>
            </a:r>
            <a:endParaRPr lang="en-US" dirty="0"/>
          </a:p>
        </p:txBody>
      </p:sp>
      <p:sp>
        <p:nvSpPr>
          <p:cNvPr id="4" name="Rectangle 3"/>
          <p:cNvSpPr/>
          <p:nvPr/>
        </p:nvSpPr>
        <p:spPr>
          <a:xfrm>
            <a:off x="5410200" y="382013"/>
            <a:ext cx="3733800" cy="2031325"/>
          </a:xfrm>
          <a:prstGeom prst="rect">
            <a:avLst/>
          </a:prstGeom>
        </p:spPr>
        <p:txBody>
          <a:bodyPr wrap="square">
            <a:spAutoFit/>
          </a:bodyPr>
          <a:lstStyle/>
          <a:p>
            <a:r>
              <a:rPr lang="en-IN" dirty="0">
                <a:solidFill>
                  <a:srgbClr val="FF0000"/>
                </a:solidFill>
              </a:rPr>
              <a:t>Output:</a:t>
            </a:r>
            <a:endParaRPr lang="en-US" dirty="0">
              <a:solidFill>
                <a:srgbClr val="FF0000"/>
              </a:solidFill>
            </a:endParaRPr>
          </a:p>
          <a:p>
            <a:r>
              <a:rPr lang="en-IN" dirty="0">
                <a:solidFill>
                  <a:srgbClr val="FF0000"/>
                </a:solidFill>
              </a:rPr>
              <a:t>num1 &amp; num2: 2</a:t>
            </a:r>
            <a:endParaRPr lang="en-US" dirty="0">
              <a:solidFill>
                <a:srgbClr val="FF0000"/>
              </a:solidFill>
            </a:endParaRPr>
          </a:p>
          <a:p>
            <a:r>
              <a:rPr lang="en-IN" dirty="0">
                <a:solidFill>
                  <a:srgbClr val="FF0000"/>
                </a:solidFill>
              </a:rPr>
              <a:t>num1 | num2: 31</a:t>
            </a:r>
            <a:endParaRPr lang="en-US" dirty="0">
              <a:solidFill>
                <a:srgbClr val="FF0000"/>
              </a:solidFill>
            </a:endParaRPr>
          </a:p>
          <a:p>
            <a:r>
              <a:rPr lang="en-IN" dirty="0">
                <a:solidFill>
                  <a:srgbClr val="FF0000"/>
                </a:solidFill>
              </a:rPr>
              <a:t>num1 ^ num2: 29</a:t>
            </a:r>
            <a:endParaRPr lang="en-US" dirty="0">
              <a:solidFill>
                <a:srgbClr val="FF0000"/>
              </a:solidFill>
            </a:endParaRPr>
          </a:p>
          <a:p>
            <a:r>
              <a:rPr lang="en-IN" dirty="0">
                <a:solidFill>
                  <a:srgbClr val="FF0000"/>
                </a:solidFill>
              </a:rPr>
              <a:t>~num1: -12</a:t>
            </a:r>
            <a:endParaRPr lang="en-US" dirty="0">
              <a:solidFill>
                <a:srgbClr val="FF0000"/>
              </a:solidFill>
            </a:endParaRPr>
          </a:p>
          <a:p>
            <a:r>
              <a:rPr lang="en-IN" dirty="0">
                <a:solidFill>
                  <a:srgbClr val="FF0000"/>
                </a:solidFill>
              </a:rPr>
              <a:t>num1 &lt;&lt; 2: 44 num1 &gt;&gt; 2: 2</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34407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IN" b="1" dirty="0"/>
              <a:t>Ternary Operator</a:t>
            </a:r>
            <a:endParaRPr lang="en-US" b="1"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a:t>
            </a:r>
            <a:r>
              <a:rPr lang="en-IN" dirty="0" err="1"/>
              <a:t>int</a:t>
            </a:r>
            <a:r>
              <a:rPr lang="en-IN" dirty="0"/>
              <a:t> num1, num2; </a:t>
            </a:r>
          </a:p>
          <a:p>
            <a:r>
              <a:rPr lang="en-IN" dirty="0"/>
              <a:t>num1 = 99;</a:t>
            </a:r>
            <a:endParaRPr lang="en-US" dirty="0"/>
          </a:p>
          <a:p>
            <a:r>
              <a:rPr lang="en-IN" dirty="0"/>
              <a:t>num2 = (num1 == 10) ? 100: 200;</a:t>
            </a:r>
            <a:endParaRPr lang="en-US" dirty="0"/>
          </a:p>
          <a:p>
            <a:r>
              <a:rPr lang="en-IN" dirty="0"/>
              <a:t>  </a:t>
            </a:r>
            <a:r>
              <a:rPr lang="en-IN" dirty="0" err="1"/>
              <a:t>cout</a:t>
            </a:r>
            <a:r>
              <a:rPr lang="en-IN" dirty="0"/>
              <a:t>&lt;&lt;"num2: "&lt;&lt;num2&lt;&lt;</a:t>
            </a:r>
            <a:r>
              <a:rPr lang="en-IN" dirty="0" err="1"/>
              <a:t>endl</a:t>
            </a:r>
            <a:r>
              <a:rPr lang="en-IN" dirty="0"/>
              <a:t>;</a:t>
            </a:r>
            <a:endParaRPr lang="en-US" dirty="0"/>
          </a:p>
          <a:p>
            <a:r>
              <a:rPr lang="en-IN" dirty="0"/>
              <a:t>num2 = (num1 &lt;= 99) ? 100: 200;</a:t>
            </a:r>
            <a:endParaRPr lang="en-US" dirty="0"/>
          </a:p>
          <a:p>
            <a:r>
              <a:rPr lang="en-IN" dirty="0"/>
              <a:t>  </a:t>
            </a:r>
            <a:r>
              <a:rPr lang="en-IN" dirty="0" err="1"/>
              <a:t>cout</a:t>
            </a:r>
            <a:r>
              <a:rPr lang="en-IN" dirty="0"/>
              <a:t>&lt;&lt;"num2: "&lt;&lt;num2;</a:t>
            </a:r>
            <a:endParaRPr lang="en-US" dirty="0"/>
          </a:p>
          <a:p>
            <a:r>
              <a:rPr lang="en-IN" dirty="0"/>
              <a:t>  return 0;</a:t>
            </a:r>
            <a:endParaRPr lang="en-US" dirty="0"/>
          </a:p>
          <a:p>
            <a:r>
              <a:rPr lang="en-IN" dirty="0"/>
              <a:t>}</a:t>
            </a:r>
            <a:endParaRPr lang="en-US" dirty="0"/>
          </a:p>
          <a:p>
            <a:r>
              <a:rPr lang="en-IN" dirty="0"/>
              <a:t>Output:</a:t>
            </a:r>
            <a:endParaRPr lang="en-US" dirty="0"/>
          </a:p>
          <a:p>
            <a:r>
              <a:rPr lang="en-IN" dirty="0"/>
              <a:t>num2: 200</a:t>
            </a:r>
            <a:endParaRPr lang="en-US" dirty="0"/>
          </a:p>
          <a:p>
            <a:r>
              <a:rPr lang="en-IN" dirty="0"/>
              <a:t>num2: 100</a:t>
            </a:r>
            <a:endParaRPr lang="en-US" dirty="0"/>
          </a:p>
          <a:p>
            <a:endParaRPr lang="en-US" dirty="0"/>
          </a:p>
        </p:txBody>
      </p:sp>
    </p:spTree>
    <p:extLst>
      <p:ext uri="{BB962C8B-B14F-4D97-AF65-F5344CB8AC3E}">
        <p14:creationId xmlns:p14="http://schemas.microsoft.com/office/powerpoint/2010/main" val="4029268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IN" b="1" dirty="0"/>
              <a:t>Unary Operators</a:t>
            </a:r>
          </a:p>
          <a:p>
            <a:r>
              <a:rPr lang="en-IN" dirty="0"/>
              <a:t>#include &lt;</a:t>
            </a:r>
            <a:r>
              <a:rPr lang="en-IN" dirty="0" err="1"/>
              <a:t>iostream</a:t>
            </a:r>
            <a:r>
              <a:rPr lang="en-IN" dirty="0"/>
              <a:t>&gt;</a:t>
            </a:r>
          </a:p>
          <a:p>
            <a:r>
              <a:rPr lang="en-IN" dirty="0"/>
              <a:t>using namespace </a:t>
            </a:r>
            <a:r>
              <a:rPr lang="en-IN" dirty="0" err="1"/>
              <a:t>std</a:t>
            </a:r>
            <a:r>
              <a:rPr lang="en-IN" dirty="0"/>
              <a:t>;</a:t>
            </a:r>
          </a:p>
          <a:p>
            <a:r>
              <a:rPr lang="en-IN" dirty="0" err="1"/>
              <a:t>int</a:t>
            </a:r>
            <a:r>
              <a:rPr lang="en-IN" dirty="0"/>
              <a:t> main(){</a:t>
            </a:r>
          </a:p>
          <a:p>
            <a:r>
              <a:rPr lang="en-IN" dirty="0"/>
              <a:t>  </a:t>
            </a:r>
            <a:r>
              <a:rPr lang="en-IN" dirty="0" err="1"/>
              <a:t>int</a:t>
            </a:r>
            <a:r>
              <a:rPr lang="en-IN" dirty="0"/>
              <a:t> num1 = 240;</a:t>
            </a:r>
          </a:p>
          <a:p>
            <a:r>
              <a:rPr lang="en-IN" dirty="0" err="1"/>
              <a:t>cout</a:t>
            </a:r>
            <a:r>
              <a:rPr lang="en-IN" dirty="0"/>
              <a:t>&lt;&lt;"num1++ is: "&lt;&lt;num1++&lt;&lt;</a:t>
            </a:r>
            <a:r>
              <a:rPr lang="en-IN" dirty="0" err="1"/>
              <a:t>endl</a:t>
            </a:r>
            <a:r>
              <a:rPr lang="en-IN" dirty="0"/>
              <a:t>;</a:t>
            </a:r>
          </a:p>
          <a:p>
            <a:r>
              <a:rPr lang="en-IN" dirty="0"/>
              <a:t>  </a:t>
            </a:r>
            <a:r>
              <a:rPr lang="en-IN" dirty="0" err="1"/>
              <a:t>cout</a:t>
            </a:r>
            <a:r>
              <a:rPr lang="en-IN" dirty="0"/>
              <a:t>&lt;&lt;"num1-- is: "&lt;&lt;num1--;</a:t>
            </a:r>
          </a:p>
          <a:p>
            <a:r>
              <a:rPr lang="en-IN" dirty="0"/>
              <a:t>  return 0;</a:t>
            </a:r>
          </a:p>
          <a:p>
            <a:r>
              <a:rPr lang="en-IN" dirty="0"/>
              <a:t>}</a:t>
            </a:r>
          </a:p>
          <a:p>
            <a:r>
              <a:rPr lang="en-IN" b="1" dirty="0" err="1">
                <a:solidFill>
                  <a:srgbClr val="FF0000"/>
                </a:solidFill>
              </a:rPr>
              <a:t>OutPut</a:t>
            </a:r>
            <a:r>
              <a:rPr lang="en-IN" b="1" dirty="0">
                <a:solidFill>
                  <a:srgbClr val="FF0000"/>
                </a:solidFill>
              </a:rPr>
              <a:t>:</a:t>
            </a:r>
          </a:p>
          <a:p>
            <a:r>
              <a:rPr lang="en-IN" b="1" dirty="0">
                <a:solidFill>
                  <a:srgbClr val="FF0000"/>
                </a:solidFill>
              </a:rPr>
              <a:t>num1++ is: 240</a:t>
            </a:r>
            <a:endParaRPr lang="en-US" b="1" dirty="0">
              <a:solidFill>
                <a:srgbClr val="FF0000"/>
              </a:solidFill>
            </a:endParaRPr>
          </a:p>
          <a:p>
            <a:r>
              <a:rPr lang="en-IN" b="1" dirty="0">
                <a:solidFill>
                  <a:srgbClr val="FF0000"/>
                </a:solidFill>
              </a:rPr>
              <a:t>num1-- is: 241</a:t>
            </a:r>
            <a:endParaRPr lang="en-US" b="1" dirty="0">
              <a:solidFill>
                <a:srgbClr val="FF0000"/>
              </a:solidFill>
            </a:endParaRPr>
          </a:p>
          <a:p>
            <a:endParaRPr lang="en-US" dirty="0"/>
          </a:p>
        </p:txBody>
      </p:sp>
    </p:spTree>
    <p:extLst>
      <p:ext uri="{BB962C8B-B14F-4D97-AF65-F5344CB8AC3E}">
        <p14:creationId xmlns:p14="http://schemas.microsoft.com/office/powerpoint/2010/main" val="34781885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Scope resolution operator in C++(::)</a:t>
            </a:r>
            <a:br>
              <a:rPr lang="en-US" b="1" dirty="0"/>
            </a:br>
            <a:endParaRPr lang="en-US" dirty="0"/>
          </a:p>
        </p:txBody>
      </p:sp>
      <p:sp>
        <p:nvSpPr>
          <p:cNvPr id="3" name="Content Placeholder 2"/>
          <p:cNvSpPr>
            <a:spLocks noGrp="1"/>
          </p:cNvSpPr>
          <p:nvPr>
            <p:ph idx="1"/>
          </p:nvPr>
        </p:nvSpPr>
        <p:spPr>
          <a:xfrm>
            <a:off x="457200" y="914400"/>
            <a:ext cx="8229600" cy="5638800"/>
          </a:xfrm>
        </p:spPr>
        <p:txBody>
          <a:bodyPr>
            <a:normAutofit fontScale="77500" lnSpcReduction="20000"/>
          </a:bodyPr>
          <a:lstStyle/>
          <a:p>
            <a:r>
              <a:rPr lang="en-IN" dirty="0"/>
              <a:t>#include&lt;</a:t>
            </a:r>
            <a:r>
              <a:rPr lang="en-IN" dirty="0" err="1"/>
              <a:t>iostream</a:t>
            </a:r>
            <a:r>
              <a:rPr lang="en-IN" dirty="0"/>
              <a:t>&gt;</a:t>
            </a:r>
          </a:p>
          <a:p>
            <a:r>
              <a:rPr lang="en-IN" dirty="0"/>
              <a:t>using namespace </a:t>
            </a:r>
            <a:r>
              <a:rPr lang="en-IN" dirty="0" err="1"/>
              <a:t>std</a:t>
            </a:r>
            <a:r>
              <a:rPr lang="en-IN" dirty="0"/>
              <a:t>;</a:t>
            </a:r>
          </a:p>
          <a:p>
            <a:r>
              <a:rPr lang="en-IN" dirty="0"/>
              <a:t>char c='a'; // global variable</a:t>
            </a:r>
          </a:p>
          <a:p>
            <a:r>
              <a:rPr lang="en-IN" dirty="0" err="1"/>
              <a:t>int</a:t>
            </a:r>
            <a:r>
              <a:rPr lang="en-IN" dirty="0"/>
              <a:t> main()</a:t>
            </a:r>
          </a:p>
          <a:p>
            <a:r>
              <a:rPr lang="en-IN" dirty="0"/>
              <a:t> {</a:t>
            </a:r>
          </a:p>
          <a:p>
            <a:r>
              <a:rPr lang="en-IN" dirty="0"/>
              <a:t>char c='b'; //local variable</a:t>
            </a:r>
          </a:p>
          <a:p>
            <a:r>
              <a:rPr lang="en-IN" dirty="0" err="1"/>
              <a:t>cout</a:t>
            </a:r>
            <a:r>
              <a:rPr lang="en-IN" dirty="0"/>
              <a:t>&lt;&lt;"Local variable: "&lt;&lt;c &lt;&lt;"\n"; </a:t>
            </a:r>
          </a:p>
          <a:p>
            <a:r>
              <a:rPr lang="en-IN" dirty="0" err="1"/>
              <a:t>cout</a:t>
            </a:r>
            <a:r>
              <a:rPr lang="en-IN" dirty="0"/>
              <a:t>&lt;&lt;"Global variable: "&lt;&lt;::c &lt;&lt;"\n"; </a:t>
            </a:r>
          </a:p>
          <a:p>
            <a:r>
              <a:rPr lang="en-IN" dirty="0"/>
              <a:t>//using scope resolution operator</a:t>
            </a:r>
          </a:p>
          <a:p>
            <a:r>
              <a:rPr lang="en-IN" dirty="0"/>
              <a:t>return 0;</a:t>
            </a:r>
          </a:p>
          <a:p>
            <a:r>
              <a:rPr lang="en-IN" dirty="0"/>
              <a:t>}</a:t>
            </a:r>
          </a:p>
          <a:p>
            <a:pPr lvl="0"/>
            <a:r>
              <a:rPr lang="en-IN" dirty="0">
                <a:solidFill>
                  <a:srgbClr val="FF0000"/>
                </a:solidFill>
              </a:rPr>
              <a:t>Output:</a:t>
            </a:r>
          </a:p>
          <a:p>
            <a:pPr lvl="0"/>
            <a:r>
              <a:rPr lang="es-ES" dirty="0">
                <a:solidFill>
                  <a:srgbClr val="FF0000"/>
                </a:solidFill>
              </a:rPr>
              <a:t>Local variable: b </a:t>
            </a:r>
          </a:p>
          <a:p>
            <a:pPr lvl="0"/>
            <a:r>
              <a:rPr lang="es-ES" dirty="0">
                <a:solidFill>
                  <a:srgbClr val="FF0000"/>
                </a:solidFill>
              </a:rPr>
              <a:t>Global variable: a</a:t>
            </a:r>
            <a:endParaRPr lang="en-IN" dirty="0">
              <a:solidFill>
                <a:srgbClr val="FF0000"/>
              </a:solidFill>
            </a:endParaRPr>
          </a:p>
          <a:p>
            <a:pPr lvl="0"/>
            <a:endParaRPr lang="en-US" dirty="0"/>
          </a:p>
          <a:p>
            <a:endParaRPr lang="en-US" dirty="0"/>
          </a:p>
        </p:txBody>
      </p:sp>
    </p:spTree>
    <p:extLst>
      <p:ext uri="{BB962C8B-B14F-4D97-AF65-F5344CB8AC3E}">
        <p14:creationId xmlns:p14="http://schemas.microsoft.com/office/powerpoint/2010/main" val="16078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371600"/>
          </a:xfrm>
        </p:spPr>
        <p:txBody>
          <a:bodyPr>
            <a:noAutofit/>
          </a:bodyPr>
          <a:lstStyle/>
          <a:p>
            <a:pPr algn="l"/>
            <a:r>
              <a:rPr lang="en-US" sz="3200" b="1" i="1" dirty="0"/>
              <a:t>Imperative programming(how to do) </a:t>
            </a:r>
            <a:r>
              <a:rPr lang="en-US" sz="3200" i="1" dirty="0"/>
              <a:t> </a:t>
            </a:r>
            <a:r>
              <a:rPr lang="en-US" sz="3200" dirty="0"/>
              <a:t> It’s about writing a list of instructions to tell the computer what to do step by step</a:t>
            </a:r>
            <a:br>
              <a:rPr lang="en-US" sz="3200" dirty="0"/>
            </a:br>
            <a:r>
              <a:rPr lang="en-US" sz="3200" i="1" dirty="0"/>
              <a:t>Example: Giving step by step directions to get the result</a:t>
            </a:r>
            <a:r>
              <a:rPr lang="en-US" sz="3200" dirty="0"/>
              <a:t> of umbrella</a:t>
            </a:r>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9600" y="2133600"/>
            <a:ext cx="3771635"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4746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fontScale="70000" lnSpcReduction="20000"/>
          </a:bodyPr>
          <a:lstStyle/>
          <a:p>
            <a:r>
              <a:rPr lang="en-US" dirty="0"/>
              <a:t>//Scope resolution operator in class</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class programming {</a:t>
            </a:r>
          </a:p>
          <a:p>
            <a:r>
              <a:rPr lang="en-US" dirty="0"/>
              <a:t>public:</a:t>
            </a:r>
          </a:p>
          <a:p>
            <a:r>
              <a:rPr lang="en-US" dirty="0"/>
              <a:t>  void output();  //function declaration</a:t>
            </a:r>
          </a:p>
          <a:p>
            <a:r>
              <a:rPr lang="en-US" dirty="0"/>
              <a:t>};</a:t>
            </a:r>
          </a:p>
          <a:p>
            <a:r>
              <a:rPr lang="en-US" dirty="0"/>
              <a:t> // function definition outside the class</a:t>
            </a:r>
          </a:p>
          <a:p>
            <a:r>
              <a:rPr lang="en-US" dirty="0"/>
              <a:t> void programming::output() {</a:t>
            </a:r>
          </a:p>
          <a:p>
            <a:r>
              <a:rPr lang="en-US" dirty="0"/>
              <a:t>  </a:t>
            </a:r>
            <a:r>
              <a:rPr lang="en-US" dirty="0" err="1"/>
              <a:t>cout</a:t>
            </a:r>
            <a:r>
              <a:rPr lang="en-US" dirty="0"/>
              <a:t> &lt;&lt; "Function defined outside the class.\n";</a:t>
            </a:r>
          </a:p>
          <a:p>
            <a:r>
              <a:rPr lang="en-US" dirty="0"/>
              <a:t>}</a:t>
            </a:r>
          </a:p>
          <a:p>
            <a:r>
              <a:rPr lang="en-US" dirty="0"/>
              <a:t> </a:t>
            </a:r>
            <a:r>
              <a:rPr lang="en-US" dirty="0" err="1"/>
              <a:t>int</a:t>
            </a:r>
            <a:r>
              <a:rPr lang="en-US" dirty="0"/>
              <a:t> main() {</a:t>
            </a:r>
          </a:p>
          <a:p>
            <a:r>
              <a:rPr lang="en-US" dirty="0"/>
              <a:t>  programming x;</a:t>
            </a:r>
          </a:p>
          <a:p>
            <a:r>
              <a:rPr lang="en-US" dirty="0"/>
              <a:t>  </a:t>
            </a:r>
            <a:r>
              <a:rPr lang="en-US" dirty="0" err="1"/>
              <a:t>x.output</a:t>
            </a:r>
            <a:r>
              <a:rPr lang="en-US" dirty="0"/>
              <a:t>();</a:t>
            </a:r>
          </a:p>
          <a:p>
            <a:r>
              <a:rPr lang="en-US" dirty="0"/>
              <a:t>   return 0;</a:t>
            </a:r>
          </a:p>
          <a:p>
            <a:r>
              <a:rPr lang="en-US" dirty="0"/>
              <a:t>}</a:t>
            </a:r>
          </a:p>
          <a:p>
            <a:r>
              <a:rPr lang="en-US" dirty="0">
                <a:solidFill>
                  <a:srgbClr val="FF0000"/>
                </a:solidFill>
              </a:rPr>
              <a:t>Output:</a:t>
            </a:r>
          </a:p>
          <a:p>
            <a:r>
              <a:rPr lang="en-US" dirty="0">
                <a:solidFill>
                  <a:srgbClr val="FF0000"/>
                </a:solidFill>
              </a:rPr>
              <a:t>Function defined outside the class.</a:t>
            </a:r>
          </a:p>
        </p:txBody>
      </p:sp>
    </p:spTree>
    <p:extLst>
      <p:ext uri="{BB962C8B-B14F-4D97-AF65-F5344CB8AC3E}">
        <p14:creationId xmlns:p14="http://schemas.microsoft.com/office/powerpoint/2010/main" val="2129395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23672856"/>
              </p:ext>
            </p:extLst>
          </p:nvPr>
        </p:nvGraphicFramePr>
        <p:xfrm>
          <a:off x="457200" y="609600"/>
          <a:ext cx="8534400" cy="5911663"/>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20000"/>
                    </a:ext>
                  </a:extLst>
                </a:gridCol>
                <a:gridCol w="2266291">
                  <a:extLst>
                    <a:ext uri="{9D8B030D-6E8A-4147-A177-3AD203B41FA5}">
                      <a16:colId xmlns:a16="http://schemas.microsoft.com/office/drawing/2014/main" val="20001"/>
                    </a:ext>
                  </a:extLst>
                </a:gridCol>
                <a:gridCol w="2076851">
                  <a:extLst>
                    <a:ext uri="{9D8B030D-6E8A-4147-A177-3AD203B41FA5}">
                      <a16:colId xmlns:a16="http://schemas.microsoft.com/office/drawing/2014/main" val="20002"/>
                    </a:ext>
                  </a:extLst>
                </a:gridCol>
                <a:gridCol w="2076851">
                  <a:extLst>
                    <a:ext uri="{9D8B030D-6E8A-4147-A177-3AD203B41FA5}">
                      <a16:colId xmlns:a16="http://schemas.microsoft.com/office/drawing/2014/main" val="20003"/>
                    </a:ext>
                  </a:extLst>
                </a:gridCol>
                <a:gridCol w="971407">
                  <a:extLst>
                    <a:ext uri="{9D8B030D-6E8A-4147-A177-3AD203B41FA5}">
                      <a16:colId xmlns:a16="http://schemas.microsoft.com/office/drawing/2014/main" val="20004"/>
                    </a:ext>
                  </a:extLst>
                </a:gridCol>
              </a:tblGrid>
              <a:tr h="282255">
                <a:tc>
                  <a:txBody>
                    <a:bodyPr/>
                    <a:lstStyle/>
                    <a:p>
                      <a:pPr marL="0" marR="0" algn="ctr">
                        <a:spcBef>
                          <a:spcPts val="0"/>
                        </a:spcBef>
                        <a:spcAft>
                          <a:spcPts val="0"/>
                        </a:spcAft>
                      </a:pPr>
                      <a:r>
                        <a:rPr lang="en-IN" sz="1600" kern="150" dirty="0">
                          <a:effectLst/>
                        </a:rPr>
                        <a:t>Level</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Precedence group</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Operator</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Description</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Grouping</a:t>
                      </a:r>
                      <a:endParaRPr lang="en-US" sz="1600" b="1"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00"/>
                  </a:ext>
                </a:extLst>
              </a:tr>
              <a:tr h="515623">
                <a:tc>
                  <a:txBody>
                    <a:bodyPr/>
                    <a:lstStyle/>
                    <a:p>
                      <a:pPr marL="0" marR="0">
                        <a:spcBef>
                          <a:spcPts val="0"/>
                        </a:spcBef>
                        <a:spcAft>
                          <a:spcPts val="0"/>
                        </a:spcAft>
                      </a:pPr>
                      <a:r>
                        <a:rPr lang="en-IN" sz="1600" kern="150">
                          <a:effectLst/>
                        </a:rPr>
                        <a:t>1</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Scope</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a:t>
                      </a:r>
                      <a:endParaRPr lang="en-US" sz="1600" kern="150" dirty="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scope qualifier</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Left-to-right</a:t>
                      </a:r>
                      <a:endParaRPr lang="en-US" sz="1600"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01"/>
                  </a:ext>
                </a:extLst>
              </a:tr>
              <a:tr h="515623">
                <a:tc rowSpan="4">
                  <a:txBody>
                    <a:bodyPr/>
                    <a:lstStyle/>
                    <a:p>
                      <a:pPr marL="0" marR="0">
                        <a:spcBef>
                          <a:spcPts val="0"/>
                        </a:spcBef>
                        <a:spcAft>
                          <a:spcPts val="0"/>
                        </a:spcAft>
                      </a:pPr>
                      <a:r>
                        <a:rPr lang="en-IN" sz="1600" kern="150">
                          <a:effectLst/>
                        </a:rPr>
                        <a:t>2</a:t>
                      </a:r>
                      <a:endParaRPr lang="en-US" sz="1600" kern="150">
                        <a:effectLst/>
                        <a:latin typeface="Liberation Serif"/>
                        <a:ea typeface="Noto Sans CJK SC Regular"/>
                        <a:cs typeface="FreeSans"/>
                      </a:endParaRPr>
                    </a:p>
                  </a:txBody>
                  <a:tcPr marL="17660" marR="17660" marT="17660" marB="17660" anchor="ctr"/>
                </a:tc>
                <a:tc rowSpan="4">
                  <a:txBody>
                    <a:bodyPr/>
                    <a:lstStyle/>
                    <a:p>
                      <a:pPr marL="0" marR="0">
                        <a:spcBef>
                          <a:spcPts val="0"/>
                        </a:spcBef>
                        <a:spcAft>
                          <a:spcPts val="0"/>
                        </a:spcAft>
                      </a:pPr>
                      <a:r>
                        <a:rPr lang="en-IN" sz="1600" kern="150">
                          <a:effectLst/>
                        </a:rPr>
                        <a:t>Postfix (unary)</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 --</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postfix increment / decrement</a:t>
                      </a:r>
                      <a:endParaRPr lang="en-US" sz="1600" kern="150">
                        <a:effectLst/>
                        <a:latin typeface="Liberation Serif"/>
                        <a:ea typeface="Noto Sans CJK SC Regular"/>
                        <a:cs typeface="FreeSans"/>
                      </a:endParaRPr>
                    </a:p>
                  </a:txBody>
                  <a:tcPr marL="17660" marR="17660" marT="17660" marB="17660" anchor="ctr"/>
                </a:tc>
                <a:tc rowSpan="4">
                  <a:txBody>
                    <a:bodyPr/>
                    <a:lstStyle/>
                    <a:p>
                      <a:pPr marL="0" marR="0">
                        <a:spcBef>
                          <a:spcPts val="0"/>
                        </a:spcBef>
                        <a:spcAft>
                          <a:spcPts val="0"/>
                        </a:spcAft>
                      </a:pPr>
                      <a:r>
                        <a:rPr lang="en-IN" sz="1600" kern="150" dirty="0">
                          <a:effectLst/>
                        </a:rPr>
                        <a:t>Left-to-right</a:t>
                      </a:r>
                      <a:endParaRPr lang="en-US" sz="1600"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02"/>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functional forms</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03"/>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subscript</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04"/>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 -&gt;</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member access</a:t>
                      </a:r>
                      <a:endParaRPr lang="en-US" sz="1600" kern="150" dirty="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05"/>
                  </a:ext>
                </a:extLst>
              </a:tr>
              <a:tr h="515623">
                <a:tc rowSpan="7">
                  <a:txBody>
                    <a:bodyPr/>
                    <a:lstStyle/>
                    <a:p>
                      <a:pPr marL="0" marR="0">
                        <a:spcBef>
                          <a:spcPts val="0"/>
                        </a:spcBef>
                        <a:spcAft>
                          <a:spcPts val="0"/>
                        </a:spcAft>
                      </a:pPr>
                      <a:r>
                        <a:rPr lang="en-IN" sz="1600" kern="150">
                          <a:effectLst/>
                        </a:rPr>
                        <a:t>3</a:t>
                      </a:r>
                      <a:endParaRPr lang="en-US" sz="1600" kern="150">
                        <a:effectLst/>
                        <a:latin typeface="Liberation Serif"/>
                        <a:ea typeface="Noto Sans CJK SC Regular"/>
                        <a:cs typeface="FreeSans"/>
                      </a:endParaRPr>
                    </a:p>
                  </a:txBody>
                  <a:tcPr marL="17660" marR="17660" marT="17660" marB="17660" anchor="ctr"/>
                </a:tc>
                <a:tc rowSpan="7">
                  <a:txBody>
                    <a:bodyPr/>
                    <a:lstStyle/>
                    <a:p>
                      <a:pPr marL="0" marR="0">
                        <a:spcBef>
                          <a:spcPts val="0"/>
                        </a:spcBef>
                        <a:spcAft>
                          <a:spcPts val="0"/>
                        </a:spcAft>
                      </a:pPr>
                      <a:r>
                        <a:rPr lang="en-IN" sz="1600" kern="150">
                          <a:effectLst/>
                        </a:rPr>
                        <a:t>Prefix (unary)</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 --</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prefix increment / decrement</a:t>
                      </a:r>
                      <a:endParaRPr lang="en-US" sz="1600" kern="150">
                        <a:effectLst/>
                        <a:latin typeface="Liberation Serif"/>
                        <a:ea typeface="Noto Sans CJK SC Regular"/>
                        <a:cs typeface="FreeSans"/>
                      </a:endParaRPr>
                    </a:p>
                  </a:txBody>
                  <a:tcPr marL="17660" marR="17660" marT="17660" marB="17660" anchor="ctr"/>
                </a:tc>
                <a:tc rowSpan="7">
                  <a:txBody>
                    <a:bodyPr/>
                    <a:lstStyle/>
                    <a:p>
                      <a:pPr marL="0" marR="0">
                        <a:spcBef>
                          <a:spcPts val="0"/>
                        </a:spcBef>
                        <a:spcAft>
                          <a:spcPts val="0"/>
                        </a:spcAft>
                      </a:pPr>
                      <a:r>
                        <a:rPr lang="en-IN" sz="1600" kern="150" dirty="0">
                          <a:effectLst/>
                        </a:rPr>
                        <a:t>Right-to-left</a:t>
                      </a:r>
                      <a:endParaRPr lang="en-US" sz="1600"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06"/>
                  </a:ext>
                </a:extLst>
              </a:tr>
              <a:tr h="51562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 !</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bitwise NOT / logical NOT</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07"/>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 -</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unary prefix</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08"/>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&amp; *</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reference / dereference</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09"/>
                  </a:ext>
                </a:extLst>
              </a:tr>
              <a:tr h="51562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new delete</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allocation / deallocation</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10"/>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sizeof</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parameter pack</a:t>
                      </a:r>
                      <a:endParaRPr lang="en-US" sz="1600" kern="15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11"/>
                  </a:ext>
                </a:extLst>
              </a:tr>
              <a:tr h="282255">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1600" kern="150">
                          <a:effectLst/>
                        </a:rPr>
                        <a:t>(type)</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C-style type-casting</a:t>
                      </a:r>
                      <a:endParaRPr lang="en-US" sz="1600" kern="150" dirty="0">
                        <a:effectLst/>
                        <a:latin typeface="Liberation Serif"/>
                        <a:ea typeface="Noto Sans CJK SC Regular"/>
                        <a:cs typeface="FreeSans"/>
                      </a:endParaRPr>
                    </a:p>
                  </a:txBody>
                  <a:tcPr marL="17660" marR="17660" marT="17660" marB="17660" anchor="ctr"/>
                </a:tc>
                <a:tc vMerge="1">
                  <a:txBody>
                    <a:bodyPr/>
                    <a:lstStyle/>
                    <a:p>
                      <a:endParaRPr lang="en-US"/>
                    </a:p>
                  </a:txBody>
                  <a:tcPr/>
                </a:tc>
                <a:extLst>
                  <a:ext uri="{0D108BD9-81ED-4DB2-BD59-A6C34878D82A}">
                    <a16:rowId xmlns:a16="http://schemas.microsoft.com/office/drawing/2014/main" val="10012"/>
                  </a:ext>
                </a:extLst>
              </a:tr>
              <a:tr h="515623">
                <a:tc>
                  <a:txBody>
                    <a:bodyPr/>
                    <a:lstStyle/>
                    <a:p>
                      <a:pPr marL="0" marR="0">
                        <a:spcBef>
                          <a:spcPts val="0"/>
                        </a:spcBef>
                        <a:spcAft>
                          <a:spcPts val="0"/>
                        </a:spcAft>
                      </a:pPr>
                      <a:r>
                        <a:rPr lang="en-IN" sz="1600" kern="150">
                          <a:effectLst/>
                        </a:rPr>
                        <a:t>4</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Pointer-to-member</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 -&gt;*</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access pointer</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Left-to-right</a:t>
                      </a:r>
                      <a:endParaRPr lang="en-US" sz="1600"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13"/>
                  </a:ext>
                </a:extLst>
              </a:tr>
              <a:tr h="515623">
                <a:tc>
                  <a:txBody>
                    <a:bodyPr/>
                    <a:lstStyle/>
                    <a:p>
                      <a:pPr marL="0" marR="0">
                        <a:spcBef>
                          <a:spcPts val="0"/>
                        </a:spcBef>
                        <a:spcAft>
                          <a:spcPts val="0"/>
                        </a:spcAft>
                      </a:pPr>
                      <a:r>
                        <a:rPr lang="en-IN" sz="1600" kern="150">
                          <a:effectLst/>
                        </a:rPr>
                        <a:t>5</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Arithmetic: scaling</a:t>
                      </a:r>
                      <a:endParaRPr lang="en-US" sz="1600" kern="150" dirty="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a:effectLst/>
                        </a:rPr>
                        <a:t>* / %</a:t>
                      </a:r>
                      <a:endParaRPr lang="en-US" sz="1600" kern="15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multiply, divide, modulo</a:t>
                      </a:r>
                      <a:endParaRPr lang="en-US" sz="1600" kern="150" dirty="0">
                        <a:effectLst/>
                        <a:latin typeface="Liberation Serif"/>
                        <a:ea typeface="Noto Sans CJK SC Regular"/>
                        <a:cs typeface="FreeSans"/>
                      </a:endParaRPr>
                    </a:p>
                  </a:txBody>
                  <a:tcPr marL="17660" marR="17660" marT="17660" marB="17660" anchor="ctr"/>
                </a:tc>
                <a:tc>
                  <a:txBody>
                    <a:bodyPr/>
                    <a:lstStyle/>
                    <a:p>
                      <a:pPr marL="0" marR="0">
                        <a:spcBef>
                          <a:spcPts val="0"/>
                        </a:spcBef>
                        <a:spcAft>
                          <a:spcPts val="0"/>
                        </a:spcAft>
                      </a:pPr>
                      <a:r>
                        <a:rPr lang="en-IN" sz="1600" kern="150" dirty="0">
                          <a:effectLst/>
                        </a:rPr>
                        <a:t>Left-to-right</a:t>
                      </a:r>
                      <a:endParaRPr lang="en-US" sz="1600"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3035945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33902748"/>
              </p:ext>
            </p:extLst>
          </p:nvPr>
        </p:nvGraphicFramePr>
        <p:xfrm>
          <a:off x="1143000" y="762000"/>
          <a:ext cx="7010401" cy="5158377"/>
        </p:xfrm>
        <a:graphic>
          <a:graphicData uri="http://schemas.openxmlformats.org/drawingml/2006/table">
            <a:tbl>
              <a:tblPr firstRow="1" firstCol="1" bandRow="1">
                <a:tableStyleId>{5C22544A-7EE6-4342-B048-85BDC9FD1C3A}</a:tableStyleId>
              </a:tblPr>
              <a:tblGrid>
                <a:gridCol w="492430">
                  <a:extLst>
                    <a:ext uri="{9D8B030D-6E8A-4147-A177-3AD203B41FA5}">
                      <a16:colId xmlns:a16="http://schemas.microsoft.com/office/drawing/2014/main" val="20000"/>
                    </a:ext>
                  </a:extLst>
                </a:gridCol>
                <a:gridCol w="1932624">
                  <a:extLst>
                    <a:ext uri="{9D8B030D-6E8A-4147-A177-3AD203B41FA5}">
                      <a16:colId xmlns:a16="http://schemas.microsoft.com/office/drawing/2014/main" val="20001"/>
                    </a:ext>
                  </a:extLst>
                </a:gridCol>
                <a:gridCol w="1508568">
                  <a:extLst>
                    <a:ext uri="{9D8B030D-6E8A-4147-A177-3AD203B41FA5}">
                      <a16:colId xmlns:a16="http://schemas.microsoft.com/office/drawing/2014/main" val="20002"/>
                    </a:ext>
                  </a:extLst>
                </a:gridCol>
                <a:gridCol w="2096283">
                  <a:extLst>
                    <a:ext uri="{9D8B030D-6E8A-4147-A177-3AD203B41FA5}">
                      <a16:colId xmlns:a16="http://schemas.microsoft.com/office/drawing/2014/main" val="20003"/>
                    </a:ext>
                  </a:extLst>
                </a:gridCol>
                <a:gridCol w="980496">
                  <a:extLst>
                    <a:ext uri="{9D8B030D-6E8A-4147-A177-3AD203B41FA5}">
                      <a16:colId xmlns:a16="http://schemas.microsoft.com/office/drawing/2014/main" val="20004"/>
                    </a:ext>
                  </a:extLst>
                </a:gridCol>
              </a:tblGrid>
              <a:tr h="642257">
                <a:tc>
                  <a:txBody>
                    <a:bodyPr/>
                    <a:lstStyle/>
                    <a:p>
                      <a:pPr marL="0" marR="0" algn="ctr">
                        <a:spcBef>
                          <a:spcPts val="0"/>
                        </a:spcBef>
                        <a:spcAft>
                          <a:spcPts val="0"/>
                        </a:spcAft>
                      </a:pPr>
                      <a:r>
                        <a:rPr lang="en-IN" sz="1600" kern="150" dirty="0">
                          <a:effectLst/>
                        </a:rPr>
                        <a:t>Level</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Precedence group</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Operator</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Description</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Grouping</a:t>
                      </a:r>
                      <a:endParaRPr lang="en-US" sz="1600" b="1"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00"/>
                  </a:ext>
                </a:extLst>
              </a:tr>
              <a:tr h="642257">
                <a:tc>
                  <a:txBody>
                    <a:bodyPr/>
                    <a:lstStyle/>
                    <a:p>
                      <a:pPr marL="0" marR="0">
                        <a:spcBef>
                          <a:spcPts val="0"/>
                        </a:spcBef>
                        <a:spcAft>
                          <a:spcPts val="0"/>
                        </a:spcAft>
                      </a:pPr>
                      <a:r>
                        <a:rPr lang="en-IN" sz="2000" kern="150" dirty="0">
                          <a:effectLst/>
                        </a:rPr>
                        <a:t>6</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Arithmetic: addition</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 -</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addition, subtraction</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1"/>
                  </a:ext>
                </a:extLst>
              </a:tr>
              <a:tr h="642257">
                <a:tc>
                  <a:txBody>
                    <a:bodyPr/>
                    <a:lstStyle/>
                    <a:p>
                      <a:pPr marL="0" marR="0">
                        <a:spcBef>
                          <a:spcPts val="0"/>
                        </a:spcBef>
                        <a:spcAft>
                          <a:spcPts val="0"/>
                        </a:spcAft>
                      </a:pPr>
                      <a:r>
                        <a:rPr lang="en-IN" sz="2000" kern="150">
                          <a:effectLst/>
                        </a:rPr>
                        <a:t>7</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Bitwise shift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&lt;&lt; &gt;&gt;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shift left, shift right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2"/>
                  </a:ext>
                </a:extLst>
              </a:tr>
              <a:tr h="642257">
                <a:tc>
                  <a:txBody>
                    <a:bodyPr/>
                    <a:lstStyle/>
                    <a:p>
                      <a:pPr marL="0" marR="0">
                        <a:spcBef>
                          <a:spcPts val="0"/>
                        </a:spcBef>
                        <a:spcAft>
                          <a:spcPts val="0"/>
                        </a:spcAft>
                      </a:pPr>
                      <a:r>
                        <a:rPr lang="en-IN" sz="2000" kern="150">
                          <a:effectLst/>
                        </a:rPr>
                        <a:t>8</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Relational</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&lt; &gt; &lt;= &gt;=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comparison operators</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3"/>
                  </a:ext>
                </a:extLst>
              </a:tr>
              <a:tr h="642257">
                <a:tc>
                  <a:txBody>
                    <a:bodyPr/>
                    <a:lstStyle/>
                    <a:p>
                      <a:pPr marL="0" marR="0">
                        <a:spcBef>
                          <a:spcPts val="0"/>
                        </a:spcBef>
                        <a:spcAft>
                          <a:spcPts val="0"/>
                        </a:spcAft>
                      </a:pPr>
                      <a:r>
                        <a:rPr lang="en-IN" sz="2000" kern="150">
                          <a:effectLst/>
                        </a:rPr>
                        <a:t>9</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Equality</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 !=</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equality / inequality</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4"/>
                  </a:ext>
                </a:extLst>
              </a:tr>
              <a:tr h="642257">
                <a:tc>
                  <a:txBody>
                    <a:bodyPr/>
                    <a:lstStyle/>
                    <a:p>
                      <a:pPr marL="0" marR="0">
                        <a:spcBef>
                          <a:spcPts val="0"/>
                        </a:spcBef>
                        <a:spcAft>
                          <a:spcPts val="0"/>
                        </a:spcAft>
                      </a:pPr>
                      <a:r>
                        <a:rPr lang="en-IN" sz="2000" kern="150">
                          <a:effectLst/>
                        </a:rPr>
                        <a:t>10</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And</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&amp;</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bitwise AND</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5"/>
                  </a:ext>
                </a:extLst>
              </a:tr>
              <a:tr h="642257">
                <a:tc>
                  <a:txBody>
                    <a:bodyPr/>
                    <a:lstStyle/>
                    <a:p>
                      <a:pPr marL="0" marR="0">
                        <a:spcBef>
                          <a:spcPts val="0"/>
                        </a:spcBef>
                        <a:spcAft>
                          <a:spcPts val="0"/>
                        </a:spcAft>
                      </a:pPr>
                      <a:r>
                        <a:rPr lang="en-IN" sz="2000" kern="150">
                          <a:effectLst/>
                        </a:rPr>
                        <a:t>11</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Exclusive or</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bitwise XOR</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6"/>
                  </a:ext>
                </a:extLst>
              </a:tr>
              <a:tr h="642257">
                <a:tc>
                  <a:txBody>
                    <a:bodyPr/>
                    <a:lstStyle/>
                    <a:p>
                      <a:pPr marL="0" marR="0">
                        <a:spcBef>
                          <a:spcPts val="0"/>
                        </a:spcBef>
                        <a:spcAft>
                          <a:spcPts val="0"/>
                        </a:spcAft>
                      </a:pPr>
                      <a:r>
                        <a:rPr lang="en-IN" sz="2000" kern="150">
                          <a:effectLst/>
                        </a:rPr>
                        <a:t>12</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Inclusive or</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bitwise OR</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Left-to-right</a:t>
                      </a:r>
                      <a:endParaRPr lang="en-US" sz="20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701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5418385"/>
              </p:ext>
            </p:extLst>
          </p:nvPr>
        </p:nvGraphicFramePr>
        <p:xfrm>
          <a:off x="1447800" y="685800"/>
          <a:ext cx="6124574" cy="5272800"/>
        </p:xfrm>
        <a:graphic>
          <a:graphicData uri="http://schemas.openxmlformats.org/drawingml/2006/table">
            <a:tbl>
              <a:tblPr firstRow="1" firstCol="1" bandRow="1">
                <a:tableStyleId>{5C22544A-7EE6-4342-B048-85BDC9FD1C3A}</a:tableStyleId>
              </a:tblPr>
              <a:tblGrid>
                <a:gridCol w="1072563">
                  <a:extLst>
                    <a:ext uri="{9D8B030D-6E8A-4147-A177-3AD203B41FA5}">
                      <a16:colId xmlns:a16="http://schemas.microsoft.com/office/drawing/2014/main" val="20000"/>
                    </a:ext>
                  </a:extLst>
                </a:gridCol>
                <a:gridCol w="1374060">
                  <a:extLst>
                    <a:ext uri="{9D8B030D-6E8A-4147-A177-3AD203B41FA5}">
                      <a16:colId xmlns:a16="http://schemas.microsoft.com/office/drawing/2014/main" val="20001"/>
                    </a:ext>
                  </a:extLst>
                </a:gridCol>
                <a:gridCol w="1490418">
                  <a:extLst>
                    <a:ext uri="{9D8B030D-6E8A-4147-A177-3AD203B41FA5}">
                      <a16:colId xmlns:a16="http://schemas.microsoft.com/office/drawing/2014/main" val="20002"/>
                    </a:ext>
                  </a:extLst>
                </a:gridCol>
                <a:gridCol w="1490418">
                  <a:extLst>
                    <a:ext uri="{9D8B030D-6E8A-4147-A177-3AD203B41FA5}">
                      <a16:colId xmlns:a16="http://schemas.microsoft.com/office/drawing/2014/main" val="20003"/>
                    </a:ext>
                  </a:extLst>
                </a:gridCol>
                <a:gridCol w="697115">
                  <a:extLst>
                    <a:ext uri="{9D8B030D-6E8A-4147-A177-3AD203B41FA5}">
                      <a16:colId xmlns:a16="http://schemas.microsoft.com/office/drawing/2014/main" val="20004"/>
                    </a:ext>
                  </a:extLst>
                </a:gridCol>
              </a:tblGrid>
              <a:tr h="0">
                <a:tc>
                  <a:txBody>
                    <a:bodyPr/>
                    <a:lstStyle/>
                    <a:p>
                      <a:pPr marL="0" marR="0" algn="ctr">
                        <a:spcBef>
                          <a:spcPts val="0"/>
                        </a:spcBef>
                        <a:spcAft>
                          <a:spcPts val="0"/>
                        </a:spcAft>
                      </a:pPr>
                      <a:r>
                        <a:rPr lang="en-IN" sz="1600" kern="150" dirty="0">
                          <a:effectLst/>
                        </a:rPr>
                        <a:t>Level</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Precedence group</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Operator</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Description</a:t>
                      </a:r>
                      <a:endParaRPr lang="en-US" sz="1600" b="1" kern="150" dirty="0">
                        <a:effectLst/>
                        <a:latin typeface="Liberation Serif"/>
                        <a:ea typeface="Noto Sans CJK SC Regular"/>
                        <a:cs typeface="FreeSans"/>
                      </a:endParaRPr>
                    </a:p>
                  </a:txBody>
                  <a:tcPr marL="17660" marR="17660" marT="17660" marB="17660" anchor="ctr"/>
                </a:tc>
                <a:tc>
                  <a:txBody>
                    <a:bodyPr/>
                    <a:lstStyle/>
                    <a:p>
                      <a:pPr marL="0" marR="0" algn="ctr">
                        <a:spcBef>
                          <a:spcPts val="0"/>
                        </a:spcBef>
                        <a:spcAft>
                          <a:spcPts val="0"/>
                        </a:spcAft>
                      </a:pPr>
                      <a:r>
                        <a:rPr lang="en-IN" sz="1600" kern="150" dirty="0">
                          <a:effectLst/>
                        </a:rPr>
                        <a:t>Grouping</a:t>
                      </a:r>
                      <a:endParaRPr lang="en-US" sz="1600" b="1" kern="150" dirty="0">
                        <a:effectLst/>
                        <a:latin typeface="Liberation Serif"/>
                        <a:ea typeface="Noto Sans CJK SC Regular"/>
                        <a:cs typeface="FreeSans"/>
                      </a:endParaRPr>
                    </a:p>
                  </a:txBody>
                  <a:tcPr marL="17660" marR="17660" marT="17660" marB="17660" anchor="ctr"/>
                </a:tc>
                <a:extLst>
                  <a:ext uri="{0D108BD9-81ED-4DB2-BD59-A6C34878D82A}">
                    <a16:rowId xmlns:a16="http://schemas.microsoft.com/office/drawing/2014/main" val="10000"/>
                  </a:ext>
                </a:extLst>
              </a:tr>
              <a:tr h="0">
                <a:tc>
                  <a:txBody>
                    <a:bodyPr/>
                    <a:lstStyle/>
                    <a:p>
                      <a:pPr marL="0" marR="0">
                        <a:spcBef>
                          <a:spcPts val="0"/>
                        </a:spcBef>
                        <a:spcAft>
                          <a:spcPts val="0"/>
                        </a:spcAft>
                      </a:pPr>
                      <a:r>
                        <a:rPr lang="en-IN" sz="2000" kern="150" dirty="0">
                          <a:effectLst/>
                        </a:rPr>
                        <a:t>13</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Conjunction</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&amp;&amp;</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logical AND</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Left-to-right</a:t>
                      </a:r>
                      <a:endParaRPr lang="en-US" sz="20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1"/>
                  </a:ext>
                </a:extLst>
              </a:tr>
              <a:tr h="0">
                <a:tc>
                  <a:txBody>
                    <a:bodyPr/>
                    <a:lstStyle/>
                    <a:p>
                      <a:pPr marL="0" marR="0">
                        <a:spcBef>
                          <a:spcPts val="0"/>
                        </a:spcBef>
                        <a:spcAft>
                          <a:spcPts val="0"/>
                        </a:spcAft>
                      </a:pPr>
                      <a:r>
                        <a:rPr lang="en-IN" sz="2000" kern="150">
                          <a:effectLst/>
                        </a:rPr>
                        <a:t>14</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Disjunction</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logical OR</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Left-to-right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2"/>
                  </a:ext>
                </a:extLst>
              </a:tr>
              <a:tr h="0">
                <a:tc rowSpan="2">
                  <a:txBody>
                    <a:bodyPr/>
                    <a:lstStyle/>
                    <a:p>
                      <a:pPr marL="0" marR="0">
                        <a:spcBef>
                          <a:spcPts val="0"/>
                        </a:spcBef>
                        <a:spcAft>
                          <a:spcPts val="0"/>
                        </a:spcAft>
                      </a:pPr>
                      <a:r>
                        <a:rPr lang="en-IN" sz="2000" kern="150">
                          <a:effectLst/>
                        </a:rPr>
                        <a:t>15</a:t>
                      </a:r>
                      <a:endParaRPr lang="en-US" sz="2000" kern="150">
                        <a:effectLst/>
                        <a:latin typeface="Liberation Serif"/>
                        <a:ea typeface="Noto Sans CJK SC Regular"/>
                        <a:cs typeface="FreeSans"/>
                      </a:endParaRPr>
                    </a:p>
                  </a:txBody>
                  <a:tcPr marL="17780" marR="17780" marT="17780" marB="17780" anchor="ctr"/>
                </a:tc>
                <a:tc rowSpan="2">
                  <a:txBody>
                    <a:bodyPr/>
                    <a:lstStyle/>
                    <a:p>
                      <a:pPr marL="0" marR="0">
                        <a:spcBef>
                          <a:spcPts val="0"/>
                        </a:spcBef>
                        <a:spcAft>
                          <a:spcPts val="0"/>
                        </a:spcAft>
                      </a:pPr>
                      <a:r>
                        <a:rPr lang="en-IN" sz="2000" kern="150">
                          <a:effectLst/>
                        </a:rPr>
                        <a:t>Assignment-level expressions</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 *= /= %= += -=</a:t>
                      </a:r>
                      <a:br>
                        <a:rPr lang="en-IN" sz="2000" kern="150">
                          <a:effectLst/>
                        </a:rPr>
                      </a:br>
                      <a:r>
                        <a:rPr lang="en-IN" sz="2000" kern="150">
                          <a:effectLst/>
                        </a:rPr>
                        <a:t>&gt;&gt;= &lt;&lt;= &amp;= ^= |=</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assignment / compound assignment</a:t>
                      </a:r>
                      <a:endParaRPr lang="en-US" sz="2000" kern="150">
                        <a:effectLst/>
                        <a:latin typeface="Liberation Serif"/>
                        <a:ea typeface="Noto Sans CJK SC Regular"/>
                        <a:cs typeface="FreeSans"/>
                      </a:endParaRPr>
                    </a:p>
                  </a:txBody>
                  <a:tcPr marL="17780" marR="17780" marT="17780" marB="17780" anchor="ctr"/>
                </a:tc>
                <a:tc rowSpan="2">
                  <a:txBody>
                    <a:bodyPr/>
                    <a:lstStyle/>
                    <a:p>
                      <a:pPr marL="0" marR="0">
                        <a:spcBef>
                          <a:spcPts val="0"/>
                        </a:spcBef>
                        <a:spcAft>
                          <a:spcPts val="0"/>
                        </a:spcAft>
                      </a:pPr>
                      <a:r>
                        <a:rPr lang="en-IN" sz="2000" kern="150">
                          <a:effectLst/>
                        </a:rPr>
                        <a:t>Right-to-left</a:t>
                      </a:r>
                      <a:endParaRPr lang="en-US" sz="2000" kern="15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3"/>
                  </a:ext>
                </a:extLst>
              </a:tr>
              <a:tr h="0">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IN" sz="2000" kern="150">
                          <a:effectLst/>
                        </a:rPr>
                        <a: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conditional operator</a:t>
                      </a:r>
                      <a:endParaRPr lang="en-US" sz="2000" kern="150">
                        <a:effectLst/>
                        <a:latin typeface="Liberation Serif"/>
                        <a:ea typeface="Noto Sans CJK SC Regular"/>
                        <a:cs typeface="FreeSans"/>
                      </a:endParaRPr>
                    </a:p>
                  </a:txBody>
                  <a:tcPr marL="17780" marR="17780" marT="17780" marB="17780" anchor="ctr"/>
                </a:tc>
                <a:tc vMerge="1">
                  <a:txBody>
                    <a:bodyPr/>
                    <a:lstStyle/>
                    <a:p>
                      <a:endParaRPr lang="en-US"/>
                    </a:p>
                  </a:txBody>
                  <a:tcPr/>
                </a:tc>
                <a:extLst>
                  <a:ext uri="{0D108BD9-81ED-4DB2-BD59-A6C34878D82A}">
                    <a16:rowId xmlns:a16="http://schemas.microsoft.com/office/drawing/2014/main" val="10004"/>
                  </a:ext>
                </a:extLst>
              </a:tr>
              <a:tr h="0">
                <a:tc>
                  <a:txBody>
                    <a:bodyPr/>
                    <a:lstStyle/>
                    <a:p>
                      <a:pPr marL="0" marR="0">
                        <a:spcBef>
                          <a:spcPts val="0"/>
                        </a:spcBef>
                        <a:spcAft>
                          <a:spcPts val="0"/>
                        </a:spcAft>
                      </a:pPr>
                      <a:r>
                        <a:rPr lang="en-IN" sz="2000" kern="150">
                          <a:effectLst/>
                        </a:rPr>
                        <a:t>16</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Sequencing</a:t>
                      </a:r>
                      <a:endParaRPr lang="en-US" sz="2000" kern="150" dirty="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a:effectLst/>
                        </a:rPr>
                        <a:t>comma separator</a:t>
                      </a:r>
                      <a:endParaRPr lang="en-US" sz="2000" kern="150">
                        <a:effectLst/>
                        <a:latin typeface="Liberation Serif"/>
                        <a:ea typeface="Noto Sans CJK SC Regular"/>
                        <a:cs typeface="FreeSans"/>
                      </a:endParaRPr>
                    </a:p>
                  </a:txBody>
                  <a:tcPr marL="17780" marR="17780" marT="17780" marB="17780" anchor="ctr"/>
                </a:tc>
                <a:tc>
                  <a:txBody>
                    <a:bodyPr/>
                    <a:lstStyle/>
                    <a:p>
                      <a:pPr marL="0" marR="0">
                        <a:spcBef>
                          <a:spcPts val="0"/>
                        </a:spcBef>
                        <a:spcAft>
                          <a:spcPts val="0"/>
                        </a:spcAft>
                      </a:pPr>
                      <a:r>
                        <a:rPr lang="en-IN" sz="2000" kern="150" dirty="0">
                          <a:effectLst/>
                        </a:rPr>
                        <a:t>Left-to-right</a:t>
                      </a:r>
                      <a:endParaRPr lang="en-US" sz="2000" kern="150" dirty="0">
                        <a:effectLst/>
                        <a:latin typeface="Liberation Serif"/>
                        <a:ea typeface="Noto Sans CJK SC Regular"/>
                        <a:cs typeface="FreeSans"/>
                      </a:endParaRPr>
                    </a:p>
                  </a:txBody>
                  <a:tcPr marL="17780" marR="17780" marT="17780" marB="1778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02968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29097-CA33-44D7-A1D6-36DBFB45B77E}"/>
              </a:ext>
            </a:extLst>
          </p:cNvPr>
          <p:cNvSpPr>
            <a:spLocks noGrp="1"/>
          </p:cNvSpPr>
          <p:nvPr>
            <p:ph idx="1"/>
          </p:nvPr>
        </p:nvSpPr>
        <p:spPr>
          <a:xfrm>
            <a:off x="223837" y="273633"/>
            <a:ext cx="8229600" cy="5821363"/>
          </a:xfrm>
        </p:spPr>
        <p:txBody>
          <a:bodyPr/>
          <a:lstStyle/>
          <a:p>
            <a:r>
              <a:rPr lang="en-IN" dirty="0"/>
              <a:t>Example 1:</a:t>
            </a:r>
          </a:p>
          <a:p>
            <a:r>
              <a:rPr lang="en-IN" dirty="0"/>
              <a:t>10 – 3 % 8 + 6 / 4</a:t>
            </a:r>
          </a:p>
          <a:p>
            <a:r>
              <a:rPr lang="en-IN" dirty="0"/>
              <a:t>3%8 = 3</a:t>
            </a:r>
          </a:p>
          <a:p>
            <a:r>
              <a:rPr lang="en-IN" dirty="0"/>
              <a:t>10-3+6/4</a:t>
            </a:r>
          </a:p>
          <a:p>
            <a:r>
              <a:rPr lang="en-IN" dirty="0"/>
              <a:t>6/4= 1</a:t>
            </a:r>
          </a:p>
          <a:p>
            <a:r>
              <a:rPr lang="en-IN" dirty="0"/>
              <a:t>10-3+1</a:t>
            </a:r>
          </a:p>
          <a:p>
            <a:r>
              <a:rPr lang="en-IN" dirty="0"/>
              <a:t>10-3=7</a:t>
            </a:r>
          </a:p>
          <a:p>
            <a:r>
              <a:rPr lang="en-IN" dirty="0"/>
              <a:t>7+1 =8</a:t>
            </a:r>
          </a:p>
          <a:p>
            <a:endParaRPr lang="en-IN" dirty="0"/>
          </a:p>
        </p:txBody>
      </p:sp>
    </p:spTree>
    <p:extLst>
      <p:ext uri="{BB962C8B-B14F-4D97-AF65-F5344CB8AC3E}">
        <p14:creationId xmlns:p14="http://schemas.microsoft.com/office/powerpoint/2010/main" val="12737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79387-97B4-4279-815D-CB4F42C66D71}"/>
              </a:ext>
            </a:extLst>
          </p:cNvPr>
          <p:cNvSpPr>
            <a:spLocks noGrp="1"/>
          </p:cNvSpPr>
          <p:nvPr>
            <p:ph idx="1"/>
          </p:nvPr>
        </p:nvSpPr>
        <p:spPr>
          <a:xfrm>
            <a:off x="376237" y="374650"/>
            <a:ext cx="8229600" cy="5745163"/>
          </a:xfrm>
        </p:spPr>
        <p:txBody>
          <a:bodyPr>
            <a:normAutofit fontScale="92500" lnSpcReduction="20000"/>
          </a:bodyPr>
          <a:lstStyle/>
          <a:p>
            <a:r>
              <a:rPr lang="en-IN" dirty="0"/>
              <a:t>Example 2:</a:t>
            </a:r>
          </a:p>
          <a:p>
            <a:r>
              <a:rPr lang="en-IN" dirty="0"/>
              <a:t>17-8/4*2+3- ++a</a:t>
            </a:r>
          </a:p>
          <a:p>
            <a:r>
              <a:rPr lang="en-IN" dirty="0"/>
              <a:t>Assume a=5</a:t>
            </a:r>
          </a:p>
          <a:p>
            <a:r>
              <a:rPr lang="en-IN" dirty="0"/>
              <a:t>++a=6</a:t>
            </a:r>
          </a:p>
          <a:p>
            <a:r>
              <a:rPr lang="en-IN" dirty="0"/>
              <a:t>17-8/4*2+3-6</a:t>
            </a:r>
          </a:p>
          <a:p>
            <a:r>
              <a:rPr lang="en-IN" dirty="0"/>
              <a:t>8/4 = 2</a:t>
            </a:r>
          </a:p>
          <a:p>
            <a:r>
              <a:rPr lang="en-IN" dirty="0"/>
              <a:t>17-2*2+3-6</a:t>
            </a:r>
          </a:p>
          <a:p>
            <a:r>
              <a:rPr lang="en-IN" dirty="0"/>
              <a:t>2*2=4</a:t>
            </a:r>
          </a:p>
          <a:p>
            <a:r>
              <a:rPr lang="en-IN" dirty="0"/>
              <a:t>17-4+3-6</a:t>
            </a:r>
          </a:p>
          <a:p>
            <a:r>
              <a:rPr lang="en-IN" dirty="0"/>
              <a:t>17-4=13</a:t>
            </a:r>
          </a:p>
          <a:p>
            <a:r>
              <a:rPr lang="en-IN" dirty="0"/>
              <a:t>13+3-6</a:t>
            </a:r>
          </a:p>
          <a:p>
            <a:r>
              <a:rPr lang="en-IN" dirty="0"/>
              <a:t>16-6 = 10</a:t>
            </a:r>
          </a:p>
          <a:p>
            <a:pPr marL="0" indent="0">
              <a:buNone/>
            </a:pPr>
            <a:endParaRPr lang="en-IN" dirty="0"/>
          </a:p>
        </p:txBody>
      </p:sp>
    </p:spTree>
    <p:extLst>
      <p:ext uri="{BB962C8B-B14F-4D97-AF65-F5344CB8AC3E}">
        <p14:creationId xmlns:p14="http://schemas.microsoft.com/office/powerpoint/2010/main" val="3511413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DE745D-DD92-4E2D-8F9D-B2AB3205C331}"/>
              </a:ext>
            </a:extLst>
          </p:cNvPr>
          <p:cNvSpPr>
            <a:spLocks noGrp="1"/>
          </p:cNvSpPr>
          <p:nvPr>
            <p:ph idx="1"/>
          </p:nvPr>
        </p:nvSpPr>
        <p:spPr>
          <a:xfrm>
            <a:off x="457200" y="381000"/>
            <a:ext cx="8229600" cy="5745163"/>
          </a:xfrm>
        </p:spPr>
        <p:txBody>
          <a:bodyPr>
            <a:normAutofit fontScale="92500" lnSpcReduction="10000"/>
          </a:bodyPr>
          <a:lstStyle/>
          <a:p>
            <a:r>
              <a:rPr lang="en-IN" dirty="0"/>
              <a:t>What is the output of the following Program</a:t>
            </a:r>
          </a:p>
          <a:p>
            <a:r>
              <a:rPr lang="en-US" dirty="0"/>
              <a:t>#include&lt;iostream&gt;</a:t>
            </a:r>
          </a:p>
          <a:p>
            <a:r>
              <a:rPr lang="en-US" dirty="0"/>
              <a:t>using namespace std;</a:t>
            </a:r>
          </a:p>
          <a:p>
            <a:r>
              <a:rPr lang="en-US" dirty="0"/>
              <a:t>int main()</a:t>
            </a:r>
          </a:p>
          <a:p>
            <a:r>
              <a:rPr lang="en-US" dirty="0"/>
              <a:t>{</a:t>
            </a:r>
          </a:p>
          <a:p>
            <a:r>
              <a:rPr lang="en-US" dirty="0"/>
              <a:t>int </a:t>
            </a:r>
            <a:r>
              <a:rPr lang="en-US" dirty="0" err="1"/>
              <a:t>z,a</a:t>
            </a:r>
            <a:r>
              <a:rPr lang="en-US" dirty="0"/>
              <a:t>=4,b=5,c=6;</a:t>
            </a:r>
          </a:p>
          <a:p>
            <a:r>
              <a:rPr lang="en-US" dirty="0"/>
              <a:t>z=++a + b++ + a++ + ++c;</a:t>
            </a:r>
          </a:p>
          <a:p>
            <a:r>
              <a:rPr lang="en-US" dirty="0" err="1"/>
              <a:t>cout</a:t>
            </a:r>
            <a:r>
              <a:rPr lang="en-US" dirty="0"/>
              <a:t>&lt;&lt;"z="&lt;&lt;z;</a:t>
            </a:r>
          </a:p>
          <a:p>
            <a:r>
              <a:rPr lang="en-US" dirty="0"/>
              <a:t>return 0;</a:t>
            </a:r>
          </a:p>
          <a:p>
            <a:r>
              <a:rPr lang="en-US" dirty="0"/>
              <a:t>}</a:t>
            </a:r>
          </a:p>
          <a:p>
            <a:r>
              <a:rPr lang="en-US" dirty="0">
                <a:solidFill>
                  <a:srgbClr val="FF0000"/>
                </a:solidFill>
              </a:rPr>
              <a:t>o/p = ?</a:t>
            </a:r>
            <a:endParaRPr lang="en-IN" dirty="0">
              <a:solidFill>
                <a:srgbClr val="FF0000"/>
              </a:solidFill>
            </a:endParaRPr>
          </a:p>
        </p:txBody>
      </p:sp>
    </p:spTree>
    <p:extLst>
      <p:ext uri="{BB962C8B-B14F-4D97-AF65-F5344CB8AC3E}">
        <p14:creationId xmlns:p14="http://schemas.microsoft.com/office/powerpoint/2010/main" val="684639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DF184-A4E6-4CE7-B3A9-B7B07E41FB59}"/>
              </a:ext>
            </a:extLst>
          </p:cNvPr>
          <p:cNvSpPr>
            <a:spLocks noGrp="1"/>
          </p:cNvSpPr>
          <p:nvPr>
            <p:ph idx="1"/>
          </p:nvPr>
        </p:nvSpPr>
        <p:spPr>
          <a:xfrm>
            <a:off x="457200" y="228600"/>
            <a:ext cx="8229600" cy="5897563"/>
          </a:xfrm>
        </p:spPr>
        <p:txBody>
          <a:bodyPr>
            <a:normAutofit/>
          </a:bodyPr>
          <a:lstStyle/>
          <a:p>
            <a:r>
              <a:rPr lang="en-IN" b="1" kern="150" dirty="0">
                <a:solidFill>
                  <a:srgbClr val="FF0000"/>
                </a:solidFill>
                <a:effectLst/>
                <a:latin typeface="Times New Roman" panose="02020603050405020304" pitchFamily="18" charset="0"/>
              </a:rPr>
              <a:t>Type Conversion in C++</a:t>
            </a:r>
            <a:endParaRPr lang="en-IN" b="1" kern="150" dirty="0">
              <a:solidFill>
                <a:srgbClr val="FF0000"/>
              </a:solidFill>
              <a:effectLst/>
              <a:latin typeface="Liberation Serif"/>
            </a:endParaRPr>
          </a:p>
          <a:p>
            <a:pPr marL="0" indent="0">
              <a:buNone/>
            </a:pPr>
            <a:endParaRPr lang="en-IN"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849C0675-94B3-4BC5-AF74-219960D0DD29}"/>
                  </a:ext>
                </a:extLst>
              </p14:cNvPr>
              <p14:cNvContentPartPr/>
              <p14:nvPr/>
            </p14:nvContentPartPr>
            <p14:xfrm>
              <a:off x="1800382" y="1660673"/>
              <a:ext cx="360" cy="360"/>
            </p14:xfrm>
          </p:contentPart>
        </mc:Choice>
        <mc:Fallback xmlns="">
          <p:pic>
            <p:nvPicPr>
              <p:cNvPr id="12" name="Ink 11">
                <a:extLst>
                  <a:ext uri="{FF2B5EF4-FFF2-40B4-BE49-F238E27FC236}">
                    <a16:creationId xmlns:a16="http://schemas.microsoft.com/office/drawing/2014/main" id="{849C0675-94B3-4BC5-AF74-219960D0DD29}"/>
                  </a:ext>
                </a:extLst>
              </p:cNvPr>
              <p:cNvPicPr/>
              <p:nvPr/>
            </p:nvPicPr>
            <p:blipFill>
              <a:blip r:embed="rId3"/>
              <a:stretch>
                <a:fillRect/>
              </a:stretch>
            </p:blipFill>
            <p:spPr>
              <a:xfrm>
                <a:off x="1791742" y="16516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09405338-DCF3-43D2-8E80-4ABBE9F3BFDB}"/>
                  </a:ext>
                </a:extLst>
              </p14:cNvPr>
              <p14:cNvContentPartPr/>
              <p14:nvPr/>
            </p14:nvContentPartPr>
            <p14:xfrm>
              <a:off x="3675622" y="942113"/>
              <a:ext cx="360" cy="360"/>
            </p14:xfrm>
          </p:contentPart>
        </mc:Choice>
        <mc:Fallback xmlns="">
          <p:pic>
            <p:nvPicPr>
              <p:cNvPr id="14" name="Ink 13">
                <a:extLst>
                  <a:ext uri="{FF2B5EF4-FFF2-40B4-BE49-F238E27FC236}">
                    <a16:creationId xmlns:a16="http://schemas.microsoft.com/office/drawing/2014/main" id="{09405338-DCF3-43D2-8E80-4ABBE9F3BFDB}"/>
                  </a:ext>
                </a:extLst>
              </p:cNvPr>
              <p:cNvPicPr/>
              <p:nvPr/>
            </p:nvPicPr>
            <p:blipFill>
              <a:blip r:embed="rId3"/>
              <a:stretch>
                <a:fillRect/>
              </a:stretch>
            </p:blipFill>
            <p:spPr>
              <a:xfrm>
                <a:off x="3666982" y="93311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6D09E5C0-D4A7-404B-8759-B9518340D305}"/>
                  </a:ext>
                </a:extLst>
              </p14:cNvPr>
              <p14:cNvContentPartPr/>
              <p14:nvPr/>
            </p14:nvContentPartPr>
            <p14:xfrm>
              <a:off x="3246862" y="400673"/>
              <a:ext cx="360" cy="360"/>
            </p14:xfrm>
          </p:contentPart>
        </mc:Choice>
        <mc:Fallback xmlns="">
          <p:pic>
            <p:nvPicPr>
              <p:cNvPr id="16" name="Ink 15">
                <a:extLst>
                  <a:ext uri="{FF2B5EF4-FFF2-40B4-BE49-F238E27FC236}">
                    <a16:creationId xmlns:a16="http://schemas.microsoft.com/office/drawing/2014/main" id="{6D09E5C0-D4A7-404B-8759-B9518340D305}"/>
                  </a:ext>
                </a:extLst>
              </p:cNvPr>
              <p:cNvPicPr/>
              <p:nvPr/>
            </p:nvPicPr>
            <p:blipFill>
              <a:blip r:embed="rId3"/>
              <a:stretch>
                <a:fillRect/>
              </a:stretch>
            </p:blipFill>
            <p:spPr>
              <a:xfrm>
                <a:off x="3238222" y="39167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13D19192-CC00-4F40-B828-E5A512532C93}"/>
                  </a:ext>
                </a:extLst>
              </p14:cNvPr>
              <p14:cNvContentPartPr/>
              <p14:nvPr/>
            </p14:nvContentPartPr>
            <p14:xfrm>
              <a:off x="3526942" y="1996553"/>
              <a:ext cx="360" cy="360"/>
            </p14:xfrm>
          </p:contentPart>
        </mc:Choice>
        <mc:Fallback xmlns="">
          <p:pic>
            <p:nvPicPr>
              <p:cNvPr id="17" name="Ink 16">
                <a:extLst>
                  <a:ext uri="{FF2B5EF4-FFF2-40B4-BE49-F238E27FC236}">
                    <a16:creationId xmlns:a16="http://schemas.microsoft.com/office/drawing/2014/main" id="{13D19192-CC00-4F40-B828-E5A512532C93}"/>
                  </a:ext>
                </a:extLst>
              </p:cNvPr>
              <p:cNvPicPr/>
              <p:nvPr/>
            </p:nvPicPr>
            <p:blipFill>
              <a:blip r:embed="rId3"/>
              <a:stretch>
                <a:fillRect/>
              </a:stretch>
            </p:blipFill>
            <p:spPr>
              <a:xfrm>
                <a:off x="3517942" y="1987553"/>
                <a:ext cx="18000" cy="18000"/>
              </a:xfrm>
              <a:prstGeom prst="rect">
                <a:avLst/>
              </a:prstGeom>
            </p:spPr>
          </p:pic>
        </mc:Fallback>
      </mc:AlternateContent>
      <p:grpSp>
        <p:nvGrpSpPr>
          <p:cNvPr id="24" name="Group 23">
            <a:extLst>
              <a:ext uri="{FF2B5EF4-FFF2-40B4-BE49-F238E27FC236}">
                <a16:creationId xmlns:a16="http://schemas.microsoft.com/office/drawing/2014/main" id="{6A080A14-7AF1-4BF9-9C81-9D3D4BA90453}"/>
              </a:ext>
            </a:extLst>
          </p:cNvPr>
          <p:cNvGrpSpPr/>
          <p:nvPr/>
        </p:nvGrpSpPr>
        <p:grpSpPr>
          <a:xfrm>
            <a:off x="1436422" y="820793"/>
            <a:ext cx="224280" cy="93960"/>
            <a:chOff x="1436422" y="820793"/>
            <a:chExt cx="224280" cy="93960"/>
          </a:xfrm>
        </p:grpSpPr>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975B68E4-0C19-461E-A0D1-3FEA677EB9BF}"/>
                    </a:ext>
                  </a:extLst>
                </p14:cNvPr>
                <p14:cNvContentPartPr/>
                <p14:nvPr/>
              </p14:nvContentPartPr>
              <p14:xfrm>
                <a:off x="1660342" y="820793"/>
                <a:ext cx="360" cy="360"/>
              </p14:xfrm>
            </p:contentPart>
          </mc:Choice>
          <mc:Fallback xmlns="">
            <p:pic>
              <p:nvPicPr>
                <p:cNvPr id="22" name="Ink 21">
                  <a:extLst>
                    <a:ext uri="{FF2B5EF4-FFF2-40B4-BE49-F238E27FC236}">
                      <a16:creationId xmlns:a16="http://schemas.microsoft.com/office/drawing/2014/main" id="{975B68E4-0C19-461E-A0D1-3FEA677EB9BF}"/>
                    </a:ext>
                  </a:extLst>
                </p:cNvPr>
                <p:cNvPicPr/>
                <p:nvPr/>
              </p:nvPicPr>
              <p:blipFill>
                <a:blip r:embed="rId3"/>
                <a:stretch>
                  <a:fillRect/>
                </a:stretch>
              </p:blipFill>
              <p:spPr>
                <a:xfrm>
                  <a:off x="1651702" y="81179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7A380E2C-E81F-4D4D-86E1-6A529FDFDA3E}"/>
                    </a:ext>
                  </a:extLst>
                </p14:cNvPr>
                <p14:cNvContentPartPr/>
                <p14:nvPr/>
              </p14:nvContentPartPr>
              <p14:xfrm>
                <a:off x="1436422" y="914393"/>
                <a:ext cx="360" cy="360"/>
              </p14:xfrm>
            </p:contentPart>
          </mc:Choice>
          <mc:Fallback xmlns="">
            <p:pic>
              <p:nvPicPr>
                <p:cNvPr id="23" name="Ink 22">
                  <a:extLst>
                    <a:ext uri="{FF2B5EF4-FFF2-40B4-BE49-F238E27FC236}">
                      <a16:creationId xmlns:a16="http://schemas.microsoft.com/office/drawing/2014/main" id="{7A380E2C-E81F-4D4D-86E1-6A529FDFDA3E}"/>
                    </a:ext>
                  </a:extLst>
                </p:cNvPr>
                <p:cNvPicPr/>
                <p:nvPr/>
              </p:nvPicPr>
              <p:blipFill>
                <a:blip r:embed="rId3"/>
                <a:stretch>
                  <a:fillRect/>
                </a:stretch>
              </p:blipFill>
              <p:spPr>
                <a:xfrm>
                  <a:off x="1427782" y="905393"/>
                  <a:ext cx="18000" cy="18000"/>
                </a:xfrm>
                <a:prstGeom prst="rect">
                  <a:avLst/>
                </a:prstGeom>
              </p:spPr>
            </p:pic>
          </mc:Fallback>
        </mc:AlternateContent>
      </p:grpSp>
      <p:graphicFrame>
        <p:nvGraphicFramePr>
          <p:cNvPr id="25" name="Diagram 24">
            <a:extLst>
              <a:ext uri="{FF2B5EF4-FFF2-40B4-BE49-F238E27FC236}">
                <a16:creationId xmlns:a16="http://schemas.microsoft.com/office/drawing/2014/main" id="{4F171A98-C1F6-48EB-87D5-DB702B58ABF1}"/>
              </a:ext>
            </a:extLst>
          </p:cNvPr>
          <p:cNvGraphicFramePr/>
          <p:nvPr>
            <p:extLst>
              <p:ext uri="{D42A27DB-BD31-4B8C-83A1-F6EECF244321}">
                <p14:modId xmlns:p14="http://schemas.microsoft.com/office/powerpoint/2010/main" val="1530250042"/>
              </p:ext>
            </p:extLst>
          </p:nvPr>
        </p:nvGraphicFramePr>
        <p:xfrm>
          <a:off x="1524000" y="1397000"/>
          <a:ext cx="7160280" cy="400860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00023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79811E-E145-4841-84ED-0753645514EF}"/>
              </a:ext>
            </a:extLst>
          </p:cNvPr>
          <p:cNvSpPr>
            <a:spLocks noGrp="1"/>
          </p:cNvSpPr>
          <p:nvPr>
            <p:ph idx="1"/>
          </p:nvPr>
        </p:nvSpPr>
        <p:spPr>
          <a:xfrm>
            <a:off x="457200" y="457200"/>
            <a:ext cx="8229600" cy="6248400"/>
          </a:xfrm>
        </p:spPr>
        <p:txBody>
          <a:bodyPr>
            <a:normAutofit fontScale="92500" lnSpcReduction="20000"/>
          </a:bodyPr>
          <a:lstStyle/>
          <a:p>
            <a:r>
              <a:rPr lang="en-IN" sz="1800" b="1" kern="150" dirty="0">
                <a:effectLst/>
                <a:latin typeface="Times New Roman" panose="02020603050405020304" pitchFamily="18" charset="0"/>
                <a:ea typeface="Noto Sans CJK SC Regular"/>
                <a:cs typeface="FreeSans"/>
              </a:rPr>
              <a:t>Implicit Type Conversion</a:t>
            </a:r>
            <a:r>
              <a:rPr lang="en-IN" sz="1800" kern="150" dirty="0">
                <a:effectLst/>
                <a:latin typeface="Times New Roman" panose="02020603050405020304" pitchFamily="18" charset="0"/>
                <a:ea typeface="Noto Sans CJK SC Regular"/>
                <a:cs typeface="FreeSans"/>
              </a:rPr>
              <a:t> Also known as ‘automatic type conversion’.</a:t>
            </a:r>
            <a:endParaRPr lang="en-IN" sz="1800" kern="150" dirty="0">
              <a:effectLst/>
              <a:latin typeface="Liberation Serif"/>
              <a:ea typeface="Noto Sans CJK SC Regular"/>
              <a:cs typeface="FreeSans"/>
            </a:endParaRPr>
          </a:p>
          <a:p>
            <a:pPr>
              <a:buFont typeface="Wingdings" panose="05000000000000000000" pitchFamily="2" charset="2"/>
              <a:buChar char="Ø"/>
            </a:pPr>
            <a:r>
              <a:rPr lang="en-IN" sz="1800" kern="150" dirty="0">
                <a:effectLst/>
                <a:latin typeface="Times New Roman" panose="02020603050405020304" pitchFamily="18" charset="0"/>
                <a:ea typeface="Nimbus Mono L"/>
                <a:cs typeface="Liberation Mono"/>
              </a:rPr>
              <a:t>bool -&gt; char -&gt; short int -&gt; int -&gt;</a:t>
            </a:r>
            <a:endParaRPr lang="en-IN" sz="1800" kern="150" dirty="0">
              <a:effectLst/>
              <a:latin typeface="Liberation Mono"/>
              <a:ea typeface="Nimbus Mono L"/>
              <a:cs typeface="Liberation Mono"/>
            </a:endParaRPr>
          </a:p>
          <a:p>
            <a:pPr>
              <a:buFont typeface="Wingdings" panose="05000000000000000000" pitchFamily="2" charset="2"/>
              <a:buChar char="Ø"/>
            </a:pPr>
            <a:r>
              <a:rPr lang="en-IN" sz="1800" kern="150" dirty="0">
                <a:effectLst/>
                <a:latin typeface="Times New Roman" panose="02020603050405020304" pitchFamily="18" charset="0"/>
                <a:ea typeface="Nimbus Mono L"/>
                <a:cs typeface="Liberation Mono"/>
              </a:rPr>
              <a:t>unsigned int -&gt; long -&gt; unsigned -&gt;</a:t>
            </a:r>
            <a:endParaRPr lang="en-IN" sz="1800" kern="150" dirty="0">
              <a:effectLst/>
              <a:latin typeface="Liberation Mono"/>
              <a:ea typeface="Nimbus Mono L"/>
              <a:cs typeface="Liberation Mono"/>
            </a:endParaRPr>
          </a:p>
          <a:p>
            <a:pPr>
              <a:spcAft>
                <a:spcPts val="1415"/>
              </a:spcAft>
              <a:buFont typeface="Wingdings" panose="05000000000000000000" pitchFamily="2" charset="2"/>
              <a:buChar char="Ø"/>
            </a:pPr>
            <a:r>
              <a:rPr lang="en-IN" sz="1800" kern="150" dirty="0">
                <a:effectLst/>
                <a:latin typeface="Times New Roman" panose="02020603050405020304" pitchFamily="18" charset="0"/>
                <a:ea typeface="Nimbus Mono L"/>
                <a:cs typeface="Liberation Mono"/>
              </a:rPr>
              <a:t>long </a:t>
            </a:r>
            <a:r>
              <a:rPr lang="en-IN" sz="1800" kern="150" dirty="0" err="1">
                <a:effectLst/>
                <a:latin typeface="Times New Roman" panose="02020603050405020304" pitchFamily="18" charset="0"/>
                <a:ea typeface="Nimbus Mono L"/>
                <a:cs typeface="Liberation Mono"/>
              </a:rPr>
              <a:t>long</a:t>
            </a:r>
            <a:r>
              <a:rPr lang="en-IN" sz="1800" kern="150" dirty="0">
                <a:effectLst/>
                <a:latin typeface="Times New Roman" panose="02020603050405020304" pitchFamily="18" charset="0"/>
                <a:ea typeface="Nimbus Mono L"/>
                <a:cs typeface="Liberation Mono"/>
              </a:rPr>
              <a:t> -&gt; float -&gt; double -&gt; long double</a:t>
            </a:r>
            <a:endParaRPr lang="en-IN" sz="1800" kern="150" dirty="0">
              <a:effectLst/>
              <a:latin typeface="Liberation Mono"/>
              <a:ea typeface="Nimbus Mono L"/>
              <a:cs typeface="Liberation Mono"/>
            </a:endParaRPr>
          </a:p>
          <a:p>
            <a:r>
              <a:rPr lang="en-IN" sz="1800" kern="150" dirty="0">
                <a:effectLst/>
                <a:latin typeface="Times New Roman" panose="02020603050405020304" pitchFamily="18" charset="0"/>
                <a:ea typeface="Nimbus Mono L"/>
                <a:cs typeface="Liberation Mono"/>
              </a:rPr>
              <a:t>Example:</a:t>
            </a:r>
          </a:p>
          <a:p>
            <a:r>
              <a:rPr lang="en-IN" sz="1800" kern="150" dirty="0">
                <a:effectLst/>
                <a:latin typeface="Times New Roman" panose="02020603050405020304" pitchFamily="18" charset="0"/>
                <a:ea typeface="Nimbus Mono L"/>
                <a:cs typeface="Liberation Mono"/>
              </a:rPr>
              <a:t>#include &lt;iostream&gt;</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using</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namespace</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std;</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int</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main()</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int</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x = 10; // integer x</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char</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y = 'a'; // character c</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 y implicitly converted to int. ASCII</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 value of 'a' is 97</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x = x + y;</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 x is implicitly converted to float</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float</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z = x + 1.0;</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a:t>
            </a:r>
            <a:r>
              <a:rPr lang="en-IN" sz="1800" kern="150" dirty="0" err="1">
                <a:effectLst/>
                <a:latin typeface="Times New Roman" panose="02020603050405020304" pitchFamily="18" charset="0"/>
                <a:ea typeface="Nimbus Mono L"/>
                <a:cs typeface="Liberation Mono"/>
              </a:rPr>
              <a:t>cout</a:t>
            </a:r>
            <a:r>
              <a:rPr lang="en-IN" sz="1800" kern="150" dirty="0">
                <a:effectLst/>
                <a:latin typeface="Times New Roman" panose="02020603050405020304" pitchFamily="18" charset="0"/>
                <a:ea typeface="Nimbus Mono L"/>
                <a:cs typeface="Liberation Mono"/>
              </a:rPr>
              <a:t> &lt;&lt; "x = "</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&lt;&lt; x &lt;&lt; </a:t>
            </a:r>
            <a:r>
              <a:rPr lang="en-IN" sz="1800" kern="150" dirty="0" err="1">
                <a:effectLst/>
                <a:latin typeface="Times New Roman" panose="02020603050405020304" pitchFamily="18" charset="0"/>
                <a:ea typeface="Nimbus Mono L"/>
                <a:cs typeface="Liberation Mono"/>
              </a:rPr>
              <a:t>endl</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&lt;&lt; "y = "</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&lt;&lt; y &lt;&lt; </a:t>
            </a:r>
            <a:r>
              <a:rPr lang="en-IN" sz="1800" kern="150" dirty="0" err="1">
                <a:effectLst/>
                <a:latin typeface="Times New Roman" panose="02020603050405020304" pitchFamily="18" charset="0"/>
                <a:ea typeface="Nimbus Mono L"/>
                <a:cs typeface="Liberation Mono"/>
              </a:rPr>
              <a:t>endl</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&lt;&lt; "z = "</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&lt;&lt; z &lt;&lt; </a:t>
            </a:r>
            <a:r>
              <a:rPr lang="en-IN" sz="1800" kern="150" dirty="0" err="1">
                <a:effectLst/>
                <a:latin typeface="Times New Roman" panose="02020603050405020304" pitchFamily="18" charset="0"/>
                <a:ea typeface="Nimbus Mono L"/>
                <a:cs typeface="Liberation Mono"/>
              </a:rPr>
              <a:t>endl</a:t>
            </a:r>
            <a:r>
              <a:rPr lang="en-IN" sz="1800" kern="150" dirty="0">
                <a:effectLst/>
                <a:latin typeface="Times New Roman" panose="02020603050405020304" pitchFamily="18" charset="0"/>
                <a:ea typeface="Nimbus Mono L"/>
                <a:cs typeface="Liberation Mono"/>
              </a:rPr>
              <a:t>;</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a:t>
            </a:r>
            <a:r>
              <a:rPr lang="en-IN" sz="1800" kern="150" dirty="0">
                <a:effectLst/>
                <a:latin typeface="Times New Roman" panose="02020603050405020304" pitchFamily="18" charset="0"/>
                <a:ea typeface="Noto Sans CJK SC Regular"/>
                <a:cs typeface="FreeSans"/>
              </a:rPr>
              <a:t> </a:t>
            </a:r>
            <a:endParaRPr lang="en-IN" sz="1800" kern="150" dirty="0">
              <a:effectLst/>
              <a:latin typeface="Liberation Serif"/>
              <a:ea typeface="Noto Sans CJK SC Regular"/>
              <a:cs typeface="FreeSans"/>
            </a:endParaRPr>
          </a:p>
          <a:p>
            <a:r>
              <a:rPr lang="en-IN" sz="1800" kern="150" dirty="0">
                <a:effectLst/>
                <a:latin typeface="Times New Roman" panose="02020603050405020304" pitchFamily="18" charset="0"/>
                <a:ea typeface="Nimbus Mono L"/>
                <a:cs typeface="Liberation Mono"/>
              </a:rPr>
              <a:t>    return</a:t>
            </a:r>
            <a:r>
              <a:rPr lang="en-IN" sz="1800" kern="150" dirty="0">
                <a:effectLst/>
                <a:latin typeface="Times New Roman" panose="02020603050405020304" pitchFamily="18" charset="0"/>
                <a:ea typeface="Noto Sans CJK SC Regular"/>
                <a:cs typeface="FreeSans"/>
              </a:rPr>
              <a:t> </a:t>
            </a:r>
            <a:r>
              <a:rPr lang="en-IN" sz="1800" kern="150" dirty="0">
                <a:effectLst/>
                <a:latin typeface="Times New Roman" panose="02020603050405020304" pitchFamily="18" charset="0"/>
                <a:ea typeface="Nimbus Mono L"/>
                <a:cs typeface="Liberation Mono"/>
              </a:rPr>
              <a:t>0;</a:t>
            </a:r>
            <a:endParaRPr lang="en-IN" sz="1800" kern="150" dirty="0">
              <a:effectLst/>
              <a:latin typeface="Liberation Serif"/>
              <a:ea typeface="Noto Sans CJK SC Regular"/>
              <a:cs typeface="FreeSans"/>
            </a:endParaRPr>
          </a:p>
          <a:p>
            <a:pPr>
              <a:lnSpc>
                <a:spcPct val="120000"/>
              </a:lnSpc>
              <a:spcAft>
                <a:spcPts val="700"/>
              </a:spcAft>
            </a:pPr>
            <a:r>
              <a:rPr lang="en-IN" sz="1800" b="0" kern="150" dirty="0">
                <a:effectLst/>
                <a:latin typeface="Times New Roman" panose="02020603050405020304" pitchFamily="18" charset="0"/>
                <a:ea typeface="Noto Sans CJK SC Regular"/>
                <a:cs typeface="FreeSans"/>
              </a:rPr>
              <a:t>}</a:t>
            </a:r>
            <a:endParaRPr lang="en-IN" sz="1800" kern="150" dirty="0">
              <a:effectLst/>
              <a:latin typeface="Liberation Serif"/>
              <a:ea typeface="Noto Sans CJK SC Regular"/>
              <a:cs typeface="FreeSans"/>
            </a:endParaRPr>
          </a:p>
        </p:txBody>
      </p:sp>
      <p:sp>
        <p:nvSpPr>
          <p:cNvPr id="5" name="TextBox 4">
            <a:extLst>
              <a:ext uri="{FF2B5EF4-FFF2-40B4-BE49-F238E27FC236}">
                <a16:creationId xmlns:a16="http://schemas.microsoft.com/office/drawing/2014/main" id="{DDFFA0C5-7F39-442D-BD78-3FF10C02062D}"/>
              </a:ext>
            </a:extLst>
          </p:cNvPr>
          <p:cNvSpPr txBox="1"/>
          <p:nvPr/>
        </p:nvSpPr>
        <p:spPr>
          <a:xfrm>
            <a:off x="6172200" y="2235903"/>
            <a:ext cx="4572000" cy="1345497"/>
          </a:xfrm>
          <a:prstGeom prst="rect">
            <a:avLst/>
          </a:prstGeom>
          <a:noFill/>
        </p:spPr>
        <p:txBody>
          <a:bodyPr wrap="square">
            <a:spAutoFit/>
          </a:bodyPr>
          <a:lstStyle/>
          <a:p>
            <a:pPr>
              <a:lnSpc>
                <a:spcPct val="120000"/>
              </a:lnSpc>
              <a:spcAft>
                <a:spcPts val="700"/>
              </a:spcAft>
            </a:pPr>
            <a:r>
              <a:rPr lang="en-IN" sz="1800" b="1" kern="150" dirty="0">
                <a:solidFill>
                  <a:srgbClr val="FF0000"/>
                </a:solidFill>
                <a:effectLst/>
                <a:latin typeface="Times New Roman" panose="02020603050405020304" pitchFamily="18" charset="0"/>
                <a:ea typeface="Noto Sans CJK SC Regular"/>
                <a:cs typeface="FreeSans"/>
              </a:rPr>
              <a:t>output:</a:t>
            </a:r>
            <a:endParaRPr lang="en-IN" sz="1800" b="1" kern="150" dirty="0">
              <a:solidFill>
                <a:srgbClr val="FF0000"/>
              </a:solidFill>
              <a:effectLst/>
              <a:latin typeface="Liberation Serif"/>
              <a:ea typeface="Noto Sans CJK SC Regular"/>
              <a:cs typeface="FreeSans"/>
            </a:endParaRPr>
          </a:p>
          <a:p>
            <a:r>
              <a:rPr lang="en-IN" sz="1800" b="1" kern="150" dirty="0">
                <a:solidFill>
                  <a:srgbClr val="FF0000"/>
                </a:solidFill>
                <a:effectLst/>
                <a:latin typeface="Times New Roman" panose="02020603050405020304" pitchFamily="18" charset="0"/>
                <a:ea typeface="Nimbus Mono L"/>
                <a:cs typeface="Liberation Mono"/>
              </a:rPr>
              <a:t>x = 107</a:t>
            </a:r>
            <a:endParaRPr lang="en-IN" sz="1200" b="1" kern="150" dirty="0">
              <a:solidFill>
                <a:srgbClr val="FF0000"/>
              </a:solidFill>
              <a:effectLst/>
              <a:latin typeface="Liberation Mono"/>
              <a:ea typeface="Nimbus Mono L"/>
              <a:cs typeface="Liberation Mono"/>
            </a:endParaRPr>
          </a:p>
          <a:p>
            <a:r>
              <a:rPr lang="en-IN" sz="1800" b="1" kern="150" dirty="0">
                <a:solidFill>
                  <a:srgbClr val="FF0000"/>
                </a:solidFill>
                <a:effectLst/>
                <a:latin typeface="Times New Roman" panose="02020603050405020304" pitchFamily="18" charset="0"/>
                <a:ea typeface="Nimbus Mono L"/>
                <a:cs typeface="Liberation Mono"/>
              </a:rPr>
              <a:t>y = a</a:t>
            </a:r>
            <a:endParaRPr lang="en-IN" sz="1200" b="1" kern="150" dirty="0">
              <a:solidFill>
                <a:srgbClr val="FF0000"/>
              </a:solidFill>
              <a:effectLst/>
              <a:latin typeface="Liberation Mono"/>
              <a:ea typeface="Nimbus Mono L"/>
              <a:cs typeface="Liberation Mono"/>
            </a:endParaRPr>
          </a:p>
          <a:p>
            <a:pPr>
              <a:spcAft>
                <a:spcPts val="1415"/>
              </a:spcAft>
            </a:pPr>
            <a:r>
              <a:rPr lang="en-IN" sz="1800" b="1" kern="150" dirty="0">
                <a:solidFill>
                  <a:srgbClr val="FF0000"/>
                </a:solidFill>
                <a:effectLst/>
                <a:latin typeface="Times New Roman" panose="02020603050405020304" pitchFamily="18" charset="0"/>
                <a:ea typeface="Nimbus Mono L"/>
                <a:cs typeface="Liberation Mono"/>
              </a:rPr>
              <a:t>z = 108</a:t>
            </a:r>
            <a:endParaRPr lang="en-IN" sz="1200" b="1" kern="150" dirty="0">
              <a:solidFill>
                <a:srgbClr val="FF0000"/>
              </a:solidFill>
              <a:effectLst/>
              <a:latin typeface="Liberation Mono"/>
              <a:ea typeface="Nimbus Mono L"/>
              <a:cs typeface="Liberation Mono"/>
            </a:endParaRPr>
          </a:p>
        </p:txBody>
      </p:sp>
    </p:spTree>
    <p:extLst>
      <p:ext uri="{BB962C8B-B14F-4D97-AF65-F5344CB8AC3E}">
        <p14:creationId xmlns:p14="http://schemas.microsoft.com/office/powerpoint/2010/main" val="39899339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55000" lnSpcReduction="20000"/>
          </a:bodyPr>
          <a:lstStyle/>
          <a:p>
            <a:r>
              <a:rPr lang="en-IN" b="1" dirty="0"/>
              <a:t>Explicit Type Conversion:</a:t>
            </a:r>
          </a:p>
          <a:p>
            <a:r>
              <a:rPr lang="en-IN" dirty="0"/>
              <a:t>Syntax:</a:t>
            </a:r>
            <a:endParaRPr lang="en-US" dirty="0"/>
          </a:p>
          <a:p>
            <a:r>
              <a:rPr lang="en-IN" dirty="0"/>
              <a:t>(type) expression</a:t>
            </a:r>
            <a:endParaRPr lang="en-US" dirty="0"/>
          </a:p>
          <a:p>
            <a:r>
              <a:rPr lang="en-IN" dirty="0"/>
              <a:t>Example:</a:t>
            </a:r>
            <a:endParaRPr lang="en-US"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 </a:t>
            </a:r>
            <a:r>
              <a:rPr lang="en-IN" dirty="0" err="1"/>
              <a:t>int</a:t>
            </a:r>
            <a:r>
              <a:rPr lang="en-IN" dirty="0"/>
              <a:t> main()</a:t>
            </a:r>
            <a:endParaRPr lang="en-US" dirty="0"/>
          </a:p>
          <a:p>
            <a:r>
              <a:rPr lang="en-IN" dirty="0"/>
              <a:t>{</a:t>
            </a:r>
            <a:endParaRPr lang="en-US" dirty="0"/>
          </a:p>
          <a:p>
            <a:r>
              <a:rPr lang="en-IN" dirty="0"/>
              <a:t>    double x = 1.2;</a:t>
            </a:r>
            <a:endParaRPr lang="en-US" dirty="0"/>
          </a:p>
          <a:p>
            <a:r>
              <a:rPr lang="en-IN" dirty="0"/>
              <a:t>  </a:t>
            </a:r>
            <a:endParaRPr lang="en-US" dirty="0"/>
          </a:p>
          <a:p>
            <a:r>
              <a:rPr lang="en-IN" dirty="0"/>
              <a:t>    // Explicit conversion from double to </a:t>
            </a:r>
            <a:r>
              <a:rPr lang="en-IN" dirty="0" err="1"/>
              <a:t>int</a:t>
            </a:r>
            <a:endParaRPr lang="en-US" dirty="0"/>
          </a:p>
          <a:p>
            <a:r>
              <a:rPr lang="en-IN" dirty="0"/>
              <a:t>    </a:t>
            </a:r>
            <a:r>
              <a:rPr lang="en-IN" dirty="0" err="1"/>
              <a:t>int</a:t>
            </a:r>
            <a:r>
              <a:rPr lang="en-IN" dirty="0"/>
              <a:t> sum = (</a:t>
            </a:r>
            <a:r>
              <a:rPr lang="en-IN" dirty="0" err="1"/>
              <a:t>int</a:t>
            </a:r>
            <a:r>
              <a:rPr lang="en-IN" dirty="0"/>
              <a:t>)x + 1;</a:t>
            </a:r>
            <a:endParaRPr lang="en-US" dirty="0"/>
          </a:p>
          <a:p>
            <a:r>
              <a:rPr lang="en-IN" dirty="0"/>
              <a:t>  </a:t>
            </a:r>
            <a:endParaRPr lang="en-US" dirty="0"/>
          </a:p>
          <a:p>
            <a:r>
              <a:rPr lang="en-IN" dirty="0"/>
              <a:t>    </a:t>
            </a:r>
            <a:r>
              <a:rPr lang="en-IN" dirty="0" err="1"/>
              <a:t>cout</a:t>
            </a:r>
            <a:r>
              <a:rPr lang="en-IN" dirty="0"/>
              <a:t> &lt;&lt; "Sum = " &lt;&lt; sum;</a:t>
            </a:r>
            <a:endParaRPr lang="en-US" dirty="0"/>
          </a:p>
          <a:p>
            <a:r>
              <a:rPr lang="en-IN" dirty="0"/>
              <a:t>  </a:t>
            </a:r>
            <a:endParaRPr lang="en-US" dirty="0"/>
          </a:p>
          <a:p>
            <a:r>
              <a:rPr lang="en-IN" dirty="0"/>
              <a:t>    return 0;</a:t>
            </a:r>
            <a:endParaRPr lang="en-US" dirty="0"/>
          </a:p>
          <a:p>
            <a:r>
              <a:rPr lang="en-IN" dirty="0"/>
              <a:t>}</a:t>
            </a:r>
          </a:p>
          <a:p>
            <a:r>
              <a:rPr lang="en-IN" b="1" dirty="0">
                <a:solidFill>
                  <a:srgbClr val="FF0000"/>
                </a:solidFill>
              </a:rPr>
              <a:t>Output:</a:t>
            </a:r>
            <a:endParaRPr lang="en-US" b="1" dirty="0">
              <a:solidFill>
                <a:srgbClr val="FF0000"/>
              </a:solidFill>
            </a:endParaRPr>
          </a:p>
          <a:p>
            <a:r>
              <a:rPr lang="en-IN" b="1" dirty="0">
                <a:solidFill>
                  <a:srgbClr val="FF0000"/>
                </a:solidFill>
              </a:rPr>
              <a:t>Sum = 2</a:t>
            </a:r>
            <a:endParaRPr lang="en-US" b="1" dirty="0">
              <a:solidFill>
                <a:srgbClr val="FF0000"/>
              </a:solidFill>
            </a:endParaRPr>
          </a:p>
          <a:p>
            <a:endParaRPr lang="en-US" dirty="0"/>
          </a:p>
        </p:txBody>
      </p:sp>
    </p:spTree>
    <p:extLst>
      <p:ext uri="{BB962C8B-B14F-4D97-AF65-F5344CB8AC3E}">
        <p14:creationId xmlns:p14="http://schemas.microsoft.com/office/powerpoint/2010/main" val="42195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92500" lnSpcReduction="20000"/>
          </a:bodyPr>
          <a:lstStyle/>
          <a:p>
            <a:r>
              <a:rPr lang="en-US" dirty="0"/>
              <a:t>In an imperative programming paradigm, the order of the steps is crucial, because a given step will have different consequences depending on the current values of variables when the step is executed.</a:t>
            </a:r>
          </a:p>
          <a:p>
            <a:r>
              <a:rPr lang="en-US" dirty="0"/>
              <a:t>Example in C:</a:t>
            </a:r>
          </a:p>
          <a:p>
            <a:r>
              <a:rPr lang="en-US" sz="2600" b="1" dirty="0">
                <a:solidFill>
                  <a:srgbClr val="FF0000"/>
                </a:solidFill>
              </a:rPr>
              <a:t>#include &lt;</a:t>
            </a:r>
            <a:r>
              <a:rPr lang="en-US" sz="2600" b="1" dirty="0" err="1">
                <a:solidFill>
                  <a:srgbClr val="FF0000"/>
                </a:solidFill>
              </a:rPr>
              <a:t>stdio.h</a:t>
            </a:r>
            <a:r>
              <a:rPr lang="en-US" sz="2600" b="1" dirty="0">
                <a:solidFill>
                  <a:srgbClr val="FF0000"/>
                </a:solidFill>
              </a:rPr>
              <a:t>&gt; </a:t>
            </a:r>
          </a:p>
          <a:p>
            <a:r>
              <a:rPr lang="en-US" sz="2600" b="1" dirty="0" err="1">
                <a:solidFill>
                  <a:srgbClr val="FF0000"/>
                </a:solidFill>
              </a:rPr>
              <a:t>int</a:t>
            </a:r>
            <a:r>
              <a:rPr lang="en-US" sz="2600" b="1" dirty="0">
                <a:solidFill>
                  <a:srgbClr val="FF0000"/>
                </a:solidFill>
              </a:rPr>
              <a:t> main()</a:t>
            </a:r>
          </a:p>
          <a:p>
            <a:r>
              <a:rPr lang="en-US" sz="2600" b="1" dirty="0">
                <a:solidFill>
                  <a:srgbClr val="FF0000"/>
                </a:solidFill>
              </a:rPr>
              <a:t> {</a:t>
            </a:r>
          </a:p>
          <a:p>
            <a:r>
              <a:rPr lang="en-US" sz="2600" b="1" dirty="0">
                <a:solidFill>
                  <a:srgbClr val="FF0000"/>
                </a:solidFill>
              </a:rPr>
              <a:t> </a:t>
            </a:r>
            <a:r>
              <a:rPr lang="en-US" sz="2600" b="1" dirty="0" err="1">
                <a:solidFill>
                  <a:srgbClr val="FF0000"/>
                </a:solidFill>
              </a:rPr>
              <a:t>int</a:t>
            </a:r>
            <a:r>
              <a:rPr lang="en-US" sz="2600" b="1" dirty="0">
                <a:solidFill>
                  <a:srgbClr val="FF0000"/>
                </a:solidFill>
              </a:rPr>
              <a:t> sum = 0;</a:t>
            </a:r>
          </a:p>
          <a:p>
            <a:r>
              <a:rPr lang="en-US" sz="2600" b="1" dirty="0">
                <a:solidFill>
                  <a:srgbClr val="FF0000"/>
                </a:solidFill>
              </a:rPr>
              <a:t> sum += 1; </a:t>
            </a:r>
          </a:p>
          <a:p>
            <a:r>
              <a:rPr lang="en-US" sz="2600" b="1" dirty="0">
                <a:solidFill>
                  <a:srgbClr val="FF0000"/>
                </a:solidFill>
              </a:rPr>
              <a:t>sum += 2; </a:t>
            </a:r>
          </a:p>
          <a:p>
            <a:r>
              <a:rPr lang="en-US" sz="2600" b="1" dirty="0">
                <a:solidFill>
                  <a:srgbClr val="FF0000"/>
                </a:solidFill>
              </a:rPr>
              <a:t>sum += 3;</a:t>
            </a:r>
          </a:p>
          <a:p>
            <a:r>
              <a:rPr lang="en-US" sz="2600" b="1" dirty="0">
                <a:solidFill>
                  <a:srgbClr val="FF0000"/>
                </a:solidFill>
              </a:rPr>
              <a:t> sum += 4;</a:t>
            </a:r>
          </a:p>
          <a:p>
            <a:r>
              <a:rPr lang="en-US" sz="2600" b="1" dirty="0">
                <a:solidFill>
                  <a:srgbClr val="FF0000"/>
                </a:solidFill>
              </a:rPr>
              <a:t> sum += 5;</a:t>
            </a:r>
          </a:p>
          <a:p>
            <a:r>
              <a:rPr lang="en-US" sz="2600" b="1" dirty="0" err="1">
                <a:solidFill>
                  <a:srgbClr val="FF0000"/>
                </a:solidFill>
              </a:rPr>
              <a:t>printf</a:t>
            </a:r>
            <a:r>
              <a:rPr lang="en-US" sz="2600" b="1" dirty="0">
                <a:solidFill>
                  <a:srgbClr val="FF0000"/>
                </a:solidFill>
              </a:rPr>
              <a:t>("The sum is: %d\n", sum);</a:t>
            </a:r>
          </a:p>
          <a:p>
            <a:r>
              <a:rPr lang="en-US" sz="2600" b="1" dirty="0">
                <a:solidFill>
                  <a:srgbClr val="FF0000"/>
                </a:solidFill>
              </a:rPr>
              <a:t>}</a:t>
            </a:r>
          </a:p>
        </p:txBody>
      </p:sp>
    </p:spTree>
    <p:extLst>
      <p:ext uri="{BB962C8B-B14F-4D97-AF65-F5344CB8AC3E}">
        <p14:creationId xmlns:p14="http://schemas.microsoft.com/office/powerpoint/2010/main" val="1975363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048000" y="737754"/>
            <a:ext cx="2514600" cy="838200"/>
          </a:xfrm>
          <a:prstGeom prst="ellipse">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C++ Control Statements</a:t>
            </a:r>
          </a:p>
        </p:txBody>
      </p:sp>
      <p:cxnSp>
        <p:nvCxnSpPr>
          <p:cNvPr id="8" name="Straight Connector 7"/>
          <p:cNvCxnSpPr/>
          <p:nvPr/>
        </p:nvCxnSpPr>
        <p:spPr>
          <a:xfrm>
            <a:off x="4343400" y="1586345"/>
            <a:ext cx="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057400" y="1974260"/>
            <a:ext cx="5257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057400" y="194655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43400" y="1974260"/>
            <a:ext cx="0" cy="4149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7315200" y="197426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1371600" y="2618495"/>
            <a:ext cx="1676400" cy="76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 Statements	</a:t>
            </a:r>
          </a:p>
        </p:txBody>
      </p:sp>
      <p:sp>
        <p:nvSpPr>
          <p:cNvPr id="23" name="Rounded Rectangle 22"/>
          <p:cNvSpPr/>
          <p:nvPr/>
        </p:nvSpPr>
        <p:spPr>
          <a:xfrm>
            <a:off x="3505200" y="2389169"/>
            <a:ext cx="1752600" cy="7620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 Statements</a:t>
            </a:r>
          </a:p>
        </p:txBody>
      </p:sp>
      <p:sp>
        <p:nvSpPr>
          <p:cNvPr id="24" name="Rounded Rectangle 23"/>
          <p:cNvSpPr/>
          <p:nvPr/>
        </p:nvSpPr>
        <p:spPr>
          <a:xfrm>
            <a:off x="6515100" y="2660060"/>
            <a:ext cx="1600200" cy="6858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Jump Statements</a:t>
            </a:r>
          </a:p>
        </p:txBody>
      </p:sp>
      <p:cxnSp>
        <p:nvCxnSpPr>
          <p:cNvPr id="26" name="Straight Connector 25"/>
          <p:cNvCxnSpPr>
            <a:stCxn id="19" idx="2"/>
          </p:cNvCxnSpPr>
          <p:nvPr/>
        </p:nvCxnSpPr>
        <p:spPr>
          <a:xfrm>
            <a:off x="2209800" y="3380495"/>
            <a:ext cx="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447800" y="3609095"/>
            <a:ext cx="1219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447800" y="3609095"/>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46218" y="3609095"/>
            <a:ext cx="0" cy="266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876300" y="3875795"/>
            <a:ext cx="1143000" cy="6858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if… else</a:t>
            </a:r>
          </a:p>
        </p:txBody>
      </p:sp>
      <p:sp>
        <p:nvSpPr>
          <p:cNvPr id="34" name="Rounded Rectangle 33"/>
          <p:cNvSpPr/>
          <p:nvPr/>
        </p:nvSpPr>
        <p:spPr>
          <a:xfrm>
            <a:off x="2182091" y="3875069"/>
            <a:ext cx="1219200" cy="6858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switch … case</a:t>
            </a:r>
          </a:p>
        </p:txBody>
      </p:sp>
      <p:cxnSp>
        <p:nvCxnSpPr>
          <p:cNvPr id="36" name="Straight Connector 35"/>
          <p:cNvCxnSpPr/>
          <p:nvPr/>
        </p:nvCxnSpPr>
        <p:spPr>
          <a:xfrm flipH="1">
            <a:off x="4343400" y="3125178"/>
            <a:ext cx="38100" cy="1436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3505200" y="4561595"/>
            <a:ext cx="1752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505200" y="4561595"/>
            <a:ext cx="0" cy="4676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362450" y="4560869"/>
            <a:ext cx="24245" cy="468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257800" y="4560869"/>
            <a:ext cx="0" cy="468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2545775" y="5049980"/>
            <a:ext cx="1143000" cy="609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while</a:t>
            </a:r>
          </a:p>
        </p:txBody>
      </p:sp>
      <p:sp>
        <p:nvSpPr>
          <p:cNvPr id="54" name="Rounded Rectangle 53"/>
          <p:cNvSpPr/>
          <p:nvPr/>
        </p:nvSpPr>
        <p:spPr>
          <a:xfrm>
            <a:off x="3810000" y="5029200"/>
            <a:ext cx="1219200" cy="6858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do…while</a:t>
            </a:r>
          </a:p>
        </p:txBody>
      </p:sp>
      <p:sp>
        <p:nvSpPr>
          <p:cNvPr id="56" name="Rounded Rectangle 55"/>
          <p:cNvSpPr/>
          <p:nvPr/>
        </p:nvSpPr>
        <p:spPr>
          <a:xfrm>
            <a:off x="5181600" y="5029200"/>
            <a:ext cx="762000" cy="609600"/>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for</a:t>
            </a:r>
          </a:p>
        </p:txBody>
      </p:sp>
      <p:cxnSp>
        <p:nvCxnSpPr>
          <p:cNvPr id="59" name="Straight Connector 58"/>
          <p:cNvCxnSpPr>
            <a:stCxn id="24" idx="2"/>
          </p:cNvCxnSpPr>
          <p:nvPr/>
        </p:nvCxnSpPr>
        <p:spPr>
          <a:xfrm>
            <a:off x="7315200" y="3345860"/>
            <a:ext cx="0" cy="497526"/>
          </a:xfrm>
          <a:prstGeom prst="line">
            <a:avLst/>
          </a:prstGeom>
        </p:spPr>
        <p:style>
          <a:lnRef idx="1">
            <a:schemeClr val="accent1"/>
          </a:lnRef>
          <a:fillRef idx="0">
            <a:schemeClr val="accent1"/>
          </a:fillRef>
          <a:effectRef idx="0">
            <a:schemeClr val="accent1"/>
          </a:effectRef>
          <a:fontRef idx="minor">
            <a:schemeClr val="tx1"/>
          </a:fontRef>
        </p:style>
      </p:cxnSp>
      <p:sp>
        <p:nvSpPr>
          <p:cNvPr id="60" name="Rounded Rectangle 59"/>
          <p:cNvSpPr/>
          <p:nvPr/>
        </p:nvSpPr>
        <p:spPr>
          <a:xfrm>
            <a:off x="5448300" y="4218695"/>
            <a:ext cx="990600" cy="57670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break</a:t>
            </a:r>
          </a:p>
        </p:txBody>
      </p:sp>
      <p:sp>
        <p:nvSpPr>
          <p:cNvPr id="61" name="Rounded Rectangle 60"/>
          <p:cNvSpPr/>
          <p:nvPr/>
        </p:nvSpPr>
        <p:spPr>
          <a:xfrm>
            <a:off x="6556665" y="4211028"/>
            <a:ext cx="1295400" cy="57670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C00000"/>
                </a:solidFill>
              </a:rPr>
              <a:t>continue</a:t>
            </a:r>
          </a:p>
        </p:txBody>
      </p:sp>
      <p:sp>
        <p:nvSpPr>
          <p:cNvPr id="62" name="Rounded Rectangle 61"/>
          <p:cNvSpPr/>
          <p:nvPr/>
        </p:nvSpPr>
        <p:spPr>
          <a:xfrm>
            <a:off x="8001000" y="4190232"/>
            <a:ext cx="990600" cy="576702"/>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rgbClr val="C00000"/>
                </a:solidFill>
              </a:rPr>
              <a:t>goto</a:t>
            </a:r>
            <a:endParaRPr lang="en-US" sz="2000" b="1" dirty="0">
              <a:solidFill>
                <a:srgbClr val="C00000"/>
              </a:solidFill>
            </a:endParaRPr>
          </a:p>
        </p:txBody>
      </p:sp>
      <p:cxnSp>
        <p:nvCxnSpPr>
          <p:cNvPr id="65" name="Straight Connector 64"/>
          <p:cNvCxnSpPr/>
          <p:nvPr/>
        </p:nvCxnSpPr>
        <p:spPr>
          <a:xfrm>
            <a:off x="6172200" y="3875795"/>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172200" y="3875795"/>
            <a:ext cx="0" cy="335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7315200" y="3854998"/>
            <a:ext cx="0" cy="3636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8305800" y="3875795"/>
            <a:ext cx="0" cy="314437"/>
          </a:xfrm>
          <a:prstGeom prst="straightConnector1">
            <a:avLst/>
          </a:prstGeom>
          <a:ln w="19050" cmpd="db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560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62500" lnSpcReduction="20000"/>
          </a:bodyPr>
          <a:lstStyle/>
          <a:p>
            <a:r>
              <a:rPr lang="en-IN" b="1" dirty="0"/>
              <a:t>C++ if-else</a:t>
            </a:r>
            <a:endParaRPr lang="en-US" dirty="0"/>
          </a:p>
          <a:p>
            <a:r>
              <a:rPr lang="en-IN" dirty="0"/>
              <a:t>various types of if statements in C++.</a:t>
            </a:r>
            <a:endParaRPr lang="en-US" dirty="0"/>
          </a:p>
          <a:p>
            <a:pPr lvl="0"/>
            <a:r>
              <a:rPr lang="en-IN" dirty="0"/>
              <a:t>if statement</a:t>
            </a:r>
            <a:endParaRPr lang="en-US" dirty="0"/>
          </a:p>
          <a:p>
            <a:r>
              <a:rPr lang="en-IN" dirty="0"/>
              <a:t>Syntax:</a:t>
            </a:r>
          </a:p>
          <a:p>
            <a:pPr marL="0" indent="0">
              <a:buNone/>
            </a:pPr>
            <a:r>
              <a:rPr lang="en-IN" dirty="0"/>
              <a:t>		if(condition)</a:t>
            </a:r>
            <a:endParaRPr lang="en-US" dirty="0"/>
          </a:p>
          <a:p>
            <a:pPr marL="0" indent="0">
              <a:buNone/>
            </a:pPr>
            <a:r>
              <a:rPr lang="en-IN" dirty="0"/>
              <a:t>		{    </a:t>
            </a:r>
            <a:endParaRPr lang="en-US" dirty="0"/>
          </a:p>
          <a:p>
            <a:pPr marL="0" indent="0">
              <a:buNone/>
            </a:pPr>
            <a:r>
              <a:rPr lang="en-IN" dirty="0"/>
              <a:t>		//code to be executed    </a:t>
            </a:r>
            <a:endParaRPr lang="en-US" dirty="0"/>
          </a:p>
          <a:p>
            <a:pPr marL="0" indent="0">
              <a:buNone/>
            </a:pPr>
            <a:r>
              <a:rPr lang="en-IN" dirty="0"/>
              <a:t>		} </a:t>
            </a:r>
            <a:endParaRPr lang="en-US" dirty="0"/>
          </a:p>
          <a:p>
            <a:r>
              <a:rPr lang="en-IN" dirty="0"/>
              <a:t>Ex: given number is even or not</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a:t>   </a:t>
            </a:r>
            <a:r>
              <a:rPr lang="en-IN" dirty="0" err="1"/>
              <a:t>int</a:t>
            </a:r>
            <a:r>
              <a:rPr lang="en-IN" dirty="0"/>
              <a:t> main () {  </a:t>
            </a:r>
            <a:endParaRPr lang="en-US" dirty="0"/>
          </a:p>
          <a:p>
            <a:r>
              <a:rPr lang="en-IN" dirty="0"/>
              <a:t>   </a:t>
            </a:r>
            <a:r>
              <a:rPr lang="en-IN" dirty="0" err="1"/>
              <a:t>int</a:t>
            </a:r>
            <a:r>
              <a:rPr lang="en-IN" dirty="0"/>
              <a:t> </a:t>
            </a:r>
            <a:r>
              <a:rPr lang="en-IN" dirty="0" err="1"/>
              <a:t>num</a:t>
            </a:r>
            <a:r>
              <a:rPr lang="en-IN" dirty="0"/>
              <a:t> = 10;    </a:t>
            </a:r>
            <a:endParaRPr lang="en-US" dirty="0"/>
          </a:p>
          <a:p>
            <a:r>
              <a:rPr lang="en-IN" dirty="0"/>
              <a:t>            if (</a:t>
            </a:r>
            <a:r>
              <a:rPr lang="en-IN" dirty="0" err="1"/>
              <a:t>num</a:t>
            </a:r>
            <a:r>
              <a:rPr lang="en-IN" dirty="0"/>
              <a:t> % 2 == 0)    </a:t>
            </a:r>
            <a:endParaRPr lang="en-US" dirty="0"/>
          </a:p>
          <a:p>
            <a:r>
              <a:rPr lang="en-IN" dirty="0"/>
              <a:t>            {    </a:t>
            </a:r>
            <a:endParaRPr lang="en-US" dirty="0"/>
          </a:p>
          <a:p>
            <a:r>
              <a:rPr lang="en-IN" dirty="0"/>
              <a:t>                </a:t>
            </a:r>
            <a:r>
              <a:rPr lang="en-IN" dirty="0" err="1"/>
              <a:t>cout</a:t>
            </a:r>
            <a:r>
              <a:rPr lang="en-IN" dirty="0"/>
              <a:t>&lt;&lt;"It is even number";    </a:t>
            </a:r>
            <a:endParaRPr lang="en-US" dirty="0"/>
          </a:p>
          <a:p>
            <a:r>
              <a:rPr lang="en-IN" dirty="0"/>
              <a:t>            }   </a:t>
            </a:r>
            <a:endParaRPr lang="en-US" dirty="0"/>
          </a:p>
          <a:p>
            <a:r>
              <a:rPr lang="en-IN" dirty="0"/>
              <a:t>   return 0;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062198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4100945" cy="5821363"/>
          </a:xfrm>
        </p:spPr>
        <p:txBody>
          <a:bodyPr>
            <a:normAutofit/>
          </a:bodyPr>
          <a:lstStyle/>
          <a:p>
            <a:r>
              <a:rPr lang="en-IN" sz="2400" dirty="0"/>
              <a:t>IF-else Statement</a:t>
            </a:r>
            <a:endParaRPr lang="en-US" sz="2400" b="1" dirty="0"/>
          </a:p>
          <a:p>
            <a:r>
              <a:rPr lang="en-IN" sz="2400" dirty="0"/>
              <a:t>Syntax:</a:t>
            </a:r>
          </a:p>
          <a:p>
            <a:pPr marL="0" indent="0">
              <a:buNone/>
            </a:pPr>
            <a:r>
              <a:rPr lang="en-IN" sz="2400" dirty="0"/>
              <a:t>if(condition)</a:t>
            </a:r>
            <a:endParaRPr lang="en-US" sz="2400" dirty="0"/>
          </a:p>
          <a:p>
            <a:pPr marL="0" indent="0">
              <a:buNone/>
            </a:pPr>
            <a:r>
              <a:rPr lang="en-IN" sz="2400" dirty="0"/>
              <a:t>{    </a:t>
            </a:r>
            <a:endParaRPr lang="en-US" sz="2400" dirty="0"/>
          </a:p>
          <a:p>
            <a:pPr marL="0" indent="0">
              <a:buNone/>
            </a:pPr>
            <a:r>
              <a:rPr lang="en-IN" sz="2400" dirty="0"/>
              <a:t>//code if condition is true    </a:t>
            </a:r>
            <a:endParaRPr lang="en-US" sz="2400" dirty="0"/>
          </a:p>
          <a:p>
            <a:pPr marL="0" indent="0">
              <a:buNone/>
            </a:pPr>
            <a:r>
              <a:rPr lang="en-IN" sz="2400" dirty="0"/>
              <a:t>}</a:t>
            </a:r>
            <a:endParaRPr lang="en-US" sz="2400" dirty="0"/>
          </a:p>
          <a:p>
            <a:pPr marL="0" indent="0">
              <a:buNone/>
            </a:pPr>
            <a:r>
              <a:rPr lang="en-IN" sz="2400" dirty="0"/>
              <a:t>else</a:t>
            </a:r>
            <a:endParaRPr lang="en-US" sz="2400" dirty="0"/>
          </a:p>
          <a:p>
            <a:pPr marL="0" indent="0">
              <a:buNone/>
            </a:pPr>
            <a:r>
              <a:rPr lang="en-IN" sz="2400" dirty="0"/>
              <a:t>{    </a:t>
            </a:r>
            <a:endParaRPr lang="en-US" sz="2400" dirty="0"/>
          </a:p>
          <a:p>
            <a:pPr marL="0" indent="0">
              <a:buNone/>
            </a:pPr>
            <a:r>
              <a:rPr lang="en-IN" sz="2400" dirty="0"/>
              <a:t>//code if condition is false    </a:t>
            </a:r>
            <a:endParaRPr lang="en-US" sz="2400" dirty="0"/>
          </a:p>
          <a:p>
            <a:pPr marL="0" indent="0">
              <a:buNone/>
            </a:pPr>
            <a:r>
              <a:rPr lang="en-IN" sz="2400" dirty="0"/>
              <a:t>}    </a:t>
            </a:r>
            <a:endParaRPr lang="en-US" sz="2400" dirty="0"/>
          </a:p>
          <a:p>
            <a:pPr marL="0" indent="0">
              <a:buNone/>
            </a:pPr>
            <a:r>
              <a:rPr lang="en-IN" sz="2400" dirty="0"/>
              <a:t> </a:t>
            </a:r>
            <a:endParaRPr lang="en-US" sz="2400" dirty="0"/>
          </a:p>
        </p:txBody>
      </p:sp>
      <p:sp>
        <p:nvSpPr>
          <p:cNvPr id="4" name="Rectangle 3"/>
          <p:cNvSpPr/>
          <p:nvPr/>
        </p:nvSpPr>
        <p:spPr>
          <a:xfrm>
            <a:off x="4114800" y="304800"/>
            <a:ext cx="5015345" cy="5324535"/>
          </a:xfrm>
          <a:prstGeom prst="rect">
            <a:avLst/>
          </a:prstGeom>
        </p:spPr>
        <p:txBody>
          <a:bodyPr wrap="square">
            <a:spAutoFit/>
          </a:bodyPr>
          <a:lstStyle/>
          <a:p>
            <a:r>
              <a:rPr lang="en-IN" sz="2000" b="1" dirty="0">
                <a:solidFill>
                  <a:srgbClr val="FF0000"/>
                </a:solidFill>
              </a:rPr>
              <a:t>Ex: given number is even or odd</a:t>
            </a:r>
            <a:endParaRPr lang="en-US" sz="2000" b="1" dirty="0">
              <a:solidFill>
                <a:srgbClr val="FF0000"/>
              </a:solidFill>
            </a:endParaRPr>
          </a:p>
          <a:p>
            <a:r>
              <a:rPr lang="en-IN" sz="2000" b="1" dirty="0">
                <a:solidFill>
                  <a:srgbClr val="FF0000"/>
                </a:solidFill>
              </a:rPr>
              <a:t>#include &lt;</a:t>
            </a:r>
            <a:r>
              <a:rPr lang="en-IN" sz="2000" b="1" dirty="0" err="1">
                <a:solidFill>
                  <a:srgbClr val="FF0000"/>
                </a:solidFill>
              </a:rPr>
              <a:t>iostream</a:t>
            </a:r>
            <a:r>
              <a:rPr lang="en-IN" sz="2000" b="1" dirty="0">
                <a:solidFill>
                  <a:srgbClr val="FF0000"/>
                </a:solidFill>
              </a:rPr>
              <a:t>&gt;  </a:t>
            </a:r>
            <a:endParaRPr lang="en-US" sz="2000" b="1" dirty="0">
              <a:solidFill>
                <a:srgbClr val="FF0000"/>
              </a:solidFill>
            </a:endParaRPr>
          </a:p>
          <a:p>
            <a:r>
              <a:rPr lang="en-IN" sz="2000" b="1" dirty="0">
                <a:solidFill>
                  <a:srgbClr val="FF0000"/>
                </a:solidFill>
              </a:rPr>
              <a:t>using namespace </a:t>
            </a:r>
            <a:r>
              <a:rPr lang="en-IN" sz="2000" b="1" dirty="0" err="1">
                <a:solidFill>
                  <a:srgbClr val="FF0000"/>
                </a:solidFill>
              </a:rPr>
              <a:t>std</a:t>
            </a:r>
            <a:r>
              <a:rPr lang="en-IN" sz="2000" b="1" dirty="0">
                <a:solidFill>
                  <a:srgbClr val="FF0000"/>
                </a:solidFill>
              </a:rPr>
              <a:t>;  </a:t>
            </a:r>
            <a:endParaRPr lang="en-US" sz="2000" b="1" dirty="0">
              <a:solidFill>
                <a:srgbClr val="FF0000"/>
              </a:solidFill>
            </a:endParaRPr>
          </a:p>
          <a:p>
            <a:r>
              <a:rPr lang="en-IN" sz="2000" b="1" dirty="0" err="1">
                <a:solidFill>
                  <a:srgbClr val="FF0000"/>
                </a:solidFill>
              </a:rPr>
              <a:t>int</a:t>
            </a:r>
            <a:r>
              <a:rPr lang="en-IN" sz="2000" b="1" dirty="0">
                <a:solidFill>
                  <a:srgbClr val="FF0000"/>
                </a:solidFill>
              </a:rPr>
              <a:t> main () {  </a:t>
            </a:r>
            <a:endParaRPr lang="en-US" sz="2000" b="1" dirty="0">
              <a:solidFill>
                <a:srgbClr val="FF0000"/>
              </a:solidFill>
            </a:endParaRPr>
          </a:p>
          <a:p>
            <a:r>
              <a:rPr lang="en-IN" sz="2000" b="1" dirty="0">
                <a:solidFill>
                  <a:srgbClr val="FF0000"/>
                </a:solidFill>
              </a:rPr>
              <a:t>    </a:t>
            </a:r>
            <a:r>
              <a:rPr lang="en-IN" sz="2000" b="1" dirty="0" err="1">
                <a:solidFill>
                  <a:srgbClr val="FF0000"/>
                </a:solidFill>
              </a:rPr>
              <a:t>int</a:t>
            </a:r>
            <a:r>
              <a:rPr lang="en-IN" sz="2000" b="1" dirty="0">
                <a:solidFill>
                  <a:srgbClr val="FF0000"/>
                </a:solidFill>
              </a:rPr>
              <a:t> </a:t>
            </a:r>
            <a:r>
              <a:rPr lang="en-IN" sz="2000" b="1" dirty="0" err="1">
                <a:solidFill>
                  <a:srgbClr val="FF0000"/>
                </a:solidFill>
              </a:rPr>
              <a:t>num</a:t>
            </a:r>
            <a:r>
              <a:rPr lang="en-IN" sz="2000" b="1" dirty="0">
                <a:solidFill>
                  <a:srgbClr val="FF0000"/>
                </a:solidFill>
              </a:rPr>
              <a:t>;  </a:t>
            </a:r>
            <a:endParaRPr lang="en-US" sz="2000" b="1" dirty="0">
              <a:solidFill>
                <a:srgbClr val="FF0000"/>
              </a:solidFill>
            </a:endParaRPr>
          </a:p>
          <a:p>
            <a:r>
              <a:rPr lang="en-IN" sz="2000" b="1" dirty="0">
                <a:solidFill>
                  <a:srgbClr val="FF0000"/>
                </a:solidFill>
              </a:rPr>
              <a:t>    </a:t>
            </a:r>
            <a:r>
              <a:rPr lang="en-IN" sz="2000" b="1" dirty="0" err="1">
                <a:solidFill>
                  <a:srgbClr val="FF0000"/>
                </a:solidFill>
              </a:rPr>
              <a:t>cout</a:t>
            </a:r>
            <a:r>
              <a:rPr lang="en-IN" sz="2000" b="1" dirty="0">
                <a:solidFill>
                  <a:srgbClr val="FF0000"/>
                </a:solidFill>
              </a:rPr>
              <a:t>&lt;&lt;"Enter a Number: ";  </a:t>
            </a:r>
            <a:endParaRPr lang="en-US" sz="2000" b="1" dirty="0">
              <a:solidFill>
                <a:srgbClr val="FF0000"/>
              </a:solidFill>
            </a:endParaRPr>
          </a:p>
          <a:p>
            <a:r>
              <a:rPr lang="en-IN" sz="2000" b="1" dirty="0">
                <a:solidFill>
                  <a:srgbClr val="FF0000"/>
                </a:solidFill>
              </a:rPr>
              <a:t>    </a:t>
            </a:r>
            <a:r>
              <a:rPr lang="en-IN" sz="2000" b="1" dirty="0" err="1">
                <a:solidFill>
                  <a:srgbClr val="FF0000"/>
                </a:solidFill>
              </a:rPr>
              <a:t>cin</a:t>
            </a:r>
            <a:r>
              <a:rPr lang="en-IN" sz="2000" b="1" dirty="0">
                <a:solidFill>
                  <a:srgbClr val="FF0000"/>
                </a:solidFill>
              </a:rPr>
              <a:t>&gt;&gt;</a:t>
            </a:r>
            <a:r>
              <a:rPr lang="en-IN" sz="2000" b="1" dirty="0" err="1">
                <a:solidFill>
                  <a:srgbClr val="FF0000"/>
                </a:solidFill>
              </a:rPr>
              <a:t>num</a:t>
            </a:r>
            <a:r>
              <a:rPr lang="en-IN" sz="2000" b="1" dirty="0">
                <a:solidFill>
                  <a:srgbClr val="FF0000"/>
                </a:solidFill>
              </a:rPr>
              <a:t>;  </a:t>
            </a:r>
            <a:endParaRPr lang="en-US" sz="2000" b="1" dirty="0">
              <a:solidFill>
                <a:srgbClr val="FF0000"/>
              </a:solidFill>
            </a:endParaRPr>
          </a:p>
          <a:p>
            <a:r>
              <a:rPr lang="en-IN" sz="2000" b="1" dirty="0">
                <a:solidFill>
                  <a:srgbClr val="FF0000"/>
                </a:solidFill>
              </a:rPr>
              <a:t>            if (</a:t>
            </a:r>
            <a:r>
              <a:rPr lang="en-IN" sz="2000" b="1" dirty="0" err="1">
                <a:solidFill>
                  <a:srgbClr val="FF0000"/>
                </a:solidFill>
              </a:rPr>
              <a:t>num</a:t>
            </a:r>
            <a:r>
              <a:rPr lang="en-IN" sz="2000" b="1" dirty="0">
                <a:solidFill>
                  <a:srgbClr val="FF0000"/>
                </a:solidFill>
              </a:rPr>
              <a:t> % 2 == 0)    </a:t>
            </a:r>
            <a:endParaRPr lang="en-US" sz="2000" b="1" dirty="0">
              <a:solidFill>
                <a:srgbClr val="FF0000"/>
              </a:solidFill>
            </a:endParaRPr>
          </a:p>
          <a:p>
            <a:r>
              <a:rPr lang="en-IN" sz="2000" b="1" dirty="0">
                <a:solidFill>
                  <a:srgbClr val="FF0000"/>
                </a:solidFill>
              </a:rPr>
              <a:t>            {    </a:t>
            </a:r>
            <a:endParaRPr lang="en-US" sz="2000" b="1" dirty="0">
              <a:solidFill>
                <a:srgbClr val="FF0000"/>
              </a:solidFill>
            </a:endParaRPr>
          </a:p>
          <a:p>
            <a:r>
              <a:rPr lang="en-IN" sz="2000" b="1" dirty="0">
                <a:solidFill>
                  <a:srgbClr val="FF0000"/>
                </a:solidFill>
              </a:rPr>
              <a:t>                </a:t>
            </a:r>
            <a:r>
              <a:rPr lang="en-IN" sz="2000" b="1" dirty="0" err="1">
                <a:solidFill>
                  <a:srgbClr val="FF0000"/>
                </a:solidFill>
              </a:rPr>
              <a:t>cout</a:t>
            </a:r>
            <a:r>
              <a:rPr lang="en-IN" sz="2000" b="1" dirty="0">
                <a:solidFill>
                  <a:srgbClr val="FF0000"/>
                </a:solidFill>
              </a:rPr>
              <a:t>&lt;&lt;"It is even number"&lt;&lt;</a:t>
            </a:r>
            <a:r>
              <a:rPr lang="en-IN" sz="2000" b="1" dirty="0" err="1">
                <a:solidFill>
                  <a:srgbClr val="FF0000"/>
                </a:solidFill>
              </a:rPr>
              <a:t>endl</a:t>
            </a:r>
            <a:r>
              <a:rPr lang="en-IN" sz="2000" b="1" dirty="0">
                <a:solidFill>
                  <a:srgbClr val="FF0000"/>
                </a:solidFill>
              </a:rPr>
              <a:t>;    </a:t>
            </a:r>
            <a:endParaRPr lang="en-US" sz="2000" b="1" dirty="0">
              <a:solidFill>
                <a:srgbClr val="FF0000"/>
              </a:solidFill>
            </a:endParaRPr>
          </a:p>
          <a:p>
            <a:r>
              <a:rPr lang="en-IN" sz="2000" b="1" dirty="0">
                <a:solidFill>
                  <a:srgbClr val="FF0000"/>
                </a:solidFill>
              </a:rPr>
              <a:t>            }   </a:t>
            </a:r>
            <a:endParaRPr lang="en-US" sz="2000" b="1" dirty="0">
              <a:solidFill>
                <a:srgbClr val="FF0000"/>
              </a:solidFill>
            </a:endParaRPr>
          </a:p>
          <a:p>
            <a:r>
              <a:rPr lang="en-IN" sz="2000" b="1" dirty="0">
                <a:solidFill>
                  <a:srgbClr val="FF0000"/>
                </a:solidFill>
              </a:rPr>
              <a:t>            else  </a:t>
            </a:r>
            <a:endParaRPr lang="en-US" sz="2000" b="1" dirty="0">
              <a:solidFill>
                <a:srgbClr val="FF0000"/>
              </a:solidFill>
            </a:endParaRPr>
          </a:p>
          <a:p>
            <a:r>
              <a:rPr lang="en-IN" sz="2000" b="1" dirty="0">
                <a:solidFill>
                  <a:srgbClr val="FF0000"/>
                </a:solidFill>
              </a:rPr>
              <a:t>            {    </a:t>
            </a:r>
            <a:endParaRPr lang="en-US" sz="2000" b="1" dirty="0">
              <a:solidFill>
                <a:srgbClr val="FF0000"/>
              </a:solidFill>
            </a:endParaRPr>
          </a:p>
          <a:p>
            <a:r>
              <a:rPr lang="en-IN" sz="2000" b="1" dirty="0">
                <a:solidFill>
                  <a:srgbClr val="FF0000"/>
                </a:solidFill>
              </a:rPr>
              <a:t>                </a:t>
            </a:r>
            <a:r>
              <a:rPr lang="en-IN" sz="2000" b="1" dirty="0" err="1">
                <a:solidFill>
                  <a:srgbClr val="FF0000"/>
                </a:solidFill>
              </a:rPr>
              <a:t>cout</a:t>
            </a:r>
            <a:r>
              <a:rPr lang="en-IN" sz="2000" b="1" dirty="0">
                <a:solidFill>
                  <a:srgbClr val="FF0000"/>
                </a:solidFill>
              </a:rPr>
              <a:t>&lt;&lt;"It is odd number"&lt;&lt;</a:t>
            </a:r>
            <a:r>
              <a:rPr lang="en-IN" sz="2000" b="1" dirty="0" err="1">
                <a:solidFill>
                  <a:srgbClr val="FF0000"/>
                </a:solidFill>
              </a:rPr>
              <a:t>endl</a:t>
            </a:r>
            <a:r>
              <a:rPr lang="en-IN" sz="2000" b="1" dirty="0">
                <a:solidFill>
                  <a:srgbClr val="FF0000"/>
                </a:solidFill>
              </a:rPr>
              <a:t>;    </a:t>
            </a:r>
            <a:endParaRPr lang="en-US" sz="2000" b="1" dirty="0">
              <a:solidFill>
                <a:srgbClr val="FF0000"/>
              </a:solidFill>
            </a:endParaRPr>
          </a:p>
          <a:p>
            <a:r>
              <a:rPr lang="en-IN" sz="2000" b="1" dirty="0">
                <a:solidFill>
                  <a:srgbClr val="FF0000"/>
                </a:solidFill>
              </a:rPr>
              <a:t>            }  </a:t>
            </a:r>
            <a:endParaRPr lang="en-US" sz="2000" b="1" dirty="0">
              <a:solidFill>
                <a:srgbClr val="FF0000"/>
              </a:solidFill>
            </a:endParaRPr>
          </a:p>
          <a:p>
            <a:r>
              <a:rPr lang="en-IN" sz="2000" b="1" dirty="0">
                <a:solidFill>
                  <a:srgbClr val="FF0000"/>
                </a:solidFill>
              </a:rPr>
              <a:t>   return 0;  </a:t>
            </a:r>
            <a:endParaRPr lang="en-US" sz="2000" b="1" dirty="0">
              <a:solidFill>
                <a:srgbClr val="FF0000"/>
              </a:solidFill>
            </a:endParaRPr>
          </a:p>
          <a:p>
            <a:r>
              <a:rPr lang="en-IN" sz="2000" b="1" dirty="0">
                <a:solidFill>
                  <a:srgbClr val="FF0000"/>
                </a:solidFill>
              </a:rPr>
              <a:t>}  </a:t>
            </a:r>
            <a:endParaRPr lang="en-US" sz="2000" b="1" dirty="0">
              <a:solidFill>
                <a:srgbClr val="FF0000"/>
              </a:solidFill>
            </a:endParaRPr>
          </a:p>
        </p:txBody>
      </p:sp>
    </p:spTree>
    <p:extLst>
      <p:ext uri="{BB962C8B-B14F-4D97-AF65-F5344CB8AC3E}">
        <p14:creationId xmlns:p14="http://schemas.microsoft.com/office/powerpoint/2010/main" val="3634106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5791200" cy="5745163"/>
          </a:xfrm>
        </p:spPr>
        <p:txBody>
          <a:bodyPr>
            <a:noAutofit/>
          </a:bodyPr>
          <a:lstStyle/>
          <a:p>
            <a:r>
              <a:rPr lang="en-IN" sz="2200" dirty="0"/>
              <a:t>IF-else-if ladder Statement</a:t>
            </a:r>
            <a:endParaRPr lang="en-US" sz="2200" b="1" dirty="0"/>
          </a:p>
          <a:p>
            <a:r>
              <a:rPr lang="en-IN" sz="2200" dirty="0"/>
              <a:t>Syntax:</a:t>
            </a:r>
          </a:p>
          <a:p>
            <a:r>
              <a:rPr lang="en-IN" sz="2200" dirty="0"/>
              <a:t>if(condition1){    </a:t>
            </a:r>
            <a:endParaRPr lang="en-US" sz="2200" dirty="0"/>
          </a:p>
          <a:p>
            <a:r>
              <a:rPr lang="en-IN" sz="2200" dirty="0"/>
              <a:t>//code to be executed if condition1 is true    </a:t>
            </a:r>
            <a:endParaRPr lang="en-US" sz="2200" dirty="0"/>
          </a:p>
          <a:p>
            <a:r>
              <a:rPr lang="en-IN" sz="2200" dirty="0"/>
              <a:t>}else if(condition2){    </a:t>
            </a:r>
            <a:endParaRPr lang="en-US" sz="2200" dirty="0"/>
          </a:p>
          <a:p>
            <a:r>
              <a:rPr lang="en-IN" sz="2200" dirty="0"/>
              <a:t>//code to be executed if condition2 is true    </a:t>
            </a:r>
            <a:endParaRPr lang="en-US" sz="2200" dirty="0"/>
          </a:p>
          <a:p>
            <a:r>
              <a:rPr lang="en-IN" sz="2200" dirty="0"/>
              <a:t>}    </a:t>
            </a:r>
            <a:endParaRPr lang="en-US" sz="2200" dirty="0"/>
          </a:p>
          <a:p>
            <a:r>
              <a:rPr lang="en-IN" sz="2200" dirty="0"/>
              <a:t>else if(condition3){    </a:t>
            </a:r>
            <a:endParaRPr lang="en-US" sz="2200" dirty="0"/>
          </a:p>
          <a:p>
            <a:r>
              <a:rPr lang="en-IN" sz="2200" dirty="0"/>
              <a:t>//code to be executed if condition3 is true    </a:t>
            </a:r>
            <a:endParaRPr lang="en-US" sz="2200" dirty="0"/>
          </a:p>
          <a:p>
            <a:r>
              <a:rPr lang="en-IN" sz="2200" dirty="0"/>
              <a:t>}    </a:t>
            </a:r>
            <a:endParaRPr lang="en-US" sz="2200" dirty="0"/>
          </a:p>
          <a:p>
            <a:r>
              <a:rPr lang="en-IN" sz="2200" dirty="0"/>
              <a:t>...    </a:t>
            </a:r>
            <a:endParaRPr lang="en-US" sz="2200" dirty="0"/>
          </a:p>
          <a:p>
            <a:r>
              <a:rPr lang="en-IN" sz="2200" dirty="0"/>
              <a:t>else{    </a:t>
            </a:r>
            <a:endParaRPr lang="en-US" sz="2200" dirty="0"/>
          </a:p>
          <a:p>
            <a:r>
              <a:rPr lang="en-IN" sz="2200" dirty="0"/>
              <a:t>//code to be executed if all the conditions are false    </a:t>
            </a:r>
            <a:endParaRPr lang="en-US" sz="2200" dirty="0"/>
          </a:p>
          <a:p>
            <a:r>
              <a:rPr lang="en-IN" sz="2200" dirty="0"/>
              <a:t>}    </a:t>
            </a:r>
            <a:endParaRPr lang="en-US" sz="2200" dirty="0"/>
          </a:p>
        </p:txBody>
      </p:sp>
    </p:spTree>
    <p:extLst>
      <p:ext uri="{BB962C8B-B14F-4D97-AF65-F5344CB8AC3E}">
        <p14:creationId xmlns:p14="http://schemas.microsoft.com/office/powerpoint/2010/main" val="531044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4724400" cy="5592763"/>
          </a:xfrm>
        </p:spPr>
        <p:txBody>
          <a:bodyPr>
            <a:normAutofit fontScale="55000" lnSpcReduction="20000"/>
          </a:bodyPr>
          <a:lstStyle/>
          <a:p>
            <a:r>
              <a:rPr lang="en-IN" dirty="0" err="1"/>
              <a:t>Ex:to</a:t>
            </a:r>
            <a:r>
              <a:rPr lang="en-IN" dirty="0"/>
              <a:t> check the grade for given marks</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 {  </a:t>
            </a:r>
            <a:endParaRPr lang="en-US" dirty="0"/>
          </a:p>
          <a:p>
            <a:r>
              <a:rPr lang="en-IN" dirty="0"/>
              <a:t>       </a:t>
            </a:r>
            <a:r>
              <a:rPr lang="en-IN" dirty="0" err="1"/>
              <a:t>int</a:t>
            </a:r>
            <a:r>
              <a:rPr lang="en-IN" dirty="0"/>
              <a:t> </a:t>
            </a:r>
            <a:r>
              <a:rPr lang="en-IN" dirty="0" err="1"/>
              <a:t>num</a:t>
            </a:r>
            <a:r>
              <a:rPr lang="en-IN" dirty="0"/>
              <a:t>;  </a:t>
            </a:r>
            <a:endParaRPr lang="en-US" dirty="0"/>
          </a:p>
          <a:p>
            <a:r>
              <a:rPr lang="en-IN" dirty="0"/>
              <a:t>       </a:t>
            </a:r>
            <a:r>
              <a:rPr lang="en-IN" dirty="0" err="1"/>
              <a:t>cout</a:t>
            </a:r>
            <a:r>
              <a:rPr lang="en-IN" dirty="0"/>
              <a:t>&lt;&lt;"Enter a number to check grade:";    </a:t>
            </a:r>
            <a:endParaRPr lang="en-US" dirty="0"/>
          </a:p>
          <a:p>
            <a:r>
              <a:rPr lang="en-IN" dirty="0"/>
              <a:t>       </a:t>
            </a:r>
            <a:r>
              <a:rPr lang="en-IN" dirty="0" err="1"/>
              <a:t>cin</a:t>
            </a:r>
            <a:r>
              <a:rPr lang="en-IN" dirty="0"/>
              <a:t>&gt;&gt;</a:t>
            </a:r>
            <a:r>
              <a:rPr lang="en-IN" dirty="0" err="1"/>
              <a:t>num</a:t>
            </a:r>
            <a:r>
              <a:rPr lang="en-IN" dirty="0"/>
              <a:t>;  </a:t>
            </a:r>
            <a:endParaRPr lang="en-US" dirty="0"/>
          </a:p>
          <a:p>
            <a:r>
              <a:rPr lang="en-IN" dirty="0"/>
              <a:t>            if (</a:t>
            </a:r>
            <a:r>
              <a:rPr lang="en-IN" dirty="0" err="1"/>
              <a:t>num</a:t>
            </a:r>
            <a:r>
              <a:rPr lang="en-IN" dirty="0"/>
              <a:t> &lt;0 || </a:t>
            </a:r>
            <a:r>
              <a:rPr lang="en-IN" dirty="0" err="1"/>
              <a:t>num</a:t>
            </a:r>
            <a:r>
              <a:rPr lang="en-IN" dirty="0"/>
              <a:t> &gt;100)    </a:t>
            </a:r>
            <a:endParaRPr lang="en-US" dirty="0"/>
          </a:p>
          <a:p>
            <a:r>
              <a:rPr lang="en-IN" dirty="0"/>
              <a:t>            {    </a:t>
            </a:r>
            <a:endParaRPr lang="en-US" dirty="0"/>
          </a:p>
          <a:p>
            <a:r>
              <a:rPr lang="en-IN" dirty="0"/>
              <a:t>                </a:t>
            </a:r>
            <a:r>
              <a:rPr lang="en-IN" dirty="0" err="1"/>
              <a:t>cout</a:t>
            </a:r>
            <a:r>
              <a:rPr lang="en-IN" dirty="0"/>
              <a:t>&lt;&lt;"wrong number";    </a:t>
            </a:r>
            <a:endParaRPr lang="en-US" dirty="0"/>
          </a:p>
          <a:p>
            <a:r>
              <a:rPr lang="en-IN" dirty="0"/>
              <a:t>            }    </a:t>
            </a:r>
            <a:endParaRPr lang="en-US" dirty="0"/>
          </a:p>
          <a:p>
            <a:r>
              <a:rPr lang="en-IN" dirty="0"/>
              <a:t>            else if(</a:t>
            </a:r>
            <a:r>
              <a:rPr lang="en-IN" dirty="0" err="1"/>
              <a:t>num</a:t>
            </a:r>
            <a:r>
              <a:rPr lang="en-IN" dirty="0"/>
              <a:t> &gt;= 0 &amp;&amp; </a:t>
            </a:r>
            <a:r>
              <a:rPr lang="en-IN" dirty="0" err="1"/>
              <a:t>num</a:t>
            </a:r>
            <a:r>
              <a:rPr lang="en-IN" dirty="0"/>
              <a:t> &lt; 50){    </a:t>
            </a:r>
            <a:endParaRPr lang="en-US" dirty="0"/>
          </a:p>
          <a:p>
            <a:r>
              <a:rPr lang="en-IN" dirty="0"/>
              <a:t>                </a:t>
            </a:r>
            <a:r>
              <a:rPr lang="en-IN" dirty="0" err="1"/>
              <a:t>cout</a:t>
            </a:r>
            <a:r>
              <a:rPr lang="en-IN" dirty="0"/>
              <a:t>&lt;&lt;"Fail";    </a:t>
            </a:r>
            <a:endParaRPr lang="en-US" dirty="0"/>
          </a:p>
          <a:p>
            <a:r>
              <a:rPr lang="en-IN" dirty="0"/>
              <a:t>            }    </a:t>
            </a:r>
            <a:endParaRPr lang="en-US" dirty="0"/>
          </a:p>
          <a:p>
            <a:r>
              <a:rPr lang="en-IN" dirty="0"/>
              <a:t>            else if (</a:t>
            </a:r>
            <a:r>
              <a:rPr lang="en-IN" dirty="0" err="1"/>
              <a:t>num</a:t>
            </a:r>
            <a:r>
              <a:rPr lang="en-IN" dirty="0"/>
              <a:t> &gt;= 50 &amp;&amp; </a:t>
            </a:r>
            <a:r>
              <a:rPr lang="en-IN" dirty="0" err="1"/>
              <a:t>num</a:t>
            </a:r>
            <a:r>
              <a:rPr lang="en-IN" dirty="0"/>
              <a:t> &lt; 60)    </a:t>
            </a:r>
            <a:endParaRPr lang="en-US" dirty="0"/>
          </a:p>
          <a:p>
            <a:r>
              <a:rPr lang="en-IN" dirty="0"/>
              <a:t>            {    </a:t>
            </a:r>
            <a:endParaRPr lang="en-US" dirty="0"/>
          </a:p>
          <a:p>
            <a:r>
              <a:rPr lang="en-IN" dirty="0"/>
              <a:t>                </a:t>
            </a:r>
            <a:r>
              <a:rPr lang="en-IN" dirty="0" err="1"/>
              <a:t>cout</a:t>
            </a:r>
            <a:r>
              <a:rPr lang="en-IN" dirty="0"/>
              <a:t>&lt;&lt;"D Grade";    </a:t>
            </a:r>
            <a:endParaRPr lang="en-US" dirty="0"/>
          </a:p>
          <a:p>
            <a:r>
              <a:rPr lang="en-IN" dirty="0"/>
              <a:t>            }    </a:t>
            </a:r>
            <a:endParaRPr lang="en-US" dirty="0"/>
          </a:p>
          <a:p>
            <a:r>
              <a:rPr lang="en-IN" dirty="0"/>
              <a:t>          </a:t>
            </a:r>
            <a:endParaRPr lang="en-US" dirty="0"/>
          </a:p>
        </p:txBody>
      </p:sp>
      <p:sp>
        <p:nvSpPr>
          <p:cNvPr id="4" name="Rectangle 3"/>
          <p:cNvSpPr/>
          <p:nvPr/>
        </p:nvSpPr>
        <p:spPr>
          <a:xfrm>
            <a:off x="4876800" y="889842"/>
            <a:ext cx="4572000" cy="5078313"/>
          </a:xfrm>
          <a:prstGeom prst="rect">
            <a:avLst/>
          </a:prstGeom>
        </p:spPr>
        <p:txBody>
          <a:bodyPr>
            <a:spAutoFit/>
          </a:bodyPr>
          <a:lstStyle/>
          <a:p>
            <a:r>
              <a:rPr lang="en-IN" dirty="0"/>
              <a:t>  else if (</a:t>
            </a:r>
            <a:r>
              <a:rPr lang="en-IN" dirty="0" err="1"/>
              <a:t>num</a:t>
            </a:r>
            <a:r>
              <a:rPr lang="en-IN" dirty="0"/>
              <a:t> &gt;= 60 &amp;&amp; </a:t>
            </a:r>
            <a:r>
              <a:rPr lang="en-IN" dirty="0" err="1"/>
              <a:t>num</a:t>
            </a:r>
            <a:r>
              <a:rPr lang="en-IN" dirty="0"/>
              <a:t> &lt; 70)    </a:t>
            </a:r>
            <a:endParaRPr lang="en-US" dirty="0"/>
          </a:p>
          <a:p>
            <a:r>
              <a:rPr lang="en-IN" dirty="0"/>
              <a:t>            {    </a:t>
            </a:r>
            <a:endParaRPr lang="en-US" dirty="0"/>
          </a:p>
          <a:p>
            <a:r>
              <a:rPr lang="en-IN" dirty="0"/>
              <a:t>                </a:t>
            </a:r>
            <a:r>
              <a:rPr lang="en-IN" dirty="0" err="1"/>
              <a:t>cout</a:t>
            </a:r>
            <a:r>
              <a:rPr lang="en-IN" dirty="0"/>
              <a:t>&lt;&lt;"C Grade";    </a:t>
            </a:r>
            <a:endParaRPr lang="en-US" dirty="0"/>
          </a:p>
          <a:p>
            <a:r>
              <a:rPr lang="en-IN" dirty="0"/>
              <a:t>            }    </a:t>
            </a:r>
            <a:endParaRPr lang="en-US" dirty="0"/>
          </a:p>
          <a:p>
            <a:r>
              <a:rPr lang="en-IN" dirty="0"/>
              <a:t>            else if (</a:t>
            </a:r>
            <a:r>
              <a:rPr lang="en-IN" dirty="0" err="1"/>
              <a:t>num</a:t>
            </a:r>
            <a:r>
              <a:rPr lang="en-IN" dirty="0"/>
              <a:t> &gt;= 70 &amp;&amp; </a:t>
            </a:r>
            <a:r>
              <a:rPr lang="en-IN" dirty="0" err="1"/>
              <a:t>num</a:t>
            </a:r>
            <a:r>
              <a:rPr lang="en-IN" dirty="0"/>
              <a:t> &lt; 80)    </a:t>
            </a:r>
            <a:endParaRPr lang="en-US" dirty="0"/>
          </a:p>
          <a:p>
            <a:r>
              <a:rPr lang="en-IN" dirty="0"/>
              <a:t>            {    </a:t>
            </a:r>
            <a:endParaRPr lang="en-US" dirty="0"/>
          </a:p>
          <a:p>
            <a:r>
              <a:rPr lang="en-IN" dirty="0"/>
              <a:t>                </a:t>
            </a:r>
            <a:r>
              <a:rPr lang="en-IN" dirty="0" err="1"/>
              <a:t>cout</a:t>
            </a:r>
            <a:r>
              <a:rPr lang="en-IN" dirty="0"/>
              <a:t>&lt;&lt;"B Grade";    </a:t>
            </a:r>
            <a:endParaRPr lang="en-US" dirty="0"/>
          </a:p>
          <a:p>
            <a:r>
              <a:rPr lang="en-IN" dirty="0"/>
              <a:t>            }    </a:t>
            </a:r>
            <a:endParaRPr lang="en-US" dirty="0"/>
          </a:p>
          <a:p>
            <a:r>
              <a:rPr lang="en-IN" dirty="0"/>
              <a:t>            else if (</a:t>
            </a:r>
            <a:r>
              <a:rPr lang="en-IN" dirty="0" err="1"/>
              <a:t>num</a:t>
            </a:r>
            <a:r>
              <a:rPr lang="en-IN" dirty="0"/>
              <a:t> &gt;= 80 &amp;&amp; </a:t>
            </a:r>
            <a:r>
              <a:rPr lang="en-IN" dirty="0" err="1"/>
              <a:t>num</a:t>
            </a:r>
            <a:r>
              <a:rPr lang="en-IN" dirty="0"/>
              <a:t> &lt; 90)    </a:t>
            </a:r>
            <a:endParaRPr lang="en-US" dirty="0"/>
          </a:p>
          <a:p>
            <a:r>
              <a:rPr lang="en-IN" dirty="0"/>
              <a:t>            {    </a:t>
            </a:r>
            <a:endParaRPr lang="en-US" dirty="0"/>
          </a:p>
          <a:p>
            <a:r>
              <a:rPr lang="en-IN" dirty="0"/>
              <a:t>                </a:t>
            </a:r>
            <a:r>
              <a:rPr lang="en-IN" dirty="0" err="1"/>
              <a:t>cout</a:t>
            </a:r>
            <a:r>
              <a:rPr lang="en-IN" dirty="0"/>
              <a:t>&lt;&lt;"A Grade";    </a:t>
            </a:r>
            <a:endParaRPr lang="en-US" dirty="0"/>
          </a:p>
          <a:p>
            <a:r>
              <a:rPr lang="en-IN" dirty="0"/>
              <a:t>            }    </a:t>
            </a:r>
            <a:endParaRPr lang="en-US" dirty="0"/>
          </a:p>
          <a:p>
            <a:r>
              <a:rPr lang="en-IN" dirty="0"/>
              <a:t>            else if (</a:t>
            </a:r>
            <a:r>
              <a:rPr lang="en-IN" dirty="0" err="1"/>
              <a:t>num</a:t>
            </a:r>
            <a:r>
              <a:rPr lang="en-IN" dirty="0"/>
              <a:t> &gt;= 90 &amp;&amp; </a:t>
            </a:r>
            <a:r>
              <a:rPr lang="en-IN" dirty="0" err="1"/>
              <a:t>num</a:t>
            </a:r>
            <a:r>
              <a:rPr lang="en-IN" dirty="0"/>
              <a:t> &lt;= 100)    </a:t>
            </a:r>
            <a:endParaRPr lang="en-US" dirty="0"/>
          </a:p>
          <a:p>
            <a:r>
              <a:rPr lang="en-IN" dirty="0"/>
              <a:t>            {    </a:t>
            </a:r>
            <a:endParaRPr lang="en-US" dirty="0"/>
          </a:p>
          <a:p>
            <a:r>
              <a:rPr lang="en-IN" dirty="0"/>
              <a:t>                </a:t>
            </a:r>
            <a:r>
              <a:rPr lang="en-IN" dirty="0" err="1"/>
              <a:t>cout</a:t>
            </a:r>
            <a:r>
              <a:rPr lang="en-IN" dirty="0"/>
              <a:t>&lt;&lt;"A+ Grade";  </a:t>
            </a:r>
            <a:endParaRPr lang="en-US" dirty="0"/>
          </a:p>
          <a:p>
            <a:r>
              <a:rPr lang="en-IN" dirty="0"/>
              <a:t>            }    </a:t>
            </a:r>
            <a:endParaRPr lang="en-US" dirty="0"/>
          </a:p>
          <a:p>
            <a:r>
              <a:rPr lang="en-IN" dirty="0"/>
              <a:t>    }    </a:t>
            </a:r>
            <a:endParaRPr lang="en-US" dirty="0"/>
          </a:p>
          <a:p>
            <a:r>
              <a:rPr lang="en-IN" b="1" dirty="0"/>
              <a:t> </a:t>
            </a:r>
            <a:endParaRPr lang="en-US" b="1" dirty="0"/>
          </a:p>
        </p:txBody>
      </p:sp>
    </p:spTree>
    <p:extLst>
      <p:ext uri="{BB962C8B-B14F-4D97-AF65-F5344CB8AC3E}">
        <p14:creationId xmlns:p14="http://schemas.microsoft.com/office/powerpoint/2010/main" val="671866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fontScale="85000" lnSpcReduction="20000"/>
          </a:bodyPr>
          <a:lstStyle/>
          <a:p>
            <a:r>
              <a:rPr lang="en-IN" b="1" dirty="0"/>
              <a:t>switch</a:t>
            </a:r>
            <a:endParaRPr lang="en-US" b="1" dirty="0"/>
          </a:p>
          <a:p>
            <a:r>
              <a:rPr lang="en-IN" dirty="0"/>
              <a:t>switch(expression){      </a:t>
            </a:r>
            <a:endParaRPr lang="en-US" dirty="0"/>
          </a:p>
          <a:p>
            <a:r>
              <a:rPr lang="en-IN" dirty="0"/>
              <a:t>case value1:      </a:t>
            </a:r>
            <a:endParaRPr lang="en-US" dirty="0"/>
          </a:p>
          <a:p>
            <a:r>
              <a:rPr lang="en-IN" dirty="0"/>
              <a:t> //code to be executed;      </a:t>
            </a:r>
            <a:endParaRPr lang="en-US" dirty="0"/>
          </a:p>
          <a:p>
            <a:r>
              <a:rPr lang="en-IN" dirty="0"/>
              <a:t> break;    </a:t>
            </a:r>
            <a:endParaRPr lang="en-US" dirty="0"/>
          </a:p>
          <a:p>
            <a:r>
              <a:rPr lang="en-IN" dirty="0"/>
              <a:t>case value2:      </a:t>
            </a:r>
            <a:endParaRPr lang="en-US" dirty="0"/>
          </a:p>
          <a:p>
            <a:r>
              <a:rPr lang="en-IN" dirty="0"/>
              <a:t> //code to be executed;      </a:t>
            </a:r>
            <a:endParaRPr lang="en-US" dirty="0"/>
          </a:p>
          <a:p>
            <a:r>
              <a:rPr lang="en-IN" dirty="0"/>
              <a:t> break;    </a:t>
            </a:r>
            <a:endParaRPr lang="en-US" dirty="0"/>
          </a:p>
          <a:p>
            <a:r>
              <a:rPr lang="en-IN" dirty="0"/>
              <a:t>......      </a:t>
            </a:r>
            <a:endParaRPr lang="en-US" dirty="0"/>
          </a:p>
          <a:p>
            <a:r>
              <a:rPr lang="en-IN" dirty="0"/>
              <a:t>      </a:t>
            </a:r>
            <a:endParaRPr lang="en-US" dirty="0"/>
          </a:p>
          <a:p>
            <a:r>
              <a:rPr lang="en-IN" dirty="0"/>
              <a:t>default:       </a:t>
            </a:r>
            <a:endParaRPr lang="en-US" dirty="0"/>
          </a:p>
          <a:p>
            <a:r>
              <a:rPr lang="en-IN" dirty="0"/>
              <a:t> //code to be executed if all cases are not matched;      </a:t>
            </a:r>
            <a:endParaRPr lang="en-US" dirty="0"/>
          </a:p>
          <a:p>
            <a:r>
              <a:rPr lang="en-IN" dirty="0"/>
              <a:t> break;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081120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0000" lnSpcReduction="20000"/>
          </a:bodyPr>
          <a:lstStyle/>
          <a:p>
            <a:r>
              <a:rPr lang="en-IN" dirty="0"/>
              <a:t>Ex:</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 {  </a:t>
            </a:r>
            <a:endParaRPr lang="en-US" dirty="0"/>
          </a:p>
          <a:p>
            <a:r>
              <a:rPr lang="en-IN" dirty="0"/>
              <a:t>       </a:t>
            </a:r>
            <a:r>
              <a:rPr lang="en-IN" dirty="0" err="1"/>
              <a:t>int</a:t>
            </a:r>
            <a:r>
              <a:rPr lang="en-IN" dirty="0"/>
              <a:t> </a:t>
            </a:r>
            <a:r>
              <a:rPr lang="en-IN" dirty="0" err="1"/>
              <a:t>num</a:t>
            </a:r>
            <a:r>
              <a:rPr lang="en-IN" dirty="0"/>
              <a:t>;  </a:t>
            </a:r>
            <a:endParaRPr lang="en-US" dirty="0"/>
          </a:p>
          <a:p>
            <a:r>
              <a:rPr lang="en-IN" dirty="0"/>
              <a:t>       </a:t>
            </a:r>
            <a:r>
              <a:rPr lang="en-IN" dirty="0" err="1"/>
              <a:t>cout</a:t>
            </a:r>
            <a:r>
              <a:rPr lang="en-IN" dirty="0"/>
              <a:t>&lt;&lt;"Enter a number to check grade:";    </a:t>
            </a:r>
            <a:endParaRPr lang="en-US" dirty="0"/>
          </a:p>
          <a:p>
            <a:r>
              <a:rPr lang="en-IN" dirty="0"/>
              <a:t>       </a:t>
            </a:r>
            <a:r>
              <a:rPr lang="en-IN" dirty="0" err="1"/>
              <a:t>cin</a:t>
            </a:r>
            <a:r>
              <a:rPr lang="en-IN" dirty="0"/>
              <a:t>&gt;&gt;</a:t>
            </a:r>
            <a:r>
              <a:rPr lang="en-IN" dirty="0" err="1"/>
              <a:t>num</a:t>
            </a:r>
            <a:r>
              <a:rPr lang="en-IN" dirty="0"/>
              <a:t>;  </a:t>
            </a:r>
            <a:endParaRPr lang="en-US" dirty="0"/>
          </a:p>
          <a:p>
            <a:r>
              <a:rPr lang="en-IN" dirty="0"/>
              <a:t>           switch (</a:t>
            </a:r>
            <a:r>
              <a:rPr lang="en-IN" dirty="0" err="1"/>
              <a:t>num</a:t>
            </a:r>
            <a:r>
              <a:rPr lang="en-IN" dirty="0"/>
              <a:t>)    </a:t>
            </a:r>
            <a:endParaRPr lang="en-US" dirty="0"/>
          </a:p>
          <a:p>
            <a:r>
              <a:rPr lang="en-IN" dirty="0"/>
              <a:t>          {    </a:t>
            </a:r>
            <a:endParaRPr lang="en-US" dirty="0"/>
          </a:p>
          <a:p>
            <a:r>
              <a:rPr lang="en-IN" dirty="0"/>
              <a:t>              case 10: </a:t>
            </a:r>
            <a:r>
              <a:rPr lang="en-IN" dirty="0" err="1"/>
              <a:t>cout</a:t>
            </a:r>
            <a:r>
              <a:rPr lang="en-IN" dirty="0"/>
              <a:t>&lt;&lt;"It is ten"; break;    </a:t>
            </a:r>
            <a:endParaRPr lang="en-US" dirty="0"/>
          </a:p>
          <a:p>
            <a:r>
              <a:rPr lang="en-IN" dirty="0"/>
              <a:t>              case 20: </a:t>
            </a:r>
            <a:r>
              <a:rPr lang="en-IN" dirty="0" err="1"/>
              <a:t>cout</a:t>
            </a:r>
            <a:r>
              <a:rPr lang="en-IN" dirty="0"/>
              <a:t>&lt;&lt;"It is twenty"; break;    </a:t>
            </a:r>
            <a:endParaRPr lang="en-US" dirty="0"/>
          </a:p>
          <a:p>
            <a:r>
              <a:rPr lang="en-IN" dirty="0"/>
              <a:t>              case 30: </a:t>
            </a:r>
            <a:r>
              <a:rPr lang="en-IN" dirty="0" err="1"/>
              <a:t>cout</a:t>
            </a:r>
            <a:r>
              <a:rPr lang="en-IN" dirty="0"/>
              <a:t>&lt;&lt;"It is thirty"; break;    </a:t>
            </a:r>
            <a:endParaRPr lang="en-US" dirty="0"/>
          </a:p>
          <a:p>
            <a:r>
              <a:rPr lang="en-IN" dirty="0"/>
              <a:t>              default: </a:t>
            </a:r>
            <a:r>
              <a:rPr lang="en-IN" dirty="0" err="1"/>
              <a:t>cout</a:t>
            </a:r>
            <a:r>
              <a:rPr lang="en-IN" dirty="0"/>
              <a:t>&lt;&lt;"Not 10, 20 or 30"; break;    </a:t>
            </a:r>
            <a:endParaRPr lang="en-US" dirty="0"/>
          </a:p>
          <a:p>
            <a:r>
              <a:rPr lang="en-IN" dirty="0"/>
              <a:t>          }    </a:t>
            </a:r>
            <a:endParaRPr lang="en-US" dirty="0"/>
          </a:p>
          <a:p>
            <a:r>
              <a:rPr lang="en-IN" dirty="0"/>
              <a:t>    }</a:t>
            </a:r>
            <a:endParaRPr lang="en-US" dirty="0"/>
          </a:p>
        </p:txBody>
      </p:sp>
    </p:spTree>
    <p:extLst>
      <p:ext uri="{BB962C8B-B14F-4D97-AF65-F5344CB8AC3E}">
        <p14:creationId xmlns:p14="http://schemas.microsoft.com/office/powerpoint/2010/main" val="4030201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IN" b="1" dirty="0"/>
              <a:t>For Loop</a:t>
            </a:r>
            <a:endParaRPr lang="en-US" b="1" dirty="0"/>
          </a:p>
          <a:p>
            <a:r>
              <a:rPr lang="en-IN" dirty="0"/>
              <a:t>for(initialization; condition; </a:t>
            </a:r>
            <a:r>
              <a:rPr lang="en-IN" dirty="0" err="1"/>
              <a:t>incr</a:t>
            </a:r>
            <a:r>
              <a:rPr lang="en-IN" dirty="0"/>
              <a:t>/</a:t>
            </a:r>
            <a:r>
              <a:rPr lang="en-IN" dirty="0" err="1"/>
              <a:t>decr</a:t>
            </a:r>
            <a:r>
              <a:rPr lang="en-IN" dirty="0"/>
              <a:t>){    </a:t>
            </a:r>
            <a:endParaRPr lang="en-US" dirty="0"/>
          </a:p>
          <a:p>
            <a:r>
              <a:rPr lang="en-IN" dirty="0"/>
              <a:t>//code to be executed    </a:t>
            </a:r>
            <a:endParaRPr lang="en-US" dirty="0"/>
          </a:p>
          <a:p>
            <a:r>
              <a:rPr lang="en-IN" dirty="0"/>
              <a:t>}    </a:t>
            </a:r>
            <a:endParaRPr lang="en-US" dirty="0"/>
          </a:p>
          <a:p>
            <a:r>
              <a:rPr lang="en-IN" dirty="0"/>
              <a:t>Ex:</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  </a:t>
            </a:r>
            <a:endParaRPr lang="en-US" dirty="0"/>
          </a:p>
          <a:p>
            <a:r>
              <a:rPr lang="en-IN" dirty="0"/>
              <a:t>         for(</a:t>
            </a:r>
            <a:r>
              <a:rPr lang="en-IN" dirty="0" err="1"/>
              <a:t>int</a:t>
            </a:r>
            <a:r>
              <a:rPr lang="en-IN" dirty="0"/>
              <a:t> </a:t>
            </a:r>
            <a:r>
              <a:rPr lang="en-IN" dirty="0" err="1"/>
              <a:t>i</a:t>
            </a:r>
            <a:r>
              <a:rPr lang="en-IN" dirty="0"/>
              <a:t>=1;i&lt;=10;i++){      </a:t>
            </a:r>
            <a:endParaRPr lang="en-US" dirty="0"/>
          </a:p>
          <a:p>
            <a:r>
              <a:rPr lang="en-IN" dirty="0"/>
              <a:t>            </a:t>
            </a:r>
            <a:r>
              <a:rPr lang="en-IN" dirty="0" err="1"/>
              <a:t>cout</a:t>
            </a:r>
            <a:r>
              <a:rPr lang="en-IN" dirty="0"/>
              <a:t>&lt;&lt;</a:t>
            </a:r>
            <a:r>
              <a:rPr lang="en-IN" dirty="0" err="1"/>
              <a:t>i</a:t>
            </a:r>
            <a:r>
              <a:rPr lang="en-IN" dirty="0"/>
              <a:t> &lt;&lt;"\n";      </a:t>
            </a:r>
            <a:endParaRPr lang="en-US" dirty="0"/>
          </a:p>
          <a:p>
            <a:r>
              <a:rPr lang="en-IN" dirty="0"/>
              <a:t>          }       </a:t>
            </a:r>
            <a:endParaRPr lang="en-US" dirty="0"/>
          </a:p>
          <a:p>
            <a:r>
              <a:rPr lang="en-IN" dirty="0"/>
              <a:t>    }   </a:t>
            </a:r>
            <a:endParaRPr lang="en-US" dirty="0"/>
          </a:p>
          <a:p>
            <a:endParaRPr lang="en-US" dirty="0"/>
          </a:p>
        </p:txBody>
      </p:sp>
    </p:spTree>
    <p:extLst>
      <p:ext uri="{BB962C8B-B14F-4D97-AF65-F5344CB8AC3E}">
        <p14:creationId xmlns:p14="http://schemas.microsoft.com/office/powerpoint/2010/main" val="2779017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IN" b="1" dirty="0"/>
              <a:t>While loop</a:t>
            </a:r>
            <a:endParaRPr lang="en-US" b="1" dirty="0"/>
          </a:p>
          <a:p>
            <a:r>
              <a:rPr lang="en-IN" dirty="0"/>
              <a:t>while(condition){    </a:t>
            </a:r>
            <a:endParaRPr lang="en-US" dirty="0"/>
          </a:p>
          <a:p>
            <a:r>
              <a:rPr lang="en-IN" dirty="0"/>
              <a:t>//code to be executed    </a:t>
            </a:r>
            <a:endParaRPr lang="en-US" dirty="0"/>
          </a:p>
          <a:p>
            <a:r>
              <a:rPr lang="en-IN" dirty="0"/>
              <a:t>}   </a:t>
            </a:r>
            <a:endParaRPr lang="en-US" dirty="0"/>
          </a:p>
          <a:p>
            <a:r>
              <a:rPr lang="en-IN" dirty="0"/>
              <a:t>Ex:</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         </a:t>
            </a:r>
            <a:endParaRPr lang="en-US" dirty="0"/>
          </a:p>
          <a:p>
            <a:r>
              <a:rPr lang="en-IN" dirty="0"/>
              <a:t> </a:t>
            </a:r>
            <a:r>
              <a:rPr lang="en-IN" dirty="0" err="1"/>
              <a:t>int</a:t>
            </a:r>
            <a:r>
              <a:rPr lang="en-IN" dirty="0"/>
              <a:t> </a:t>
            </a:r>
            <a:r>
              <a:rPr lang="en-IN" dirty="0" err="1"/>
              <a:t>i</a:t>
            </a:r>
            <a:r>
              <a:rPr lang="en-IN" dirty="0"/>
              <a:t>=1;      </a:t>
            </a:r>
            <a:endParaRPr lang="en-US" dirty="0"/>
          </a:p>
          <a:p>
            <a:r>
              <a:rPr lang="en-IN" dirty="0"/>
              <a:t>         while(</a:t>
            </a:r>
            <a:r>
              <a:rPr lang="en-IN" dirty="0" err="1"/>
              <a:t>i</a:t>
            </a:r>
            <a:r>
              <a:rPr lang="en-IN" dirty="0"/>
              <a:t>&lt;=10)   </a:t>
            </a:r>
            <a:endParaRPr lang="en-US" dirty="0"/>
          </a:p>
          <a:p>
            <a:r>
              <a:rPr lang="en-IN" dirty="0"/>
              <a:t>       {      </a:t>
            </a:r>
            <a:endParaRPr lang="en-US" dirty="0"/>
          </a:p>
          <a:p>
            <a:r>
              <a:rPr lang="en-IN" dirty="0"/>
              <a:t>            </a:t>
            </a:r>
            <a:r>
              <a:rPr lang="en-IN" dirty="0" err="1"/>
              <a:t>cout</a:t>
            </a:r>
            <a:r>
              <a:rPr lang="en-IN" dirty="0"/>
              <a:t>&lt;&lt;</a:t>
            </a:r>
            <a:r>
              <a:rPr lang="en-IN" dirty="0" err="1"/>
              <a:t>i</a:t>
            </a:r>
            <a:r>
              <a:rPr lang="en-IN" dirty="0"/>
              <a:t> &lt;&lt;"\n";    </a:t>
            </a:r>
            <a:endParaRPr lang="en-US" dirty="0"/>
          </a:p>
          <a:p>
            <a:r>
              <a:rPr lang="en-IN" dirty="0"/>
              <a:t>            </a:t>
            </a:r>
            <a:r>
              <a:rPr lang="en-IN" dirty="0" err="1"/>
              <a:t>i</a:t>
            </a:r>
            <a:r>
              <a:rPr lang="en-IN" dirty="0"/>
              <a:t>++;  </a:t>
            </a:r>
            <a:endParaRPr lang="en-US" dirty="0"/>
          </a:p>
          <a:p>
            <a:r>
              <a:rPr lang="en-IN" dirty="0"/>
              <a:t>          }       </a:t>
            </a:r>
            <a:endParaRPr lang="en-US" dirty="0"/>
          </a:p>
          <a:p>
            <a:r>
              <a:rPr lang="en-IN" dirty="0"/>
              <a:t>    }  </a:t>
            </a:r>
            <a:endParaRPr lang="en-US" dirty="0"/>
          </a:p>
          <a:p>
            <a:endParaRPr lang="en-US" dirty="0"/>
          </a:p>
        </p:txBody>
      </p:sp>
    </p:spTree>
    <p:extLst>
      <p:ext uri="{BB962C8B-B14F-4D97-AF65-F5344CB8AC3E}">
        <p14:creationId xmlns:p14="http://schemas.microsoft.com/office/powerpoint/2010/main" val="66429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0000" lnSpcReduction="20000"/>
          </a:bodyPr>
          <a:lstStyle/>
          <a:p>
            <a:r>
              <a:rPr lang="en-IN" b="1" dirty="0"/>
              <a:t>Do-While Loop</a:t>
            </a:r>
            <a:endParaRPr lang="en-US" b="1" dirty="0"/>
          </a:p>
          <a:p>
            <a:r>
              <a:rPr lang="en-IN" dirty="0"/>
              <a:t>do{    </a:t>
            </a:r>
            <a:endParaRPr lang="en-US" dirty="0"/>
          </a:p>
          <a:p>
            <a:r>
              <a:rPr lang="en-IN" dirty="0"/>
              <a:t>//code to be executed    </a:t>
            </a:r>
            <a:endParaRPr lang="en-US" dirty="0"/>
          </a:p>
          <a:p>
            <a:r>
              <a:rPr lang="en-IN" dirty="0"/>
              <a:t>}while(condition);</a:t>
            </a:r>
            <a:endParaRPr lang="en-US" dirty="0"/>
          </a:p>
          <a:p>
            <a:r>
              <a:rPr lang="en-IN" dirty="0"/>
              <a:t> </a:t>
            </a:r>
            <a:endParaRPr lang="en-US" dirty="0"/>
          </a:p>
          <a:p>
            <a:r>
              <a:rPr lang="en-IN" dirty="0"/>
              <a:t>Ex:</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  </a:t>
            </a:r>
            <a:endParaRPr lang="en-US" dirty="0"/>
          </a:p>
          <a:p>
            <a:r>
              <a:rPr lang="en-IN" dirty="0"/>
              <a:t>     </a:t>
            </a:r>
            <a:r>
              <a:rPr lang="en-IN" dirty="0" err="1"/>
              <a:t>int</a:t>
            </a:r>
            <a:r>
              <a:rPr lang="en-IN" dirty="0"/>
              <a:t> </a:t>
            </a:r>
            <a:r>
              <a:rPr lang="en-IN" dirty="0" err="1"/>
              <a:t>i</a:t>
            </a:r>
            <a:r>
              <a:rPr lang="en-IN" dirty="0"/>
              <a:t> = 1;    </a:t>
            </a:r>
            <a:endParaRPr lang="en-US" dirty="0"/>
          </a:p>
          <a:p>
            <a:r>
              <a:rPr lang="en-IN" dirty="0"/>
              <a:t>          do{    </a:t>
            </a:r>
            <a:endParaRPr lang="en-US" dirty="0"/>
          </a:p>
          <a:p>
            <a:r>
              <a:rPr lang="en-IN" dirty="0"/>
              <a:t>              </a:t>
            </a:r>
            <a:r>
              <a:rPr lang="en-IN" dirty="0" err="1"/>
              <a:t>cout</a:t>
            </a:r>
            <a:r>
              <a:rPr lang="en-IN" dirty="0"/>
              <a:t>&lt;&lt;</a:t>
            </a:r>
            <a:r>
              <a:rPr lang="en-IN" dirty="0" err="1"/>
              <a:t>i</a:t>
            </a:r>
            <a:r>
              <a:rPr lang="en-IN" dirty="0"/>
              <a:t>&lt;&lt;"\n";    </a:t>
            </a:r>
            <a:endParaRPr lang="en-US" dirty="0"/>
          </a:p>
          <a:p>
            <a:r>
              <a:rPr lang="en-IN" dirty="0"/>
              <a:t>              </a:t>
            </a:r>
            <a:r>
              <a:rPr lang="en-IN" dirty="0" err="1"/>
              <a:t>i</a:t>
            </a:r>
            <a:r>
              <a:rPr lang="en-IN" dirty="0"/>
              <a:t>++;    </a:t>
            </a:r>
            <a:endParaRPr lang="en-US" dirty="0"/>
          </a:p>
          <a:p>
            <a:r>
              <a:rPr lang="en-IN" dirty="0"/>
              <a:t>          } while (</a:t>
            </a:r>
            <a:r>
              <a:rPr lang="en-IN" dirty="0" err="1"/>
              <a:t>i</a:t>
            </a:r>
            <a:r>
              <a:rPr lang="en-IN" dirty="0"/>
              <a:t> &lt;= 10) ;    </a:t>
            </a:r>
            <a:endParaRPr lang="en-US" dirty="0"/>
          </a:p>
          <a:p>
            <a:r>
              <a:rPr lang="en-IN" dirty="0"/>
              <a:t>}  </a:t>
            </a:r>
            <a:endParaRPr lang="en-US" dirty="0"/>
          </a:p>
          <a:p>
            <a:r>
              <a:rPr lang="en-IN" dirty="0"/>
              <a:t> </a:t>
            </a:r>
            <a:endParaRPr lang="en-US" dirty="0"/>
          </a:p>
          <a:p>
            <a:endParaRPr lang="en-US" dirty="0"/>
          </a:p>
        </p:txBody>
      </p:sp>
    </p:spTree>
    <p:extLst>
      <p:ext uri="{BB962C8B-B14F-4D97-AF65-F5344CB8AC3E}">
        <p14:creationId xmlns:p14="http://schemas.microsoft.com/office/powerpoint/2010/main" val="234184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1.1 Procedural programming paradigm</a:t>
            </a:r>
            <a:br>
              <a:rPr lang="en-US" b="1" dirty="0"/>
            </a:br>
            <a:endParaRPr lang="en-US" dirty="0"/>
          </a:p>
        </p:txBody>
      </p:sp>
      <p:sp>
        <p:nvSpPr>
          <p:cNvPr id="3" name="Content Placeholder 2"/>
          <p:cNvSpPr>
            <a:spLocks noGrp="1"/>
          </p:cNvSpPr>
          <p:nvPr>
            <p:ph idx="1"/>
          </p:nvPr>
        </p:nvSpPr>
        <p:spPr/>
        <p:txBody>
          <a:bodyPr>
            <a:normAutofit fontScale="92500"/>
          </a:bodyPr>
          <a:lstStyle/>
          <a:p>
            <a:pPr fontAlgn="base"/>
            <a:r>
              <a:rPr lang="en-US" dirty="0"/>
              <a:t>Procedural programming (which is also imperative) </a:t>
            </a:r>
            <a:r>
              <a:rPr lang="en-US" b="1" dirty="0"/>
              <a:t>allows splitting those instructions into procedures</a:t>
            </a:r>
            <a:r>
              <a:rPr lang="en-US" dirty="0"/>
              <a:t>.</a:t>
            </a:r>
          </a:p>
          <a:p>
            <a:pPr fontAlgn="base"/>
            <a:r>
              <a:rPr lang="en-US" b="1" dirty="0"/>
              <a:t>NOTE:</a:t>
            </a:r>
            <a:r>
              <a:rPr lang="en-US" dirty="0"/>
              <a:t> Procedures aren't functions. The difference between them is that functions return a value, and procedures do not.</a:t>
            </a:r>
          </a:p>
          <a:p>
            <a:pPr fontAlgn="base"/>
            <a:r>
              <a:rPr lang="en-US" dirty="0"/>
              <a:t>A great example of procedures would be the well known for loop. The for loop's main purpose is to cause side effects and it does not return a value.</a:t>
            </a:r>
          </a:p>
          <a:p>
            <a:pPr fontAlgn="base"/>
            <a:endParaRPr lang="en-US" dirty="0"/>
          </a:p>
          <a:p>
            <a:endParaRPr lang="en-US" dirty="0"/>
          </a:p>
        </p:txBody>
      </p:sp>
    </p:spTree>
    <p:extLst>
      <p:ext uri="{BB962C8B-B14F-4D97-AF65-F5344CB8AC3E}">
        <p14:creationId xmlns:p14="http://schemas.microsoft.com/office/powerpoint/2010/main" val="1438935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62500" lnSpcReduction="20000"/>
          </a:bodyPr>
          <a:lstStyle/>
          <a:p>
            <a:r>
              <a:rPr lang="en-IN" b="1" dirty="0"/>
              <a:t>Break</a:t>
            </a:r>
            <a:endParaRPr lang="en-US" b="1" dirty="0"/>
          </a:p>
          <a:p>
            <a:r>
              <a:rPr lang="en-IN" dirty="0"/>
              <a:t>The C++ break is used to break loop or switch statement. It breaks the current flow of the program at the given condition.</a:t>
            </a:r>
            <a:endParaRPr lang="en-US" dirty="0"/>
          </a:p>
          <a:p>
            <a:r>
              <a:rPr lang="en-IN" dirty="0"/>
              <a:t>This example jumps out of the loop when </a:t>
            </a:r>
            <a:r>
              <a:rPr lang="en-IN" dirty="0" err="1"/>
              <a:t>i</a:t>
            </a:r>
            <a:r>
              <a:rPr lang="en-IN" dirty="0"/>
              <a:t> is equal to 5:</a:t>
            </a:r>
            <a:endParaRPr lang="en-US" dirty="0"/>
          </a:p>
          <a:p>
            <a:r>
              <a:rPr lang="en-IN" dirty="0"/>
              <a:t>Example</a:t>
            </a:r>
            <a:endParaRPr lang="en-US" b="1"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  </a:t>
            </a:r>
            <a:endParaRPr lang="en-US" dirty="0"/>
          </a:p>
          <a:p>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    </a:t>
            </a:r>
            <a:endParaRPr lang="en-US" dirty="0"/>
          </a:p>
          <a:p>
            <a:r>
              <a:rPr lang="en-IN" dirty="0"/>
              <a:t>          {    </a:t>
            </a:r>
            <a:endParaRPr lang="en-US" dirty="0"/>
          </a:p>
          <a:p>
            <a:r>
              <a:rPr lang="en-IN" dirty="0"/>
              <a:t>              if (</a:t>
            </a:r>
            <a:r>
              <a:rPr lang="en-IN" dirty="0" err="1"/>
              <a:t>i</a:t>
            </a:r>
            <a:r>
              <a:rPr lang="en-IN" dirty="0"/>
              <a:t> == 5)    </a:t>
            </a:r>
            <a:endParaRPr lang="en-US" dirty="0"/>
          </a:p>
          <a:p>
            <a:r>
              <a:rPr lang="en-IN" dirty="0"/>
              <a:t>              {    </a:t>
            </a:r>
            <a:endParaRPr lang="en-US" dirty="0"/>
          </a:p>
          <a:p>
            <a:r>
              <a:rPr lang="en-IN" dirty="0"/>
              <a:t>                  break;    </a:t>
            </a:r>
            <a:endParaRPr lang="en-US" dirty="0"/>
          </a:p>
          <a:p>
            <a:r>
              <a:rPr lang="en-IN" dirty="0"/>
              <a:t>              }    </a:t>
            </a:r>
            <a:endParaRPr lang="en-US" dirty="0"/>
          </a:p>
          <a:p>
            <a:r>
              <a:rPr lang="en-IN" dirty="0"/>
              <a:t>        </a:t>
            </a:r>
            <a:r>
              <a:rPr lang="en-IN" dirty="0" err="1"/>
              <a:t>cout</a:t>
            </a:r>
            <a:r>
              <a:rPr lang="en-IN" dirty="0"/>
              <a:t>&lt;&lt;</a:t>
            </a:r>
            <a:r>
              <a:rPr lang="en-IN" dirty="0" err="1"/>
              <a:t>i</a:t>
            </a:r>
            <a:r>
              <a:rPr lang="en-IN" dirty="0"/>
              <a:t>&lt;&lt;"\n";    </a:t>
            </a:r>
            <a:endParaRPr lang="en-US" dirty="0"/>
          </a:p>
          <a:p>
            <a:r>
              <a:rPr lang="en-IN" dirty="0"/>
              <a:t>          }    </a:t>
            </a:r>
            <a:endParaRPr lang="en-US" dirty="0"/>
          </a:p>
          <a:p>
            <a:r>
              <a:rPr lang="en-IN" dirty="0"/>
              <a:t>}  </a:t>
            </a:r>
            <a:endParaRPr lang="en-US" dirty="0"/>
          </a:p>
          <a:p>
            <a:endParaRPr lang="en-US" dirty="0"/>
          </a:p>
        </p:txBody>
      </p:sp>
      <p:sp>
        <p:nvSpPr>
          <p:cNvPr id="4" name="Rectangle 3"/>
          <p:cNvSpPr/>
          <p:nvPr/>
        </p:nvSpPr>
        <p:spPr>
          <a:xfrm>
            <a:off x="4419600" y="4648200"/>
            <a:ext cx="4572000" cy="1477328"/>
          </a:xfrm>
          <a:prstGeom prst="rect">
            <a:avLst/>
          </a:prstGeom>
        </p:spPr>
        <p:txBody>
          <a:bodyPr>
            <a:spAutoFit/>
          </a:bodyPr>
          <a:lstStyle/>
          <a:p>
            <a:r>
              <a:rPr lang="en-IN" b="1" dirty="0">
                <a:solidFill>
                  <a:srgbClr val="FF0000"/>
                </a:solidFill>
              </a:rPr>
              <a:t>Output:</a:t>
            </a:r>
            <a:endParaRPr lang="en-US" b="1" dirty="0">
              <a:solidFill>
                <a:srgbClr val="FF0000"/>
              </a:solidFill>
            </a:endParaRPr>
          </a:p>
          <a:p>
            <a:r>
              <a:rPr lang="en-IN" b="1" dirty="0">
                <a:solidFill>
                  <a:srgbClr val="FF0000"/>
                </a:solidFill>
              </a:rPr>
              <a:t>1</a:t>
            </a:r>
            <a:endParaRPr lang="en-US" b="1" dirty="0">
              <a:solidFill>
                <a:srgbClr val="FF0000"/>
              </a:solidFill>
            </a:endParaRPr>
          </a:p>
          <a:p>
            <a:r>
              <a:rPr lang="en-IN" b="1" dirty="0">
                <a:solidFill>
                  <a:srgbClr val="FF0000"/>
                </a:solidFill>
              </a:rPr>
              <a:t>2</a:t>
            </a:r>
            <a:endParaRPr lang="en-US" b="1" dirty="0">
              <a:solidFill>
                <a:srgbClr val="FF0000"/>
              </a:solidFill>
            </a:endParaRPr>
          </a:p>
          <a:p>
            <a:r>
              <a:rPr lang="en-IN" b="1" dirty="0">
                <a:solidFill>
                  <a:srgbClr val="FF0000"/>
                </a:solidFill>
              </a:rPr>
              <a:t>3</a:t>
            </a:r>
            <a:endParaRPr lang="en-US" b="1" dirty="0">
              <a:solidFill>
                <a:srgbClr val="FF0000"/>
              </a:solidFill>
            </a:endParaRPr>
          </a:p>
          <a:p>
            <a:r>
              <a:rPr lang="en-IN" b="1" dirty="0">
                <a:solidFill>
                  <a:srgbClr val="FF0000"/>
                </a:solidFill>
              </a:rPr>
              <a:t>4</a:t>
            </a:r>
            <a:endParaRPr lang="en-US" b="1" dirty="0">
              <a:solidFill>
                <a:srgbClr val="FF0000"/>
              </a:solidFill>
            </a:endParaRPr>
          </a:p>
        </p:txBody>
      </p:sp>
    </p:spTree>
    <p:extLst>
      <p:ext uri="{BB962C8B-B14F-4D97-AF65-F5344CB8AC3E}">
        <p14:creationId xmlns:p14="http://schemas.microsoft.com/office/powerpoint/2010/main" val="27033640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IN" b="1" dirty="0"/>
              <a:t>Continue Statement</a:t>
            </a:r>
            <a:endParaRPr lang="en-US" b="1" dirty="0"/>
          </a:p>
          <a:p>
            <a:r>
              <a:rPr lang="en-IN" dirty="0"/>
              <a:t>The C++ continue statement is used to continue loop. It continues the current flow of the program and skips the remaining code at specified condition. In case of inner loop, it continues only inner loop.</a:t>
            </a:r>
            <a:endParaRPr lang="en-US" dirty="0"/>
          </a:p>
          <a:p>
            <a:r>
              <a:rPr lang="en-IN" dirty="0"/>
              <a:t>Ex:</a:t>
            </a:r>
            <a:endParaRPr lang="en-US" dirty="0"/>
          </a:p>
          <a:p>
            <a:r>
              <a:rPr lang="en-IN" dirty="0"/>
              <a:t>#include &lt;</a:t>
            </a:r>
            <a:r>
              <a:rPr lang="en-IN" dirty="0" err="1"/>
              <a:t>iostream</a:t>
            </a:r>
            <a:r>
              <a:rPr lang="en-IN" dirty="0"/>
              <a:t>&gt;  </a:t>
            </a:r>
            <a:endParaRPr lang="en-US" dirty="0"/>
          </a:p>
          <a:p>
            <a:pPr lvl="0"/>
            <a:r>
              <a:rPr lang="en-IN" dirty="0"/>
              <a:t>using namespace </a:t>
            </a:r>
            <a:r>
              <a:rPr lang="en-IN" dirty="0" err="1"/>
              <a:t>std</a:t>
            </a:r>
            <a:r>
              <a:rPr lang="en-IN" dirty="0"/>
              <a:t>;  </a:t>
            </a:r>
            <a:endParaRPr lang="en-US" dirty="0"/>
          </a:p>
          <a:p>
            <a:pPr lvl="0"/>
            <a:r>
              <a:rPr lang="en-IN" dirty="0" err="1"/>
              <a:t>int</a:t>
            </a:r>
            <a:r>
              <a:rPr lang="en-IN" dirty="0"/>
              <a:t> main()  </a:t>
            </a:r>
            <a:endParaRPr lang="en-US" dirty="0"/>
          </a:p>
          <a:p>
            <a:pPr lvl="0"/>
            <a:r>
              <a:rPr lang="en-IN" dirty="0"/>
              <a:t>{  </a:t>
            </a:r>
            <a:endParaRPr lang="en-US" dirty="0"/>
          </a:p>
          <a:p>
            <a:pPr lvl="0"/>
            <a:r>
              <a:rPr lang="en-IN" dirty="0"/>
              <a:t>     for(</a:t>
            </a:r>
            <a:r>
              <a:rPr lang="en-IN" dirty="0" err="1"/>
              <a:t>int</a:t>
            </a:r>
            <a:r>
              <a:rPr lang="en-IN" dirty="0"/>
              <a:t> </a:t>
            </a:r>
            <a:r>
              <a:rPr lang="en-IN" dirty="0" err="1"/>
              <a:t>i</a:t>
            </a:r>
            <a:r>
              <a:rPr lang="en-IN" dirty="0"/>
              <a:t>=1;i&lt;=10;i++){      </a:t>
            </a:r>
            <a:endParaRPr lang="en-US" dirty="0"/>
          </a:p>
          <a:p>
            <a:pPr lvl="0"/>
            <a:r>
              <a:rPr lang="en-IN" dirty="0"/>
              <a:t>            if(</a:t>
            </a:r>
            <a:r>
              <a:rPr lang="en-IN" dirty="0" err="1"/>
              <a:t>i</a:t>
            </a:r>
            <a:r>
              <a:rPr lang="en-IN" dirty="0"/>
              <a:t>==5){      </a:t>
            </a:r>
            <a:endParaRPr lang="en-US" dirty="0"/>
          </a:p>
          <a:p>
            <a:pPr lvl="0"/>
            <a:r>
              <a:rPr lang="en-IN" dirty="0"/>
              <a:t>                continue;      </a:t>
            </a:r>
            <a:endParaRPr lang="en-US" dirty="0"/>
          </a:p>
          <a:p>
            <a:pPr lvl="0"/>
            <a:r>
              <a:rPr lang="en-IN" dirty="0"/>
              <a:t>            }      </a:t>
            </a:r>
            <a:endParaRPr lang="en-US" dirty="0"/>
          </a:p>
          <a:p>
            <a:pPr lvl="0"/>
            <a:r>
              <a:rPr lang="en-IN" dirty="0"/>
              <a:t>            </a:t>
            </a:r>
            <a:r>
              <a:rPr lang="en-IN" dirty="0" err="1"/>
              <a:t>cout</a:t>
            </a:r>
            <a:r>
              <a:rPr lang="en-IN" dirty="0"/>
              <a:t>&lt;&lt;</a:t>
            </a:r>
            <a:r>
              <a:rPr lang="en-IN" dirty="0" err="1"/>
              <a:t>i</a:t>
            </a:r>
            <a:r>
              <a:rPr lang="en-IN" dirty="0"/>
              <a:t>&lt;&lt;"\n";      </a:t>
            </a:r>
            <a:endParaRPr lang="en-US" dirty="0"/>
          </a:p>
          <a:p>
            <a:pPr lvl="0"/>
            <a:r>
              <a:rPr lang="en-IN" dirty="0"/>
              <a:t>        }        </a:t>
            </a:r>
            <a:endParaRPr lang="en-US" dirty="0"/>
          </a:p>
          <a:p>
            <a:pPr lvl="0"/>
            <a:r>
              <a:rPr lang="en-IN" dirty="0"/>
              <a:t>}  </a:t>
            </a:r>
            <a:endParaRPr lang="en-US" dirty="0"/>
          </a:p>
          <a:p>
            <a:endParaRPr lang="en-US" dirty="0"/>
          </a:p>
        </p:txBody>
      </p:sp>
      <p:sp>
        <p:nvSpPr>
          <p:cNvPr id="4" name="Rectangle 3"/>
          <p:cNvSpPr/>
          <p:nvPr/>
        </p:nvSpPr>
        <p:spPr>
          <a:xfrm>
            <a:off x="6096000" y="3214255"/>
            <a:ext cx="4572000" cy="3170099"/>
          </a:xfrm>
          <a:prstGeom prst="rect">
            <a:avLst/>
          </a:prstGeom>
        </p:spPr>
        <p:txBody>
          <a:bodyPr>
            <a:spAutoFit/>
          </a:bodyPr>
          <a:lstStyle/>
          <a:p>
            <a:r>
              <a:rPr lang="en-IN" sz="2000" b="1" dirty="0">
                <a:solidFill>
                  <a:srgbClr val="FF0000"/>
                </a:solidFill>
              </a:rPr>
              <a:t>output:</a:t>
            </a:r>
            <a:endParaRPr lang="en-US" sz="2000" b="1" dirty="0">
              <a:solidFill>
                <a:srgbClr val="FF0000"/>
              </a:solidFill>
            </a:endParaRPr>
          </a:p>
          <a:p>
            <a:r>
              <a:rPr lang="en-IN" sz="2000" b="1" dirty="0">
                <a:solidFill>
                  <a:srgbClr val="FF0000"/>
                </a:solidFill>
              </a:rPr>
              <a:t>1</a:t>
            </a:r>
            <a:endParaRPr lang="en-US" sz="2000" b="1" dirty="0">
              <a:solidFill>
                <a:srgbClr val="FF0000"/>
              </a:solidFill>
            </a:endParaRPr>
          </a:p>
          <a:p>
            <a:r>
              <a:rPr lang="en-IN" sz="2000" b="1" dirty="0">
                <a:solidFill>
                  <a:srgbClr val="FF0000"/>
                </a:solidFill>
              </a:rPr>
              <a:t>2</a:t>
            </a:r>
            <a:endParaRPr lang="en-US" sz="2000" b="1" dirty="0">
              <a:solidFill>
                <a:srgbClr val="FF0000"/>
              </a:solidFill>
            </a:endParaRPr>
          </a:p>
          <a:p>
            <a:r>
              <a:rPr lang="en-IN" sz="2000" b="1" dirty="0">
                <a:solidFill>
                  <a:srgbClr val="FF0000"/>
                </a:solidFill>
              </a:rPr>
              <a:t>3</a:t>
            </a:r>
            <a:endParaRPr lang="en-US" sz="2000" b="1" dirty="0">
              <a:solidFill>
                <a:srgbClr val="FF0000"/>
              </a:solidFill>
            </a:endParaRPr>
          </a:p>
          <a:p>
            <a:r>
              <a:rPr lang="en-IN" sz="2000" b="1" dirty="0">
                <a:solidFill>
                  <a:srgbClr val="FF0000"/>
                </a:solidFill>
              </a:rPr>
              <a:t>4</a:t>
            </a:r>
            <a:endParaRPr lang="en-US" sz="2000" b="1" dirty="0">
              <a:solidFill>
                <a:srgbClr val="FF0000"/>
              </a:solidFill>
            </a:endParaRPr>
          </a:p>
          <a:p>
            <a:r>
              <a:rPr lang="en-IN" sz="2000" b="1" dirty="0">
                <a:solidFill>
                  <a:srgbClr val="FF0000"/>
                </a:solidFill>
              </a:rPr>
              <a:t>6</a:t>
            </a:r>
            <a:endParaRPr lang="en-US" sz="2000" b="1" dirty="0">
              <a:solidFill>
                <a:srgbClr val="FF0000"/>
              </a:solidFill>
            </a:endParaRPr>
          </a:p>
          <a:p>
            <a:r>
              <a:rPr lang="en-IN" sz="2000" b="1" dirty="0">
                <a:solidFill>
                  <a:srgbClr val="FF0000"/>
                </a:solidFill>
              </a:rPr>
              <a:t>7</a:t>
            </a:r>
            <a:endParaRPr lang="en-US" sz="2000" b="1" dirty="0">
              <a:solidFill>
                <a:srgbClr val="FF0000"/>
              </a:solidFill>
            </a:endParaRPr>
          </a:p>
          <a:p>
            <a:r>
              <a:rPr lang="en-IN" sz="2000" b="1" dirty="0">
                <a:solidFill>
                  <a:srgbClr val="FF0000"/>
                </a:solidFill>
              </a:rPr>
              <a:t>8</a:t>
            </a:r>
            <a:endParaRPr lang="en-US" sz="2000" b="1" dirty="0">
              <a:solidFill>
                <a:srgbClr val="FF0000"/>
              </a:solidFill>
            </a:endParaRPr>
          </a:p>
          <a:p>
            <a:r>
              <a:rPr lang="en-IN" sz="2000" b="1" dirty="0">
                <a:solidFill>
                  <a:srgbClr val="FF0000"/>
                </a:solidFill>
              </a:rPr>
              <a:t>9</a:t>
            </a:r>
            <a:endParaRPr lang="en-US" sz="2000" b="1" dirty="0">
              <a:solidFill>
                <a:srgbClr val="FF0000"/>
              </a:solidFill>
            </a:endParaRPr>
          </a:p>
          <a:p>
            <a:r>
              <a:rPr lang="en-IN" sz="2000" b="1" dirty="0">
                <a:solidFill>
                  <a:srgbClr val="FF0000"/>
                </a:solidFill>
              </a:rPr>
              <a:t>10</a:t>
            </a:r>
            <a:endParaRPr lang="en-US" sz="2000" b="1" dirty="0">
              <a:solidFill>
                <a:srgbClr val="FF0000"/>
              </a:solidFill>
            </a:endParaRPr>
          </a:p>
        </p:txBody>
      </p:sp>
    </p:spTree>
    <p:extLst>
      <p:ext uri="{BB962C8B-B14F-4D97-AF65-F5344CB8AC3E}">
        <p14:creationId xmlns:p14="http://schemas.microsoft.com/office/powerpoint/2010/main" val="2824770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55000" lnSpcReduction="20000"/>
          </a:bodyPr>
          <a:lstStyle/>
          <a:p>
            <a:r>
              <a:rPr lang="en-IN" b="1" dirty="0" err="1"/>
              <a:t>Goto</a:t>
            </a:r>
            <a:r>
              <a:rPr lang="en-IN" b="1" dirty="0"/>
              <a:t> Statement</a:t>
            </a:r>
            <a:endParaRPr lang="en-US" b="1" dirty="0"/>
          </a:p>
          <a:p>
            <a:r>
              <a:rPr lang="en-IN" dirty="0"/>
              <a:t>The C++ </a:t>
            </a:r>
            <a:r>
              <a:rPr lang="en-IN" dirty="0" err="1"/>
              <a:t>goto</a:t>
            </a:r>
            <a:r>
              <a:rPr lang="en-IN" dirty="0"/>
              <a:t> statement is also known as jump statement. It is used to transfer control to the other part of the program.</a:t>
            </a:r>
            <a:endParaRPr lang="en-US" dirty="0"/>
          </a:p>
          <a:p>
            <a:r>
              <a:rPr lang="en-IN" dirty="0"/>
              <a:t>Ex:</a:t>
            </a:r>
            <a:endParaRPr lang="en-US" dirty="0"/>
          </a:p>
          <a:p>
            <a:r>
              <a:rPr lang="en-IN" dirty="0"/>
              <a:t>#include &lt;</a:t>
            </a:r>
            <a:r>
              <a:rPr lang="en-IN" dirty="0" err="1"/>
              <a:t>iostream</a:t>
            </a:r>
            <a:r>
              <a:rPr lang="en-IN" dirty="0"/>
              <a:t>&gt;  </a:t>
            </a:r>
            <a:endParaRPr lang="en-US" dirty="0"/>
          </a:p>
          <a:p>
            <a:r>
              <a:rPr lang="en-IN" dirty="0"/>
              <a:t>using namespace </a:t>
            </a:r>
            <a:r>
              <a:rPr lang="en-IN" dirty="0" err="1"/>
              <a:t>std</a:t>
            </a:r>
            <a:r>
              <a:rPr lang="en-IN" dirty="0"/>
              <a:t>;  </a:t>
            </a:r>
            <a:endParaRPr lang="en-US" dirty="0"/>
          </a:p>
          <a:p>
            <a:r>
              <a:rPr lang="en-IN" dirty="0" err="1"/>
              <a:t>int</a:t>
            </a:r>
            <a:r>
              <a:rPr lang="en-IN" dirty="0"/>
              <a:t> main()  </a:t>
            </a:r>
            <a:endParaRPr lang="en-US" dirty="0"/>
          </a:p>
          <a:p>
            <a:r>
              <a:rPr lang="en-IN" dirty="0"/>
              <a:t>{  </a:t>
            </a:r>
            <a:endParaRPr lang="en-US" dirty="0"/>
          </a:p>
          <a:p>
            <a:r>
              <a:rPr lang="en-IN" dirty="0"/>
              <a:t>ineligible:    </a:t>
            </a:r>
            <a:endParaRPr lang="en-US" dirty="0"/>
          </a:p>
          <a:p>
            <a:r>
              <a:rPr lang="en-IN" dirty="0"/>
              <a:t>         </a:t>
            </a:r>
            <a:r>
              <a:rPr lang="en-IN" dirty="0" err="1"/>
              <a:t>cout</a:t>
            </a:r>
            <a:r>
              <a:rPr lang="en-IN" dirty="0"/>
              <a:t>&lt;&lt;"You are not eligible to vote!\n";    </a:t>
            </a:r>
            <a:endParaRPr lang="en-US" dirty="0"/>
          </a:p>
          <a:p>
            <a:r>
              <a:rPr lang="en-IN" dirty="0"/>
              <a:t>      </a:t>
            </a:r>
            <a:r>
              <a:rPr lang="en-IN" dirty="0" err="1"/>
              <a:t>cout</a:t>
            </a:r>
            <a:r>
              <a:rPr lang="en-IN" dirty="0"/>
              <a:t>&lt;&lt;"Enter your age:\n";    </a:t>
            </a:r>
            <a:endParaRPr lang="en-US" dirty="0"/>
          </a:p>
          <a:p>
            <a:r>
              <a:rPr lang="en-IN" dirty="0"/>
              <a:t>      </a:t>
            </a:r>
            <a:r>
              <a:rPr lang="en-IN" dirty="0" err="1"/>
              <a:t>int</a:t>
            </a:r>
            <a:r>
              <a:rPr lang="en-IN" dirty="0"/>
              <a:t> age;  </a:t>
            </a:r>
            <a:endParaRPr lang="en-US" dirty="0"/>
          </a:p>
          <a:p>
            <a:r>
              <a:rPr lang="en-IN" dirty="0"/>
              <a:t>      </a:t>
            </a:r>
            <a:r>
              <a:rPr lang="en-IN" dirty="0" err="1"/>
              <a:t>cin</a:t>
            </a:r>
            <a:r>
              <a:rPr lang="en-IN" dirty="0"/>
              <a:t>&gt;&gt;age;  </a:t>
            </a:r>
            <a:endParaRPr lang="en-US" dirty="0"/>
          </a:p>
          <a:p>
            <a:r>
              <a:rPr lang="en-IN" dirty="0"/>
              <a:t>      if (age &lt; 18){    </a:t>
            </a:r>
            <a:endParaRPr lang="en-US" dirty="0"/>
          </a:p>
          <a:p>
            <a:r>
              <a:rPr lang="en-IN" dirty="0"/>
              <a:t>              </a:t>
            </a:r>
            <a:r>
              <a:rPr lang="en-IN" dirty="0" err="1"/>
              <a:t>goto</a:t>
            </a:r>
            <a:r>
              <a:rPr lang="en-IN" dirty="0"/>
              <a:t> ineligible;    </a:t>
            </a:r>
            <a:endParaRPr lang="en-US" dirty="0"/>
          </a:p>
          <a:p>
            <a:r>
              <a:rPr lang="en-IN" dirty="0"/>
              <a:t>      }    </a:t>
            </a:r>
            <a:endParaRPr lang="en-US" dirty="0"/>
          </a:p>
          <a:p>
            <a:r>
              <a:rPr lang="en-IN" dirty="0"/>
              <a:t>      else    </a:t>
            </a:r>
            <a:endParaRPr lang="en-US" dirty="0"/>
          </a:p>
          <a:p>
            <a:r>
              <a:rPr lang="en-IN" dirty="0"/>
              <a:t>      {    </a:t>
            </a:r>
            <a:endParaRPr lang="en-US" dirty="0"/>
          </a:p>
          <a:p>
            <a:r>
              <a:rPr lang="en-IN" dirty="0"/>
              <a:t>              </a:t>
            </a:r>
            <a:r>
              <a:rPr lang="en-IN" dirty="0" err="1"/>
              <a:t>cout</a:t>
            </a:r>
            <a:r>
              <a:rPr lang="en-IN" dirty="0"/>
              <a:t>&lt;&lt;"You are eligible to vote!";     </a:t>
            </a:r>
            <a:endParaRPr lang="en-US" dirty="0"/>
          </a:p>
          <a:p>
            <a:r>
              <a:rPr lang="en-IN" dirty="0"/>
              <a:t>      }         </a:t>
            </a:r>
            <a:endParaRPr lang="en-US" dirty="0"/>
          </a:p>
          <a:p>
            <a:r>
              <a:rPr lang="en-IN" dirty="0"/>
              <a:t>}  </a:t>
            </a:r>
            <a:endParaRPr lang="en-US" dirty="0"/>
          </a:p>
        </p:txBody>
      </p:sp>
      <p:sp>
        <p:nvSpPr>
          <p:cNvPr id="4" name="Rectangle 3"/>
          <p:cNvSpPr/>
          <p:nvPr/>
        </p:nvSpPr>
        <p:spPr>
          <a:xfrm>
            <a:off x="5943600" y="3020291"/>
            <a:ext cx="4572000" cy="3693319"/>
          </a:xfrm>
          <a:prstGeom prst="rect">
            <a:avLst/>
          </a:prstGeom>
        </p:spPr>
        <p:txBody>
          <a:bodyPr>
            <a:spAutoFit/>
          </a:bodyPr>
          <a:lstStyle/>
          <a:p>
            <a:r>
              <a:rPr lang="en-IN" b="1" dirty="0">
                <a:solidFill>
                  <a:srgbClr val="FF0000"/>
                </a:solidFill>
              </a:rPr>
              <a:t>output:</a:t>
            </a:r>
            <a:endParaRPr lang="en-US" b="1" dirty="0">
              <a:solidFill>
                <a:srgbClr val="FF0000"/>
              </a:solidFill>
            </a:endParaRPr>
          </a:p>
          <a:p>
            <a:r>
              <a:rPr lang="en-IN" b="1" dirty="0">
                <a:solidFill>
                  <a:srgbClr val="FF0000"/>
                </a:solidFill>
              </a:rPr>
              <a:t>You are not eligible to vote!</a:t>
            </a:r>
            <a:endParaRPr lang="en-US" b="1" dirty="0">
              <a:solidFill>
                <a:srgbClr val="FF0000"/>
              </a:solidFill>
            </a:endParaRPr>
          </a:p>
          <a:p>
            <a:r>
              <a:rPr lang="en-IN" b="1" dirty="0">
                <a:solidFill>
                  <a:srgbClr val="FF0000"/>
                </a:solidFill>
              </a:rPr>
              <a:t>Enter your age:</a:t>
            </a:r>
            <a:endParaRPr lang="en-US" b="1" dirty="0">
              <a:solidFill>
                <a:srgbClr val="FF0000"/>
              </a:solidFill>
            </a:endParaRPr>
          </a:p>
          <a:p>
            <a:r>
              <a:rPr lang="en-IN" b="1" dirty="0">
                <a:solidFill>
                  <a:srgbClr val="FF0000"/>
                </a:solidFill>
              </a:rPr>
              <a:t>16</a:t>
            </a:r>
            <a:endParaRPr lang="en-US" b="1" dirty="0">
              <a:solidFill>
                <a:srgbClr val="FF0000"/>
              </a:solidFill>
            </a:endParaRPr>
          </a:p>
          <a:p>
            <a:r>
              <a:rPr lang="en-IN" b="1" dirty="0">
                <a:solidFill>
                  <a:srgbClr val="FF0000"/>
                </a:solidFill>
              </a:rPr>
              <a:t>You are not eligible to vote!</a:t>
            </a:r>
          </a:p>
          <a:p>
            <a:r>
              <a:rPr lang="en-IN" b="1" dirty="0">
                <a:solidFill>
                  <a:srgbClr val="FF0000"/>
                </a:solidFill>
              </a:rPr>
              <a:t>Enter your age:</a:t>
            </a:r>
            <a:endParaRPr lang="en-US" b="1" dirty="0">
              <a:solidFill>
                <a:srgbClr val="FF0000"/>
              </a:solidFill>
            </a:endParaRPr>
          </a:p>
          <a:p>
            <a:r>
              <a:rPr lang="en-IN" b="1" dirty="0">
                <a:solidFill>
                  <a:srgbClr val="FF0000"/>
                </a:solidFill>
              </a:rPr>
              <a:t>7</a:t>
            </a:r>
            <a:endParaRPr lang="en-US" b="1" dirty="0">
              <a:solidFill>
                <a:srgbClr val="FF0000"/>
              </a:solidFill>
            </a:endParaRPr>
          </a:p>
          <a:p>
            <a:r>
              <a:rPr lang="en-IN" b="1" dirty="0">
                <a:solidFill>
                  <a:srgbClr val="FF0000"/>
                </a:solidFill>
              </a:rPr>
              <a:t>You are not eligible to vote!</a:t>
            </a:r>
            <a:endParaRPr lang="en-US" b="1" dirty="0">
              <a:solidFill>
                <a:srgbClr val="FF0000"/>
              </a:solidFill>
            </a:endParaRPr>
          </a:p>
          <a:p>
            <a:r>
              <a:rPr lang="en-IN" b="1" dirty="0">
                <a:solidFill>
                  <a:srgbClr val="FF0000"/>
                </a:solidFill>
              </a:rPr>
              <a:t>Enter your age:</a:t>
            </a:r>
            <a:endParaRPr lang="en-US" b="1" dirty="0">
              <a:solidFill>
                <a:srgbClr val="FF0000"/>
              </a:solidFill>
            </a:endParaRPr>
          </a:p>
          <a:p>
            <a:r>
              <a:rPr lang="en-IN" b="1" dirty="0">
                <a:solidFill>
                  <a:srgbClr val="FF0000"/>
                </a:solidFill>
              </a:rPr>
              <a:t>22</a:t>
            </a:r>
            <a:endParaRPr lang="en-US" b="1" dirty="0">
              <a:solidFill>
                <a:srgbClr val="FF0000"/>
              </a:solidFill>
            </a:endParaRPr>
          </a:p>
          <a:p>
            <a:r>
              <a:rPr lang="en-IN" b="1" dirty="0">
                <a:solidFill>
                  <a:srgbClr val="FF0000"/>
                </a:solidFill>
              </a:rPr>
              <a:t>You are eligible to vote!</a:t>
            </a:r>
            <a:endParaRPr lang="en-US" b="1" dirty="0">
              <a:solidFill>
                <a:srgbClr val="FF0000"/>
              </a:solidFill>
            </a:endParaRPr>
          </a:p>
          <a:p>
            <a:r>
              <a:rPr lang="en-IN" b="1" dirty="0">
                <a:solidFill>
                  <a:srgbClr val="FF0000"/>
                </a:solidFill>
              </a:rPr>
              <a:t> </a:t>
            </a:r>
            <a:endParaRPr lang="en-US" b="1" dirty="0">
              <a:solidFill>
                <a:srgbClr val="FF0000"/>
              </a:solidFill>
            </a:endParaRPr>
          </a:p>
          <a:p>
            <a:endParaRPr lang="en-US" b="1" dirty="0">
              <a:solidFill>
                <a:srgbClr val="FF0000"/>
              </a:solidFill>
            </a:endParaRPr>
          </a:p>
        </p:txBody>
      </p:sp>
    </p:spTree>
    <p:extLst>
      <p:ext uri="{BB962C8B-B14F-4D97-AF65-F5344CB8AC3E}">
        <p14:creationId xmlns:p14="http://schemas.microsoft.com/office/powerpoint/2010/main" val="41109155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70000" lnSpcReduction="20000"/>
          </a:bodyPr>
          <a:lstStyle/>
          <a:p>
            <a:r>
              <a:rPr lang="en-IN" b="1" dirty="0"/>
              <a:t>Strings</a:t>
            </a:r>
            <a:endParaRPr lang="en-US" b="1" dirty="0"/>
          </a:p>
          <a:p>
            <a:r>
              <a:rPr lang="en-IN" dirty="0"/>
              <a:t>A string variable contains a collection of characters surrounded by double quotes:</a:t>
            </a:r>
            <a:endParaRPr lang="en-US" dirty="0"/>
          </a:p>
          <a:p>
            <a:r>
              <a:rPr lang="en-IN" dirty="0"/>
              <a:t>string greeting = "Hello";</a:t>
            </a:r>
          </a:p>
          <a:p>
            <a:r>
              <a:rPr lang="en-IN" b="1" dirty="0"/>
              <a:t>Example 1: C++ String to read a word</a:t>
            </a:r>
            <a:endParaRPr lang="en-US" b="1" dirty="0"/>
          </a:p>
          <a:p>
            <a:r>
              <a:rPr lang="en-IN" b="1" dirty="0"/>
              <a:t>C++ program to display a string entered by user.</a:t>
            </a:r>
            <a:endParaRPr lang="en-US" b="1"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a:t>
            </a:r>
            <a:endParaRPr lang="en-US" dirty="0"/>
          </a:p>
          <a:p>
            <a:r>
              <a:rPr lang="en-IN" dirty="0"/>
              <a:t>char </a:t>
            </a:r>
            <a:r>
              <a:rPr lang="en-IN" dirty="0" err="1"/>
              <a:t>str</a:t>
            </a:r>
            <a:r>
              <a:rPr lang="en-IN" dirty="0"/>
              <a:t>[100];</a:t>
            </a:r>
            <a:endParaRPr lang="en-US" dirty="0"/>
          </a:p>
          <a:p>
            <a:r>
              <a:rPr lang="en-IN" dirty="0"/>
              <a:t>    </a:t>
            </a:r>
            <a:r>
              <a:rPr lang="en-IN" dirty="0" err="1"/>
              <a:t>cout</a:t>
            </a:r>
            <a:r>
              <a:rPr lang="en-IN" dirty="0"/>
              <a:t> &lt;&lt; "Enter a string: ";</a:t>
            </a:r>
            <a:endParaRPr lang="en-US" dirty="0"/>
          </a:p>
          <a:p>
            <a:r>
              <a:rPr lang="en-IN" dirty="0"/>
              <a:t>    </a:t>
            </a:r>
            <a:r>
              <a:rPr lang="en-IN" dirty="0" err="1"/>
              <a:t>cin</a:t>
            </a:r>
            <a:r>
              <a:rPr lang="en-IN" dirty="0"/>
              <a:t> &gt;&gt; </a:t>
            </a:r>
            <a:r>
              <a:rPr lang="en-IN" dirty="0" err="1"/>
              <a:t>str</a:t>
            </a:r>
            <a:r>
              <a:rPr lang="en-IN" dirty="0"/>
              <a:t>;</a:t>
            </a:r>
            <a:endParaRPr lang="en-US" dirty="0"/>
          </a:p>
          <a:p>
            <a:r>
              <a:rPr lang="en-IN" dirty="0"/>
              <a:t>    </a:t>
            </a:r>
            <a:r>
              <a:rPr lang="en-IN" dirty="0" err="1"/>
              <a:t>cout</a:t>
            </a:r>
            <a:r>
              <a:rPr lang="en-IN" dirty="0"/>
              <a:t> &lt;&lt; "You entered: " &lt;&lt; </a:t>
            </a:r>
            <a:r>
              <a:rPr lang="en-IN" dirty="0" err="1"/>
              <a:t>str</a:t>
            </a:r>
            <a:r>
              <a:rPr lang="en-IN" dirty="0"/>
              <a:t> &lt;&lt; </a:t>
            </a:r>
            <a:r>
              <a:rPr lang="en-IN" dirty="0" err="1"/>
              <a:t>endl</a:t>
            </a:r>
            <a:r>
              <a:rPr lang="en-IN" dirty="0"/>
              <a:t>;    </a:t>
            </a:r>
            <a:endParaRPr lang="en-US" dirty="0"/>
          </a:p>
          <a:p>
            <a:r>
              <a:rPr lang="en-IN" dirty="0" err="1"/>
              <a:t>cout</a:t>
            </a:r>
            <a:r>
              <a:rPr lang="en-IN" dirty="0"/>
              <a:t> &lt;&lt; "\</a:t>
            </a:r>
            <a:r>
              <a:rPr lang="en-IN" dirty="0" err="1"/>
              <a:t>nEnter</a:t>
            </a:r>
            <a:r>
              <a:rPr lang="en-IN" dirty="0"/>
              <a:t> another string: ";  </a:t>
            </a:r>
            <a:endParaRPr lang="en-US" dirty="0"/>
          </a:p>
          <a:p>
            <a:r>
              <a:rPr lang="en-IN" dirty="0"/>
              <a:t>  </a:t>
            </a:r>
            <a:r>
              <a:rPr lang="en-IN" dirty="0" err="1"/>
              <a:t>cin</a:t>
            </a:r>
            <a:r>
              <a:rPr lang="en-IN" dirty="0"/>
              <a:t> &gt;&gt; </a:t>
            </a:r>
            <a:r>
              <a:rPr lang="en-IN" dirty="0" err="1"/>
              <a:t>str</a:t>
            </a:r>
            <a:r>
              <a:rPr lang="en-IN" dirty="0"/>
              <a:t>;</a:t>
            </a:r>
            <a:endParaRPr lang="en-US" dirty="0"/>
          </a:p>
          <a:p>
            <a:r>
              <a:rPr lang="en-IN" dirty="0"/>
              <a:t>   </a:t>
            </a:r>
            <a:r>
              <a:rPr lang="en-IN" dirty="0" err="1"/>
              <a:t>cout</a:t>
            </a:r>
            <a:r>
              <a:rPr lang="en-IN" dirty="0"/>
              <a:t> &lt;&lt; "You entered: "&lt;&lt;</a:t>
            </a:r>
            <a:r>
              <a:rPr lang="en-IN" dirty="0" err="1"/>
              <a:t>str</a:t>
            </a:r>
            <a:r>
              <a:rPr lang="en-IN" dirty="0"/>
              <a:t>&lt;&lt;</a:t>
            </a:r>
            <a:r>
              <a:rPr lang="en-IN" dirty="0" err="1"/>
              <a:t>endl</a:t>
            </a:r>
            <a:r>
              <a:rPr lang="en-IN" dirty="0"/>
              <a:t>;  </a:t>
            </a:r>
            <a:endParaRPr lang="en-US" dirty="0"/>
          </a:p>
          <a:p>
            <a:r>
              <a:rPr lang="en-IN" dirty="0"/>
              <a:t>  return 0;</a:t>
            </a:r>
            <a:endParaRPr lang="en-US" dirty="0"/>
          </a:p>
          <a:p>
            <a:r>
              <a:rPr lang="en-IN" dirty="0"/>
              <a:t>}</a:t>
            </a:r>
            <a:endParaRPr lang="en-US" dirty="0"/>
          </a:p>
          <a:p>
            <a:endParaRPr lang="en-US" dirty="0"/>
          </a:p>
          <a:p>
            <a:endParaRPr lang="en-US" dirty="0"/>
          </a:p>
        </p:txBody>
      </p:sp>
    </p:spTree>
    <p:extLst>
      <p:ext uri="{BB962C8B-B14F-4D97-AF65-F5344CB8AC3E}">
        <p14:creationId xmlns:p14="http://schemas.microsoft.com/office/powerpoint/2010/main" val="3664914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IN" b="1" dirty="0"/>
              <a:t>C++ String to read a line of text</a:t>
            </a:r>
            <a:endParaRPr lang="en-US" b="1" dirty="0"/>
          </a:p>
          <a:p>
            <a:r>
              <a:rPr lang="en-IN" b="1" dirty="0" err="1"/>
              <a:t>cin.get</a:t>
            </a:r>
            <a:r>
              <a:rPr lang="en-IN" b="1" dirty="0"/>
              <a:t>(</a:t>
            </a:r>
            <a:r>
              <a:rPr lang="en-IN" b="1" dirty="0" err="1"/>
              <a:t>addr</a:t>
            </a:r>
            <a:r>
              <a:rPr lang="en-IN" b="1" dirty="0"/>
              <a:t>, size)</a:t>
            </a:r>
          </a:p>
          <a:p>
            <a:r>
              <a:rPr lang="en-IN" dirty="0"/>
              <a:t>To read the text containing blank space, </a:t>
            </a:r>
            <a:r>
              <a:rPr lang="en-IN" dirty="0" err="1"/>
              <a:t>cin.get</a:t>
            </a:r>
            <a:r>
              <a:rPr lang="en-IN" dirty="0"/>
              <a:t> function can be used. This function takes two arguments.</a:t>
            </a:r>
            <a:endParaRPr lang="en-US" dirty="0"/>
          </a:p>
          <a:p>
            <a:r>
              <a:rPr lang="en-IN" dirty="0"/>
              <a:t>First argument is the name of the string (address of first element of string) and second argument is the maximum size of the array.</a:t>
            </a:r>
            <a:endParaRPr lang="en-US" dirty="0"/>
          </a:p>
          <a:p>
            <a:pPr marL="0" indent="0">
              <a:buNone/>
            </a:pPr>
            <a:r>
              <a:rPr lang="en-IN" b="1" dirty="0"/>
              <a:t>Example 2: C++ program to read and display an entire line entered by user.</a:t>
            </a:r>
            <a:endParaRPr lang="en-US" b="1"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a:t>
            </a:r>
            <a:endParaRPr lang="en-US" dirty="0"/>
          </a:p>
          <a:p>
            <a:r>
              <a:rPr lang="en-IN" dirty="0"/>
              <a:t>   char </a:t>
            </a:r>
            <a:r>
              <a:rPr lang="en-IN" dirty="0" err="1"/>
              <a:t>str</a:t>
            </a:r>
            <a:r>
              <a:rPr lang="en-IN" dirty="0"/>
              <a:t>[100];</a:t>
            </a:r>
            <a:endParaRPr lang="en-US" dirty="0"/>
          </a:p>
          <a:p>
            <a:r>
              <a:rPr lang="en-IN" dirty="0"/>
              <a:t>    </a:t>
            </a:r>
            <a:r>
              <a:rPr lang="en-IN" dirty="0" err="1"/>
              <a:t>cout</a:t>
            </a:r>
            <a:r>
              <a:rPr lang="en-IN" dirty="0"/>
              <a:t> &lt;&lt; "Enter a string: ";</a:t>
            </a:r>
            <a:endParaRPr lang="en-US" dirty="0"/>
          </a:p>
          <a:p>
            <a:r>
              <a:rPr lang="en-IN" dirty="0"/>
              <a:t>    </a:t>
            </a:r>
            <a:r>
              <a:rPr lang="en-IN" dirty="0" err="1"/>
              <a:t>cin.get</a:t>
            </a:r>
            <a:r>
              <a:rPr lang="en-IN" dirty="0"/>
              <a:t>(</a:t>
            </a:r>
            <a:r>
              <a:rPr lang="en-IN" dirty="0" err="1"/>
              <a:t>str</a:t>
            </a:r>
            <a:r>
              <a:rPr lang="en-IN" dirty="0"/>
              <a:t>, 100);</a:t>
            </a:r>
            <a:endParaRPr lang="en-US" dirty="0"/>
          </a:p>
          <a:p>
            <a:r>
              <a:rPr lang="en-IN" dirty="0"/>
              <a:t>    </a:t>
            </a:r>
            <a:r>
              <a:rPr lang="en-IN" dirty="0" err="1"/>
              <a:t>cout</a:t>
            </a:r>
            <a:r>
              <a:rPr lang="en-IN" dirty="0"/>
              <a:t> &lt;&lt; "You entered: " &lt;&lt; </a:t>
            </a:r>
            <a:r>
              <a:rPr lang="en-IN" dirty="0" err="1"/>
              <a:t>str</a:t>
            </a:r>
            <a:r>
              <a:rPr lang="en-IN" dirty="0"/>
              <a:t> &lt;&lt; </a:t>
            </a:r>
            <a:r>
              <a:rPr lang="en-IN" dirty="0" err="1"/>
              <a:t>endl</a:t>
            </a:r>
            <a:r>
              <a:rPr lang="en-IN" dirty="0"/>
              <a:t>;</a:t>
            </a:r>
            <a:endParaRPr lang="en-US" dirty="0"/>
          </a:p>
          <a:p>
            <a:r>
              <a:rPr lang="en-IN" dirty="0"/>
              <a:t>    return 0;</a:t>
            </a:r>
          </a:p>
          <a:p>
            <a:r>
              <a:rPr lang="en-IN" dirty="0"/>
              <a:t>}</a:t>
            </a:r>
            <a:endParaRPr lang="en-US" dirty="0"/>
          </a:p>
          <a:p>
            <a:endParaRPr lang="en-US" dirty="0"/>
          </a:p>
        </p:txBody>
      </p:sp>
    </p:spTree>
    <p:extLst>
      <p:ext uri="{BB962C8B-B14F-4D97-AF65-F5344CB8AC3E}">
        <p14:creationId xmlns:p14="http://schemas.microsoft.com/office/powerpoint/2010/main" val="2525683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1"/>
            <a:ext cx="8305800" cy="7848302"/>
          </a:xfrm>
          <a:prstGeom prst="rect">
            <a:avLst/>
          </a:prstGeom>
        </p:spPr>
        <p:txBody>
          <a:bodyPr wrap="square">
            <a:spAutoFit/>
          </a:bodyPr>
          <a:lstStyle/>
          <a:p>
            <a:r>
              <a:rPr lang="en-IN" sz="2800" b="1" dirty="0">
                <a:solidFill>
                  <a:srgbClr val="002060"/>
                </a:solidFill>
              </a:rPr>
              <a:t>String functions using </a:t>
            </a:r>
            <a:r>
              <a:rPr lang="en-IN" sz="2800" b="1" dirty="0">
                <a:solidFill>
                  <a:schemeClr val="accent6">
                    <a:lumMod val="50000"/>
                  </a:schemeClr>
                </a:solidFill>
              </a:rPr>
              <a:t>char array</a:t>
            </a:r>
            <a:endParaRPr lang="en-US" sz="2800" b="1" dirty="0">
              <a:solidFill>
                <a:schemeClr val="accent6">
                  <a:lumMod val="50000"/>
                </a:schemeClr>
              </a:solidFill>
            </a:endParaRPr>
          </a:p>
          <a:p>
            <a:pPr marL="457200" indent="-457200">
              <a:buFont typeface="Wingdings" panose="05000000000000000000" pitchFamily="2" charset="2"/>
              <a:buChar char="v"/>
            </a:pPr>
            <a:r>
              <a:rPr lang="en-IN" sz="2800" b="1" dirty="0" err="1">
                <a:solidFill>
                  <a:srgbClr val="FF0000"/>
                </a:solidFill>
              </a:rPr>
              <a:t>strlen</a:t>
            </a:r>
            <a:r>
              <a:rPr lang="en-IN" sz="2800" b="1" dirty="0">
                <a:solidFill>
                  <a:srgbClr val="FF0000"/>
                </a:solidFill>
              </a:rPr>
              <a:t>(variable)</a:t>
            </a:r>
            <a:r>
              <a:rPr lang="en-IN" sz="2800" dirty="0"/>
              <a:t>- length of the </a:t>
            </a:r>
            <a:r>
              <a:rPr lang="en-IN" sz="2800" dirty="0" err="1"/>
              <a:t>str</a:t>
            </a:r>
            <a:endParaRPr lang="en-IN" sz="2800" dirty="0"/>
          </a:p>
          <a:p>
            <a:pPr marL="457200" indent="-457200">
              <a:buFont typeface="Wingdings" panose="05000000000000000000" pitchFamily="2" charset="2"/>
              <a:buChar char="v"/>
            </a:pPr>
            <a:r>
              <a:rPr lang="en-IN" sz="2800" dirty="0"/>
              <a:t>Ex: </a:t>
            </a:r>
            <a:r>
              <a:rPr lang="en-IN" sz="2800" dirty="0" err="1"/>
              <a:t>strlen</a:t>
            </a:r>
            <a:r>
              <a:rPr lang="en-IN" sz="2800" dirty="0"/>
              <a:t>(</a:t>
            </a:r>
            <a:r>
              <a:rPr lang="en-IN" sz="2800" dirty="0" err="1"/>
              <a:t>str</a:t>
            </a:r>
            <a:r>
              <a:rPr lang="en-IN" sz="2800" dirty="0"/>
              <a:t>)</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IN" sz="2800" b="1" dirty="0" err="1">
                <a:solidFill>
                  <a:srgbClr val="FF0000"/>
                </a:solidFill>
              </a:rPr>
              <a:t>strcmp</a:t>
            </a:r>
            <a:r>
              <a:rPr lang="en-IN" sz="2800" b="1" dirty="0">
                <a:solidFill>
                  <a:srgbClr val="FF0000"/>
                </a:solidFill>
              </a:rPr>
              <a:t>(var1, var2)==0 </a:t>
            </a:r>
            <a:r>
              <a:rPr lang="en-IN" sz="2800" dirty="0"/>
              <a:t>- both the </a:t>
            </a:r>
            <a:r>
              <a:rPr lang="en-IN" sz="2800" dirty="0" err="1"/>
              <a:t>strs</a:t>
            </a:r>
            <a:r>
              <a:rPr lang="en-IN" sz="2800" dirty="0"/>
              <a:t> are equal</a:t>
            </a:r>
          </a:p>
          <a:p>
            <a:r>
              <a:rPr lang="en-IN" sz="2800" dirty="0"/>
              <a:t>If ==1 both the strings are not equal</a:t>
            </a:r>
          </a:p>
          <a:p>
            <a:pPr marL="457200" indent="-457200">
              <a:buFont typeface="Wingdings" panose="05000000000000000000" pitchFamily="2" charset="2"/>
              <a:buChar char="v"/>
            </a:pPr>
            <a:r>
              <a:rPr lang="en-IN" sz="2800" dirty="0"/>
              <a:t>Ex: </a:t>
            </a:r>
            <a:r>
              <a:rPr lang="en-IN" sz="2800" dirty="0" err="1"/>
              <a:t>strcmp</a:t>
            </a:r>
            <a:r>
              <a:rPr lang="en-IN" sz="2800" dirty="0"/>
              <a:t>(“</a:t>
            </a:r>
            <a:r>
              <a:rPr lang="en-IN" sz="2800" dirty="0" err="1"/>
              <a:t>hello”,”hello</a:t>
            </a:r>
            <a:r>
              <a:rPr lang="en-IN" sz="2800" dirty="0"/>
              <a:t>”) returns 0 as both strings are equal.</a:t>
            </a:r>
          </a:p>
          <a:p>
            <a:pPr marL="457200" indent="-457200">
              <a:buFont typeface="Wingdings" panose="05000000000000000000" pitchFamily="2" charset="2"/>
              <a:buChar char="v"/>
            </a:pPr>
            <a:endParaRPr lang="en-US" sz="2800" dirty="0"/>
          </a:p>
          <a:p>
            <a:pPr marL="457200" indent="-457200">
              <a:buFont typeface="Wingdings" panose="05000000000000000000" pitchFamily="2" charset="2"/>
              <a:buChar char="v"/>
            </a:pPr>
            <a:r>
              <a:rPr lang="en-IN" sz="2800" b="1" dirty="0" err="1">
                <a:solidFill>
                  <a:srgbClr val="FF0000"/>
                </a:solidFill>
              </a:rPr>
              <a:t>strcpy</a:t>
            </a:r>
            <a:r>
              <a:rPr lang="en-IN" sz="2800" b="1" dirty="0">
                <a:solidFill>
                  <a:srgbClr val="FF0000"/>
                </a:solidFill>
              </a:rPr>
              <a:t>(</a:t>
            </a:r>
            <a:r>
              <a:rPr lang="en-IN" sz="2800" b="1" dirty="0" err="1">
                <a:solidFill>
                  <a:srgbClr val="FF0000"/>
                </a:solidFill>
              </a:rPr>
              <a:t>dest,src</a:t>
            </a:r>
            <a:r>
              <a:rPr lang="en-IN" sz="2800" b="1" dirty="0">
                <a:solidFill>
                  <a:srgbClr val="FF0000"/>
                </a:solidFill>
              </a:rPr>
              <a:t>) </a:t>
            </a:r>
            <a:r>
              <a:rPr lang="en-IN" sz="2800" dirty="0"/>
              <a:t>– copy </a:t>
            </a:r>
            <a:r>
              <a:rPr lang="en-IN" sz="2800" dirty="0" err="1"/>
              <a:t>src</a:t>
            </a:r>
            <a:r>
              <a:rPr lang="en-IN" sz="2800" dirty="0"/>
              <a:t> to </a:t>
            </a:r>
            <a:r>
              <a:rPr lang="en-IN" sz="2800" dirty="0" err="1"/>
              <a:t>dest</a:t>
            </a:r>
            <a:endParaRPr lang="en-US" sz="2800" dirty="0"/>
          </a:p>
          <a:p>
            <a:pPr marL="457200" indent="-457200">
              <a:buFont typeface="Wingdings" panose="05000000000000000000" pitchFamily="2" charset="2"/>
              <a:buChar char="v"/>
            </a:pPr>
            <a:r>
              <a:rPr lang="en-IN" sz="2800" b="1" dirty="0"/>
              <a:t>Ex: </a:t>
            </a:r>
            <a:r>
              <a:rPr lang="en-IN" sz="2800" b="1" dirty="0" err="1"/>
              <a:t>strcpy</a:t>
            </a:r>
            <a:r>
              <a:rPr lang="en-IN" sz="2800" b="1" dirty="0"/>
              <a:t>(str2,str1)- str1 is copied to str2</a:t>
            </a:r>
          </a:p>
          <a:p>
            <a:endParaRPr lang="en-IN" sz="2800" b="1" dirty="0"/>
          </a:p>
          <a:p>
            <a:pPr marL="457200" indent="-457200">
              <a:buFont typeface="Wingdings" panose="05000000000000000000" pitchFamily="2" charset="2"/>
              <a:buChar char="v"/>
            </a:pPr>
            <a:r>
              <a:rPr lang="en-IN" sz="2800" b="1" dirty="0" err="1">
                <a:solidFill>
                  <a:srgbClr val="FF0000"/>
                </a:solidFill>
              </a:rPr>
              <a:t>strcat</a:t>
            </a:r>
            <a:r>
              <a:rPr lang="en-IN" sz="2800" b="1" dirty="0">
                <a:solidFill>
                  <a:srgbClr val="FF0000"/>
                </a:solidFill>
              </a:rPr>
              <a:t>(var1,var2</a:t>
            </a:r>
            <a:r>
              <a:rPr lang="en-IN" sz="2800" dirty="0"/>
              <a:t>)- combine two strings </a:t>
            </a:r>
          </a:p>
          <a:p>
            <a:pPr marL="457200" indent="-457200">
              <a:buFont typeface="Wingdings" panose="05000000000000000000" pitchFamily="2" charset="2"/>
              <a:buChar char="v"/>
            </a:pPr>
            <a:r>
              <a:rPr lang="en-IN" sz="2800" dirty="0"/>
              <a:t>Ex: </a:t>
            </a:r>
            <a:r>
              <a:rPr lang="en-IN" sz="2800" dirty="0" err="1"/>
              <a:t>strcat</a:t>
            </a:r>
            <a:r>
              <a:rPr lang="en-IN" sz="2800" dirty="0"/>
              <a:t>(str1,str2)- combine str1 and str2, result will be in str1</a:t>
            </a:r>
            <a:endParaRPr lang="en-US" sz="2800" dirty="0"/>
          </a:p>
          <a:p>
            <a:endParaRPr lang="en-IN" sz="2800" b="1" dirty="0">
              <a:solidFill>
                <a:srgbClr val="FF0000"/>
              </a:solidFill>
            </a:endParaRPr>
          </a:p>
          <a:p>
            <a:endParaRPr lang="en-US" sz="2800" dirty="0"/>
          </a:p>
          <a:p>
            <a:pPr marL="457200" indent="-457200">
              <a:buFont typeface="Wingdings" panose="05000000000000000000" pitchFamily="2" charset="2"/>
              <a:buChar char="v"/>
            </a:pPr>
            <a:endParaRPr lang="en-US" sz="2800" dirty="0"/>
          </a:p>
        </p:txBody>
      </p:sp>
    </p:spTree>
    <p:extLst>
      <p:ext uri="{BB962C8B-B14F-4D97-AF65-F5344CB8AC3E}">
        <p14:creationId xmlns:p14="http://schemas.microsoft.com/office/powerpoint/2010/main" val="3453503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52401"/>
            <a:ext cx="8305800" cy="5693866"/>
          </a:xfrm>
          <a:prstGeom prst="rect">
            <a:avLst/>
          </a:prstGeom>
        </p:spPr>
        <p:txBody>
          <a:bodyPr wrap="square">
            <a:spAutoFit/>
          </a:bodyPr>
          <a:lstStyle/>
          <a:p>
            <a:endParaRPr lang="en-IN" sz="2800" b="1" dirty="0">
              <a:solidFill>
                <a:srgbClr val="FF0000"/>
              </a:solidFill>
            </a:endParaRPr>
          </a:p>
          <a:p>
            <a:r>
              <a:rPr lang="en-IN" sz="2800" b="1" dirty="0">
                <a:solidFill>
                  <a:srgbClr val="FF0000"/>
                </a:solidFill>
              </a:rPr>
              <a:t>string Object</a:t>
            </a:r>
            <a:endParaRPr lang="en-US" sz="2800" b="1" dirty="0">
              <a:solidFill>
                <a:srgbClr val="FF0000"/>
              </a:solidFill>
            </a:endParaRPr>
          </a:p>
          <a:p>
            <a:r>
              <a:rPr lang="en-IN" sz="2800" dirty="0"/>
              <a:t>-In C++, you can also create a string object for holding strings.</a:t>
            </a:r>
            <a:endParaRPr lang="en-US" sz="2800" dirty="0"/>
          </a:p>
          <a:p>
            <a:r>
              <a:rPr lang="en-IN" sz="2800" dirty="0"/>
              <a:t>-string objects has no fixed length, and can be extended as per your requirement</a:t>
            </a:r>
          </a:p>
          <a:p>
            <a:endParaRPr lang="en-IN" sz="2800" dirty="0"/>
          </a:p>
          <a:p>
            <a:endParaRPr lang="en-IN" sz="2800" dirty="0"/>
          </a:p>
          <a:p>
            <a:r>
              <a:rPr lang="en-IN" sz="2800" b="1" dirty="0" err="1">
                <a:solidFill>
                  <a:srgbClr val="FF0000"/>
                </a:solidFill>
              </a:rPr>
              <a:t>getline</a:t>
            </a:r>
            <a:r>
              <a:rPr lang="en-IN" sz="2800" b="1" dirty="0">
                <a:solidFill>
                  <a:srgbClr val="FF0000"/>
                </a:solidFill>
              </a:rPr>
              <a:t>(</a:t>
            </a:r>
            <a:r>
              <a:rPr lang="en-IN" sz="2800" b="1" dirty="0" err="1">
                <a:solidFill>
                  <a:srgbClr val="FF0000"/>
                </a:solidFill>
              </a:rPr>
              <a:t>cin,var</a:t>
            </a:r>
            <a:r>
              <a:rPr lang="en-IN" sz="2800" b="1" dirty="0">
                <a:solidFill>
                  <a:srgbClr val="FF0000"/>
                </a:solidFill>
              </a:rPr>
              <a:t>) </a:t>
            </a:r>
            <a:r>
              <a:rPr lang="en-IN" sz="2800" dirty="0"/>
              <a:t>function takes the input stream as the first parameter which is </a:t>
            </a:r>
            <a:r>
              <a:rPr lang="en-IN" sz="2800" dirty="0" err="1"/>
              <a:t>cin</a:t>
            </a:r>
            <a:r>
              <a:rPr lang="en-IN" sz="2800" dirty="0"/>
              <a:t> and </a:t>
            </a:r>
            <a:r>
              <a:rPr lang="en-IN" sz="2800" dirty="0" err="1"/>
              <a:t>str</a:t>
            </a:r>
            <a:r>
              <a:rPr lang="en-IN" sz="2800" dirty="0"/>
              <a:t> as the location of the line to be stored.</a:t>
            </a:r>
            <a:endParaRPr lang="en-US" sz="2800" dirty="0"/>
          </a:p>
          <a:p>
            <a:endParaRPr lang="en-US" sz="2800" dirty="0"/>
          </a:p>
          <a:p>
            <a:endParaRPr lang="en-US" sz="2800" dirty="0"/>
          </a:p>
        </p:txBody>
      </p:sp>
    </p:spTree>
    <p:extLst>
      <p:ext uri="{BB962C8B-B14F-4D97-AF65-F5344CB8AC3E}">
        <p14:creationId xmlns:p14="http://schemas.microsoft.com/office/powerpoint/2010/main" val="13610893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IN" b="1" dirty="0">
                <a:solidFill>
                  <a:srgbClr val="0070C0"/>
                </a:solidFill>
              </a:rPr>
              <a:t>Example 3: C++ string using string data type</a:t>
            </a:r>
            <a:endParaRPr lang="en-US" b="1" dirty="0">
              <a:solidFill>
                <a:srgbClr val="0070C0"/>
              </a:solidFill>
            </a:endParaRPr>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 Declaring a string object    </a:t>
            </a:r>
            <a:endParaRPr lang="en-US" dirty="0"/>
          </a:p>
          <a:p>
            <a:r>
              <a:rPr lang="en-IN" dirty="0"/>
              <a:t>string </a:t>
            </a:r>
            <a:r>
              <a:rPr lang="en-IN" dirty="0" err="1"/>
              <a:t>str</a:t>
            </a:r>
            <a:r>
              <a:rPr lang="en-IN" dirty="0"/>
              <a:t>;</a:t>
            </a:r>
            <a:endParaRPr lang="en-US" dirty="0"/>
          </a:p>
          <a:p>
            <a:r>
              <a:rPr lang="en-IN" dirty="0"/>
              <a:t>   </a:t>
            </a:r>
            <a:r>
              <a:rPr lang="en-IN" dirty="0" err="1"/>
              <a:t>cout</a:t>
            </a:r>
            <a:r>
              <a:rPr lang="en-IN" dirty="0"/>
              <a:t> &lt;&lt; "Enter a string: ";</a:t>
            </a:r>
            <a:endParaRPr lang="en-US" dirty="0"/>
          </a:p>
          <a:p>
            <a:r>
              <a:rPr lang="en-IN" dirty="0"/>
              <a:t>   </a:t>
            </a:r>
            <a:r>
              <a:rPr lang="en-IN" dirty="0" err="1"/>
              <a:t>getline</a:t>
            </a:r>
            <a:r>
              <a:rPr lang="en-IN" dirty="0"/>
              <a:t>(</a:t>
            </a:r>
            <a:r>
              <a:rPr lang="en-IN" dirty="0" err="1"/>
              <a:t>cin</a:t>
            </a:r>
            <a:r>
              <a:rPr lang="en-IN" dirty="0"/>
              <a:t>, </a:t>
            </a:r>
            <a:r>
              <a:rPr lang="en-IN" dirty="0" err="1"/>
              <a:t>str</a:t>
            </a:r>
            <a:r>
              <a:rPr lang="en-IN" dirty="0"/>
              <a:t>);</a:t>
            </a:r>
            <a:endParaRPr lang="en-US" dirty="0"/>
          </a:p>
          <a:p>
            <a:r>
              <a:rPr lang="en-IN" dirty="0"/>
              <a:t>    </a:t>
            </a:r>
            <a:r>
              <a:rPr lang="en-IN" dirty="0" err="1"/>
              <a:t>cout</a:t>
            </a:r>
            <a:r>
              <a:rPr lang="en-IN" dirty="0"/>
              <a:t> &lt;&lt; "You entered: " &lt;&lt; </a:t>
            </a:r>
            <a:r>
              <a:rPr lang="en-IN" dirty="0" err="1"/>
              <a:t>str</a:t>
            </a:r>
            <a:r>
              <a:rPr lang="en-IN" dirty="0"/>
              <a:t> &lt;&lt; </a:t>
            </a:r>
            <a:r>
              <a:rPr lang="en-IN" dirty="0" err="1"/>
              <a:t>endl</a:t>
            </a:r>
            <a:r>
              <a:rPr lang="en-IN" dirty="0"/>
              <a:t>;    </a:t>
            </a:r>
            <a:endParaRPr lang="en-US" dirty="0"/>
          </a:p>
          <a:p>
            <a:r>
              <a:rPr lang="en-IN" dirty="0"/>
              <a:t>return 0;</a:t>
            </a:r>
          </a:p>
          <a:p>
            <a:r>
              <a:rPr lang="en-IN" dirty="0"/>
              <a:t>}</a:t>
            </a:r>
            <a:endParaRPr lang="en-US" dirty="0"/>
          </a:p>
        </p:txBody>
      </p:sp>
    </p:spTree>
    <p:extLst>
      <p:ext uri="{BB962C8B-B14F-4D97-AF65-F5344CB8AC3E}">
        <p14:creationId xmlns:p14="http://schemas.microsoft.com/office/powerpoint/2010/main" val="41178150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fontScale="77500" lnSpcReduction="20000"/>
          </a:bodyPr>
          <a:lstStyle/>
          <a:p>
            <a:r>
              <a:rPr lang="en-IN" b="1" dirty="0">
                <a:solidFill>
                  <a:srgbClr val="0070C0"/>
                </a:solidFill>
              </a:rPr>
              <a:t>compare(</a:t>
            </a:r>
            <a:r>
              <a:rPr lang="en-IN" b="1" dirty="0" err="1">
                <a:solidFill>
                  <a:srgbClr val="0070C0"/>
                </a:solidFill>
              </a:rPr>
              <a:t>string_to_compare</a:t>
            </a:r>
            <a:r>
              <a:rPr lang="en-IN" b="1" dirty="0">
                <a:solidFill>
                  <a:srgbClr val="0070C0"/>
                </a:solidFill>
              </a:rPr>
              <a:t> ) </a:t>
            </a:r>
          </a:p>
          <a:p>
            <a:r>
              <a:rPr lang="en-IN" dirty="0"/>
              <a:t>#include&lt;</a:t>
            </a:r>
            <a:r>
              <a:rPr lang="en-IN" dirty="0" err="1"/>
              <a:t>iostream</a:t>
            </a:r>
            <a:r>
              <a:rPr lang="en-IN" dirty="0"/>
              <a:t>&gt;</a:t>
            </a:r>
            <a:endParaRPr lang="en-US" dirty="0"/>
          </a:p>
          <a:p>
            <a:r>
              <a:rPr lang="en-IN" dirty="0"/>
              <a:t>#include&lt;string&gt;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a:t>
            </a:r>
            <a:endParaRPr lang="en-US" dirty="0"/>
          </a:p>
          <a:p>
            <a:r>
              <a:rPr lang="en-IN" dirty="0"/>
              <a:t>    string </a:t>
            </a:r>
            <a:r>
              <a:rPr lang="en-IN" dirty="0" err="1"/>
              <a:t>str</a:t>
            </a:r>
            <a:r>
              <a:rPr lang="en-IN" dirty="0"/>
              <a:t>("</a:t>
            </a:r>
            <a:r>
              <a:rPr lang="en-IN" dirty="0" err="1"/>
              <a:t>c++</a:t>
            </a:r>
            <a:r>
              <a:rPr lang="en-IN" dirty="0"/>
              <a:t> program");</a:t>
            </a:r>
            <a:endParaRPr lang="en-US" dirty="0"/>
          </a:p>
          <a:p>
            <a:r>
              <a:rPr lang="en-IN" dirty="0"/>
              <a:t>    string str1("</a:t>
            </a:r>
            <a:r>
              <a:rPr lang="en-IN" dirty="0" err="1"/>
              <a:t>cpp</a:t>
            </a:r>
            <a:r>
              <a:rPr lang="en-IN" dirty="0"/>
              <a:t> program");</a:t>
            </a:r>
            <a:endParaRPr lang="en-US" dirty="0"/>
          </a:p>
          <a:p>
            <a:r>
              <a:rPr lang="en-IN" dirty="0"/>
              <a:t>  </a:t>
            </a:r>
            <a:endParaRPr lang="en-US" dirty="0"/>
          </a:p>
          <a:p>
            <a:r>
              <a:rPr lang="en-IN" dirty="0"/>
              <a:t>    // Comparing strings using compare()</a:t>
            </a:r>
            <a:endParaRPr lang="en-US" dirty="0"/>
          </a:p>
          <a:p>
            <a:r>
              <a:rPr lang="en-IN" dirty="0"/>
              <a:t>    if ( </a:t>
            </a:r>
            <a:r>
              <a:rPr lang="en-IN" dirty="0" err="1"/>
              <a:t>str.compare</a:t>
            </a:r>
            <a:r>
              <a:rPr lang="en-IN" dirty="0"/>
              <a:t>(str1) == 0 )</a:t>
            </a:r>
            <a:endParaRPr lang="en-US" dirty="0"/>
          </a:p>
          <a:p>
            <a:r>
              <a:rPr lang="en-IN" dirty="0"/>
              <a:t>        </a:t>
            </a:r>
            <a:r>
              <a:rPr lang="en-IN" dirty="0" err="1"/>
              <a:t>cout</a:t>
            </a:r>
            <a:r>
              <a:rPr lang="en-IN" dirty="0"/>
              <a:t> &lt;&lt; "Strings are equal";</a:t>
            </a:r>
            <a:endParaRPr lang="en-US" dirty="0"/>
          </a:p>
          <a:p>
            <a:r>
              <a:rPr lang="en-IN" dirty="0"/>
              <a:t>    else </a:t>
            </a:r>
            <a:endParaRPr lang="en-US" dirty="0"/>
          </a:p>
          <a:p>
            <a:r>
              <a:rPr lang="en-IN" dirty="0"/>
              <a:t>        </a:t>
            </a:r>
            <a:r>
              <a:rPr lang="en-IN" dirty="0" err="1"/>
              <a:t>cout</a:t>
            </a:r>
            <a:r>
              <a:rPr lang="en-IN" dirty="0"/>
              <a:t> &lt;&lt; "Strings are unequal";</a:t>
            </a:r>
            <a:endParaRPr lang="en-US" dirty="0"/>
          </a:p>
          <a:p>
            <a:r>
              <a:rPr lang="en-IN" dirty="0"/>
              <a:t>    return 0;</a:t>
            </a:r>
            <a:endParaRPr lang="en-US" dirty="0"/>
          </a:p>
          <a:p>
            <a:r>
              <a:rPr lang="en-IN" dirty="0"/>
              <a:t>}</a:t>
            </a:r>
            <a:endParaRPr lang="en-US" dirty="0"/>
          </a:p>
          <a:p>
            <a:endParaRPr lang="en-US" b="1" dirty="0"/>
          </a:p>
        </p:txBody>
      </p:sp>
    </p:spTree>
    <p:extLst>
      <p:ext uri="{BB962C8B-B14F-4D97-AF65-F5344CB8AC3E}">
        <p14:creationId xmlns:p14="http://schemas.microsoft.com/office/powerpoint/2010/main" val="29827267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r>
              <a:rPr lang="en-IN" b="1" dirty="0">
                <a:solidFill>
                  <a:srgbClr val="0070C0"/>
                </a:solidFill>
              </a:rPr>
              <a:t>String concatenation ( + operator)</a:t>
            </a:r>
            <a:endParaRPr lang="en-US" b="1" dirty="0">
              <a:solidFill>
                <a:srgbClr val="0070C0"/>
              </a:solidFill>
            </a:endParaRPr>
          </a:p>
          <a:p>
            <a:r>
              <a:rPr lang="en-IN" dirty="0"/>
              <a:t>#include &lt;</a:t>
            </a:r>
            <a:r>
              <a:rPr lang="en-IN" dirty="0" err="1"/>
              <a:t>iostream</a:t>
            </a:r>
            <a:r>
              <a:rPr lang="en-IN" dirty="0"/>
              <a:t>&gt;</a:t>
            </a:r>
            <a:endParaRPr lang="en-US" dirty="0"/>
          </a:p>
          <a:p>
            <a:r>
              <a:rPr lang="en-IN" dirty="0"/>
              <a:t>#include &lt;string&gt;</a:t>
            </a:r>
            <a:endParaRPr lang="en-US" dirty="0"/>
          </a:p>
          <a:p>
            <a:r>
              <a:rPr lang="en-IN" dirty="0"/>
              <a:t>using namespace </a:t>
            </a:r>
            <a:r>
              <a:rPr lang="en-IN" dirty="0" err="1"/>
              <a:t>std</a:t>
            </a:r>
            <a:r>
              <a:rPr lang="en-IN" dirty="0"/>
              <a:t>;</a:t>
            </a:r>
            <a:endParaRPr lang="en-US" dirty="0"/>
          </a:p>
          <a:p>
            <a:r>
              <a:rPr lang="en-IN" dirty="0"/>
              <a:t> </a:t>
            </a:r>
            <a:r>
              <a:rPr lang="en-IN" dirty="0" err="1"/>
              <a:t>int</a:t>
            </a:r>
            <a:r>
              <a:rPr lang="en-IN" dirty="0"/>
              <a:t> main () {</a:t>
            </a:r>
            <a:endParaRPr lang="en-US" dirty="0"/>
          </a:p>
          <a:p>
            <a:r>
              <a:rPr lang="en-IN" dirty="0"/>
              <a:t>  string </a:t>
            </a:r>
            <a:r>
              <a:rPr lang="en-IN" dirty="0" err="1"/>
              <a:t>firstName</a:t>
            </a:r>
            <a:r>
              <a:rPr lang="en-IN" dirty="0"/>
              <a:t>;</a:t>
            </a:r>
            <a:endParaRPr lang="en-US" dirty="0"/>
          </a:p>
          <a:p>
            <a:r>
              <a:rPr lang="en-IN" dirty="0"/>
              <a:t>  string </a:t>
            </a:r>
            <a:r>
              <a:rPr lang="en-IN" dirty="0" err="1"/>
              <a:t>lastName</a:t>
            </a:r>
            <a:r>
              <a:rPr lang="en-IN" dirty="0"/>
              <a:t>;</a:t>
            </a:r>
            <a:endParaRPr lang="en-US" dirty="0"/>
          </a:p>
          <a:p>
            <a:r>
              <a:rPr lang="en-IN" dirty="0"/>
              <a:t>  string </a:t>
            </a:r>
            <a:r>
              <a:rPr lang="en-IN" dirty="0" err="1"/>
              <a:t>fullName</a:t>
            </a:r>
            <a:r>
              <a:rPr lang="en-IN" dirty="0"/>
              <a:t>;</a:t>
            </a:r>
          </a:p>
          <a:p>
            <a:r>
              <a:rPr lang="en-IN" dirty="0" err="1"/>
              <a:t>cout</a:t>
            </a:r>
            <a:r>
              <a:rPr lang="en-IN" dirty="0"/>
              <a:t>&lt;&lt;“enter first name”;</a:t>
            </a:r>
            <a:endParaRPr lang="en-US" dirty="0"/>
          </a:p>
          <a:p>
            <a:r>
              <a:rPr lang="en-IN" dirty="0" err="1"/>
              <a:t>getline</a:t>
            </a:r>
            <a:r>
              <a:rPr lang="en-IN" dirty="0"/>
              <a:t>(</a:t>
            </a:r>
            <a:r>
              <a:rPr lang="en-IN" dirty="0" err="1"/>
              <a:t>cin,firstName</a:t>
            </a:r>
            <a:r>
              <a:rPr lang="en-IN" dirty="0"/>
              <a:t>);</a:t>
            </a:r>
            <a:endParaRPr lang="en-US" dirty="0"/>
          </a:p>
          <a:p>
            <a:r>
              <a:rPr lang="en-IN" dirty="0" err="1"/>
              <a:t>cout</a:t>
            </a:r>
            <a:r>
              <a:rPr lang="en-IN" dirty="0"/>
              <a:t>&lt;&lt;“enter last name”;</a:t>
            </a:r>
          </a:p>
          <a:p>
            <a:r>
              <a:rPr lang="en-IN" dirty="0" err="1"/>
              <a:t>getline</a:t>
            </a:r>
            <a:r>
              <a:rPr lang="en-IN" dirty="0"/>
              <a:t>(</a:t>
            </a:r>
            <a:r>
              <a:rPr lang="en-IN" dirty="0" err="1"/>
              <a:t>cin,lastName</a:t>
            </a:r>
            <a:r>
              <a:rPr lang="en-IN" dirty="0"/>
              <a:t>);</a:t>
            </a:r>
            <a:endParaRPr lang="en-US" dirty="0"/>
          </a:p>
          <a:p>
            <a:r>
              <a:rPr lang="en-IN" dirty="0" err="1"/>
              <a:t>fullName</a:t>
            </a:r>
            <a:r>
              <a:rPr lang="en-IN" dirty="0"/>
              <a:t>=</a:t>
            </a:r>
            <a:r>
              <a:rPr lang="en-IN" dirty="0" err="1"/>
              <a:t>firstName+lastName</a:t>
            </a:r>
            <a:r>
              <a:rPr lang="en-IN" dirty="0"/>
              <a:t>;</a:t>
            </a:r>
            <a:endParaRPr lang="en-US" dirty="0"/>
          </a:p>
          <a:p>
            <a:r>
              <a:rPr lang="en-IN" dirty="0"/>
              <a:t>  </a:t>
            </a:r>
            <a:r>
              <a:rPr lang="en-IN" dirty="0" err="1"/>
              <a:t>cout</a:t>
            </a:r>
            <a:r>
              <a:rPr lang="en-IN" dirty="0"/>
              <a:t> &lt;&lt; </a:t>
            </a:r>
            <a:r>
              <a:rPr lang="en-IN" dirty="0" err="1"/>
              <a:t>fullName</a:t>
            </a:r>
            <a:r>
              <a:rPr lang="en-IN" dirty="0"/>
              <a:t>;</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9040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172200"/>
          </a:xfrm>
        </p:spPr>
        <p:txBody>
          <a:bodyPr>
            <a:normAutofit fontScale="85000" lnSpcReduction="20000"/>
          </a:bodyPr>
          <a:lstStyle/>
          <a:p>
            <a:pPr fontAlgn="base"/>
            <a:r>
              <a:rPr lang="en-US" dirty="0"/>
              <a:t>To illustrate, let's find the sum of first ten natural numbers in the procedural paradigm approach.</a:t>
            </a:r>
          </a:p>
          <a:p>
            <a:pPr fontAlgn="base"/>
            <a:r>
              <a:rPr lang="en-US" dirty="0"/>
              <a:t>Example in C:</a:t>
            </a:r>
          </a:p>
          <a:p>
            <a:pPr fontAlgn="base"/>
            <a:r>
              <a:rPr lang="en-US" dirty="0"/>
              <a:t>#include &lt;</a:t>
            </a:r>
            <a:r>
              <a:rPr lang="en-US" dirty="0" err="1"/>
              <a:t>stdio.h</a:t>
            </a:r>
            <a:r>
              <a:rPr lang="en-US" dirty="0"/>
              <a:t>&gt;</a:t>
            </a:r>
          </a:p>
          <a:p>
            <a:pPr fontAlgn="base"/>
            <a:r>
              <a:rPr lang="en-US" dirty="0"/>
              <a:t> </a:t>
            </a:r>
            <a:r>
              <a:rPr lang="en-US" dirty="0" err="1"/>
              <a:t>int</a:t>
            </a:r>
            <a:r>
              <a:rPr lang="en-US" dirty="0"/>
              <a:t> main()</a:t>
            </a:r>
          </a:p>
          <a:p>
            <a:pPr fontAlgn="base"/>
            <a:r>
              <a:rPr lang="en-US" dirty="0"/>
              <a:t> { </a:t>
            </a:r>
            <a:r>
              <a:rPr lang="en-US" dirty="0" err="1"/>
              <a:t>int</a:t>
            </a:r>
            <a:r>
              <a:rPr lang="en-US" dirty="0"/>
              <a:t> sum = 0; </a:t>
            </a:r>
            <a:r>
              <a:rPr lang="en-US" dirty="0" err="1"/>
              <a:t>int</a:t>
            </a:r>
            <a:r>
              <a:rPr lang="en-US" dirty="0"/>
              <a:t> </a:t>
            </a:r>
            <a:r>
              <a:rPr lang="en-US" dirty="0" err="1"/>
              <a:t>i</a:t>
            </a:r>
            <a:r>
              <a:rPr lang="en-US" dirty="0"/>
              <a:t> =0;</a:t>
            </a:r>
          </a:p>
          <a:p>
            <a:pPr fontAlgn="base"/>
            <a:r>
              <a:rPr lang="en-US" dirty="0"/>
              <a:t> for(</a:t>
            </a:r>
            <a:r>
              <a:rPr lang="en-US" dirty="0" err="1"/>
              <a:t>i</a:t>
            </a:r>
            <a:r>
              <a:rPr lang="en-US" dirty="0"/>
              <a:t>=1;i&lt;11;i++)</a:t>
            </a:r>
          </a:p>
          <a:p>
            <a:pPr fontAlgn="base"/>
            <a:r>
              <a:rPr lang="en-US" dirty="0"/>
              <a:t>{ sum += </a:t>
            </a:r>
            <a:r>
              <a:rPr lang="en-US" dirty="0" err="1"/>
              <a:t>i</a:t>
            </a:r>
            <a:r>
              <a:rPr lang="en-US" dirty="0"/>
              <a:t>; } </a:t>
            </a:r>
          </a:p>
          <a:p>
            <a:pPr fontAlgn="base"/>
            <a:r>
              <a:rPr lang="en-US" dirty="0" err="1"/>
              <a:t>printf</a:t>
            </a:r>
            <a:r>
              <a:rPr lang="en-US" dirty="0"/>
              <a:t>("The sum is: %d\n", sum); </a:t>
            </a:r>
          </a:p>
          <a:p>
            <a:pPr fontAlgn="base"/>
            <a:r>
              <a:rPr lang="en-US" dirty="0"/>
              <a:t>//prints-&gt; The sum is 55 </a:t>
            </a:r>
          </a:p>
          <a:p>
            <a:pPr fontAlgn="base"/>
            <a:r>
              <a:rPr lang="en-US" dirty="0"/>
              <a:t>return 0; </a:t>
            </a:r>
          </a:p>
          <a:p>
            <a:pPr fontAlgn="base"/>
            <a:r>
              <a:rPr lang="en-US" dirty="0"/>
              <a:t>}</a:t>
            </a:r>
          </a:p>
          <a:p>
            <a:pPr fontAlgn="base"/>
            <a:r>
              <a:rPr lang="en-US" dirty="0"/>
              <a:t>In the example above, we've used a simple for loop to find the summation of the first ten natural numbers.</a:t>
            </a:r>
          </a:p>
          <a:p>
            <a:pPr fontAlgn="base"/>
            <a:endParaRPr lang="en-US" dirty="0"/>
          </a:p>
          <a:p>
            <a:endParaRPr lang="en-US" dirty="0"/>
          </a:p>
        </p:txBody>
      </p:sp>
    </p:spTree>
    <p:extLst>
      <p:ext uri="{BB962C8B-B14F-4D97-AF65-F5344CB8AC3E}">
        <p14:creationId xmlns:p14="http://schemas.microsoft.com/office/powerpoint/2010/main" val="810307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10000"/>
          </a:bodyPr>
          <a:lstStyle/>
          <a:p>
            <a:r>
              <a:rPr lang="en-IN" b="1" dirty="0">
                <a:solidFill>
                  <a:srgbClr val="0070C0"/>
                </a:solidFill>
              </a:rPr>
              <a:t>String Length</a:t>
            </a:r>
            <a:endParaRPr lang="en-US" b="1" dirty="0">
              <a:solidFill>
                <a:srgbClr val="0070C0"/>
              </a:solidFill>
            </a:endParaRPr>
          </a:p>
          <a:p>
            <a:r>
              <a:rPr lang="en-IN" b="1" dirty="0">
                <a:solidFill>
                  <a:srgbClr val="0070C0"/>
                </a:solidFill>
              </a:rPr>
              <a:t>length()-length of the </a:t>
            </a:r>
            <a:r>
              <a:rPr lang="en-IN" b="1" dirty="0" err="1">
                <a:solidFill>
                  <a:srgbClr val="0070C0"/>
                </a:solidFill>
              </a:rPr>
              <a:t>str</a:t>
            </a:r>
            <a:endParaRPr lang="en-US" b="1" dirty="0">
              <a:solidFill>
                <a:srgbClr val="0070C0"/>
              </a:solidFill>
            </a:endParaRPr>
          </a:p>
          <a:p>
            <a:r>
              <a:rPr lang="en-IN" dirty="0"/>
              <a:t>#include &lt;</a:t>
            </a:r>
            <a:r>
              <a:rPr lang="en-IN" dirty="0" err="1"/>
              <a:t>iostream</a:t>
            </a:r>
            <a:r>
              <a:rPr lang="en-IN" dirty="0"/>
              <a:t>&gt;</a:t>
            </a:r>
            <a:endParaRPr lang="en-US" dirty="0"/>
          </a:p>
          <a:p>
            <a:r>
              <a:rPr lang="en-IN" dirty="0"/>
              <a:t>#include &lt;string&gt;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 {</a:t>
            </a:r>
            <a:endParaRPr lang="en-US" dirty="0"/>
          </a:p>
          <a:p>
            <a:r>
              <a:rPr lang="en-IN" dirty="0"/>
              <a:t>  string txt = "ABCDEFGHIJKLMNOPQRSTUVWXYZ";</a:t>
            </a:r>
            <a:endParaRPr lang="en-US" dirty="0"/>
          </a:p>
          <a:p>
            <a:r>
              <a:rPr lang="en-IN" dirty="0"/>
              <a:t>  </a:t>
            </a:r>
            <a:r>
              <a:rPr lang="en-IN" dirty="0" err="1"/>
              <a:t>cout</a:t>
            </a:r>
            <a:r>
              <a:rPr lang="en-IN" dirty="0"/>
              <a:t> &lt;&lt; "The length of the txt string is: " &lt;&lt; </a:t>
            </a:r>
            <a:r>
              <a:rPr lang="en-IN" dirty="0" err="1"/>
              <a:t>txt.length</a:t>
            </a:r>
            <a:r>
              <a:rPr lang="en-IN" dirty="0"/>
              <a:t>();</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3446262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lstStyle/>
          <a:p>
            <a:r>
              <a:rPr lang="en-IN" b="1" dirty="0"/>
              <a:t>Access Strings</a:t>
            </a:r>
            <a:endParaRPr lang="en-US" b="1" dirty="0"/>
          </a:p>
          <a:p>
            <a:r>
              <a:rPr lang="en-IN" dirty="0"/>
              <a:t>#include &lt;</a:t>
            </a:r>
            <a:r>
              <a:rPr lang="en-IN" dirty="0" err="1"/>
              <a:t>iostream</a:t>
            </a:r>
            <a:r>
              <a:rPr lang="en-IN" dirty="0"/>
              <a:t>&gt;</a:t>
            </a:r>
            <a:endParaRPr lang="en-US" dirty="0"/>
          </a:p>
          <a:p>
            <a:r>
              <a:rPr lang="en-IN" dirty="0"/>
              <a:t>#include &lt;string&gt;</a:t>
            </a:r>
            <a:endParaRPr lang="en-US" dirty="0"/>
          </a:p>
          <a:p>
            <a:r>
              <a:rPr lang="en-IN" dirty="0"/>
              <a:t>using namespace </a:t>
            </a:r>
            <a:r>
              <a:rPr lang="en-IN" dirty="0" err="1"/>
              <a:t>std</a:t>
            </a:r>
            <a:r>
              <a:rPr lang="en-IN" dirty="0"/>
              <a:t>;</a:t>
            </a:r>
            <a:endParaRPr lang="en-US" dirty="0"/>
          </a:p>
          <a:p>
            <a:r>
              <a:rPr lang="en-IN" dirty="0" err="1"/>
              <a:t>int</a:t>
            </a:r>
            <a:r>
              <a:rPr lang="en-IN" dirty="0"/>
              <a:t> main() {</a:t>
            </a:r>
            <a:endParaRPr lang="en-US" dirty="0"/>
          </a:p>
          <a:p>
            <a:r>
              <a:rPr lang="en-IN" dirty="0"/>
              <a:t>  string </a:t>
            </a:r>
            <a:r>
              <a:rPr lang="en-IN" dirty="0" err="1"/>
              <a:t>myString</a:t>
            </a:r>
            <a:r>
              <a:rPr lang="en-IN" dirty="0"/>
              <a:t> = "Hello";</a:t>
            </a:r>
            <a:endParaRPr lang="en-US" dirty="0"/>
          </a:p>
          <a:p>
            <a:r>
              <a:rPr lang="en-IN" dirty="0"/>
              <a:t>  </a:t>
            </a:r>
            <a:r>
              <a:rPr lang="en-IN" dirty="0" err="1"/>
              <a:t>cout</a:t>
            </a:r>
            <a:r>
              <a:rPr lang="en-IN" dirty="0"/>
              <a:t> &lt;&lt; </a:t>
            </a:r>
            <a:r>
              <a:rPr lang="en-IN" dirty="0" err="1"/>
              <a:t>myString</a:t>
            </a:r>
            <a:r>
              <a:rPr lang="en-IN" dirty="0"/>
              <a:t>[1];</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2829486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IN" b="1" dirty="0"/>
              <a:t>Change String Characters</a:t>
            </a:r>
            <a:endParaRPr lang="en-US" b="1" dirty="0"/>
          </a:p>
          <a:p>
            <a:r>
              <a:rPr lang="en-IN" dirty="0"/>
              <a:t>#include &lt;</a:t>
            </a:r>
            <a:r>
              <a:rPr lang="en-IN" dirty="0" err="1"/>
              <a:t>iostream</a:t>
            </a:r>
            <a:r>
              <a:rPr lang="en-IN" dirty="0"/>
              <a:t>&gt;</a:t>
            </a:r>
            <a:endParaRPr lang="en-US" dirty="0"/>
          </a:p>
          <a:p>
            <a:r>
              <a:rPr lang="en-IN" dirty="0"/>
              <a:t>#include &lt;string&gt;</a:t>
            </a:r>
            <a:endParaRPr lang="en-US" dirty="0"/>
          </a:p>
          <a:p>
            <a:r>
              <a:rPr lang="en-IN" dirty="0"/>
              <a:t>using namespace </a:t>
            </a:r>
            <a:r>
              <a:rPr lang="en-IN" dirty="0" err="1"/>
              <a:t>std</a:t>
            </a:r>
            <a:r>
              <a:rPr lang="en-IN" dirty="0"/>
              <a:t>;</a:t>
            </a:r>
            <a:endParaRPr lang="en-US" dirty="0"/>
          </a:p>
          <a:p>
            <a:r>
              <a:rPr lang="en-IN" dirty="0"/>
              <a:t> </a:t>
            </a:r>
            <a:endParaRPr lang="en-US" dirty="0"/>
          </a:p>
          <a:p>
            <a:r>
              <a:rPr lang="en-IN" dirty="0" err="1"/>
              <a:t>int</a:t>
            </a:r>
            <a:r>
              <a:rPr lang="en-IN" dirty="0"/>
              <a:t> main() {</a:t>
            </a:r>
            <a:endParaRPr lang="en-US" dirty="0"/>
          </a:p>
          <a:p>
            <a:r>
              <a:rPr lang="en-IN" dirty="0"/>
              <a:t>  string </a:t>
            </a:r>
            <a:r>
              <a:rPr lang="en-IN" dirty="0" err="1"/>
              <a:t>myString</a:t>
            </a:r>
            <a:r>
              <a:rPr lang="en-IN" dirty="0"/>
              <a:t> = "Hello";</a:t>
            </a:r>
            <a:endParaRPr lang="en-US" dirty="0"/>
          </a:p>
          <a:p>
            <a:r>
              <a:rPr lang="en-IN" dirty="0"/>
              <a:t>  </a:t>
            </a:r>
            <a:r>
              <a:rPr lang="en-IN" dirty="0" err="1"/>
              <a:t>myString</a:t>
            </a:r>
            <a:r>
              <a:rPr lang="en-IN" dirty="0"/>
              <a:t>[0] = ‘c';</a:t>
            </a:r>
            <a:endParaRPr lang="en-US" dirty="0"/>
          </a:p>
          <a:p>
            <a:r>
              <a:rPr lang="en-IN" dirty="0"/>
              <a:t>  </a:t>
            </a:r>
            <a:r>
              <a:rPr lang="en-IN" dirty="0" err="1"/>
              <a:t>cout</a:t>
            </a:r>
            <a:r>
              <a:rPr lang="en-IN" dirty="0"/>
              <a:t> &lt;&lt; </a:t>
            </a:r>
            <a:r>
              <a:rPr lang="en-IN" dirty="0" err="1"/>
              <a:t>myString</a:t>
            </a:r>
            <a:r>
              <a:rPr lang="en-IN" dirty="0"/>
              <a:t>;</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29620832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55000" lnSpcReduction="20000"/>
          </a:bodyPr>
          <a:lstStyle/>
          <a:p>
            <a:r>
              <a:rPr lang="en-IN" sz="4200" dirty="0"/>
              <a:t>string </a:t>
            </a:r>
            <a:r>
              <a:rPr lang="en-IN" sz="4200" dirty="0" err="1"/>
              <a:t>substr</a:t>
            </a:r>
            <a:r>
              <a:rPr lang="en-IN" sz="4200" dirty="0"/>
              <a:t>(</a:t>
            </a:r>
            <a:r>
              <a:rPr lang="en-IN" sz="4200" dirty="0" err="1"/>
              <a:t>int</a:t>
            </a:r>
            <a:r>
              <a:rPr lang="en-IN" sz="4200" dirty="0"/>
              <a:t> </a:t>
            </a:r>
            <a:r>
              <a:rPr lang="en-IN" sz="4200" dirty="0" err="1"/>
              <a:t>pos,int</a:t>
            </a:r>
            <a:r>
              <a:rPr lang="en-IN" sz="4200" dirty="0"/>
              <a:t> n)-</a:t>
            </a:r>
            <a:endParaRPr lang="en-US" sz="4200" dirty="0"/>
          </a:p>
          <a:p>
            <a:r>
              <a:rPr lang="en-IN" sz="4200" dirty="0"/>
              <a:t>It creates a new string object of n characters.</a:t>
            </a:r>
          </a:p>
          <a:p>
            <a:r>
              <a:rPr lang="en-IN" sz="4200" b="1" dirty="0">
                <a:solidFill>
                  <a:srgbClr val="0070C0"/>
                </a:solidFill>
              </a:rPr>
              <a:t>// CPP program to illustrate </a:t>
            </a:r>
            <a:r>
              <a:rPr lang="en-IN" sz="4200" b="1" dirty="0" err="1">
                <a:solidFill>
                  <a:srgbClr val="0070C0"/>
                </a:solidFill>
              </a:rPr>
              <a:t>substr</a:t>
            </a:r>
            <a:r>
              <a:rPr lang="en-IN" sz="4200" b="1" dirty="0">
                <a:solidFill>
                  <a:srgbClr val="0070C0"/>
                </a:solidFill>
              </a:rPr>
              <a:t>()</a:t>
            </a:r>
            <a:endParaRPr lang="en-US" sz="4200" b="1" dirty="0">
              <a:solidFill>
                <a:srgbClr val="0070C0"/>
              </a:solidFill>
            </a:endParaRPr>
          </a:p>
          <a:p>
            <a:r>
              <a:rPr lang="en-IN" sz="4200" dirty="0"/>
              <a:t>#include &lt;</a:t>
            </a:r>
            <a:r>
              <a:rPr lang="en-IN" sz="4200" dirty="0" err="1"/>
              <a:t>string.h</a:t>
            </a:r>
            <a:r>
              <a:rPr lang="en-IN" sz="4200" dirty="0"/>
              <a:t>&gt;</a:t>
            </a:r>
            <a:endParaRPr lang="en-US" sz="4200" dirty="0"/>
          </a:p>
          <a:p>
            <a:r>
              <a:rPr lang="en-IN" sz="4200" dirty="0"/>
              <a:t>#include &lt;</a:t>
            </a:r>
            <a:r>
              <a:rPr lang="en-IN" sz="4200" dirty="0" err="1"/>
              <a:t>iostream</a:t>
            </a:r>
            <a:r>
              <a:rPr lang="en-IN" sz="4200" dirty="0"/>
              <a:t>&gt;</a:t>
            </a:r>
            <a:endParaRPr lang="en-US" sz="4200" dirty="0"/>
          </a:p>
          <a:p>
            <a:r>
              <a:rPr lang="en-IN" sz="4200" dirty="0"/>
              <a:t>using namespace </a:t>
            </a:r>
            <a:r>
              <a:rPr lang="en-IN" sz="4200" dirty="0" err="1"/>
              <a:t>std</a:t>
            </a:r>
            <a:r>
              <a:rPr lang="en-IN" sz="4200" dirty="0"/>
              <a:t>;</a:t>
            </a:r>
            <a:endParaRPr lang="en-US" sz="4200" dirty="0"/>
          </a:p>
          <a:p>
            <a:r>
              <a:rPr lang="en-IN" sz="4200" dirty="0"/>
              <a:t>  </a:t>
            </a:r>
            <a:r>
              <a:rPr lang="en-IN" sz="4200" dirty="0" err="1"/>
              <a:t>int</a:t>
            </a:r>
            <a:r>
              <a:rPr lang="en-IN" sz="4200" dirty="0"/>
              <a:t> main()</a:t>
            </a:r>
            <a:endParaRPr lang="en-US" sz="4200" dirty="0"/>
          </a:p>
          <a:p>
            <a:r>
              <a:rPr lang="en-IN" sz="4200" dirty="0"/>
              <a:t>{</a:t>
            </a:r>
            <a:endParaRPr lang="en-US" sz="4200" dirty="0"/>
          </a:p>
          <a:p>
            <a:r>
              <a:rPr lang="en-IN" sz="4200" b="1" dirty="0">
                <a:solidFill>
                  <a:srgbClr val="0070C0"/>
                </a:solidFill>
              </a:rPr>
              <a:t>    // Take any string</a:t>
            </a:r>
            <a:endParaRPr lang="en-US" sz="4200" b="1" dirty="0">
              <a:solidFill>
                <a:srgbClr val="0070C0"/>
              </a:solidFill>
            </a:endParaRPr>
          </a:p>
          <a:p>
            <a:r>
              <a:rPr lang="en-IN" sz="4200" dirty="0"/>
              <a:t>    string s1 = "MGITCSE";</a:t>
            </a:r>
            <a:endParaRPr lang="en-US" sz="4200" dirty="0"/>
          </a:p>
          <a:p>
            <a:r>
              <a:rPr lang="en-IN" sz="4200" dirty="0"/>
              <a:t>      </a:t>
            </a:r>
            <a:r>
              <a:rPr lang="en-IN" sz="4200" b="1" dirty="0">
                <a:solidFill>
                  <a:srgbClr val="0070C0"/>
                </a:solidFill>
              </a:rPr>
              <a:t>// Copy three characters of s1 (starting  </a:t>
            </a:r>
            <a:endParaRPr lang="en-US" sz="4200" b="1" dirty="0">
              <a:solidFill>
                <a:srgbClr val="0070C0"/>
              </a:solidFill>
            </a:endParaRPr>
          </a:p>
          <a:p>
            <a:r>
              <a:rPr lang="en-IN" sz="4200" b="1" dirty="0">
                <a:solidFill>
                  <a:srgbClr val="0070C0"/>
                </a:solidFill>
              </a:rPr>
              <a:t>    // from position 4)</a:t>
            </a:r>
            <a:endParaRPr lang="en-US" sz="4200" b="1" dirty="0">
              <a:solidFill>
                <a:srgbClr val="0070C0"/>
              </a:solidFill>
            </a:endParaRPr>
          </a:p>
          <a:p>
            <a:r>
              <a:rPr lang="en-IN" sz="4200" dirty="0"/>
              <a:t>    string r = s1.substr(4, 3);</a:t>
            </a:r>
            <a:endParaRPr lang="en-US" sz="4200" dirty="0"/>
          </a:p>
          <a:p>
            <a:r>
              <a:rPr lang="en-IN" sz="4200" dirty="0"/>
              <a:t>      </a:t>
            </a:r>
            <a:r>
              <a:rPr lang="en-IN" sz="4200" b="1" dirty="0">
                <a:solidFill>
                  <a:srgbClr val="0070C0"/>
                </a:solidFill>
              </a:rPr>
              <a:t>// prints the result</a:t>
            </a:r>
            <a:endParaRPr lang="en-US" sz="4200" b="1" dirty="0">
              <a:solidFill>
                <a:srgbClr val="0070C0"/>
              </a:solidFill>
            </a:endParaRPr>
          </a:p>
          <a:p>
            <a:r>
              <a:rPr lang="en-IN" sz="4200" dirty="0"/>
              <a:t>    </a:t>
            </a:r>
            <a:r>
              <a:rPr lang="en-IN" sz="4200" dirty="0" err="1"/>
              <a:t>cout</a:t>
            </a:r>
            <a:r>
              <a:rPr lang="en-IN" sz="4200" dirty="0"/>
              <a:t> &lt;&lt; "String is: " &lt;&lt; r;</a:t>
            </a:r>
            <a:endParaRPr lang="en-US" sz="4200" dirty="0"/>
          </a:p>
          <a:p>
            <a:r>
              <a:rPr lang="en-IN" sz="4200" dirty="0"/>
              <a:t>      return 0;</a:t>
            </a:r>
            <a:endParaRPr lang="en-US" sz="4200" dirty="0"/>
          </a:p>
          <a:p>
            <a:r>
              <a:rPr lang="en-IN" sz="4200" dirty="0"/>
              <a:t>}</a:t>
            </a:r>
            <a:endParaRPr lang="en-US" sz="4200" dirty="0"/>
          </a:p>
          <a:p>
            <a:endParaRPr lang="en-US" dirty="0"/>
          </a:p>
        </p:txBody>
      </p:sp>
    </p:spTree>
    <p:extLst>
      <p:ext uri="{BB962C8B-B14F-4D97-AF65-F5344CB8AC3E}">
        <p14:creationId xmlns:p14="http://schemas.microsoft.com/office/powerpoint/2010/main" val="2448118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62500" lnSpcReduction="20000"/>
          </a:bodyPr>
          <a:lstStyle/>
          <a:p>
            <a:r>
              <a:rPr lang="en-IN" b="1" dirty="0"/>
              <a:t>get sub-string after a character</a:t>
            </a:r>
            <a:br>
              <a:rPr lang="en-IN" b="1" dirty="0"/>
            </a:br>
            <a:r>
              <a:rPr lang="en-IN" dirty="0"/>
              <a:t>In this a string and a character is given and you have to print the sub-string followed by the given character.</a:t>
            </a:r>
            <a:br>
              <a:rPr lang="en-IN" dirty="0"/>
            </a:br>
            <a:r>
              <a:rPr lang="en-IN" dirty="0"/>
              <a:t>Extract everything after the </a:t>
            </a:r>
            <a:r>
              <a:rPr lang="en-IN" i="1" dirty="0"/>
              <a:t>“:”</a:t>
            </a:r>
            <a:r>
              <a:rPr lang="en-IN" dirty="0"/>
              <a:t> in the string </a:t>
            </a:r>
            <a:r>
              <a:rPr lang="en-IN" i="1" dirty="0"/>
              <a:t>“</a:t>
            </a:r>
            <a:r>
              <a:rPr lang="en-IN" i="1" dirty="0" err="1"/>
              <a:t>mgit:cse</a:t>
            </a:r>
            <a:r>
              <a:rPr lang="en-IN" i="1" dirty="0"/>
              <a:t>”</a:t>
            </a:r>
            <a:r>
              <a:rPr lang="en-IN" dirty="0"/>
              <a:t>.</a:t>
            </a:r>
            <a:endParaRPr lang="en-US" dirty="0"/>
          </a:p>
          <a:p>
            <a:r>
              <a:rPr lang="en-IN" dirty="0"/>
              <a:t>// CPP program to illustrate </a:t>
            </a:r>
            <a:r>
              <a:rPr lang="en-IN" dirty="0" err="1"/>
              <a:t>substr</a:t>
            </a:r>
            <a:r>
              <a:rPr lang="en-IN" dirty="0"/>
              <a:t>()</a:t>
            </a:r>
            <a:endParaRPr lang="en-US" dirty="0"/>
          </a:p>
          <a:p>
            <a:r>
              <a:rPr lang="en-IN" b="1" dirty="0"/>
              <a:t>#include &lt;</a:t>
            </a:r>
            <a:r>
              <a:rPr lang="en-IN" b="1" dirty="0" err="1"/>
              <a:t>string.h</a:t>
            </a:r>
            <a:r>
              <a:rPr lang="en-IN" b="1" dirty="0"/>
              <a:t>&gt;</a:t>
            </a:r>
            <a:endParaRPr lang="en-US" b="1" dirty="0"/>
          </a:p>
          <a:p>
            <a:r>
              <a:rPr lang="en-IN" b="1" dirty="0"/>
              <a:t>#include &lt;</a:t>
            </a:r>
            <a:r>
              <a:rPr lang="en-IN" b="1" dirty="0" err="1"/>
              <a:t>iostream</a:t>
            </a:r>
            <a:r>
              <a:rPr lang="en-IN" b="1" dirty="0"/>
              <a:t>&gt;</a:t>
            </a:r>
            <a:endParaRPr lang="en-US" b="1" dirty="0"/>
          </a:p>
          <a:p>
            <a:r>
              <a:rPr lang="en-IN" b="1" dirty="0"/>
              <a:t>using namespace </a:t>
            </a:r>
            <a:r>
              <a:rPr lang="en-IN" b="1" dirty="0" err="1"/>
              <a:t>std</a:t>
            </a:r>
            <a:r>
              <a:rPr lang="en-IN" b="1" dirty="0"/>
              <a:t>;</a:t>
            </a:r>
            <a:endParaRPr lang="en-US" b="1" dirty="0"/>
          </a:p>
          <a:p>
            <a:r>
              <a:rPr lang="en-IN" b="1" dirty="0"/>
              <a:t>  </a:t>
            </a:r>
            <a:r>
              <a:rPr lang="en-IN" b="1" dirty="0" err="1"/>
              <a:t>int</a:t>
            </a:r>
            <a:r>
              <a:rPr lang="en-IN" b="1" dirty="0"/>
              <a:t> main()</a:t>
            </a:r>
            <a:endParaRPr lang="en-US" b="1" dirty="0"/>
          </a:p>
          <a:p>
            <a:r>
              <a:rPr lang="en-IN" b="1" dirty="0"/>
              <a:t>{</a:t>
            </a:r>
            <a:endParaRPr lang="en-US" b="1" dirty="0"/>
          </a:p>
          <a:p>
            <a:r>
              <a:rPr lang="en-IN" dirty="0"/>
              <a:t>    // Take any string</a:t>
            </a:r>
            <a:endParaRPr lang="en-US" dirty="0"/>
          </a:p>
          <a:p>
            <a:r>
              <a:rPr lang="en-IN" dirty="0"/>
              <a:t>    </a:t>
            </a:r>
            <a:r>
              <a:rPr lang="en-IN" b="1" dirty="0"/>
              <a:t>string s = "</a:t>
            </a:r>
            <a:r>
              <a:rPr lang="en-IN" b="1" dirty="0" err="1"/>
              <a:t>mgit:cse</a:t>
            </a:r>
            <a:r>
              <a:rPr lang="en-IN" b="1" dirty="0"/>
              <a:t>";</a:t>
            </a:r>
            <a:endParaRPr lang="en-US" b="1" dirty="0"/>
          </a:p>
          <a:p>
            <a:r>
              <a:rPr lang="en-IN" dirty="0"/>
              <a:t>      // Find position of ':' using find()</a:t>
            </a:r>
            <a:endParaRPr lang="en-US" dirty="0"/>
          </a:p>
          <a:p>
            <a:r>
              <a:rPr lang="en-IN" dirty="0"/>
              <a:t>   </a:t>
            </a:r>
            <a:r>
              <a:rPr lang="en-IN" b="1" dirty="0"/>
              <a:t> </a:t>
            </a:r>
            <a:r>
              <a:rPr lang="en-IN" b="1" dirty="0" err="1"/>
              <a:t>int</a:t>
            </a:r>
            <a:r>
              <a:rPr lang="en-IN" b="1" dirty="0"/>
              <a:t> </a:t>
            </a:r>
            <a:r>
              <a:rPr lang="en-IN" b="1" dirty="0" err="1"/>
              <a:t>pos</a:t>
            </a:r>
            <a:r>
              <a:rPr lang="en-IN" b="1" dirty="0"/>
              <a:t> = </a:t>
            </a:r>
            <a:r>
              <a:rPr lang="en-IN" b="1" dirty="0" err="1"/>
              <a:t>s.find</a:t>
            </a:r>
            <a:r>
              <a:rPr lang="en-IN" b="1" dirty="0"/>
              <a:t>(":");</a:t>
            </a:r>
            <a:endParaRPr lang="en-US" b="1" dirty="0"/>
          </a:p>
          <a:p>
            <a:r>
              <a:rPr lang="en-IN" dirty="0"/>
              <a:t>      // Copy substring after </a:t>
            </a:r>
            <a:r>
              <a:rPr lang="en-IN" dirty="0" err="1"/>
              <a:t>pos</a:t>
            </a:r>
            <a:endParaRPr lang="en-US" dirty="0"/>
          </a:p>
          <a:p>
            <a:r>
              <a:rPr lang="en-IN" dirty="0"/>
              <a:t>    </a:t>
            </a:r>
            <a:r>
              <a:rPr lang="en-IN" b="1" dirty="0"/>
              <a:t>string sub = </a:t>
            </a:r>
            <a:r>
              <a:rPr lang="en-IN" b="1" dirty="0" err="1"/>
              <a:t>s.substr</a:t>
            </a:r>
            <a:r>
              <a:rPr lang="en-IN" b="1" dirty="0"/>
              <a:t>(</a:t>
            </a:r>
            <a:r>
              <a:rPr lang="en-IN" b="1" dirty="0" err="1"/>
              <a:t>pos</a:t>
            </a:r>
            <a:r>
              <a:rPr lang="en-IN" b="1" dirty="0"/>
              <a:t> + 1);</a:t>
            </a:r>
            <a:endParaRPr lang="en-US" b="1" dirty="0"/>
          </a:p>
          <a:p>
            <a:r>
              <a:rPr lang="en-IN" b="1" dirty="0"/>
              <a:t>      </a:t>
            </a:r>
            <a:r>
              <a:rPr lang="en-IN" dirty="0"/>
              <a:t>// prints the result</a:t>
            </a:r>
            <a:endParaRPr lang="en-US" dirty="0"/>
          </a:p>
          <a:p>
            <a:r>
              <a:rPr lang="en-IN" b="1" dirty="0"/>
              <a:t>    </a:t>
            </a:r>
            <a:r>
              <a:rPr lang="en-IN" b="1" dirty="0" err="1"/>
              <a:t>cout</a:t>
            </a:r>
            <a:r>
              <a:rPr lang="en-IN" b="1" dirty="0"/>
              <a:t> &lt;&lt; "String is: " &lt;&lt; sub;</a:t>
            </a:r>
            <a:endParaRPr lang="en-US" b="1" dirty="0"/>
          </a:p>
          <a:p>
            <a:r>
              <a:rPr lang="en-IN" b="1" dirty="0"/>
              <a:t>      return 0;</a:t>
            </a:r>
            <a:endParaRPr lang="en-US" b="1" dirty="0"/>
          </a:p>
          <a:p>
            <a:r>
              <a:rPr lang="en-IN" b="1" dirty="0"/>
              <a:t>}</a:t>
            </a:r>
            <a:endParaRPr lang="en-US" b="1" dirty="0"/>
          </a:p>
        </p:txBody>
      </p:sp>
    </p:spTree>
    <p:extLst>
      <p:ext uri="{BB962C8B-B14F-4D97-AF65-F5344CB8AC3E}">
        <p14:creationId xmlns:p14="http://schemas.microsoft.com/office/powerpoint/2010/main" val="15138495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92500" lnSpcReduction="20000"/>
          </a:bodyPr>
          <a:lstStyle/>
          <a:p>
            <a:r>
              <a:rPr lang="en-IN" b="1" dirty="0"/>
              <a:t>string replace()</a:t>
            </a:r>
            <a:endParaRPr lang="en-US" b="1" dirty="0"/>
          </a:p>
          <a:p>
            <a:r>
              <a:rPr lang="en-IN" dirty="0"/>
              <a:t>This function replaces the portion of string that begins at character position </a:t>
            </a:r>
            <a:r>
              <a:rPr lang="en-IN" dirty="0" err="1"/>
              <a:t>pos</a:t>
            </a:r>
            <a:r>
              <a:rPr lang="en-IN" dirty="0"/>
              <a:t> and spans </a:t>
            </a:r>
            <a:r>
              <a:rPr lang="en-IN" dirty="0" err="1"/>
              <a:t>len</a:t>
            </a:r>
            <a:r>
              <a:rPr lang="en-IN" dirty="0"/>
              <a:t> characters.</a:t>
            </a:r>
            <a:endParaRPr lang="en-US" dirty="0"/>
          </a:p>
          <a:p>
            <a:r>
              <a:rPr lang="en-IN" dirty="0"/>
              <a:t>Syntax:</a:t>
            </a:r>
            <a:endParaRPr lang="en-US" b="1" dirty="0"/>
          </a:p>
          <a:p>
            <a:r>
              <a:rPr lang="en-IN" dirty="0"/>
              <a:t>Consider two strings str1 and str2.</a:t>
            </a:r>
            <a:endParaRPr lang="en-US" dirty="0"/>
          </a:p>
          <a:p>
            <a:r>
              <a:rPr lang="en-IN" dirty="0"/>
              <a:t>Syntax would be:</a:t>
            </a:r>
            <a:endParaRPr lang="en-US" dirty="0"/>
          </a:p>
          <a:p>
            <a:r>
              <a:rPr lang="en-IN" b="1" dirty="0"/>
              <a:t>str1.replace(pos,len,str2);  </a:t>
            </a:r>
          </a:p>
          <a:p>
            <a:r>
              <a:rPr lang="en-US" dirty="0"/>
              <a:t>Parameters</a:t>
            </a:r>
          </a:p>
          <a:p>
            <a:r>
              <a:rPr lang="en-US" b="1" dirty="0"/>
              <a:t>str1</a:t>
            </a:r>
            <a:r>
              <a:rPr lang="en-US" dirty="0"/>
              <a:t> − It is a string object.</a:t>
            </a:r>
          </a:p>
          <a:p>
            <a:r>
              <a:rPr lang="en-US" b="1" dirty="0" err="1"/>
              <a:t>pos</a:t>
            </a:r>
            <a:r>
              <a:rPr lang="en-US" dirty="0"/>
              <a:t> − It is an insertion point.</a:t>
            </a:r>
          </a:p>
          <a:p>
            <a:r>
              <a:rPr lang="en-US" b="1" dirty="0" err="1"/>
              <a:t>len</a:t>
            </a:r>
            <a:r>
              <a:rPr lang="en-US" dirty="0"/>
              <a:t> − It contains information about number of characters to erase.</a:t>
            </a:r>
          </a:p>
          <a:p>
            <a:r>
              <a:rPr lang="en-US" b="1" dirty="0"/>
              <a:t>str2- </a:t>
            </a:r>
            <a:r>
              <a:rPr lang="en-US" dirty="0"/>
              <a:t>replace with str2 data</a:t>
            </a:r>
          </a:p>
          <a:p>
            <a:endParaRPr lang="en-US" dirty="0"/>
          </a:p>
        </p:txBody>
      </p:sp>
    </p:spTree>
    <p:extLst>
      <p:ext uri="{BB962C8B-B14F-4D97-AF65-F5344CB8AC3E}">
        <p14:creationId xmlns:p14="http://schemas.microsoft.com/office/powerpoint/2010/main" val="8223802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b="1" dirty="0"/>
              <a:t>//replace C with C++</a:t>
            </a:r>
          </a:p>
          <a:p>
            <a:r>
              <a:rPr lang="en-IN" dirty="0"/>
              <a:t>#include&lt;</a:t>
            </a:r>
            <a:r>
              <a:rPr lang="en-IN" dirty="0" err="1"/>
              <a:t>iostream</a:t>
            </a:r>
            <a:r>
              <a:rPr lang="en-IN" dirty="0"/>
              <a:t>&gt;  </a:t>
            </a:r>
            <a:endParaRPr lang="en-US" dirty="0"/>
          </a:p>
          <a:p>
            <a:pPr lvl="0"/>
            <a:r>
              <a:rPr lang="en-IN" dirty="0"/>
              <a:t>using namespace </a:t>
            </a:r>
            <a:r>
              <a:rPr lang="en-IN" dirty="0" err="1"/>
              <a:t>std</a:t>
            </a:r>
            <a:r>
              <a:rPr lang="en-IN" dirty="0"/>
              <a:t>;  </a:t>
            </a:r>
            <a:endParaRPr lang="en-US" dirty="0"/>
          </a:p>
          <a:p>
            <a:pPr lvl="0"/>
            <a:r>
              <a:rPr lang="en-IN" dirty="0" err="1"/>
              <a:t>int</a:t>
            </a:r>
            <a:r>
              <a:rPr lang="en-IN" dirty="0"/>
              <a:t>  main()  </a:t>
            </a:r>
            <a:endParaRPr lang="en-US" dirty="0"/>
          </a:p>
          <a:p>
            <a:pPr lvl="0"/>
            <a:r>
              <a:rPr lang="en-IN" dirty="0"/>
              <a:t>{  </a:t>
            </a:r>
            <a:endParaRPr lang="en-US" dirty="0"/>
          </a:p>
          <a:p>
            <a:pPr lvl="0"/>
            <a:r>
              <a:rPr lang="en-IN" dirty="0"/>
              <a:t>string str1 = "This session is about C language";  </a:t>
            </a:r>
            <a:endParaRPr lang="en-US" dirty="0"/>
          </a:p>
          <a:p>
            <a:pPr lvl="0"/>
            <a:r>
              <a:rPr lang="en-IN" dirty="0"/>
              <a:t>string str2 = "C++";  </a:t>
            </a:r>
            <a:endParaRPr lang="en-US" dirty="0"/>
          </a:p>
          <a:p>
            <a:pPr lvl="0"/>
            <a:r>
              <a:rPr lang="en-IN" dirty="0" err="1"/>
              <a:t>cout</a:t>
            </a:r>
            <a:r>
              <a:rPr lang="en-IN" dirty="0"/>
              <a:t> &lt;&lt; "Before replacement, string is :"&lt;&lt;str1&lt;&lt;'\n';  </a:t>
            </a:r>
            <a:endParaRPr lang="en-US" dirty="0"/>
          </a:p>
          <a:p>
            <a:pPr lvl="0"/>
            <a:r>
              <a:rPr lang="en-IN" dirty="0"/>
              <a:t>str1.replace(21,1,str2);   </a:t>
            </a:r>
            <a:endParaRPr lang="en-US" dirty="0"/>
          </a:p>
          <a:p>
            <a:pPr lvl="0"/>
            <a:r>
              <a:rPr lang="en-IN" dirty="0" err="1"/>
              <a:t>cout</a:t>
            </a:r>
            <a:r>
              <a:rPr lang="en-IN" dirty="0"/>
              <a:t> &lt;&lt; "After replacement, string is :"&lt;&lt;str1&lt;&lt;'\n';  </a:t>
            </a:r>
            <a:endParaRPr lang="en-US" dirty="0"/>
          </a:p>
          <a:p>
            <a:pPr lvl="0"/>
            <a:r>
              <a:rPr lang="en-IN" dirty="0"/>
              <a:t>return 0;  </a:t>
            </a:r>
            <a:endParaRPr lang="en-US" dirty="0"/>
          </a:p>
          <a:p>
            <a:pPr lvl="0"/>
            <a:r>
              <a:rPr lang="en-IN" dirty="0"/>
              <a:t>}   </a:t>
            </a:r>
            <a:endParaRPr lang="en-US" dirty="0"/>
          </a:p>
          <a:p>
            <a:endParaRPr lang="en-US" dirty="0"/>
          </a:p>
        </p:txBody>
      </p:sp>
    </p:spTree>
    <p:extLst>
      <p:ext uri="{BB962C8B-B14F-4D97-AF65-F5344CB8AC3E}">
        <p14:creationId xmlns:p14="http://schemas.microsoft.com/office/powerpoint/2010/main" val="1884631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IN" b="1" dirty="0"/>
              <a:t>Storage Classes in C++</a:t>
            </a:r>
            <a:endParaRPr lang="en-US" dirty="0"/>
          </a:p>
          <a:p>
            <a:r>
              <a:rPr lang="en-IN" dirty="0"/>
              <a:t>Storage classes are used to specify the scope, visibility and lifetime of variables.</a:t>
            </a:r>
          </a:p>
          <a:p>
            <a:pPr fontAlgn="base"/>
            <a:r>
              <a:rPr lang="en-US" b="1" dirty="0"/>
              <a:t>Syntax:</a:t>
            </a:r>
            <a:endParaRPr lang="en-US" dirty="0"/>
          </a:p>
          <a:p>
            <a:r>
              <a:rPr lang="en-US" b="1" dirty="0" err="1">
                <a:solidFill>
                  <a:srgbClr val="FFC000"/>
                </a:solidFill>
              </a:rPr>
              <a:t>storage_class</a:t>
            </a:r>
            <a:r>
              <a:rPr lang="en-US" b="1" dirty="0"/>
              <a:t> </a:t>
            </a:r>
            <a:r>
              <a:rPr lang="en-US" b="1" dirty="0" err="1">
                <a:solidFill>
                  <a:srgbClr val="FF0000"/>
                </a:solidFill>
              </a:rPr>
              <a:t>var_data_type</a:t>
            </a:r>
            <a:r>
              <a:rPr lang="en-US" b="1" dirty="0">
                <a:solidFill>
                  <a:srgbClr val="FF0000"/>
                </a:solidFill>
              </a:rPr>
              <a:t> </a:t>
            </a:r>
            <a:r>
              <a:rPr lang="en-US" b="1" dirty="0" err="1">
                <a:solidFill>
                  <a:srgbClr val="92D050"/>
                </a:solidFill>
              </a:rPr>
              <a:t>var_name</a:t>
            </a:r>
            <a:r>
              <a:rPr lang="en-US" b="1" dirty="0"/>
              <a:t>;</a:t>
            </a:r>
            <a:r>
              <a:rPr lang="en-US" dirty="0"/>
              <a:t> </a:t>
            </a:r>
          </a:p>
          <a:p>
            <a:r>
              <a:rPr lang="en-IN" dirty="0"/>
              <a:t>Following are the storage classes, which can be used in a C++ Program</a:t>
            </a:r>
            <a:endParaRPr lang="en-US" dirty="0"/>
          </a:p>
          <a:p>
            <a:pPr lvl="0">
              <a:buFont typeface="Wingdings" panose="05000000000000000000" pitchFamily="2" charset="2"/>
              <a:buChar char="Ø"/>
            </a:pPr>
            <a:r>
              <a:rPr lang="en-IN" dirty="0"/>
              <a:t>auto</a:t>
            </a:r>
            <a:endParaRPr lang="en-US" dirty="0"/>
          </a:p>
          <a:p>
            <a:pPr lvl="0">
              <a:buFont typeface="Wingdings" panose="05000000000000000000" pitchFamily="2" charset="2"/>
              <a:buChar char="Ø"/>
            </a:pPr>
            <a:r>
              <a:rPr lang="en-IN" dirty="0"/>
              <a:t>register</a:t>
            </a:r>
            <a:endParaRPr lang="en-US" dirty="0"/>
          </a:p>
          <a:p>
            <a:pPr lvl="0">
              <a:buFont typeface="Wingdings" panose="05000000000000000000" pitchFamily="2" charset="2"/>
              <a:buChar char="Ø"/>
            </a:pPr>
            <a:r>
              <a:rPr lang="en-IN" dirty="0"/>
              <a:t>static</a:t>
            </a:r>
            <a:endParaRPr lang="en-US" dirty="0"/>
          </a:p>
          <a:p>
            <a:pPr lvl="0">
              <a:buFont typeface="Wingdings" panose="05000000000000000000" pitchFamily="2" charset="2"/>
              <a:buChar char="Ø"/>
            </a:pPr>
            <a:r>
              <a:rPr lang="en-IN" dirty="0"/>
              <a:t>Extern</a:t>
            </a:r>
          </a:p>
          <a:p>
            <a:pPr lvl="0">
              <a:buFont typeface="Wingdings" panose="05000000000000000000" pitchFamily="2" charset="2"/>
              <a:buChar char="Ø"/>
            </a:pPr>
            <a:r>
              <a:rPr lang="en-IN" dirty="0"/>
              <a:t>mutable</a:t>
            </a:r>
            <a:endParaRPr lang="en-US" dirty="0"/>
          </a:p>
          <a:p>
            <a:endParaRPr lang="en-US" dirty="0"/>
          </a:p>
        </p:txBody>
      </p:sp>
    </p:spTree>
    <p:extLst>
      <p:ext uri="{BB962C8B-B14F-4D97-AF65-F5344CB8AC3E}">
        <p14:creationId xmlns:p14="http://schemas.microsoft.com/office/powerpoint/2010/main" val="32370381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IN" b="1" dirty="0"/>
              <a:t>auto Storage Class</a:t>
            </a:r>
            <a:endParaRPr lang="en-US" b="1" dirty="0"/>
          </a:p>
          <a:p>
            <a:r>
              <a:rPr lang="en-IN" dirty="0"/>
              <a:t>The auto storage class is the default storage class for all local variables.</a:t>
            </a:r>
            <a:endParaRPr lang="en-US" dirty="0"/>
          </a:p>
          <a:p>
            <a:r>
              <a:rPr lang="en-IN" dirty="0"/>
              <a:t>{</a:t>
            </a:r>
            <a:endParaRPr lang="en-US" dirty="0"/>
          </a:p>
          <a:p>
            <a:r>
              <a:rPr lang="en-IN" dirty="0"/>
              <a:t>   </a:t>
            </a:r>
            <a:r>
              <a:rPr lang="en-IN" dirty="0" err="1"/>
              <a:t>int</a:t>
            </a:r>
            <a:r>
              <a:rPr lang="en-IN" dirty="0"/>
              <a:t> var1;</a:t>
            </a:r>
            <a:endParaRPr lang="en-US" dirty="0"/>
          </a:p>
          <a:p>
            <a:r>
              <a:rPr lang="en-IN" dirty="0"/>
              <a:t>   auto </a:t>
            </a:r>
            <a:r>
              <a:rPr lang="en-IN" dirty="0" err="1"/>
              <a:t>int</a:t>
            </a:r>
            <a:r>
              <a:rPr lang="en-IN" dirty="0"/>
              <a:t> var2;</a:t>
            </a:r>
          </a:p>
          <a:p>
            <a:r>
              <a:rPr lang="en-IN" dirty="0"/>
              <a:t>}</a:t>
            </a:r>
            <a:endParaRPr lang="en-US" dirty="0"/>
          </a:p>
          <a:p>
            <a:endParaRPr lang="en-US" dirty="0"/>
          </a:p>
        </p:txBody>
      </p:sp>
    </p:spTree>
    <p:extLst>
      <p:ext uri="{BB962C8B-B14F-4D97-AF65-F5344CB8AC3E}">
        <p14:creationId xmlns:p14="http://schemas.microsoft.com/office/powerpoint/2010/main" val="15590429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248400"/>
          </a:xfrm>
        </p:spPr>
        <p:txBody>
          <a:bodyPr>
            <a:normAutofit fontScale="70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r>
              <a:rPr lang="en-US" dirty="0" err="1"/>
              <a:t>int</a:t>
            </a:r>
            <a:r>
              <a:rPr lang="en-US" dirty="0"/>
              <a:t> main()</a:t>
            </a:r>
          </a:p>
          <a:p>
            <a:r>
              <a:rPr lang="en-US" dirty="0"/>
              <a:t>{</a:t>
            </a:r>
          </a:p>
          <a:p>
            <a:r>
              <a:rPr lang="en-US" dirty="0"/>
              <a:t>    // Declaring an auto variable</a:t>
            </a:r>
          </a:p>
          <a:p>
            <a:r>
              <a:rPr lang="en-US" dirty="0"/>
              <a:t>    // No data-type declaration needed</a:t>
            </a:r>
          </a:p>
          <a:p>
            <a:r>
              <a:rPr lang="en-US" dirty="0"/>
              <a:t>    auto a = 9;</a:t>
            </a:r>
          </a:p>
          <a:p>
            <a:r>
              <a:rPr lang="en-US" dirty="0"/>
              <a:t>    auto b = 14.23;</a:t>
            </a:r>
          </a:p>
          <a:p>
            <a:r>
              <a:rPr lang="en-US" dirty="0"/>
              <a:t>    auto c = "C++ </a:t>
            </a:r>
            <a:r>
              <a:rPr lang="en-US" dirty="0" err="1"/>
              <a:t>prog</a:t>
            </a:r>
            <a:r>
              <a:rPr lang="en-US" dirty="0"/>
              <a:t> </a:t>
            </a:r>
            <a:r>
              <a:rPr lang="en-US" dirty="0" err="1"/>
              <a:t>lang</a:t>
            </a:r>
            <a:r>
              <a:rPr lang="en-US" dirty="0"/>
              <a:t>";</a:t>
            </a:r>
          </a:p>
          <a:p>
            <a:r>
              <a:rPr lang="en-US" dirty="0"/>
              <a:t>    auto d = 'A';</a:t>
            </a:r>
          </a:p>
          <a:p>
            <a:r>
              <a:rPr lang="en-US" dirty="0"/>
              <a:t>    // printing the auto variables</a:t>
            </a:r>
          </a:p>
          <a:p>
            <a:r>
              <a:rPr lang="en-US" dirty="0"/>
              <a:t>    </a:t>
            </a:r>
            <a:r>
              <a:rPr lang="en-US" dirty="0" err="1"/>
              <a:t>cout</a:t>
            </a:r>
            <a:r>
              <a:rPr lang="en-US" dirty="0"/>
              <a:t> &lt;&lt; a &lt;&lt; " \n";</a:t>
            </a:r>
          </a:p>
          <a:p>
            <a:r>
              <a:rPr lang="en-US" dirty="0"/>
              <a:t>    </a:t>
            </a:r>
            <a:r>
              <a:rPr lang="en-US" dirty="0" err="1"/>
              <a:t>cout</a:t>
            </a:r>
            <a:r>
              <a:rPr lang="en-US" dirty="0"/>
              <a:t> &lt;&lt; b &lt;&lt; " \n";</a:t>
            </a:r>
          </a:p>
          <a:p>
            <a:r>
              <a:rPr lang="en-US" dirty="0"/>
              <a:t>    </a:t>
            </a:r>
            <a:r>
              <a:rPr lang="en-US" dirty="0" err="1"/>
              <a:t>cout</a:t>
            </a:r>
            <a:r>
              <a:rPr lang="en-US" dirty="0"/>
              <a:t> &lt;&lt; c &lt;&lt; " \n";</a:t>
            </a:r>
          </a:p>
          <a:p>
            <a:r>
              <a:rPr lang="en-US" dirty="0"/>
              <a:t>    </a:t>
            </a:r>
            <a:r>
              <a:rPr lang="en-US" dirty="0" err="1"/>
              <a:t>cout</a:t>
            </a:r>
            <a:r>
              <a:rPr lang="en-US" dirty="0"/>
              <a:t> &lt;&lt; d &lt;&lt; " \n";</a:t>
            </a:r>
          </a:p>
          <a:p>
            <a:r>
              <a:rPr lang="en-US" dirty="0"/>
              <a:t>    return 0;</a:t>
            </a:r>
          </a:p>
          <a:p>
            <a:r>
              <a:rPr lang="en-US" dirty="0"/>
              <a:t>}</a:t>
            </a:r>
          </a:p>
          <a:p>
            <a:endParaRPr lang="en-US" dirty="0"/>
          </a:p>
        </p:txBody>
      </p:sp>
    </p:spTree>
    <p:extLst>
      <p:ext uri="{BB962C8B-B14F-4D97-AF65-F5344CB8AC3E}">
        <p14:creationId xmlns:p14="http://schemas.microsoft.com/office/powerpoint/2010/main" val="25068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fontAlgn="base"/>
            <a:r>
              <a:rPr lang="en-US" dirty="0"/>
              <a:t>Languages that support the procedural programming paradigm are:</a:t>
            </a:r>
          </a:p>
          <a:p>
            <a:pPr fontAlgn="base"/>
            <a:r>
              <a:rPr lang="en-US" dirty="0"/>
              <a:t>C</a:t>
            </a:r>
          </a:p>
          <a:p>
            <a:pPr fontAlgn="base"/>
            <a:r>
              <a:rPr lang="en-US" dirty="0"/>
              <a:t>C++</a:t>
            </a:r>
          </a:p>
          <a:p>
            <a:pPr fontAlgn="base"/>
            <a:r>
              <a:rPr lang="en-US" dirty="0"/>
              <a:t>Java</a:t>
            </a:r>
          </a:p>
          <a:p>
            <a:pPr fontAlgn="base"/>
            <a:r>
              <a:rPr lang="en-US" dirty="0"/>
              <a:t>Pascal</a:t>
            </a:r>
          </a:p>
          <a:p>
            <a:endParaRPr lang="en-US" dirty="0"/>
          </a:p>
        </p:txBody>
      </p:sp>
    </p:spTree>
    <p:extLst>
      <p:ext uri="{BB962C8B-B14F-4D97-AF65-F5344CB8AC3E}">
        <p14:creationId xmlns:p14="http://schemas.microsoft.com/office/powerpoint/2010/main" val="15201174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r>
              <a:rPr lang="en-IN" b="1" dirty="0"/>
              <a:t>register Storage Class</a:t>
            </a:r>
            <a:endParaRPr lang="en-US" b="1" dirty="0"/>
          </a:p>
          <a:p>
            <a:r>
              <a:rPr lang="en-IN" dirty="0"/>
              <a:t>The register storage class is used to define local variables that should be stored in a register instead of RAM</a:t>
            </a:r>
            <a:endParaRPr lang="en-US" dirty="0"/>
          </a:p>
          <a:p>
            <a:r>
              <a:rPr lang="en-IN" dirty="0"/>
              <a:t>{</a:t>
            </a:r>
            <a:endParaRPr lang="en-US" dirty="0"/>
          </a:p>
          <a:p>
            <a:r>
              <a:rPr lang="en-IN" dirty="0"/>
              <a:t>   register </a:t>
            </a:r>
            <a:r>
              <a:rPr lang="en-IN" dirty="0" err="1"/>
              <a:t>int</a:t>
            </a:r>
            <a:r>
              <a:rPr lang="en-IN" dirty="0"/>
              <a:t>  m;</a:t>
            </a:r>
            <a:endParaRPr lang="en-US" dirty="0"/>
          </a:p>
          <a:p>
            <a:r>
              <a:rPr lang="en-IN" dirty="0"/>
              <a:t>}</a:t>
            </a:r>
          </a:p>
          <a:p>
            <a:endParaRPr lang="en-IN" dirty="0"/>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a:t>
            </a:r>
          </a:p>
          <a:p>
            <a:r>
              <a:rPr lang="en-US" dirty="0"/>
              <a:t>{</a:t>
            </a:r>
          </a:p>
          <a:p>
            <a:r>
              <a:rPr lang="en-US" dirty="0"/>
              <a:t>       </a:t>
            </a:r>
            <a:r>
              <a:rPr lang="en-US" dirty="0" err="1"/>
              <a:t>cout</a:t>
            </a:r>
            <a:r>
              <a:rPr lang="en-US" dirty="0"/>
              <a:t> &lt;&lt; "Demonstrating register class\n";</a:t>
            </a:r>
          </a:p>
          <a:p>
            <a:r>
              <a:rPr lang="en-US" dirty="0"/>
              <a:t>    // declaring a register variable</a:t>
            </a:r>
          </a:p>
          <a:p>
            <a:r>
              <a:rPr lang="en-US" dirty="0"/>
              <a:t>    register string s = "</a:t>
            </a:r>
            <a:r>
              <a:rPr lang="en-US" dirty="0" err="1"/>
              <a:t>c++</a:t>
            </a:r>
            <a:r>
              <a:rPr lang="en-US" dirty="0"/>
              <a:t>";</a:t>
            </a:r>
          </a:p>
          <a:p>
            <a:r>
              <a:rPr lang="en-US" dirty="0"/>
              <a:t>      // printing the register variable 's'</a:t>
            </a:r>
          </a:p>
          <a:p>
            <a:r>
              <a:rPr lang="en-US" dirty="0"/>
              <a:t>    </a:t>
            </a:r>
            <a:r>
              <a:rPr lang="en-US" dirty="0" err="1"/>
              <a:t>cout</a:t>
            </a:r>
            <a:r>
              <a:rPr lang="en-US" dirty="0"/>
              <a:t> &lt;&lt; "Value of the variable s:"&lt;&lt;s;</a:t>
            </a:r>
          </a:p>
          <a:p>
            <a:r>
              <a:rPr lang="en-US" dirty="0"/>
              <a:t>  return 0;</a:t>
            </a:r>
          </a:p>
          <a:p>
            <a:r>
              <a:rPr lang="en-US" dirty="0"/>
              <a:t>}</a:t>
            </a:r>
          </a:p>
          <a:p>
            <a:endParaRPr lang="en-US" dirty="0"/>
          </a:p>
          <a:p>
            <a:endParaRPr lang="en-US" dirty="0"/>
          </a:p>
        </p:txBody>
      </p:sp>
    </p:spTree>
    <p:extLst>
      <p:ext uri="{BB962C8B-B14F-4D97-AF65-F5344CB8AC3E}">
        <p14:creationId xmlns:p14="http://schemas.microsoft.com/office/powerpoint/2010/main" val="37819054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6248400"/>
          </a:xfrm>
        </p:spPr>
        <p:txBody>
          <a:bodyPr>
            <a:normAutofit fontScale="62500" lnSpcReduction="20000"/>
          </a:bodyPr>
          <a:lstStyle/>
          <a:p>
            <a:r>
              <a:rPr lang="en-IN" b="1" dirty="0"/>
              <a:t>Static</a:t>
            </a:r>
            <a:endParaRPr lang="en-US" b="1" dirty="0"/>
          </a:p>
          <a:p>
            <a:r>
              <a:rPr lang="en-IN" dirty="0"/>
              <a:t>Static variables are the variables which are initialized &amp; allocated storage only once at the beginning of program execution, no matter how many times they are used and called in the program. A static variable retains its value until the end of program.</a:t>
            </a:r>
          </a:p>
          <a:p>
            <a:endParaRPr lang="en-IN" dirty="0"/>
          </a:p>
          <a:p>
            <a:r>
              <a:rPr lang="en-IN" dirty="0"/>
              <a:t>#include&lt;</a:t>
            </a:r>
            <a:r>
              <a:rPr lang="en-IN" dirty="0" err="1"/>
              <a:t>iostream</a:t>
            </a:r>
            <a:r>
              <a:rPr lang="en-IN" dirty="0"/>
              <a:t>&gt;</a:t>
            </a:r>
          </a:p>
          <a:p>
            <a:r>
              <a:rPr lang="en-IN" dirty="0"/>
              <a:t>using namespace </a:t>
            </a:r>
            <a:r>
              <a:rPr lang="en-IN" dirty="0" err="1"/>
              <a:t>std</a:t>
            </a:r>
            <a:r>
              <a:rPr lang="en-IN" dirty="0"/>
              <a:t>;</a:t>
            </a:r>
          </a:p>
          <a:p>
            <a:r>
              <a:rPr lang="en-IN" dirty="0"/>
              <a:t>void fun()</a:t>
            </a:r>
          </a:p>
          <a:p>
            <a:r>
              <a:rPr lang="en-IN" dirty="0"/>
              <a:t>{</a:t>
            </a:r>
          </a:p>
          <a:p>
            <a:r>
              <a:rPr lang="en-IN" dirty="0"/>
              <a:t>    static </a:t>
            </a:r>
            <a:r>
              <a:rPr lang="en-IN" dirty="0" err="1"/>
              <a:t>int</a:t>
            </a:r>
            <a:r>
              <a:rPr lang="en-IN" dirty="0"/>
              <a:t> </a:t>
            </a:r>
            <a:r>
              <a:rPr lang="en-IN" dirty="0" err="1"/>
              <a:t>i</a:t>
            </a:r>
            <a:r>
              <a:rPr lang="en-IN" dirty="0"/>
              <a:t> = 10;</a:t>
            </a:r>
          </a:p>
          <a:p>
            <a:r>
              <a:rPr lang="en-IN" dirty="0"/>
              <a:t>    </a:t>
            </a:r>
            <a:r>
              <a:rPr lang="en-IN" dirty="0" err="1"/>
              <a:t>i</a:t>
            </a:r>
            <a:r>
              <a:rPr lang="en-IN" dirty="0"/>
              <a:t>++;</a:t>
            </a:r>
          </a:p>
          <a:p>
            <a:r>
              <a:rPr lang="en-IN" dirty="0"/>
              <a:t>    </a:t>
            </a:r>
            <a:r>
              <a:rPr lang="en-IN" dirty="0" err="1"/>
              <a:t>cout</a:t>
            </a:r>
            <a:r>
              <a:rPr lang="en-IN" dirty="0"/>
              <a:t> &lt;&lt;"static </a:t>
            </a:r>
            <a:r>
              <a:rPr lang="en-IN" dirty="0" err="1"/>
              <a:t>i</a:t>
            </a:r>
            <a:r>
              <a:rPr lang="en-IN" dirty="0"/>
              <a:t>= "&lt;&lt;</a:t>
            </a:r>
            <a:r>
              <a:rPr lang="en-IN" dirty="0" err="1"/>
              <a:t>i</a:t>
            </a:r>
            <a:r>
              <a:rPr lang="en-IN" dirty="0"/>
              <a:t>&lt;&lt;</a:t>
            </a:r>
            <a:r>
              <a:rPr lang="en-IN" dirty="0" err="1"/>
              <a:t>endl</a:t>
            </a:r>
            <a:r>
              <a:rPr lang="en-IN" dirty="0"/>
              <a:t>;</a:t>
            </a:r>
          </a:p>
          <a:p>
            <a:r>
              <a:rPr lang="en-IN" dirty="0"/>
              <a:t>}</a:t>
            </a:r>
          </a:p>
          <a:p>
            <a:r>
              <a:rPr lang="en-IN" dirty="0"/>
              <a:t>void fun_nonstatic()</a:t>
            </a:r>
          </a:p>
          <a:p>
            <a:r>
              <a:rPr lang="en-IN" dirty="0"/>
              <a:t>{</a:t>
            </a:r>
          </a:p>
          <a:p>
            <a:r>
              <a:rPr lang="en-IN" dirty="0"/>
              <a:t>    </a:t>
            </a:r>
            <a:r>
              <a:rPr lang="en-IN" dirty="0" err="1"/>
              <a:t>int</a:t>
            </a:r>
            <a:r>
              <a:rPr lang="en-IN" dirty="0"/>
              <a:t> </a:t>
            </a:r>
            <a:r>
              <a:rPr lang="en-IN" dirty="0" err="1"/>
              <a:t>i</a:t>
            </a:r>
            <a:r>
              <a:rPr lang="en-IN" dirty="0"/>
              <a:t> = 10;</a:t>
            </a:r>
          </a:p>
          <a:p>
            <a:r>
              <a:rPr lang="en-IN" dirty="0"/>
              <a:t>    </a:t>
            </a:r>
            <a:r>
              <a:rPr lang="en-IN" dirty="0" err="1"/>
              <a:t>i</a:t>
            </a:r>
            <a:r>
              <a:rPr lang="en-IN" dirty="0"/>
              <a:t>++;</a:t>
            </a:r>
          </a:p>
          <a:p>
            <a:r>
              <a:rPr lang="en-IN" dirty="0"/>
              <a:t>    </a:t>
            </a:r>
            <a:r>
              <a:rPr lang="en-IN" dirty="0" err="1"/>
              <a:t>cout</a:t>
            </a:r>
            <a:r>
              <a:rPr lang="en-IN" dirty="0"/>
              <a:t>&lt;&lt;"</a:t>
            </a:r>
            <a:r>
              <a:rPr lang="en-IN" dirty="0" err="1"/>
              <a:t>nonstatic</a:t>
            </a:r>
            <a:r>
              <a:rPr lang="en-IN" dirty="0"/>
              <a:t> </a:t>
            </a:r>
            <a:r>
              <a:rPr lang="en-IN" dirty="0" err="1"/>
              <a:t>i</a:t>
            </a:r>
            <a:r>
              <a:rPr lang="en-IN" dirty="0"/>
              <a:t>="&lt;&lt;</a:t>
            </a:r>
            <a:r>
              <a:rPr lang="en-IN" dirty="0" err="1"/>
              <a:t>i</a:t>
            </a:r>
            <a:r>
              <a:rPr lang="en-IN" dirty="0"/>
              <a:t>&lt;&lt;</a:t>
            </a:r>
            <a:r>
              <a:rPr lang="en-IN" dirty="0" err="1"/>
              <a:t>endl</a:t>
            </a:r>
            <a:r>
              <a:rPr lang="en-IN" dirty="0"/>
              <a:t>;</a:t>
            </a:r>
          </a:p>
          <a:p>
            <a:r>
              <a:rPr lang="en-IN" dirty="0"/>
              <a:t>}</a:t>
            </a:r>
          </a:p>
          <a:p>
            <a:endParaRPr lang="en-IN" dirty="0"/>
          </a:p>
          <a:p>
            <a:endParaRPr lang="en-US" dirty="0"/>
          </a:p>
          <a:p>
            <a:endParaRPr lang="en-US" b="1" dirty="0"/>
          </a:p>
        </p:txBody>
      </p:sp>
      <p:sp>
        <p:nvSpPr>
          <p:cNvPr id="4" name="Rectangle 3"/>
          <p:cNvSpPr/>
          <p:nvPr/>
        </p:nvSpPr>
        <p:spPr>
          <a:xfrm>
            <a:off x="6248400" y="2133600"/>
            <a:ext cx="4572000" cy="2308324"/>
          </a:xfrm>
          <a:prstGeom prst="rect">
            <a:avLst/>
          </a:prstGeom>
        </p:spPr>
        <p:txBody>
          <a:bodyPr>
            <a:spAutoFit/>
          </a:bodyPr>
          <a:lstStyle/>
          <a:p>
            <a:r>
              <a:rPr lang="en-IN" dirty="0" err="1"/>
              <a:t>int</a:t>
            </a:r>
            <a:r>
              <a:rPr lang="en-IN" dirty="0"/>
              <a:t> main()</a:t>
            </a:r>
          </a:p>
          <a:p>
            <a:r>
              <a:rPr lang="en-IN" dirty="0"/>
              <a:t>{</a:t>
            </a:r>
          </a:p>
          <a:p>
            <a:r>
              <a:rPr lang="en-IN" dirty="0"/>
              <a:t>    fun();fun();fun();</a:t>
            </a:r>
          </a:p>
          <a:p>
            <a:r>
              <a:rPr lang="en-IN" dirty="0"/>
              <a:t>    fun_nonstatic();</a:t>
            </a:r>
          </a:p>
          <a:p>
            <a:r>
              <a:rPr lang="en-IN" dirty="0"/>
              <a:t>fun_nonstatic();</a:t>
            </a:r>
          </a:p>
          <a:p>
            <a:r>
              <a:rPr lang="en-IN" dirty="0"/>
              <a:t>fun_nonstatic();</a:t>
            </a:r>
          </a:p>
          <a:p>
            <a:r>
              <a:rPr lang="en-IN" dirty="0"/>
              <a:t>    return 0;</a:t>
            </a:r>
          </a:p>
          <a:p>
            <a:r>
              <a:rPr lang="en-IN" dirty="0"/>
              <a:t>}</a:t>
            </a:r>
          </a:p>
        </p:txBody>
      </p:sp>
    </p:spTree>
    <p:extLst>
      <p:ext uri="{BB962C8B-B14F-4D97-AF65-F5344CB8AC3E}">
        <p14:creationId xmlns:p14="http://schemas.microsoft.com/office/powerpoint/2010/main" val="30362014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IN" b="1" dirty="0"/>
              <a:t>Extern Variables</a:t>
            </a:r>
            <a:endParaRPr lang="en-US" b="1" dirty="0"/>
          </a:p>
          <a:p>
            <a:r>
              <a:rPr lang="en-IN" sz="2400" dirty="0"/>
              <a:t>This keyword is used to access variable in a file which is declared &amp; defined in some other file, that is the existence of a global variable in one file is declared using extern keyword in another file.</a:t>
            </a:r>
            <a:endParaRPr lang="en-US" sz="2400"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67000"/>
            <a:ext cx="5987143"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64884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#include &lt;</a:t>
            </a:r>
            <a:r>
              <a:rPr lang="en-US" dirty="0" err="1"/>
              <a:t>iostream</a:t>
            </a:r>
            <a:r>
              <a:rPr lang="en-US" dirty="0"/>
              <a:t>&gt;</a:t>
            </a:r>
          </a:p>
          <a:p>
            <a:r>
              <a:rPr lang="en-US" dirty="0" err="1"/>
              <a:t>int</a:t>
            </a:r>
            <a:r>
              <a:rPr lang="en-US" dirty="0"/>
              <a:t> count=5; </a:t>
            </a:r>
          </a:p>
          <a:p>
            <a:r>
              <a:rPr lang="en-US" dirty="0" err="1"/>
              <a:t>int</a:t>
            </a:r>
            <a:r>
              <a:rPr lang="en-US" dirty="0"/>
              <a:t> main()</a:t>
            </a:r>
          </a:p>
          <a:p>
            <a:r>
              <a:rPr lang="en-US" dirty="0"/>
              <a:t>{</a:t>
            </a:r>
            <a:br>
              <a:rPr lang="en-US" dirty="0"/>
            </a:br>
            <a:r>
              <a:rPr lang="en-US" dirty="0" err="1"/>
              <a:t>write_extern</a:t>
            </a:r>
            <a:r>
              <a:rPr lang="en-US" dirty="0"/>
              <a:t>();</a:t>
            </a:r>
          </a:p>
          <a:p>
            <a:r>
              <a:rPr lang="en-US" dirty="0"/>
              <a:t>return 0;</a:t>
            </a:r>
          </a:p>
          <a:p>
            <a:r>
              <a:rPr lang="en-US" dirty="0"/>
              <a:t>}</a:t>
            </a:r>
          </a:p>
          <a:p>
            <a:r>
              <a:rPr lang="en-US" dirty="0"/>
              <a:t>Save file as main1.cpp</a:t>
            </a:r>
          </a:p>
        </p:txBody>
      </p:sp>
    </p:spTree>
    <p:extLst>
      <p:ext uri="{BB962C8B-B14F-4D97-AF65-F5344CB8AC3E}">
        <p14:creationId xmlns:p14="http://schemas.microsoft.com/office/powerpoint/2010/main" val="2339331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r>
              <a:rPr lang="en-US" dirty="0"/>
              <a:t>#include &lt;</a:t>
            </a:r>
            <a:r>
              <a:rPr lang="en-US" dirty="0" err="1"/>
              <a:t>iostream</a:t>
            </a:r>
            <a:r>
              <a:rPr lang="en-US" dirty="0"/>
              <a:t>&gt; </a:t>
            </a:r>
          </a:p>
          <a:p>
            <a:r>
              <a:rPr lang="en-US" dirty="0"/>
              <a:t>extern </a:t>
            </a:r>
            <a:r>
              <a:rPr lang="en-US" dirty="0" err="1"/>
              <a:t>int</a:t>
            </a:r>
            <a:r>
              <a:rPr lang="en-US" dirty="0"/>
              <a:t> count;</a:t>
            </a:r>
          </a:p>
          <a:p>
            <a:r>
              <a:rPr lang="en-US" dirty="0"/>
              <a:t> void </a:t>
            </a:r>
            <a:r>
              <a:rPr lang="en-US" dirty="0" err="1"/>
              <a:t>write_extern</a:t>
            </a:r>
            <a:r>
              <a:rPr lang="en-US" dirty="0"/>
              <a:t>(void) </a:t>
            </a:r>
          </a:p>
          <a:p>
            <a:r>
              <a:rPr lang="en-US" dirty="0"/>
              <a:t>{</a:t>
            </a:r>
          </a:p>
          <a:p>
            <a:r>
              <a:rPr lang="en-US" dirty="0"/>
              <a:t> </a:t>
            </a:r>
            <a:r>
              <a:rPr lang="en-US" dirty="0" err="1"/>
              <a:t>std</a:t>
            </a:r>
            <a:r>
              <a:rPr lang="en-US" dirty="0"/>
              <a:t>::</a:t>
            </a:r>
            <a:r>
              <a:rPr lang="en-US" dirty="0" err="1"/>
              <a:t>cout</a:t>
            </a:r>
            <a:r>
              <a:rPr lang="en-US" dirty="0"/>
              <a:t> &lt;&lt; "Count is " &lt;&lt; count &lt;&lt; </a:t>
            </a:r>
            <a:r>
              <a:rPr lang="en-US" dirty="0" err="1"/>
              <a:t>std</a:t>
            </a:r>
            <a:r>
              <a:rPr lang="en-US" dirty="0"/>
              <a:t>::</a:t>
            </a:r>
            <a:r>
              <a:rPr lang="en-US" dirty="0" err="1"/>
              <a:t>endl</a:t>
            </a:r>
            <a:r>
              <a:rPr lang="en-US" dirty="0"/>
              <a:t>; </a:t>
            </a:r>
          </a:p>
          <a:p>
            <a:r>
              <a:rPr lang="en-US" dirty="0"/>
              <a:t>}</a:t>
            </a:r>
          </a:p>
          <a:p>
            <a:r>
              <a:rPr lang="en-US" dirty="0">
                <a:solidFill>
                  <a:srgbClr val="FF0000"/>
                </a:solidFill>
              </a:rPr>
              <a:t>$g++ main1.cpp support.cpp -o write</a:t>
            </a:r>
          </a:p>
          <a:p>
            <a:r>
              <a:rPr lang="en-US" dirty="0">
                <a:solidFill>
                  <a:srgbClr val="00B050"/>
                </a:solidFill>
              </a:rPr>
              <a:t>$./write </a:t>
            </a:r>
          </a:p>
          <a:p>
            <a:r>
              <a:rPr lang="en-US" dirty="0">
                <a:solidFill>
                  <a:srgbClr val="0070C0"/>
                </a:solidFill>
              </a:rPr>
              <a:t>Output:</a:t>
            </a:r>
          </a:p>
          <a:p>
            <a:r>
              <a:rPr lang="en-US" dirty="0">
                <a:solidFill>
                  <a:srgbClr val="0070C0"/>
                </a:solidFill>
              </a:rPr>
              <a:t>5</a:t>
            </a:r>
          </a:p>
        </p:txBody>
      </p:sp>
    </p:spTree>
    <p:extLst>
      <p:ext uri="{BB962C8B-B14F-4D97-AF65-F5344CB8AC3E}">
        <p14:creationId xmlns:p14="http://schemas.microsoft.com/office/powerpoint/2010/main" val="3129384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normAutofit fontScale="77500" lnSpcReduction="20000"/>
          </a:bodyPr>
          <a:lstStyle/>
          <a:p>
            <a:r>
              <a:rPr lang="en-IN" b="1" dirty="0"/>
              <a:t>Arrays:</a:t>
            </a:r>
            <a:endParaRPr lang="en-US" dirty="0"/>
          </a:p>
          <a:p>
            <a:r>
              <a:rPr lang="en-IN" dirty="0"/>
              <a:t>Array in C++ is a group of similar types of elements that have contiguous memory location.</a:t>
            </a:r>
            <a:endParaRPr lang="en-US" dirty="0"/>
          </a:p>
          <a:p>
            <a:r>
              <a:rPr lang="en-IN" dirty="0"/>
              <a:t> array index starts from 0. We can store only fixed set of elements in C++ array.</a:t>
            </a:r>
            <a:endParaRPr lang="en-US" dirty="0"/>
          </a:p>
          <a:p>
            <a:r>
              <a:rPr lang="en-IN" dirty="0"/>
              <a:t>Syntax:</a:t>
            </a:r>
            <a:endParaRPr lang="en-US" dirty="0"/>
          </a:p>
          <a:p>
            <a:r>
              <a:rPr lang="en-IN" dirty="0"/>
              <a:t>type   </a:t>
            </a:r>
            <a:r>
              <a:rPr lang="en-IN" dirty="0" err="1"/>
              <a:t>arrayName</a:t>
            </a:r>
            <a:r>
              <a:rPr lang="en-IN" dirty="0"/>
              <a:t> [ </a:t>
            </a:r>
            <a:r>
              <a:rPr lang="en-IN" dirty="0" err="1"/>
              <a:t>arraySize</a:t>
            </a:r>
            <a:r>
              <a:rPr lang="en-IN" dirty="0"/>
              <a:t> ];</a:t>
            </a:r>
          </a:p>
          <a:p>
            <a:r>
              <a:rPr lang="en-IN" dirty="0"/>
              <a:t>ex:</a:t>
            </a:r>
            <a:endParaRPr lang="en-US" dirty="0"/>
          </a:p>
          <a:p>
            <a:r>
              <a:rPr lang="en-IN" dirty="0" err="1"/>
              <a:t>int</a:t>
            </a:r>
            <a:r>
              <a:rPr lang="en-IN" dirty="0"/>
              <a:t> a[10];</a:t>
            </a:r>
            <a:endParaRPr lang="en-US" dirty="0"/>
          </a:p>
          <a:p>
            <a:endParaRPr lang="en-US" dirty="0"/>
          </a:p>
          <a:p>
            <a:r>
              <a:rPr lang="en-IN" dirty="0"/>
              <a:t>initialize arrays:</a:t>
            </a:r>
            <a:endParaRPr lang="en-US" dirty="0"/>
          </a:p>
          <a:p>
            <a:r>
              <a:rPr lang="en-IN" dirty="0" err="1"/>
              <a:t>int</a:t>
            </a:r>
            <a:r>
              <a:rPr lang="en-IN" dirty="0"/>
              <a:t> a[5]={1,2,3,4,5};</a:t>
            </a:r>
            <a:endParaRPr lang="en-US" dirty="0"/>
          </a:p>
          <a:p>
            <a:pPr marL="0" indent="0">
              <a:buNone/>
            </a:pPr>
            <a:r>
              <a:rPr lang="en-IN" dirty="0"/>
              <a:t> 	         0 1 2 3 4</a:t>
            </a:r>
            <a:endParaRPr lang="en-US" dirty="0"/>
          </a:p>
          <a:p>
            <a:r>
              <a:rPr lang="en-IN" dirty="0"/>
              <a:t>string cars[4];</a:t>
            </a:r>
            <a:endParaRPr lang="en-US" dirty="0"/>
          </a:p>
          <a:p>
            <a:r>
              <a:rPr lang="en-IN" dirty="0"/>
              <a:t>string cars[4] = {"Volvo", "BMW", "Ford", "Swift"};</a:t>
            </a:r>
            <a:endParaRPr lang="en-US" dirty="0"/>
          </a:p>
          <a:p>
            <a:r>
              <a:rPr lang="en-IN" dirty="0" err="1"/>
              <a:t>cout</a:t>
            </a:r>
            <a:r>
              <a:rPr lang="en-IN" dirty="0"/>
              <a:t> &lt;&lt; cars[0];</a:t>
            </a:r>
            <a:br>
              <a:rPr lang="en-IN" dirty="0"/>
            </a:br>
            <a:endParaRPr lang="en-US" dirty="0"/>
          </a:p>
          <a:p>
            <a:endParaRPr lang="en-US" dirty="0"/>
          </a:p>
        </p:txBody>
      </p:sp>
    </p:spTree>
    <p:extLst>
      <p:ext uri="{BB962C8B-B14F-4D97-AF65-F5344CB8AC3E}">
        <p14:creationId xmlns:p14="http://schemas.microsoft.com/office/powerpoint/2010/main" val="14300967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fontScale="70000" lnSpcReduction="20000"/>
          </a:bodyPr>
          <a:lstStyle/>
          <a:p>
            <a:r>
              <a:rPr lang="en-IN" b="1" dirty="0"/>
              <a:t>Single Dimensional Array</a:t>
            </a:r>
            <a:endParaRPr lang="en-US" b="1" dirty="0"/>
          </a:p>
          <a:p>
            <a:r>
              <a:rPr lang="en-IN" dirty="0"/>
              <a:t>#include &lt;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a:t>#include &lt;</a:t>
            </a:r>
            <a:r>
              <a:rPr lang="en-IN" dirty="0" err="1"/>
              <a:t>iomanip</a:t>
            </a:r>
            <a:r>
              <a:rPr lang="en-IN" dirty="0"/>
              <a:t>&gt;</a:t>
            </a:r>
            <a:endParaRPr lang="en-US" dirty="0"/>
          </a:p>
          <a:p>
            <a:r>
              <a:rPr lang="en-IN" dirty="0"/>
              <a:t>using </a:t>
            </a:r>
            <a:r>
              <a:rPr lang="en-IN" dirty="0" err="1"/>
              <a:t>std</a:t>
            </a:r>
            <a:r>
              <a:rPr lang="en-IN" dirty="0"/>
              <a:t>::</a:t>
            </a:r>
            <a:r>
              <a:rPr lang="en-IN" dirty="0" err="1"/>
              <a:t>setw</a:t>
            </a:r>
            <a:r>
              <a:rPr lang="en-IN" dirty="0"/>
              <a:t>;</a:t>
            </a:r>
            <a:endParaRPr lang="en-US" dirty="0"/>
          </a:p>
          <a:p>
            <a:r>
              <a:rPr lang="en-IN" dirty="0" err="1"/>
              <a:t>int</a:t>
            </a:r>
            <a:r>
              <a:rPr lang="en-IN" dirty="0"/>
              <a:t> main ()</a:t>
            </a:r>
            <a:endParaRPr lang="en-US" dirty="0"/>
          </a:p>
          <a:p>
            <a:r>
              <a:rPr lang="en-IN" dirty="0"/>
              <a:t>{</a:t>
            </a:r>
            <a:endParaRPr lang="en-US" dirty="0"/>
          </a:p>
          <a:p>
            <a:r>
              <a:rPr lang="en-IN" dirty="0"/>
              <a:t>   </a:t>
            </a:r>
            <a:r>
              <a:rPr lang="en-IN" dirty="0" err="1"/>
              <a:t>int</a:t>
            </a:r>
            <a:r>
              <a:rPr lang="en-IN" dirty="0"/>
              <a:t> n[ 5 ];</a:t>
            </a:r>
            <a:endParaRPr lang="en-US" dirty="0"/>
          </a:p>
          <a:p>
            <a:r>
              <a:rPr lang="en-IN" dirty="0"/>
              <a:t>   for ( </a:t>
            </a:r>
            <a:r>
              <a:rPr lang="en-IN" dirty="0" err="1"/>
              <a:t>int</a:t>
            </a:r>
            <a:r>
              <a:rPr lang="en-IN" dirty="0"/>
              <a:t> </a:t>
            </a:r>
            <a:r>
              <a:rPr lang="en-IN" dirty="0" err="1"/>
              <a:t>i</a:t>
            </a:r>
            <a:r>
              <a:rPr lang="en-IN" dirty="0"/>
              <a:t> = 0; </a:t>
            </a:r>
            <a:r>
              <a:rPr lang="en-IN" dirty="0" err="1"/>
              <a:t>i</a:t>
            </a:r>
            <a:r>
              <a:rPr lang="en-IN" dirty="0"/>
              <a:t> &lt; 5; </a:t>
            </a:r>
            <a:r>
              <a:rPr lang="en-IN" dirty="0" err="1"/>
              <a:t>i</a:t>
            </a:r>
            <a:r>
              <a:rPr lang="en-IN" dirty="0"/>
              <a:t>++ ) {</a:t>
            </a:r>
            <a:endParaRPr lang="en-US" dirty="0"/>
          </a:p>
          <a:p>
            <a:r>
              <a:rPr lang="en-IN" dirty="0"/>
              <a:t>      n[ </a:t>
            </a:r>
            <a:r>
              <a:rPr lang="en-IN" dirty="0" err="1"/>
              <a:t>i</a:t>
            </a:r>
            <a:r>
              <a:rPr lang="en-IN" dirty="0"/>
              <a:t> ] = </a:t>
            </a:r>
            <a:r>
              <a:rPr lang="en-IN" dirty="0" err="1"/>
              <a:t>i</a:t>
            </a:r>
            <a:r>
              <a:rPr lang="en-IN" dirty="0"/>
              <a:t> + 10;</a:t>
            </a:r>
            <a:endParaRPr lang="en-US" dirty="0"/>
          </a:p>
          <a:p>
            <a:r>
              <a:rPr lang="en-IN" dirty="0"/>
              <a:t>   }</a:t>
            </a:r>
            <a:endParaRPr lang="en-US" dirty="0"/>
          </a:p>
          <a:p>
            <a:r>
              <a:rPr lang="en-IN" dirty="0"/>
              <a:t>   </a:t>
            </a:r>
            <a:r>
              <a:rPr lang="en-IN" dirty="0" err="1"/>
              <a:t>cout</a:t>
            </a:r>
            <a:r>
              <a:rPr lang="en-IN" dirty="0"/>
              <a:t> &lt;&lt; "Element" &lt;&lt; </a:t>
            </a:r>
            <a:r>
              <a:rPr lang="en-IN" dirty="0" err="1"/>
              <a:t>setw</a:t>
            </a:r>
            <a:r>
              <a:rPr lang="en-IN" dirty="0"/>
              <a:t>( 13 ) &lt;&lt; "Value" &lt;&lt; </a:t>
            </a:r>
            <a:r>
              <a:rPr lang="en-IN" dirty="0" err="1"/>
              <a:t>endl</a:t>
            </a:r>
            <a:r>
              <a:rPr lang="en-IN" dirty="0"/>
              <a:t>;</a:t>
            </a:r>
            <a:endParaRPr lang="en-US" dirty="0"/>
          </a:p>
          <a:p>
            <a:r>
              <a:rPr lang="en-IN" dirty="0"/>
              <a:t>   // output each array element's value</a:t>
            </a:r>
            <a:endParaRPr lang="en-US" dirty="0"/>
          </a:p>
          <a:p>
            <a:r>
              <a:rPr lang="en-IN" dirty="0"/>
              <a:t>   for ( </a:t>
            </a:r>
            <a:r>
              <a:rPr lang="en-IN" dirty="0" err="1"/>
              <a:t>int</a:t>
            </a:r>
            <a:r>
              <a:rPr lang="en-IN" dirty="0"/>
              <a:t> </a:t>
            </a:r>
            <a:r>
              <a:rPr lang="en-IN" dirty="0" err="1"/>
              <a:t>i</a:t>
            </a:r>
            <a:r>
              <a:rPr lang="en-IN" dirty="0"/>
              <a:t> = 0; </a:t>
            </a:r>
            <a:r>
              <a:rPr lang="en-IN" dirty="0" err="1"/>
              <a:t>i</a:t>
            </a:r>
            <a:r>
              <a:rPr lang="en-IN" dirty="0"/>
              <a:t> &lt; 5; </a:t>
            </a:r>
            <a:r>
              <a:rPr lang="en-IN" dirty="0" err="1"/>
              <a:t>i</a:t>
            </a:r>
            <a:r>
              <a:rPr lang="en-IN" dirty="0"/>
              <a:t>++ ) {</a:t>
            </a:r>
            <a:endParaRPr lang="en-US" dirty="0"/>
          </a:p>
          <a:p>
            <a:r>
              <a:rPr lang="en-IN" dirty="0"/>
              <a:t>      </a:t>
            </a:r>
            <a:r>
              <a:rPr lang="en-IN" dirty="0" err="1"/>
              <a:t>cout</a:t>
            </a:r>
            <a:r>
              <a:rPr lang="en-IN" dirty="0"/>
              <a:t>&lt;&lt;</a:t>
            </a:r>
            <a:r>
              <a:rPr lang="en-IN" dirty="0" err="1"/>
              <a:t>setw</a:t>
            </a:r>
            <a:r>
              <a:rPr lang="en-IN" dirty="0"/>
              <a:t>(4)&lt;&lt;</a:t>
            </a:r>
            <a:r>
              <a:rPr lang="en-IN" dirty="0" err="1"/>
              <a:t>i</a:t>
            </a:r>
            <a:r>
              <a:rPr lang="en-IN" dirty="0"/>
              <a:t>&lt;&lt;</a:t>
            </a:r>
            <a:r>
              <a:rPr lang="en-IN" dirty="0" err="1"/>
              <a:t>setw</a:t>
            </a:r>
            <a:r>
              <a:rPr lang="en-IN" dirty="0"/>
              <a:t>(13)&lt;&lt;n[</a:t>
            </a:r>
            <a:r>
              <a:rPr lang="en-IN" dirty="0" err="1"/>
              <a:t>i</a:t>
            </a:r>
            <a:r>
              <a:rPr lang="en-IN" dirty="0"/>
              <a:t> ]&lt;&lt;"\n";</a:t>
            </a:r>
            <a:endParaRPr lang="en-US" dirty="0"/>
          </a:p>
          <a:p>
            <a:r>
              <a:rPr lang="en-IN" dirty="0"/>
              <a:t>   }</a:t>
            </a:r>
            <a:endParaRPr lang="en-US" dirty="0"/>
          </a:p>
          <a:p>
            <a:r>
              <a:rPr lang="en-IN" dirty="0"/>
              <a:t>    return 0;</a:t>
            </a:r>
            <a:endParaRPr lang="en-US" dirty="0"/>
          </a:p>
          <a:p>
            <a:r>
              <a:rPr lang="en-IN" dirty="0"/>
              <a:t>}</a:t>
            </a:r>
            <a:endParaRPr lang="en-US" dirty="0"/>
          </a:p>
          <a:p>
            <a:endParaRPr lang="en-US" dirty="0"/>
          </a:p>
        </p:txBody>
      </p:sp>
      <p:sp>
        <p:nvSpPr>
          <p:cNvPr id="4" name="Rectangle 3"/>
          <p:cNvSpPr/>
          <p:nvPr/>
        </p:nvSpPr>
        <p:spPr>
          <a:xfrm>
            <a:off x="6477000" y="1066800"/>
            <a:ext cx="4572000" cy="2308324"/>
          </a:xfrm>
          <a:prstGeom prst="rect">
            <a:avLst/>
          </a:prstGeom>
        </p:spPr>
        <p:txBody>
          <a:bodyPr>
            <a:spAutoFit/>
          </a:bodyPr>
          <a:lstStyle/>
          <a:p>
            <a:r>
              <a:rPr lang="en-IN" dirty="0">
                <a:solidFill>
                  <a:srgbClr val="FF0000"/>
                </a:solidFill>
              </a:rPr>
              <a:t>output:</a:t>
            </a:r>
            <a:endParaRPr lang="en-US" dirty="0">
              <a:solidFill>
                <a:srgbClr val="FF0000"/>
              </a:solidFill>
            </a:endParaRPr>
          </a:p>
          <a:p>
            <a:r>
              <a:rPr lang="en-IN" dirty="0">
                <a:solidFill>
                  <a:srgbClr val="FF0000"/>
                </a:solidFill>
              </a:rPr>
              <a:t>Element        Value</a:t>
            </a:r>
            <a:endParaRPr lang="en-US" dirty="0">
              <a:solidFill>
                <a:srgbClr val="FF0000"/>
              </a:solidFill>
            </a:endParaRPr>
          </a:p>
          <a:p>
            <a:r>
              <a:rPr lang="en-IN" dirty="0">
                <a:solidFill>
                  <a:srgbClr val="FF0000"/>
                </a:solidFill>
              </a:rPr>
              <a:t>      0              10</a:t>
            </a:r>
            <a:endParaRPr lang="en-US" dirty="0">
              <a:solidFill>
                <a:srgbClr val="FF0000"/>
              </a:solidFill>
            </a:endParaRPr>
          </a:p>
          <a:p>
            <a:r>
              <a:rPr lang="en-IN" dirty="0">
                <a:solidFill>
                  <a:srgbClr val="FF0000"/>
                </a:solidFill>
              </a:rPr>
              <a:t>      1              11</a:t>
            </a:r>
            <a:endParaRPr lang="en-US" dirty="0">
              <a:solidFill>
                <a:srgbClr val="FF0000"/>
              </a:solidFill>
            </a:endParaRPr>
          </a:p>
          <a:p>
            <a:r>
              <a:rPr lang="en-IN" dirty="0">
                <a:solidFill>
                  <a:srgbClr val="FF0000"/>
                </a:solidFill>
              </a:rPr>
              <a:t>      2              12</a:t>
            </a:r>
            <a:endParaRPr lang="en-US" dirty="0">
              <a:solidFill>
                <a:srgbClr val="FF0000"/>
              </a:solidFill>
            </a:endParaRPr>
          </a:p>
          <a:p>
            <a:r>
              <a:rPr lang="en-IN" dirty="0">
                <a:solidFill>
                  <a:srgbClr val="FF0000"/>
                </a:solidFill>
              </a:rPr>
              <a:t>      3              13</a:t>
            </a:r>
            <a:endParaRPr lang="en-US" dirty="0">
              <a:solidFill>
                <a:srgbClr val="FF0000"/>
              </a:solidFill>
            </a:endParaRPr>
          </a:p>
          <a:p>
            <a:r>
              <a:rPr lang="en-IN" dirty="0">
                <a:solidFill>
                  <a:srgbClr val="FF0000"/>
                </a:solidFill>
              </a:rPr>
              <a:t>      4              14</a:t>
            </a:r>
            <a:endParaRPr lang="en-US" dirty="0">
              <a:solidFill>
                <a:srgbClr val="FF0000"/>
              </a:solidFill>
            </a:endParaRPr>
          </a:p>
          <a:p>
            <a:r>
              <a:rPr lang="en-IN" dirty="0"/>
              <a:t> </a:t>
            </a:r>
            <a:endParaRPr lang="en-US" dirty="0"/>
          </a:p>
        </p:txBody>
      </p:sp>
    </p:spTree>
    <p:extLst>
      <p:ext uri="{BB962C8B-B14F-4D97-AF65-F5344CB8AC3E}">
        <p14:creationId xmlns:p14="http://schemas.microsoft.com/office/powerpoint/2010/main" val="33534275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solidFill>
                  <a:srgbClr val="FF0000"/>
                </a:solidFill>
              </a:rPr>
              <a:t>Two Dimensional Arrays:</a:t>
            </a:r>
          </a:p>
          <a:p>
            <a:r>
              <a:rPr lang="en-US" dirty="0"/>
              <a:t>Defined as Array of Arrays</a:t>
            </a:r>
          </a:p>
          <a:p>
            <a:r>
              <a:rPr lang="en-US" dirty="0"/>
              <a:t>It Can also represent a Matrix</a:t>
            </a:r>
          </a:p>
          <a:p>
            <a:r>
              <a:rPr lang="en-US" dirty="0"/>
              <a:t>Each element is represented as a[row][col], Where a[][] is a 2-D array</a:t>
            </a:r>
          </a:p>
          <a:p>
            <a:endParaRPr lang="en-US" dirty="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276600"/>
            <a:ext cx="7808976"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73839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dirty="0"/>
              <a:t>Initialization:</a:t>
            </a:r>
          </a:p>
          <a:p>
            <a:r>
              <a:rPr lang="en-IN" dirty="0" err="1"/>
              <a:t>int</a:t>
            </a:r>
            <a:r>
              <a:rPr lang="en-IN" dirty="0"/>
              <a:t> a[3][4] = {  </a:t>
            </a:r>
            <a:endParaRPr lang="en-US" dirty="0"/>
          </a:p>
          <a:p>
            <a:pPr marL="0" indent="0">
              <a:buNone/>
            </a:pPr>
            <a:r>
              <a:rPr lang="en-IN" dirty="0"/>
              <a:t>{0, 1, 2, 3} ,   {4, 5, 6, 7} , {8, 9, 10, 11}    };</a:t>
            </a:r>
          </a:p>
          <a:p>
            <a:pPr marL="0" indent="0">
              <a:buNone/>
            </a:pPr>
            <a:r>
              <a:rPr lang="en-IN" dirty="0"/>
              <a:t>OR</a:t>
            </a:r>
          </a:p>
          <a:p>
            <a:pPr marL="0" indent="0">
              <a:buNone/>
            </a:pPr>
            <a:r>
              <a:rPr lang="en-IN" dirty="0" err="1"/>
              <a:t>int</a:t>
            </a:r>
            <a:r>
              <a:rPr lang="en-IN" dirty="0"/>
              <a:t> a[3][4] = {0,1,2,3,4,5,6,7,8,9,10,11};</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0945101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IN" sz="2400" dirty="0"/>
              <a:t>#include &lt;</a:t>
            </a:r>
            <a:r>
              <a:rPr lang="en-IN" sz="2400" dirty="0" err="1"/>
              <a:t>iostream</a:t>
            </a:r>
            <a:r>
              <a:rPr lang="en-IN" sz="2400" dirty="0"/>
              <a:t>&gt;</a:t>
            </a:r>
            <a:endParaRPr lang="en-US" sz="2400" dirty="0"/>
          </a:p>
          <a:p>
            <a:r>
              <a:rPr lang="en-IN" sz="2400" dirty="0"/>
              <a:t>using namespace </a:t>
            </a:r>
            <a:r>
              <a:rPr lang="en-IN" sz="2400" dirty="0" err="1"/>
              <a:t>std</a:t>
            </a:r>
            <a:r>
              <a:rPr lang="en-IN" sz="2400" dirty="0"/>
              <a:t>;</a:t>
            </a:r>
            <a:endParaRPr lang="en-US" sz="2400" dirty="0"/>
          </a:p>
          <a:p>
            <a:r>
              <a:rPr lang="en-IN" sz="2400" dirty="0"/>
              <a:t> </a:t>
            </a:r>
            <a:r>
              <a:rPr lang="en-IN" sz="2400" dirty="0" err="1"/>
              <a:t>int</a:t>
            </a:r>
            <a:r>
              <a:rPr lang="en-IN" sz="2400" dirty="0"/>
              <a:t> main () {</a:t>
            </a:r>
            <a:endParaRPr lang="en-US" sz="2400" dirty="0"/>
          </a:p>
          <a:p>
            <a:r>
              <a:rPr lang="en-IN" sz="2400" dirty="0"/>
              <a:t>   // an array with 5 rows and 2 columns.</a:t>
            </a:r>
            <a:endParaRPr lang="en-US" sz="2400" dirty="0"/>
          </a:p>
          <a:p>
            <a:r>
              <a:rPr lang="en-IN" sz="2400" dirty="0"/>
              <a:t>   </a:t>
            </a:r>
            <a:r>
              <a:rPr lang="en-IN" sz="2400" dirty="0" err="1"/>
              <a:t>int</a:t>
            </a:r>
            <a:r>
              <a:rPr lang="en-IN" sz="2400" dirty="0"/>
              <a:t> a[5][2] = { {0,0}, {1,2}, {2,4}, {3,6},{4,8}};</a:t>
            </a:r>
            <a:endParaRPr lang="en-US" sz="2400" dirty="0"/>
          </a:p>
          <a:p>
            <a:r>
              <a:rPr lang="en-IN" sz="2400" dirty="0"/>
              <a:t>    // output each array element's value</a:t>
            </a:r>
            <a:endParaRPr lang="en-US" sz="2400" dirty="0"/>
          </a:p>
          <a:p>
            <a:r>
              <a:rPr lang="en-IN" sz="2400" dirty="0"/>
              <a:t>   for ( </a:t>
            </a:r>
            <a:r>
              <a:rPr lang="en-IN" sz="2400" dirty="0" err="1"/>
              <a:t>int</a:t>
            </a:r>
            <a:r>
              <a:rPr lang="en-IN" sz="2400" dirty="0"/>
              <a:t> </a:t>
            </a:r>
            <a:r>
              <a:rPr lang="en-IN" sz="2400" dirty="0" err="1"/>
              <a:t>i</a:t>
            </a:r>
            <a:r>
              <a:rPr lang="en-IN" sz="2400" dirty="0"/>
              <a:t> = 0; </a:t>
            </a:r>
            <a:r>
              <a:rPr lang="en-IN" sz="2400" dirty="0" err="1"/>
              <a:t>i</a:t>
            </a:r>
            <a:r>
              <a:rPr lang="en-IN" sz="2400" dirty="0"/>
              <a:t> &lt; 5; </a:t>
            </a:r>
            <a:r>
              <a:rPr lang="en-IN" sz="2400" dirty="0" err="1"/>
              <a:t>i</a:t>
            </a:r>
            <a:r>
              <a:rPr lang="en-IN" sz="2400" dirty="0"/>
              <a:t>++ )</a:t>
            </a:r>
            <a:endParaRPr lang="en-US" sz="2400" dirty="0"/>
          </a:p>
          <a:p>
            <a:r>
              <a:rPr lang="en-IN" sz="2400" dirty="0"/>
              <a:t>      for ( </a:t>
            </a:r>
            <a:r>
              <a:rPr lang="en-IN" sz="2400" dirty="0" err="1"/>
              <a:t>int</a:t>
            </a:r>
            <a:r>
              <a:rPr lang="en-IN" sz="2400" dirty="0"/>
              <a:t> j = 0; j &lt; 2; </a:t>
            </a:r>
            <a:r>
              <a:rPr lang="en-IN" sz="2400" dirty="0" err="1"/>
              <a:t>j++</a:t>
            </a:r>
            <a:r>
              <a:rPr lang="en-IN" sz="2400" dirty="0"/>
              <a:t> ) {</a:t>
            </a:r>
            <a:endParaRPr lang="en-US" sz="2400" dirty="0"/>
          </a:p>
          <a:p>
            <a:r>
              <a:rPr lang="en-IN" sz="2400" dirty="0"/>
              <a:t>         </a:t>
            </a:r>
            <a:r>
              <a:rPr lang="en-IN" sz="2400" dirty="0" err="1"/>
              <a:t>cout</a:t>
            </a:r>
            <a:r>
              <a:rPr lang="en-IN" sz="2400" dirty="0"/>
              <a:t> &lt;&lt; "a[" &lt;&lt; </a:t>
            </a:r>
            <a:r>
              <a:rPr lang="en-IN" sz="2400" dirty="0" err="1"/>
              <a:t>i</a:t>
            </a:r>
            <a:r>
              <a:rPr lang="en-IN" sz="2400" dirty="0"/>
              <a:t> &lt;&lt; "][" &lt;&lt; j &lt;&lt; "]: ";</a:t>
            </a:r>
            <a:endParaRPr lang="en-US" sz="2400" dirty="0"/>
          </a:p>
          <a:p>
            <a:r>
              <a:rPr lang="en-IN" sz="2400" dirty="0"/>
              <a:t>         </a:t>
            </a:r>
            <a:r>
              <a:rPr lang="en-IN" sz="2400" dirty="0" err="1"/>
              <a:t>cout</a:t>
            </a:r>
            <a:r>
              <a:rPr lang="en-IN" sz="2400" dirty="0"/>
              <a:t> &lt;&lt; a[</a:t>
            </a:r>
            <a:r>
              <a:rPr lang="en-IN" sz="2400" dirty="0" err="1"/>
              <a:t>i</a:t>
            </a:r>
            <a:r>
              <a:rPr lang="en-IN" sz="2400" dirty="0"/>
              <a:t>][j]&lt;&lt; </a:t>
            </a:r>
            <a:r>
              <a:rPr lang="en-IN" sz="2400" dirty="0" err="1"/>
              <a:t>endl</a:t>
            </a:r>
            <a:r>
              <a:rPr lang="en-IN" sz="2400" dirty="0"/>
              <a:t>;</a:t>
            </a:r>
            <a:endParaRPr lang="en-US" sz="2400" dirty="0"/>
          </a:p>
          <a:p>
            <a:r>
              <a:rPr lang="en-IN" sz="2400" dirty="0"/>
              <a:t>      }</a:t>
            </a:r>
            <a:endParaRPr lang="en-US" sz="2400" dirty="0"/>
          </a:p>
          <a:p>
            <a:r>
              <a:rPr lang="en-IN" sz="2400" dirty="0"/>
              <a:t>    return 0;</a:t>
            </a:r>
            <a:endParaRPr lang="en-US" sz="2400" dirty="0"/>
          </a:p>
          <a:p>
            <a:r>
              <a:rPr lang="en-IN" sz="2400" dirty="0"/>
              <a:t>}</a:t>
            </a:r>
            <a:endParaRPr lang="en-US" sz="2400" dirty="0"/>
          </a:p>
          <a:p>
            <a:endParaRPr lang="en-US" sz="2400" dirty="0"/>
          </a:p>
        </p:txBody>
      </p:sp>
      <p:sp>
        <p:nvSpPr>
          <p:cNvPr id="2" name="Rectangle 1"/>
          <p:cNvSpPr/>
          <p:nvPr/>
        </p:nvSpPr>
        <p:spPr>
          <a:xfrm>
            <a:off x="6858000" y="3124199"/>
            <a:ext cx="4572000" cy="3139321"/>
          </a:xfrm>
          <a:prstGeom prst="rect">
            <a:avLst/>
          </a:prstGeom>
        </p:spPr>
        <p:txBody>
          <a:bodyPr>
            <a:spAutoFit/>
          </a:bodyPr>
          <a:lstStyle/>
          <a:p>
            <a:r>
              <a:rPr lang="en-IN" b="1" dirty="0">
                <a:solidFill>
                  <a:srgbClr val="FF0000"/>
                </a:solidFill>
              </a:rPr>
              <a:t>output:</a:t>
            </a:r>
            <a:endParaRPr lang="en-US" b="1" dirty="0">
              <a:solidFill>
                <a:srgbClr val="FF0000"/>
              </a:solidFill>
            </a:endParaRPr>
          </a:p>
          <a:p>
            <a:r>
              <a:rPr lang="en-IN" b="1" dirty="0">
                <a:solidFill>
                  <a:srgbClr val="FF0000"/>
                </a:solidFill>
              </a:rPr>
              <a:t>a[0][0]: 0</a:t>
            </a:r>
            <a:endParaRPr lang="en-US" b="1" dirty="0">
              <a:solidFill>
                <a:srgbClr val="FF0000"/>
              </a:solidFill>
            </a:endParaRPr>
          </a:p>
          <a:p>
            <a:r>
              <a:rPr lang="en-IN" b="1" dirty="0">
                <a:solidFill>
                  <a:srgbClr val="FF0000"/>
                </a:solidFill>
              </a:rPr>
              <a:t>a[0][1]: 0</a:t>
            </a:r>
            <a:endParaRPr lang="en-US" b="1" dirty="0">
              <a:solidFill>
                <a:srgbClr val="FF0000"/>
              </a:solidFill>
            </a:endParaRPr>
          </a:p>
          <a:p>
            <a:r>
              <a:rPr lang="en-IN" b="1" dirty="0">
                <a:solidFill>
                  <a:srgbClr val="FF0000"/>
                </a:solidFill>
              </a:rPr>
              <a:t>a[1][0]: 1</a:t>
            </a:r>
            <a:endParaRPr lang="en-US" b="1" dirty="0">
              <a:solidFill>
                <a:srgbClr val="FF0000"/>
              </a:solidFill>
            </a:endParaRPr>
          </a:p>
          <a:p>
            <a:r>
              <a:rPr lang="en-IN" b="1" dirty="0">
                <a:solidFill>
                  <a:srgbClr val="FF0000"/>
                </a:solidFill>
              </a:rPr>
              <a:t>a[1][1]: 2</a:t>
            </a:r>
            <a:endParaRPr lang="en-US" b="1" dirty="0">
              <a:solidFill>
                <a:srgbClr val="FF0000"/>
              </a:solidFill>
            </a:endParaRPr>
          </a:p>
          <a:p>
            <a:r>
              <a:rPr lang="en-IN" b="1" dirty="0">
                <a:solidFill>
                  <a:srgbClr val="FF0000"/>
                </a:solidFill>
              </a:rPr>
              <a:t>a[2][0]: 2</a:t>
            </a:r>
            <a:endParaRPr lang="en-US" b="1" dirty="0">
              <a:solidFill>
                <a:srgbClr val="FF0000"/>
              </a:solidFill>
            </a:endParaRPr>
          </a:p>
          <a:p>
            <a:r>
              <a:rPr lang="en-IN" b="1" dirty="0">
                <a:solidFill>
                  <a:srgbClr val="FF0000"/>
                </a:solidFill>
              </a:rPr>
              <a:t>a[2][1]: 4</a:t>
            </a:r>
            <a:endParaRPr lang="en-US" b="1" dirty="0">
              <a:solidFill>
                <a:srgbClr val="FF0000"/>
              </a:solidFill>
            </a:endParaRPr>
          </a:p>
          <a:p>
            <a:r>
              <a:rPr lang="en-IN" b="1" dirty="0">
                <a:solidFill>
                  <a:srgbClr val="FF0000"/>
                </a:solidFill>
              </a:rPr>
              <a:t>a[3][0]: 3</a:t>
            </a:r>
            <a:endParaRPr lang="en-US" b="1" dirty="0">
              <a:solidFill>
                <a:srgbClr val="FF0000"/>
              </a:solidFill>
            </a:endParaRPr>
          </a:p>
          <a:p>
            <a:r>
              <a:rPr lang="en-IN" b="1" dirty="0">
                <a:solidFill>
                  <a:srgbClr val="FF0000"/>
                </a:solidFill>
              </a:rPr>
              <a:t>a[3][1]: 6</a:t>
            </a:r>
            <a:endParaRPr lang="en-US" b="1" dirty="0">
              <a:solidFill>
                <a:srgbClr val="FF0000"/>
              </a:solidFill>
            </a:endParaRPr>
          </a:p>
          <a:p>
            <a:r>
              <a:rPr lang="en-IN" b="1" dirty="0">
                <a:solidFill>
                  <a:srgbClr val="FF0000"/>
                </a:solidFill>
              </a:rPr>
              <a:t>a[4][0]: 4</a:t>
            </a:r>
            <a:endParaRPr lang="en-US" b="1" dirty="0">
              <a:solidFill>
                <a:srgbClr val="FF0000"/>
              </a:solidFill>
            </a:endParaRPr>
          </a:p>
          <a:p>
            <a:r>
              <a:rPr lang="en-IN" b="1" dirty="0">
                <a:solidFill>
                  <a:srgbClr val="FF0000"/>
                </a:solidFill>
              </a:rPr>
              <a:t>a[4][1]: 8</a:t>
            </a:r>
            <a:endParaRPr lang="en-US" b="1" dirty="0">
              <a:solidFill>
                <a:srgbClr val="FF0000"/>
              </a:solidFill>
            </a:endParaRPr>
          </a:p>
        </p:txBody>
      </p:sp>
    </p:spTree>
    <p:extLst>
      <p:ext uri="{BB962C8B-B14F-4D97-AF65-F5344CB8AC3E}">
        <p14:creationId xmlns:p14="http://schemas.microsoft.com/office/powerpoint/2010/main" val="2796366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dirty="0"/>
              <a:t>1.2. Object oriented programming </a:t>
            </a:r>
            <a:br>
              <a:rPr lang="en-IN" dirty="0"/>
            </a:br>
            <a:endParaRPr lang="en-US" dirty="0"/>
          </a:p>
        </p:txBody>
      </p:sp>
      <p:sp>
        <p:nvSpPr>
          <p:cNvPr id="3" name="Content Placeholder 2"/>
          <p:cNvSpPr>
            <a:spLocks noGrp="1"/>
          </p:cNvSpPr>
          <p:nvPr>
            <p:ph idx="1"/>
          </p:nvPr>
        </p:nvSpPr>
        <p:spPr>
          <a:xfrm>
            <a:off x="457200" y="685800"/>
            <a:ext cx="8229600" cy="5440363"/>
          </a:xfrm>
        </p:spPr>
        <p:txBody>
          <a:bodyPr/>
          <a:lstStyle/>
          <a:p>
            <a:r>
              <a:rPr lang="en-IN" sz="2400" dirty="0"/>
              <a:t>The program is written as a collection of classes and object which are meant for communication.  More emphasis is on </a:t>
            </a:r>
            <a:r>
              <a:rPr lang="en-IN" sz="2400" b="1" dirty="0"/>
              <a:t>data</a:t>
            </a:r>
            <a:r>
              <a:rPr lang="en-IN" sz="2400" dirty="0"/>
              <a:t> rather procedure.</a:t>
            </a:r>
            <a:endParaRPr lang="en-US" sz="2400" dirty="0"/>
          </a:p>
          <a:p>
            <a:r>
              <a:rPr lang="en-IN" sz="2400" dirty="0"/>
              <a:t>Examples of Object Oriented programming paradigm:</a:t>
            </a:r>
            <a:endParaRPr lang="en-US" sz="2400" dirty="0"/>
          </a:p>
          <a:p>
            <a:r>
              <a:rPr lang="en-IN" sz="2400" dirty="0"/>
              <a:t>Java, </a:t>
            </a:r>
            <a:r>
              <a:rPr lang="en-IN" sz="2400" dirty="0" err="1"/>
              <a:t>c++</a:t>
            </a:r>
            <a:r>
              <a:rPr lang="en-IN" sz="2400" dirty="0"/>
              <a:t>,Visual Basic .NET, Python</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895600"/>
            <a:ext cx="57435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01063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599"/>
          </a:xfrm>
        </p:spPr>
        <p:txBody>
          <a:bodyPr>
            <a:normAutofit fontScale="55000" lnSpcReduction="20000"/>
          </a:bodyPr>
          <a:lstStyle/>
          <a:p>
            <a:r>
              <a:rPr lang="en-US" dirty="0"/>
              <a:t>//Matrix addition</a:t>
            </a:r>
          </a:p>
          <a:p>
            <a:r>
              <a:rPr lang="en-US" dirty="0"/>
              <a:t>#include&lt;</a:t>
            </a:r>
            <a:r>
              <a:rPr lang="en-US" dirty="0" err="1"/>
              <a:t>iostream</a:t>
            </a:r>
            <a:r>
              <a:rPr lang="en-US" dirty="0"/>
              <a:t>&gt;</a:t>
            </a:r>
          </a:p>
          <a:p>
            <a:r>
              <a:rPr lang="en-US" dirty="0"/>
              <a:t>using namespace </a:t>
            </a:r>
            <a:r>
              <a:rPr lang="en-US" dirty="0" err="1"/>
              <a:t>std</a:t>
            </a:r>
            <a:r>
              <a:rPr lang="en-US" dirty="0"/>
              <a:t>;</a:t>
            </a:r>
          </a:p>
          <a:p>
            <a:r>
              <a:rPr lang="en-US" dirty="0"/>
              <a:t>main()</a:t>
            </a:r>
          </a:p>
          <a:p>
            <a:r>
              <a:rPr lang="en-US" dirty="0"/>
              <a:t>{</a:t>
            </a:r>
          </a:p>
          <a:p>
            <a:r>
              <a:rPr lang="en-US" dirty="0"/>
              <a:t>      </a:t>
            </a:r>
            <a:r>
              <a:rPr lang="en-US" dirty="0" err="1"/>
              <a:t>int</a:t>
            </a:r>
            <a:r>
              <a:rPr lang="en-US" dirty="0"/>
              <a:t>  m1[5][5], m2[5][5], m3[5][5];</a:t>
            </a:r>
          </a:p>
          <a:p>
            <a:r>
              <a:rPr lang="en-US" dirty="0"/>
              <a:t>      </a:t>
            </a:r>
            <a:r>
              <a:rPr lang="en-US" dirty="0" err="1"/>
              <a:t>int</a:t>
            </a:r>
            <a:r>
              <a:rPr lang="en-US" dirty="0"/>
              <a:t>  </a:t>
            </a:r>
            <a:r>
              <a:rPr lang="en-US" dirty="0" err="1"/>
              <a:t>i</a:t>
            </a:r>
            <a:r>
              <a:rPr lang="en-US" dirty="0"/>
              <a:t>, j, r, c;</a:t>
            </a:r>
          </a:p>
          <a:p>
            <a:endParaRPr lang="en-US" dirty="0"/>
          </a:p>
          <a:p>
            <a:r>
              <a:rPr lang="en-US" dirty="0"/>
              <a:t>      </a:t>
            </a:r>
            <a:r>
              <a:rPr lang="en-US" dirty="0" err="1"/>
              <a:t>cout</a:t>
            </a:r>
            <a:r>
              <a:rPr lang="en-US" dirty="0"/>
              <a:t>&lt;&lt;"Enter the </a:t>
            </a:r>
            <a:r>
              <a:rPr lang="en-US" dirty="0" err="1"/>
              <a:t>no.of</a:t>
            </a:r>
            <a:r>
              <a:rPr lang="en-US" dirty="0"/>
              <a:t> rows of the matrices to be added(max 5):";</a:t>
            </a:r>
          </a:p>
          <a:p>
            <a:r>
              <a:rPr lang="en-US" dirty="0"/>
              <a:t>      </a:t>
            </a:r>
            <a:r>
              <a:rPr lang="en-US" dirty="0" err="1"/>
              <a:t>cin</a:t>
            </a:r>
            <a:r>
              <a:rPr lang="en-US" dirty="0"/>
              <a:t>&gt;&gt;r;</a:t>
            </a:r>
          </a:p>
          <a:p>
            <a:r>
              <a:rPr lang="en-US" dirty="0"/>
              <a:t>      </a:t>
            </a:r>
            <a:r>
              <a:rPr lang="en-US" dirty="0" err="1"/>
              <a:t>cout</a:t>
            </a:r>
            <a:r>
              <a:rPr lang="en-US" dirty="0"/>
              <a:t>&lt;&lt;"Enter the </a:t>
            </a:r>
            <a:r>
              <a:rPr lang="en-US" dirty="0" err="1"/>
              <a:t>no.of</a:t>
            </a:r>
            <a:r>
              <a:rPr lang="en-US" dirty="0"/>
              <a:t> columns of the matrices to be added(max 5):";</a:t>
            </a:r>
          </a:p>
          <a:p>
            <a:r>
              <a:rPr lang="en-US" dirty="0"/>
              <a:t>      </a:t>
            </a:r>
            <a:r>
              <a:rPr lang="en-US" dirty="0" err="1"/>
              <a:t>cin</a:t>
            </a:r>
            <a:r>
              <a:rPr lang="en-US" dirty="0"/>
              <a:t>&gt;&gt;c;</a:t>
            </a:r>
          </a:p>
          <a:p>
            <a:endParaRPr lang="en-US" dirty="0"/>
          </a:p>
          <a:p>
            <a:r>
              <a:rPr lang="en-US" dirty="0"/>
              <a:t>      </a:t>
            </a:r>
            <a:r>
              <a:rPr lang="en-US" dirty="0" err="1"/>
              <a:t>cout</a:t>
            </a:r>
            <a:r>
              <a:rPr lang="en-US" dirty="0"/>
              <a:t>&lt;&lt;"\n1st Matrix Input:\n";</a:t>
            </a:r>
          </a:p>
          <a:p>
            <a:r>
              <a:rPr lang="en-US" dirty="0"/>
              <a:t>      for(</a:t>
            </a:r>
            <a:r>
              <a:rPr lang="en-US" dirty="0" err="1"/>
              <a:t>i</a:t>
            </a:r>
            <a:r>
              <a:rPr lang="en-US" dirty="0"/>
              <a:t>=0;i&lt;</a:t>
            </a:r>
            <a:r>
              <a:rPr lang="en-US" dirty="0" err="1"/>
              <a:t>r;i</a:t>
            </a:r>
            <a:r>
              <a:rPr lang="en-US" dirty="0"/>
              <a:t>++)</a:t>
            </a:r>
          </a:p>
          <a:p>
            <a:r>
              <a:rPr lang="en-US" dirty="0"/>
              <a:t>      {</a:t>
            </a:r>
          </a:p>
          <a:p>
            <a:r>
              <a:rPr lang="en-US" dirty="0"/>
              <a:t>        for(j=0;j&lt;</a:t>
            </a:r>
            <a:r>
              <a:rPr lang="en-US" dirty="0" err="1"/>
              <a:t>c;j</a:t>
            </a:r>
            <a:r>
              <a:rPr lang="en-US" dirty="0"/>
              <a:t>++)</a:t>
            </a:r>
          </a:p>
          <a:p>
            <a:r>
              <a:rPr lang="en-US" dirty="0"/>
              <a:t>        {</a:t>
            </a:r>
          </a:p>
          <a:p>
            <a:r>
              <a:rPr lang="en-US" dirty="0"/>
              <a:t>            </a:t>
            </a:r>
            <a:r>
              <a:rPr lang="en-US" dirty="0" err="1"/>
              <a:t>cout</a:t>
            </a:r>
            <a:r>
              <a:rPr lang="en-US" dirty="0"/>
              <a:t>&lt;&lt;"\nmatrix1["&lt;&lt;</a:t>
            </a:r>
            <a:r>
              <a:rPr lang="en-US" dirty="0" err="1"/>
              <a:t>i</a:t>
            </a:r>
            <a:r>
              <a:rPr lang="en-US" dirty="0"/>
              <a:t>&lt;&lt;"]["&lt;&lt;j&lt;&lt;"]=  ";</a:t>
            </a:r>
          </a:p>
          <a:p>
            <a:r>
              <a:rPr lang="en-US" dirty="0"/>
              <a:t>            </a:t>
            </a:r>
            <a:r>
              <a:rPr lang="en-US" dirty="0" err="1"/>
              <a:t>cin</a:t>
            </a:r>
            <a:r>
              <a:rPr lang="en-US" dirty="0"/>
              <a:t>&gt;&gt;m1[</a:t>
            </a:r>
            <a:r>
              <a:rPr lang="en-US" dirty="0" err="1"/>
              <a:t>i</a:t>
            </a:r>
            <a:r>
              <a:rPr lang="en-US" dirty="0"/>
              <a:t>][j];</a:t>
            </a:r>
          </a:p>
          <a:p>
            <a:r>
              <a:rPr lang="en-US" dirty="0"/>
              <a:t>        }</a:t>
            </a:r>
          </a:p>
          <a:p>
            <a:r>
              <a:rPr lang="en-US" dirty="0"/>
              <a:t>      }</a:t>
            </a:r>
          </a:p>
          <a:p>
            <a:endParaRPr lang="en-US" dirty="0"/>
          </a:p>
        </p:txBody>
      </p:sp>
    </p:spTree>
    <p:extLst>
      <p:ext uri="{BB962C8B-B14F-4D97-AF65-F5344CB8AC3E}">
        <p14:creationId xmlns:p14="http://schemas.microsoft.com/office/powerpoint/2010/main" val="34668084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4953000" cy="5821363"/>
          </a:xfrm>
        </p:spPr>
        <p:txBody>
          <a:bodyPr>
            <a:normAutofit fontScale="55000" lnSpcReduction="20000"/>
          </a:bodyPr>
          <a:lstStyle/>
          <a:p>
            <a:r>
              <a:rPr lang="en-US" dirty="0"/>
              <a:t> </a:t>
            </a:r>
            <a:r>
              <a:rPr lang="en-US" dirty="0" err="1"/>
              <a:t>cout</a:t>
            </a:r>
            <a:r>
              <a:rPr lang="en-US" dirty="0"/>
              <a:t>&lt;&lt;"\n2nd Matrix Input:\n";</a:t>
            </a:r>
          </a:p>
          <a:p>
            <a:r>
              <a:rPr lang="en-US" dirty="0"/>
              <a:t>      for(</a:t>
            </a:r>
            <a:r>
              <a:rPr lang="en-US" dirty="0" err="1"/>
              <a:t>i</a:t>
            </a:r>
            <a:r>
              <a:rPr lang="en-US" dirty="0"/>
              <a:t>=0;i&lt;</a:t>
            </a:r>
            <a:r>
              <a:rPr lang="en-US" dirty="0" err="1"/>
              <a:t>r;i</a:t>
            </a:r>
            <a:r>
              <a:rPr lang="en-US" dirty="0"/>
              <a:t>++)</a:t>
            </a:r>
          </a:p>
          <a:p>
            <a:r>
              <a:rPr lang="en-US" dirty="0"/>
              <a:t>      {</a:t>
            </a:r>
          </a:p>
          <a:p>
            <a:r>
              <a:rPr lang="en-US" dirty="0"/>
              <a:t>        for(j=0;j&lt;</a:t>
            </a:r>
            <a:r>
              <a:rPr lang="en-US" dirty="0" err="1"/>
              <a:t>c;j</a:t>
            </a:r>
            <a:r>
              <a:rPr lang="en-US" dirty="0"/>
              <a:t>++)</a:t>
            </a:r>
          </a:p>
          <a:p>
            <a:r>
              <a:rPr lang="en-US" dirty="0"/>
              <a:t>        {</a:t>
            </a:r>
          </a:p>
          <a:p>
            <a:r>
              <a:rPr lang="en-US" dirty="0"/>
              <a:t>            </a:t>
            </a:r>
            <a:r>
              <a:rPr lang="en-US" dirty="0" err="1"/>
              <a:t>cout</a:t>
            </a:r>
            <a:r>
              <a:rPr lang="en-US" dirty="0"/>
              <a:t>&lt;&lt;"\nmatrix2["&lt;&lt;</a:t>
            </a:r>
            <a:r>
              <a:rPr lang="en-US" dirty="0" err="1"/>
              <a:t>i</a:t>
            </a:r>
            <a:r>
              <a:rPr lang="en-US" dirty="0"/>
              <a:t>&lt;&lt;"]["&lt;&lt;j&lt;&lt;"]=  ";</a:t>
            </a:r>
          </a:p>
          <a:p>
            <a:r>
              <a:rPr lang="en-US" dirty="0"/>
              <a:t>            </a:t>
            </a:r>
            <a:r>
              <a:rPr lang="en-US" dirty="0" err="1"/>
              <a:t>cin</a:t>
            </a:r>
            <a:r>
              <a:rPr lang="en-US" dirty="0"/>
              <a:t>&gt;&gt;m2[</a:t>
            </a:r>
            <a:r>
              <a:rPr lang="en-US" dirty="0" err="1"/>
              <a:t>i</a:t>
            </a:r>
            <a:r>
              <a:rPr lang="en-US" dirty="0"/>
              <a:t>][j];</a:t>
            </a:r>
          </a:p>
          <a:p>
            <a:r>
              <a:rPr lang="en-US" dirty="0"/>
              <a:t>        }</a:t>
            </a:r>
          </a:p>
          <a:p>
            <a:r>
              <a:rPr lang="en-US" dirty="0"/>
              <a:t>      }</a:t>
            </a:r>
          </a:p>
          <a:p>
            <a:endParaRPr lang="en-US" dirty="0"/>
          </a:p>
          <a:p>
            <a:r>
              <a:rPr lang="en-US" dirty="0"/>
              <a:t>      </a:t>
            </a:r>
            <a:r>
              <a:rPr lang="en-US" dirty="0" err="1"/>
              <a:t>cout</a:t>
            </a:r>
            <a:r>
              <a:rPr lang="en-US" dirty="0"/>
              <a:t>&lt;&lt;"\</a:t>
            </a:r>
            <a:r>
              <a:rPr lang="en-US" dirty="0" err="1"/>
              <a:t>nAdding</a:t>
            </a:r>
            <a:r>
              <a:rPr lang="en-US" dirty="0"/>
              <a:t> Matrices...\n";</a:t>
            </a:r>
          </a:p>
          <a:p>
            <a:endParaRPr lang="en-US" dirty="0"/>
          </a:p>
          <a:p>
            <a:r>
              <a:rPr lang="en-US" dirty="0"/>
              <a:t>      for(</a:t>
            </a:r>
            <a:r>
              <a:rPr lang="en-US" dirty="0" err="1"/>
              <a:t>i</a:t>
            </a:r>
            <a:r>
              <a:rPr lang="en-US" dirty="0"/>
              <a:t>=0;i&lt;</a:t>
            </a:r>
            <a:r>
              <a:rPr lang="en-US" dirty="0" err="1"/>
              <a:t>r;i</a:t>
            </a:r>
            <a:r>
              <a:rPr lang="en-US" dirty="0"/>
              <a:t>++)</a:t>
            </a:r>
          </a:p>
          <a:p>
            <a:r>
              <a:rPr lang="en-US" dirty="0"/>
              <a:t>      {</a:t>
            </a:r>
          </a:p>
          <a:p>
            <a:r>
              <a:rPr lang="en-US" dirty="0"/>
              <a:t>        for(j=0;j&lt;</a:t>
            </a:r>
            <a:r>
              <a:rPr lang="en-US" dirty="0" err="1"/>
              <a:t>c;j</a:t>
            </a:r>
            <a:r>
              <a:rPr lang="en-US" dirty="0"/>
              <a:t>++)</a:t>
            </a:r>
          </a:p>
          <a:p>
            <a:r>
              <a:rPr lang="en-US" dirty="0"/>
              <a:t>        {</a:t>
            </a:r>
          </a:p>
          <a:p>
            <a:r>
              <a:rPr lang="en-US" dirty="0"/>
              <a:t>            m3[</a:t>
            </a:r>
            <a:r>
              <a:rPr lang="en-US" dirty="0" err="1"/>
              <a:t>i</a:t>
            </a:r>
            <a:r>
              <a:rPr lang="en-US" dirty="0"/>
              <a:t>][j]=m1[</a:t>
            </a:r>
            <a:r>
              <a:rPr lang="en-US" dirty="0" err="1"/>
              <a:t>i</a:t>
            </a:r>
            <a:r>
              <a:rPr lang="en-US" dirty="0"/>
              <a:t>][j]+m2[</a:t>
            </a:r>
            <a:r>
              <a:rPr lang="en-US" dirty="0" err="1"/>
              <a:t>i</a:t>
            </a:r>
            <a:r>
              <a:rPr lang="en-US" dirty="0"/>
              <a:t>][j];</a:t>
            </a:r>
          </a:p>
          <a:p>
            <a:r>
              <a:rPr lang="en-US" dirty="0"/>
              <a:t>        }</a:t>
            </a:r>
          </a:p>
          <a:p>
            <a:r>
              <a:rPr lang="en-US" dirty="0"/>
              <a:t>      }</a:t>
            </a:r>
          </a:p>
          <a:p>
            <a:endParaRPr lang="en-US" dirty="0"/>
          </a:p>
        </p:txBody>
      </p:sp>
      <p:sp>
        <p:nvSpPr>
          <p:cNvPr id="4" name="Rectangle 3"/>
          <p:cNvSpPr/>
          <p:nvPr/>
        </p:nvSpPr>
        <p:spPr>
          <a:xfrm>
            <a:off x="5105400" y="3159593"/>
            <a:ext cx="4572000" cy="3693319"/>
          </a:xfrm>
          <a:prstGeom prst="rect">
            <a:avLst/>
          </a:prstGeom>
        </p:spPr>
        <p:txBody>
          <a:bodyPr>
            <a:spAutoFit/>
          </a:bodyPr>
          <a:lstStyle/>
          <a:p>
            <a:endParaRPr lang="en-US" dirty="0"/>
          </a:p>
          <a:p>
            <a:r>
              <a:rPr lang="en-US" dirty="0"/>
              <a:t>      </a:t>
            </a:r>
            <a:r>
              <a:rPr lang="en-US" dirty="0" err="1"/>
              <a:t>cout</a:t>
            </a:r>
            <a:r>
              <a:rPr lang="en-US" dirty="0"/>
              <a:t>&lt;&lt;"\</a:t>
            </a:r>
            <a:r>
              <a:rPr lang="en-US" dirty="0" err="1"/>
              <a:t>nThe</a:t>
            </a:r>
            <a:r>
              <a:rPr lang="en-US" dirty="0"/>
              <a:t> resultant Matrix is:\n";</a:t>
            </a:r>
          </a:p>
          <a:p>
            <a:endParaRPr lang="en-US" dirty="0"/>
          </a:p>
          <a:p>
            <a:r>
              <a:rPr lang="en-US" dirty="0"/>
              <a:t>      for(</a:t>
            </a:r>
            <a:r>
              <a:rPr lang="en-US" dirty="0" err="1"/>
              <a:t>i</a:t>
            </a:r>
            <a:r>
              <a:rPr lang="en-US" dirty="0"/>
              <a:t>=0;i&lt;</a:t>
            </a:r>
            <a:r>
              <a:rPr lang="en-US" dirty="0" err="1"/>
              <a:t>r;i</a:t>
            </a:r>
            <a:r>
              <a:rPr lang="en-US" dirty="0"/>
              <a:t>++)</a:t>
            </a:r>
          </a:p>
          <a:p>
            <a:r>
              <a:rPr lang="en-US" dirty="0"/>
              <a:t>      {</a:t>
            </a:r>
          </a:p>
          <a:p>
            <a:r>
              <a:rPr lang="en-US" dirty="0"/>
              <a:t>        for(j=0;j&lt;</a:t>
            </a:r>
            <a:r>
              <a:rPr lang="en-US" dirty="0" err="1"/>
              <a:t>c;j</a:t>
            </a:r>
            <a:r>
              <a:rPr lang="en-US" dirty="0"/>
              <a:t>++)</a:t>
            </a:r>
          </a:p>
          <a:p>
            <a:r>
              <a:rPr lang="en-US" dirty="0"/>
              <a:t>        {</a:t>
            </a:r>
          </a:p>
          <a:p>
            <a:r>
              <a:rPr lang="en-US" dirty="0"/>
              <a:t>            </a:t>
            </a:r>
            <a:r>
              <a:rPr lang="en-US" dirty="0" err="1"/>
              <a:t>cout</a:t>
            </a:r>
            <a:r>
              <a:rPr lang="en-US" dirty="0"/>
              <a:t>&lt;&lt;"\t"&lt;&lt;m3[</a:t>
            </a:r>
            <a:r>
              <a:rPr lang="en-US" dirty="0" err="1"/>
              <a:t>i</a:t>
            </a:r>
            <a:r>
              <a:rPr lang="en-US" dirty="0"/>
              <a:t>][j];</a:t>
            </a:r>
          </a:p>
          <a:p>
            <a:r>
              <a:rPr lang="en-US" dirty="0"/>
              <a:t>        }</a:t>
            </a:r>
          </a:p>
          <a:p>
            <a:r>
              <a:rPr lang="en-US" dirty="0"/>
              <a:t>        </a:t>
            </a:r>
            <a:r>
              <a:rPr lang="en-US" dirty="0" err="1"/>
              <a:t>cout</a:t>
            </a:r>
            <a:r>
              <a:rPr lang="en-US" dirty="0"/>
              <a:t>&lt;&lt;</a:t>
            </a:r>
            <a:r>
              <a:rPr lang="en-US" dirty="0" err="1"/>
              <a:t>endl</a:t>
            </a:r>
            <a:r>
              <a:rPr lang="en-US" dirty="0"/>
              <a:t>;</a:t>
            </a:r>
          </a:p>
          <a:p>
            <a:r>
              <a:rPr lang="en-US" dirty="0"/>
              <a:t>      }</a:t>
            </a:r>
          </a:p>
          <a:p>
            <a:endParaRPr lang="en-US" dirty="0"/>
          </a:p>
          <a:p>
            <a:r>
              <a:rPr lang="en-US" dirty="0"/>
              <a:t>}</a:t>
            </a:r>
          </a:p>
        </p:txBody>
      </p:sp>
    </p:spTree>
    <p:extLst>
      <p:ext uri="{BB962C8B-B14F-4D97-AF65-F5344CB8AC3E}">
        <p14:creationId xmlns:p14="http://schemas.microsoft.com/office/powerpoint/2010/main" val="2158391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IN" b="1" dirty="0"/>
              <a:t>Pointers</a:t>
            </a:r>
            <a:endParaRPr lang="en-US" b="1" dirty="0"/>
          </a:p>
          <a:p>
            <a:r>
              <a:rPr lang="en-IN" dirty="0"/>
              <a:t>A pointer is a variable whose value is the address of another variable. </a:t>
            </a:r>
          </a:p>
          <a:p>
            <a:r>
              <a:rPr lang="en-US" dirty="0"/>
              <a:t>This variable can be of type </a:t>
            </a:r>
            <a:r>
              <a:rPr lang="en-US" dirty="0" err="1"/>
              <a:t>int</a:t>
            </a:r>
            <a:r>
              <a:rPr lang="en-US" dirty="0"/>
              <a:t>, char, array, function, or any other pointer. </a:t>
            </a:r>
          </a:p>
          <a:p>
            <a:r>
              <a:rPr lang="en-IN" dirty="0"/>
              <a:t>The general form of a pointer variable declaration is −</a:t>
            </a:r>
            <a:endParaRPr lang="en-US" dirty="0"/>
          </a:p>
          <a:p>
            <a:r>
              <a:rPr lang="en-IN" dirty="0"/>
              <a:t>type *</a:t>
            </a:r>
            <a:r>
              <a:rPr lang="en-IN" dirty="0" err="1"/>
              <a:t>var_name</a:t>
            </a:r>
            <a:r>
              <a:rPr lang="en-IN" dirty="0"/>
              <a:t>;</a:t>
            </a:r>
            <a:endParaRPr lang="en-US" dirty="0"/>
          </a:p>
          <a:p>
            <a:r>
              <a:rPr lang="en-IN" dirty="0"/>
              <a:t>Ex:</a:t>
            </a:r>
            <a:endParaRPr lang="en-US" dirty="0"/>
          </a:p>
          <a:p>
            <a:r>
              <a:rPr lang="en-IN" dirty="0" err="1"/>
              <a:t>int</a:t>
            </a:r>
            <a:r>
              <a:rPr lang="en-IN" dirty="0"/>
              <a:t>    *</a:t>
            </a:r>
            <a:r>
              <a:rPr lang="en-IN" dirty="0" err="1"/>
              <a:t>ip</a:t>
            </a:r>
            <a:r>
              <a:rPr lang="en-IN" dirty="0"/>
              <a:t>;    // pointer to an integer</a:t>
            </a:r>
            <a:endParaRPr lang="en-US" dirty="0"/>
          </a:p>
          <a:p>
            <a:r>
              <a:rPr lang="en-IN" dirty="0"/>
              <a:t>double *</a:t>
            </a:r>
            <a:r>
              <a:rPr lang="en-IN" dirty="0" err="1"/>
              <a:t>dp</a:t>
            </a:r>
            <a:r>
              <a:rPr lang="en-IN" dirty="0"/>
              <a:t>;    // pointer to a double</a:t>
            </a:r>
            <a:endParaRPr lang="en-US" dirty="0"/>
          </a:p>
          <a:p>
            <a:r>
              <a:rPr lang="en-IN" dirty="0"/>
              <a:t>float  *</a:t>
            </a:r>
            <a:r>
              <a:rPr lang="en-IN" dirty="0" err="1"/>
              <a:t>fp</a:t>
            </a:r>
            <a:r>
              <a:rPr lang="en-IN" dirty="0"/>
              <a:t>;    // pointer to a float</a:t>
            </a:r>
            <a:endParaRPr lang="en-US" dirty="0"/>
          </a:p>
          <a:p>
            <a:r>
              <a:rPr lang="en-IN" dirty="0"/>
              <a:t>char   *</a:t>
            </a:r>
            <a:r>
              <a:rPr lang="en-IN" dirty="0" err="1"/>
              <a:t>ch</a:t>
            </a:r>
            <a:r>
              <a:rPr lang="en-IN" dirty="0"/>
              <a:t>     // pointer to character</a:t>
            </a:r>
            <a:endParaRPr lang="en-US" dirty="0"/>
          </a:p>
          <a:p>
            <a:endParaRPr lang="en-US" dirty="0"/>
          </a:p>
        </p:txBody>
      </p:sp>
    </p:spTree>
    <p:extLst>
      <p:ext uri="{BB962C8B-B14F-4D97-AF65-F5344CB8AC3E}">
        <p14:creationId xmlns:p14="http://schemas.microsoft.com/office/powerpoint/2010/main" val="30263997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85000" lnSpcReduction="10000"/>
          </a:bodyPr>
          <a:lstStyle/>
          <a:p>
            <a:r>
              <a:rPr lang="en-US" dirty="0">
                <a:solidFill>
                  <a:srgbClr val="FF0000"/>
                </a:solidFill>
              </a:rPr>
              <a:t>Initialization of Pointer Variables </a:t>
            </a:r>
          </a:p>
          <a:p>
            <a:r>
              <a:rPr lang="en-US" dirty="0"/>
              <a:t>The process of assigning the </a:t>
            </a:r>
            <a:r>
              <a:rPr lang="en-US" dirty="0">
                <a:solidFill>
                  <a:srgbClr val="0070C0"/>
                </a:solidFill>
              </a:rPr>
              <a:t>address of a variable </a:t>
            </a:r>
            <a:r>
              <a:rPr lang="en-US" dirty="0"/>
              <a:t>to a pointer variable is called as </a:t>
            </a:r>
            <a:r>
              <a:rPr lang="en-US" dirty="0">
                <a:solidFill>
                  <a:srgbClr val="FF0000"/>
                </a:solidFill>
              </a:rPr>
              <a:t>pointer initialization</a:t>
            </a:r>
            <a:r>
              <a:rPr lang="en-US" dirty="0"/>
              <a:t>. </a:t>
            </a:r>
          </a:p>
          <a:p>
            <a:r>
              <a:rPr lang="en-US" dirty="0"/>
              <a:t>The general format of pointer initialization is,</a:t>
            </a:r>
          </a:p>
          <a:p>
            <a:r>
              <a:rPr lang="en-US" dirty="0">
                <a:solidFill>
                  <a:srgbClr val="FF0000"/>
                </a:solidFill>
              </a:rPr>
              <a:t> </a:t>
            </a:r>
            <a:r>
              <a:rPr lang="en-US" dirty="0" err="1">
                <a:solidFill>
                  <a:srgbClr val="FF0000"/>
                </a:solidFill>
              </a:rPr>
              <a:t>pointer_name</a:t>
            </a:r>
            <a:r>
              <a:rPr lang="en-US" dirty="0">
                <a:solidFill>
                  <a:srgbClr val="FF0000"/>
                </a:solidFill>
              </a:rPr>
              <a:t>= &amp;</a:t>
            </a:r>
            <a:r>
              <a:rPr lang="en-US" dirty="0" err="1">
                <a:solidFill>
                  <a:srgbClr val="FF0000"/>
                </a:solidFill>
              </a:rPr>
              <a:t>variable_name</a:t>
            </a:r>
            <a:r>
              <a:rPr lang="en-US" dirty="0">
                <a:solidFill>
                  <a:srgbClr val="FF0000"/>
                </a:solidFill>
              </a:rPr>
              <a:t>; </a:t>
            </a:r>
          </a:p>
          <a:p>
            <a:r>
              <a:rPr lang="en-US" dirty="0"/>
              <a:t> p1=&amp;x; /*assigns the address of the variable x to the pointer variable p1*/</a:t>
            </a:r>
          </a:p>
          <a:p>
            <a:endParaRPr lang="en-US" dirty="0"/>
          </a:p>
          <a:p>
            <a:r>
              <a:rPr lang="en-US" dirty="0">
                <a:solidFill>
                  <a:srgbClr val="0070C0"/>
                </a:solidFill>
              </a:rPr>
              <a:t>NULL Pointer</a:t>
            </a:r>
            <a:r>
              <a:rPr lang="en-US" dirty="0"/>
              <a:t>: A pointer that is not assigned any value but NULL is known as the NULL pointer. </a:t>
            </a:r>
          </a:p>
          <a:p>
            <a:r>
              <a:rPr lang="en-US" dirty="0"/>
              <a:t>If there is no address to be specified in the pointer at the time of declaration, it can be assigned NULL value which is standard approach. </a:t>
            </a:r>
          </a:p>
          <a:p>
            <a:r>
              <a:rPr lang="en-US" dirty="0">
                <a:solidFill>
                  <a:srgbClr val="FF0000"/>
                </a:solidFill>
              </a:rPr>
              <a:t>Ex: </a:t>
            </a:r>
            <a:r>
              <a:rPr lang="en-US" dirty="0" err="1">
                <a:solidFill>
                  <a:srgbClr val="FF0000"/>
                </a:solidFill>
              </a:rPr>
              <a:t>int</a:t>
            </a:r>
            <a:r>
              <a:rPr lang="en-US" dirty="0">
                <a:solidFill>
                  <a:srgbClr val="FF0000"/>
                </a:solidFill>
              </a:rPr>
              <a:t> *p=NULL;</a:t>
            </a:r>
          </a:p>
        </p:txBody>
      </p:sp>
    </p:spTree>
    <p:extLst>
      <p:ext uri="{BB962C8B-B14F-4D97-AF65-F5344CB8AC3E}">
        <p14:creationId xmlns:p14="http://schemas.microsoft.com/office/powerpoint/2010/main" val="188216972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IN" b="1" dirty="0"/>
              <a:t>Advantage of pointer</a:t>
            </a:r>
            <a:endParaRPr lang="en-US" dirty="0"/>
          </a:p>
          <a:p>
            <a:r>
              <a:rPr lang="en-IN" dirty="0"/>
              <a:t>1) Pointer reduces the code and improves the performance, it is used to retrieving strings, trees etc. and used with arrays, structures and functions.</a:t>
            </a:r>
            <a:endParaRPr lang="en-US" dirty="0"/>
          </a:p>
          <a:p>
            <a:r>
              <a:rPr lang="en-IN" dirty="0"/>
              <a:t>2) We can return multiple values from function using pointer.</a:t>
            </a:r>
            <a:endParaRPr lang="en-US" dirty="0"/>
          </a:p>
          <a:p>
            <a:r>
              <a:rPr lang="en-IN" dirty="0"/>
              <a:t>3) It makes you able to access any memory location in the computer's memory.</a:t>
            </a:r>
            <a:endParaRPr lang="en-US" dirty="0"/>
          </a:p>
          <a:p>
            <a:endParaRPr lang="en-US" dirty="0"/>
          </a:p>
        </p:txBody>
      </p:sp>
    </p:spTree>
    <p:extLst>
      <p:ext uri="{BB962C8B-B14F-4D97-AF65-F5344CB8AC3E}">
        <p14:creationId xmlns:p14="http://schemas.microsoft.com/office/powerpoint/2010/main" val="39806441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r>
              <a:rPr lang="en-IN" b="1" dirty="0">
                <a:solidFill>
                  <a:srgbClr val="FF0000"/>
                </a:solidFill>
              </a:rPr>
              <a:t>Ex:</a:t>
            </a:r>
            <a:endParaRPr lang="en-US" b="1" dirty="0">
              <a:solidFill>
                <a:srgbClr val="FF0000"/>
              </a:solidFill>
            </a:endParaRPr>
          </a:p>
          <a:p>
            <a:r>
              <a:rPr lang="en-IN" b="1" dirty="0">
                <a:solidFill>
                  <a:srgbClr val="FF0000"/>
                </a:solidFill>
              </a:rPr>
              <a:t>Swapping of 2 numbers without using 3</a:t>
            </a:r>
            <a:r>
              <a:rPr lang="en-IN" b="1" baseline="30000" dirty="0">
                <a:solidFill>
                  <a:srgbClr val="FF0000"/>
                </a:solidFill>
              </a:rPr>
              <a:t>rd</a:t>
            </a:r>
            <a:r>
              <a:rPr lang="en-IN" b="1" dirty="0">
                <a:solidFill>
                  <a:srgbClr val="FF0000"/>
                </a:solidFill>
              </a:rPr>
              <a:t> variable</a:t>
            </a:r>
            <a:endParaRPr lang="en-US" b="1" dirty="0">
              <a:solidFill>
                <a:srgbClr val="FF0000"/>
              </a:solidFill>
            </a:endParaRPr>
          </a:p>
          <a:p>
            <a:r>
              <a:rPr lang="en-IN" dirty="0"/>
              <a:t>#include&lt;</a:t>
            </a:r>
            <a:r>
              <a:rPr lang="en-IN" dirty="0" err="1"/>
              <a:t>iostream</a:t>
            </a:r>
            <a:r>
              <a:rPr lang="en-IN" dirty="0"/>
              <a:t>&gt;</a:t>
            </a:r>
            <a:endParaRPr lang="en-US" dirty="0"/>
          </a:p>
          <a:p>
            <a:r>
              <a:rPr lang="en-IN" dirty="0"/>
              <a:t>using namespace </a:t>
            </a:r>
            <a:r>
              <a:rPr lang="en-IN" dirty="0" err="1"/>
              <a:t>std</a:t>
            </a:r>
            <a:r>
              <a:rPr lang="en-IN" dirty="0"/>
              <a:t>;</a:t>
            </a:r>
            <a:endParaRPr lang="en-US" dirty="0"/>
          </a:p>
          <a:p>
            <a:r>
              <a:rPr lang="en-IN" dirty="0" err="1"/>
              <a:t>int</a:t>
            </a:r>
            <a:r>
              <a:rPr lang="en-IN" dirty="0"/>
              <a:t> main()</a:t>
            </a:r>
            <a:endParaRPr lang="en-US" dirty="0"/>
          </a:p>
          <a:p>
            <a:r>
              <a:rPr lang="en-IN" dirty="0"/>
              <a:t>{</a:t>
            </a:r>
            <a:endParaRPr lang="en-US" dirty="0"/>
          </a:p>
          <a:p>
            <a:r>
              <a:rPr lang="en-IN" dirty="0" err="1"/>
              <a:t>int</a:t>
            </a:r>
            <a:r>
              <a:rPr lang="en-IN" dirty="0"/>
              <a:t> *p1,*p2,a=10,b=20;</a:t>
            </a:r>
            <a:endParaRPr lang="en-US" dirty="0"/>
          </a:p>
          <a:p>
            <a:r>
              <a:rPr lang="en-IN" dirty="0"/>
              <a:t>p1=&amp;a;</a:t>
            </a:r>
            <a:endParaRPr lang="en-US" dirty="0"/>
          </a:p>
          <a:p>
            <a:r>
              <a:rPr lang="en-IN" dirty="0"/>
              <a:t>p2=&amp;b;</a:t>
            </a:r>
            <a:endParaRPr lang="en-US" dirty="0"/>
          </a:p>
          <a:p>
            <a:r>
              <a:rPr lang="en-IN" dirty="0" err="1"/>
              <a:t>cout</a:t>
            </a:r>
            <a:r>
              <a:rPr lang="en-IN" dirty="0"/>
              <a:t>&lt;&lt;"before swapping"&lt;&lt;*p1&lt;&lt;"\t"&lt;&lt;*p2;</a:t>
            </a:r>
            <a:endParaRPr lang="en-US" dirty="0"/>
          </a:p>
          <a:p>
            <a:r>
              <a:rPr lang="en-IN" dirty="0"/>
              <a:t>*p1=*p1+*p2;</a:t>
            </a:r>
            <a:endParaRPr lang="en-US" dirty="0"/>
          </a:p>
          <a:p>
            <a:r>
              <a:rPr lang="en-IN" dirty="0"/>
              <a:t>*p2=*p1-*p2;</a:t>
            </a:r>
            <a:endParaRPr lang="en-US" dirty="0"/>
          </a:p>
          <a:p>
            <a:r>
              <a:rPr lang="en-IN" dirty="0"/>
              <a:t>*p1=*p1-*p2;</a:t>
            </a:r>
            <a:endParaRPr lang="en-US" dirty="0"/>
          </a:p>
          <a:p>
            <a:r>
              <a:rPr lang="en-IN" dirty="0" err="1"/>
              <a:t>cout</a:t>
            </a:r>
            <a:r>
              <a:rPr lang="en-IN" dirty="0"/>
              <a:t>&lt;&lt;"after swapping"&lt;&lt;*p1&lt;&lt;"\t"&lt;&lt;*p2;</a:t>
            </a:r>
            <a:endParaRPr lang="en-US" dirty="0"/>
          </a:p>
          <a:p>
            <a:r>
              <a:rPr lang="en-IN" dirty="0"/>
              <a:t>}</a:t>
            </a:r>
            <a:endParaRPr lang="en-US" dirty="0"/>
          </a:p>
          <a:p>
            <a:endParaRPr lang="en-US" dirty="0"/>
          </a:p>
        </p:txBody>
      </p:sp>
    </p:spTree>
    <p:extLst>
      <p:ext uri="{BB962C8B-B14F-4D97-AF65-F5344CB8AC3E}">
        <p14:creationId xmlns:p14="http://schemas.microsoft.com/office/powerpoint/2010/main" val="47723673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553200"/>
          </a:xfrm>
        </p:spPr>
        <p:txBody>
          <a:bodyPr>
            <a:normAutofit fontScale="47500" lnSpcReduction="20000"/>
          </a:bodyPr>
          <a:lstStyle/>
          <a:p>
            <a:r>
              <a:rPr lang="en-IN" sz="3800" dirty="0"/>
              <a:t>//printing the </a:t>
            </a:r>
            <a:r>
              <a:rPr lang="en-IN" sz="3800" dirty="0" err="1"/>
              <a:t>addr</a:t>
            </a:r>
            <a:r>
              <a:rPr lang="en-IN" sz="3800" dirty="0"/>
              <a:t> and value of pointer variables</a:t>
            </a:r>
          </a:p>
          <a:p>
            <a:r>
              <a:rPr lang="en-IN" sz="3800" dirty="0"/>
              <a:t>#include &lt;</a:t>
            </a:r>
            <a:r>
              <a:rPr lang="en-IN" sz="3800" dirty="0" err="1"/>
              <a:t>iostream</a:t>
            </a:r>
            <a:r>
              <a:rPr lang="en-IN" sz="3800" dirty="0"/>
              <a:t>&gt;</a:t>
            </a:r>
            <a:endParaRPr lang="en-US" sz="3800" dirty="0"/>
          </a:p>
          <a:p>
            <a:r>
              <a:rPr lang="en-IN" sz="3800" dirty="0"/>
              <a:t>using namespace </a:t>
            </a:r>
            <a:r>
              <a:rPr lang="en-IN" sz="3800" dirty="0" err="1"/>
              <a:t>std</a:t>
            </a:r>
            <a:r>
              <a:rPr lang="en-IN" sz="3800" dirty="0"/>
              <a:t>;</a:t>
            </a:r>
            <a:endParaRPr lang="en-US" sz="3800" dirty="0"/>
          </a:p>
          <a:p>
            <a:r>
              <a:rPr lang="en-IN" sz="3800" dirty="0" err="1"/>
              <a:t>int</a:t>
            </a:r>
            <a:r>
              <a:rPr lang="en-IN" sz="3800" dirty="0"/>
              <a:t> main () {</a:t>
            </a:r>
            <a:endParaRPr lang="en-US" sz="3800" dirty="0"/>
          </a:p>
          <a:p>
            <a:r>
              <a:rPr lang="en-IN" sz="3800" dirty="0"/>
              <a:t>   </a:t>
            </a:r>
            <a:r>
              <a:rPr lang="en-IN" sz="3800" dirty="0" err="1"/>
              <a:t>int</a:t>
            </a:r>
            <a:r>
              <a:rPr lang="en-IN" sz="3800" dirty="0"/>
              <a:t>  </a:t>
            </a:r>
            <a:r>
              <a:rPr lang="en-IN" sz="3800" dirty="0" err="1"/>
              <a:t>i</a:t>
            </a:r>
            <a:r>
              <a:rPr lang="en-IN" sz="3800" dirty="0"/>
              <a:t> = 20;   // actual variable declaration.</a:t>
            </a:r>
            <a:endParaRPr lang="en-US" sz="3800" dirty="0"/>
          </a:p>
          <a:p>
            <a:r>
              <a:rPr lang="en-IN" sz="3800" dirty="0"/>
              <a:t>   </a:t>
            </a:r>
            <a:r>
              <a:rPr lang="en-IN" sz="3800" dirty="0" err="1"/>
              <a:t>int</a:t>
            </a:r>
            <a:r>
              <a:rPr lang="en-IN" sz="3800" dirty="0"/>
              <a:t>  *p;</a:t>
            </a:r>
            <a:endParaRPr lang="en-US" sz="3800" dirty="0"/>
          </a:p>
          <a:p>
            <a:r>
              <a:rPr lang="en-IN" sz="3800" dirty="0"/>
              <a:t>   // pointer variable</a:t>
            </a:r>
            <a:endParaRPr lang="en-US" sz="3800" dirty="0"/>
          </a:p>
          <a:p>
            <a:r>
              <a:rPr lang="en-IN" sz="3800" dirty="0"/>
              <a:t>   p = &amp;</a:t>
            </a:r>
            <a:r>
              <a:rPr lang="en-IN" sz="3800" dirty="0" err="1"/>
              <a:t>i</a:t>
            </a:r>
            <a:r>
              <a:rPr lang="en-IN" sz="3800" dirty="0"/>
              <a:t>;       // store address of </a:t>
            </a:r>
            <a:r>
              <a:rPr lang="en-IN" sz="3800" dirty="0" err="1"/>
              <a:t>var</a:t>
            </a:r>
            <a:r>
              <a:rPr lang="en-IN" sz="3800" dirty="0"/>
              <a:t> in pointer variable</a:t>
            </a:r>
            <a:endParaRPr lang="en-US" sz="3800" dirty="0"/>
          </a:p>
          <a:p>
            <a:r>
              <a:rPr lang="en-IN" sz="3800" dirty="0"/>
              <a:t>   float f=3.23;</a:t>
            </a:r>
            <a:endParaRPr lang="en-US" sz="3800" dirty="0"/>
          </a:p>
          <a:p>
            <a:r>
              <a:rPr lang="en-IN" sz="3800" dirty="0"/>
              <a:t>   float *f1;</a:t>
            </a:r>
            <a:endParaRPr lang="en-US" sz="3800" dirty="0"/>
          </a:p>
          <a:p>
            <a:r>
              <a:rPr lang="en-IN" sz="3800" dirty="0"/>
              <a:t>   f1=&amp;f;</a:t>
            </a:r>
            <a:endParaRPr lang="en-US" sz="3800" dirty="0"/>
          </a:p>
          <a:p>
            <a:r>
              <a:rPr lang="en-IN" sz="3800" dirty="0"/>
              <a:t>   string </a:t>
            </a:r>
            <a:r>
              <a:rPr lang="en-IN" sz="3800" dirty="0" err="1"/>
              <a:t>coll</a:t>
            </a:r>
            <a:r>
              <a:rPr lang="en-IN" sz="3800" dirty="0"/>
              <a:t> = "MGIT";  // A </a:t>
            </a:r>
            <a:r>
              <a:rPr lang="en-IN" sz="3800" dirty="0" err="1"/>
              <a:t>coll</a:t>
            </a:r>
            <a:r>
              <a:rPr lang="en-IN" sz="3800" dirty="0"/>
              <a:t> variable of type string</a:t>
            </a:r>
            <a:endParaRPr lang="en-US" sz="3800" dirty="0"/>
          </a:p>
          <a:p>
            <a:r>
              <a:rPr lang="en-IN" sz="3800" dirty="0"/>
              <a:t>   string* </a:t>
            </a:r>
            <a:r>
              <a:rPr lang="en-IN" sz="3800" dirty="0" err="1"/>
              <a:t>ptr</a:t>
            </a:r>
            <a:r>
              <a:rPr lang="en-IN" sz="3800" dirty="0"/>
              <a:t> = &amp;</a:t>
            </a:r>
            <a:r>
              <a:rPr lang="en-IN" sz="3800" dirty="0" err="1"/>
              <a:t>coll</a:t>
            </a:r>
            <a:r>
              <a:rPr lang="en-IN" sz="3800" dirty="0"/>
              <a:t>;    // A pointer variable, with the name </a:t>
            </a:r>
            <a:r>
              <a:rPr lang="en-IN" sz="3800" dirty="0" err="1"/>
              <a:t>ptr</a:t>
            </a:r>
            <a:r>
              <a:rPr lang="en-IN" sz="3800" dirty="0"/>
              <a:t>, that stores the address of </a:t>
            </a:r>
            <a:r>
              <a:rPr lang="en-IN" sz="3800" dirty="0" err="1"/>
              <a:t>coll</a:t>
            </a:r>
            <a:endParaRPr lang="en-US" sz="3800" dirty="0"/>
          </a:p>
          <a:p>
            <a:r>
              <a:rPr lang="en-IN" sz="3800" dirty="0"/>
              <a:t>    </a:t>
            </a:r>
            <a:r>
              <a:rPr lang="en-IN" sz="3800" dirty="0" err="1"/>
              <a:t>cout</a:t>
            </a:r>
            <a:r>
              <a:rPr lang="en-IN" sz="3800" dirty="0"/>
              <a:t> &lt;&lt; "Value of integer variable </a:t>
            </a:r>
            <a:r>
              <a:rPr lang="en-IN" sz="3800" dirty="0" err="1"/>
              <a:t>i</a:t>
            </a:r>
            <a:r>
              <a:rPr lang="en-IN" sz="3800" dirty="0"/>
              <a:t> is: ";</a:t>
            </a:r>
            <a:endParaRPr lang="en-US" sz="3800" dirty="0"/>
          </a:p>
          <a:p>
            <a:r>
              <a:rPr lang="en-IN" sz="3800" dirty="0"/>
              <a:t>   </a:t>
            </a:r>
            <a:r>
              <a:rPr lang="en-IN" sz="3800" dirty="0" err="1"/>
              <a:t>cout</a:t>
            </a:r>
            <a:r>
              <a:rPr lang="en-IN" sz="3800" dirty="0"/>
              <a:t> &lt;&lt; </a:t>
            </a:r>
            <a:r>
              <a:rPr lang="en-IN" sz="3800" dirty="0" err="1"/>
              <a:t>i</a:t>
            </a:r>
            <a:r>
              <a:rPr lang="en-IN" sz="3800" dirty="0"/>
              <a:t> &lt;&lt; </a:t>
            </a:r>
            <a:r>
              <a:rPr lang="en-IN" sz="3800" dirty="0" err="1"/>
              <a:t>endl</a:t>
            </a:r>
            <a:r>
              <a:rPr lang="en-IN" sz="3800" dirty="0"/>
              <a:t>;</a:t>
            </a:r>
            <a:endParaRPr lang="en-US" sz="3800" dirty="0"/>
          </a:p>
          <a:p>
            <a:r>
              <a:rPr lang="en-IN" sz="3800" dirty="0"/>
              <a:t>   // print the address stored in p pointer variable</a:t>
            </a:r>
            <a:endParaRPr lang="en-US" sz="3800" dirty="0"/>
          </a:p>
          <a:p>
            <a:r>
              <a:rPr lang="en-IN" sz="3800" dirty="0"/>
              <a:t>   </a:t>
            </a:r>
            <a:r>
              <a:rPr lang="en-IN" sz="3800" dirty="0" err="1"/>
              <a:t>cout</a:t>
            </a:r>
            <a:r>
              <a:rPr lang="en-IN" sz="3800" dirty="0"/>
              <a:t> &lt;&lt; "Address stored in p variable: ";</a:t>
            </a:r>
            <a:endParaRPr lang="en-US" sz="3800" dirty="0"/>
          </a:p>
          <a:p>
            <a:r>
              <a:rPr lang="en-IN" sz="3800" dirty="0"/>
              <a:t>   </a:t>
            </a:r>
            <a:r>
              <a:rPr lang="en-IN" sz="3800" dirty="0" err="1"/>
              <a:t>cout</a:t>
            </a:r>
            <a:r>
              <a:rPr lang="en-IN" sz="3800" dirty="0"/>
              <a:t> &lt;&lt; p &lt;&lt; </a:t>
            </a:r>
            <a:r>
              <a:rPr lang="en-IN" sz="3800" dirty="0" err="1"/>
              <a:t>endl</a:t>
            </a:r>
            <a:r>
              <a:rPr lang="en-IN" sz="3800" dirty="0"/>
              <a:t>;</a:t>
            </a:r>
            <a:endParaRPr lang="en-US" sz="3800" dirty="0"/>
          </a:p>
          <a:p>
            <a:r>
              <a:rPr lang="en-IN" sz="3800" dirty="0"/>
              <a:t>   // access the value at the address available in pointer</a:t>
            </a:r>
            <a:endParaRPr lang="en-US" sz="3800" dirty="0"/>
          </a:p>
          <a:p>
            <a:r>
              <a:rPr lang="en-IN" sz="3800" dirty="0"/>
              <a:t>   </a:t>
            </a:r>
            <a:r>
              <a:rPr lang="en-IN" sz="3800" dirty="0" err="1"/>
              <a:t>cout</a:t>
            </a:r>
            <a:r>
              <a:rPr lang="en-IN" sz="3800" dirty="0"/>
              <a:t> &lt;&lt; "Value of *p variable: ";</a:t>
            </a:r>
            <a:endParaRPr lang="en-US" sz="3800" dirty="0"/>
          </a:p>
          <a:p>
            <a:r>
              <a:rPr lang="en-IN" sz="3800" dirty="0"/>
              <a:t>   </a:t>
            </a:r>
            <a:r>
              <a:rPr lang="en-IN" sz="3800" dirty="0" err="1"/>
              <a:t>cout</a:t>
            </a:r>
            <a:r>
              <a:rPr lang="en-IN" sz="3800" dirty="0"/>
              <a:t> &lt;&lt; *p &lt;&lt; </a:t>
            </a:r>
            <a:r>
              <a:rPr lang="en-IN" sz="3800" dirty="0" err="1"/>
              <a:t>endl</a:t>
            </a:r>
            <a:r>
              <a:rPr lang="en-IN" sz="3800" dirty="0"/>
              <a:t>&lt;&lt;</a:t>
            </a:r>
            <a:r>
              <a:rPr lang="en-IN" sz="3800" dirty="0" err="1"/>
              <a:t>endl</a:t>
            </a:r>
            <a:r>
              <a:rPr lang="en-IN" sz="3800" dirty="0"/>
              <a:t>;</a:t>
            </a:r>
            <a:endParaRPr lang="en-US" sz="3800" dirty="0"/>
          </a:p>
          <a:p>
            <a:r>
              <a:rPr lang="en-IN" sz="3800" dirty="0"/>
              <a:t>   </a:t>
            </a:r>
            <a:r>
              <a:rPr lang="en-IN" sz="3800" dirty="0" err="1"/>
              <a:t>cout</a:t>
            </a:r>
            <a:r>
              <a:rPr lang="en-IN" sz="3800" dirty="0"/>
              <a:t> &lt;&lt; "Value of float variable f is: ";</a:t>
            </a:r>
            <a:r>
              <a:rPr lang="en-IN" dirty="0"/>
              <a:t>  </a:t>
            </a:r>
            <a:endParaRPr lang="en-US" dirty="0"/>
          </a:p>
        </p:txBody>
      </p:sp>
    </p:spTree>
    <p:extLst>
      <p:ext uri="{BB962C8B-B14F-4D97-AF65-F5344CB8AC3E}">
        <p14:creationId xmlns:p14="http://schemas.microsoft.com/office/powerpoint/2010/main" val="32790341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0000" lnSpcReduction="20000"/>
          </a:bodyPr>
          <a:lstStyle/>
          <a:p>
            <a:r>
              <a:rPr lang="en-IN" dirty="0" err="1"/>
              <a:t>cout</a:t>
            </a:r>
            <a:r>
              <a:rPr lang="en-IN" dirty="0"/>
              <a:t> &lt;&lt; f &lt;&lt; </a:t>
            </a:r>
            <a:r>
              <a:rPr lang="en-IN" dirty="0" err="1"/>
              <a:t>endl</a:t>
            </a:r>
            <a:r>
              <a:rPr lang="en-IN" dirty="0"/>
              <a:t>;</a:t>
            </a:r>
            <a:endParaRPr lang="en-US" dirty="0"/>
          </a:p>
          <a:p>
            <a:r>
              <a:rPr lang="en-IN" dirty="0"/>
              <a:t>   // print the address stored in p pointer variable</a:t>
            </a:r>
            <a:endParaRPr lang="en-US" dirty="0"/>
          </a:p>
          <a:p>
            <a:r>
              <a:rPr lang="en-IN" dirty="0"/>
              <a:t>   </a:t>
            </a:r>
            <a:r>
              <a:rPr lang="en-IN" dirty="0" err="1"/>
              <a:t>cout</a:t>
            </a:r>
            <a:r>
              <a:rPr lang="en-IN" dirty="0"/>
              <a:t> &lt;&lt; "Address stored in f1 variable: ";</a:t>
            </a:r>
            <a:endParaRPr lang="en-US" dirty="0"/>
          </a:p>
          <a:p>
            <a:r>
              <a:rPr lang="en-IN" dirty="0"/>
              <a:t>   </a:t>
            </a:r>
            <a:r>
              <a:rPr lang="en-IN" dirty="0" err="1"/>
              <a:t>cout</a:t>
            </a:r>
            <a:r>
              <a:rPr lang="en-IN" dirty="0"/>
              <a:t> &lt;&lt; f1 &lt;&lt; </a:t>
            </a:r>
            <a:r>
              <a:rPr lang="en-IN" dirty="0" err="1"/>
              <a:t>endl</a:t>
            </a:r>
            <a:r>
              <a:rPr lang="en-IN" dirty="0"/>
              <a:t>;</a:t>
            </a:r>
            <a:endParaRPr lang="en-US" dirty="0"/>
          </a:p>
          <a:p>
            <a:r>
              <a:rPr lang="en-IN" dirty="0"/>
              <a:t>   // access the value at the address available in pointer</a:t>
            </a:r>
            <a:endParaRPr lang="en-US" dirty="0"/>
          </a:p>
          <a:p>
            <a:r>
              <a:rPr lang="en-IN" dirty="0"/>
              <a:t>   </a:t>
            </a:r>
            <a:r>
              <a:rPr lang="en-IN" dirty="0" err="1"/>
              <a:t>cout</a:t>
            </a:r>
            <a:r>
              <a:rPr lang="en-IN" dirty="0"/>
              <a:t> &lt;&lt; "Value of *f1 variable: ";</a:t>
            </a:r>
            <a:endParaRPr lang="en-US" dirty="0"/>
          </a:p>
          <a:p>
            <a:r>
              <a:rPr lang="en-IN" dirty="0"/>
              <a:t>   </a:t>
            </a:r>
            <a:r>
              <a:rPr lang="en-IN" dirty="0" err="1"/>
              <a:t>cout</a:t>
            </a:r>
            <a:r>
              <a:rPr lang="en-IN" dirty="0"/>
              <a:t> &lt;&lt; *f1 &lt;&lt; </a:t>
            </a:r>
            <a:r>
              <a:rPr lang="en-IN" dirty="0" err="1"/>
              <a:t>endl</a:t>
            </a:r>
            <a:r>
              <a:rPr lang="en-IN" dirty="0"/>
              <a:t>&lt;&lt;</a:t>
            </a:r>
            <a:r>
              <a:rPr lang="en-IN" dirty="0" err="1"/>
              <a:t>endl</a:t>
            </a:r>
            <a:r>
              <a:rPr lang="en-IN" dirty="0"/>
              <a:t>;</a:t>
            </a:r>
            <a:endParaRPr lang="en-US" dirty="0"/>
          </a:p>
          <a:p>
            <a:r>
              <a:rPr lang="en-IN" dirty="0"/>
              <a:t>   </a:t>
            </a:r>
            <a:r>
              <a:rPr lang="en-IN" dirty="0" err="1"/>
              <a:t>cout</a:t>
            </a:r>
            <a:r>
              <a:rPr lang="en-IN" dirty="0"/>
              <a:t> &lt;&lt; "Value of string variable </a:t>
            </a:r>
            <a:r>
              <a:rPr lang="en-IN" dirty="0" err="1"/>
              <a:t>coll</a:t>
            </a:r>
            <a:r>
              <a:rPr lang="en-IN" dirty="0"/>
              <a:t> is: ";</a:t>
            </a:r>
            <a:endParaRPr lang="en-US" dirty="0"/>
          </a:p>
          <a:p>
            <a:r>
              <a:rPr lang="en-IN" dirty="0"/>
              <a:t>   </a:t>
            </a:r>
            <a:r>
              <a:rPr lang="en-IN" dirty="0" err="1"/>
              <a:t>cout</a:t>
            </a:r>
            <a:r>
              <a:rPr lang="en-IN" dirty="0"/>
              <a:t> &lt;&lt; </a:t>
            </a:r>
            <a:r>
              <a:rPr lang="en-IN" dirty="0" err="1"/>
              <a:t>coll</a:t>
            </a:r>
            <a:r>
              <a:rPr lang="en-IN" dirty="0"/>
              <a:t> &lt;&lt; </a:t>
            </a:r>
            <a:r>
              <a:rPr lang="en-IN" dirty="0" err="1"/>
              <a:t>endl</a:t>
            </a:r>
            <a:r>
              <a:rPr lang="en-IN" dirty="0"/>
              <a:t>;</a:t>
            </a:r>
            <a:endParaRPr lang="en-US" dirty="0"/>
          </a:p>
          <a:p>
            <a:r>
              <a:rPr lang="en-IN" dirty="0"/>
              <a:t>   // print the address stored in p pointer variable</a:t>
            </a:r>
            <a:endParaRPr lang="en-US" dirty="0"/>
          </a:p>
          <a:p>
            <a:r>
              <a:rPr lang="en-IN" dirty="0"/>
              <a:t>   </a:t>
            </a:r>
            <a:r>
              <a:rPr lang="en-IN" dirty="0" err="1"/>
              <a:t>cout</a:t>
            </a:r>
            <a:r>
              <a:rPr lang="en-IN" dirty="0"/>
              <a:t> &lt;&lt; "Address stored in *</a:t>
            </a:r>
            <a:r>
              <a:rPr lang="en-IN" dirty="0" err="1"/>
              <a:t>ptr</a:t>
            </a:r>
            <a:r>
              <a:rPr lang="en-IN" dirty="0"/>
              <a:t> variable: ";</a:t>
            </a:r>
            <a:endParaRPr lang="en-US" dirty="0"/>
          </a:p>
          <a:p>
            <a:r>
              <a:rPr lang="en-IN" dirty="0"/>
              <a:t>   </a:t>
            </a:r>
            <a:r>
              <a:rPr lang="en-IN" dirty="0" err="1"/>
              <a:t>cout</a:t>
            </a:r>
            <a:r>
              <a:rPr lang="en-IN" dirty="0"/>
              <a:t> &lt;&lt; </a:t>
            </a:r>
            <a:r>
              <a:rPr lang="en-IN" dirty="0" err="1"/>
              <a:t>ptr</a:t>
            </a:r>
            <a:r>
              <a:rPr lang="en-IN" dirty="0"/>
              <a:t> &lt;&lt; </a:t>
            </a:r>
            <a:r>
              <a:rPr lang="en-IN" dirty="0" err="1"/>
              <a:t>endl</a:t>
            </a:r>
            <a:r>
              <a:rPr lang="en-IN" dirty="0"/>
              <a:t>;</a:t>
            </a:r>
            <a:endParaRPr lang="en-US" dirty="0"/>
          </a:p>
          <a:p>
            <a:r>
              <a:rPr lang="en-IN" dirty="0"/>
              <a:t>   // access the value at the address available in pointer</a:t>
            </a:r>
            <a:endParaRPr lang="en-US" dirty="0"/>
          </a:p>
          <a:p>
            <a:r>
              <a:rPr lang="en-IN" dirty="0"/>
              <a:t>   </a:t>
            </a:r>
            <a:r>
              <a:rPr lang="en-IN" dirty="0" err="1"/>
              <a:t>cout</a:t>
            </a:r>
            <a:r>
              <a:rPr lang="en-IN" dirty="0"/>
              <a:t> &lt;&lt; "Value of *</a:t>
            </a:r>
            <a:r>
              <a:rPr lang="en-IN" dirty="0" err="1"/>
              <a:t>ptr</a:t>
            </a:r>
            <a:r>
              <a:rPr lang="en-IN" dirty="0"/>
              <a:t> variable: ";</a:t>
            </a:r>
            <a:endParaRPr lang="en-US" dirty="0"/>
          </a:p>
          <a:p>
            <a:r>
              <a:rPr lang="en-IN" dirty="0"/>
              <a:t>   </a:t>
            </a:r>
            <a:r>
              <a:rPr lang="en-IN" dirty="0" err="1"/>
              <a:t>cout</a:t>
            </a:r>
            <a:r>
              <a:rPr lang="en-IN" dirty="0"/>
              <a:t> &lt;&lt; *</a:t>
            </a:r>
            <a:r>
              <a:rPr lang="en-IN" dirty="0" err="1"/>
              <a:t>ptr</a:t>
            </a:r>
            <a:r>
              <a:rPr lang="en-IN" dirty="0"/>
              <a:t> &lt;&lt; </a:t>
            </a:r>
            <a:r>
              <a:rPr lang="en-IN" dirty="0" err="1"/>
              <a:t>endl</a:t>
            </a:r>
            <a:r>
              <a:rPr lang="en-IN" dirty="0"/>
              <a:t>;</a:t>
            </a:r>
            <a:endParaRPr lang="en-US" dirty="0"/>
          </a:p>
          <a:p>
            <a:r>
              <a:rPr lang="en-IN" dirty="0"/>
              <a:t>	return 0;</a:t>
            </a:r>
            <a:endParaRPr lang="en-US" dirty="0"/>
          </a:p>
          <a:p>
            <a:r>
              <a:rPr lang="en-IN" dirty="0"/>
              <a:t>}</a:t>
            </a:r>
            <a:endParaRPr lang="en-US" dirty="0"/>
          </a:p>
          <a:p>
            <a:endParaRPr lang="en-US" dirty="0"/>
          </a:p>
        </p:txBody>
      </p:sp>
    </p:spTree>
    <p:extLst>
      <p:ext uri="{BB962C8B-B14F-4D97-AF65-F5344CB8AC3E}">
        <p14:creationId xmlns:p14="http://schemas.microsoft.com/office/powerpoint/2010/main" val="1550991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20000"/>
          </a:bodyPr>
          <a:lstStyle/>
          <a:p>
            <a:r>
              <a:rPr lang="en-IN" dirty="0"/>
              <a:t>output:</a:t>
            </a:r>
            <a:endParaRPr lang="en-US" dirty="0"/>
          </a:p>
          <a:p>
            <a:r>
              <a:rPr lang="en-IN" dirty="0"/>
              <a:t>Value of integer variable </a:t>
            </a:r>
            <a:r>
              <a:rPr lang="en-IN" dirty="0" err="1"/>
              <a:t>i</a:t>
            </a:r>
            <a:r>
              <a:rPr lang="en-IN" dirty="0"/>
              <a:t> is: 20</a:t>
            </a:r>
            <a:endParaRPr lang="en-US" dirty="0"/>
          </a:p>
          <a:p>
            <a:r>
              <a:rPr lang="en-IN" dirty="0"/>
              <a:t>Address stored in p variable: 0x61fdf0</a:t>
            </a:r>
            <a:endParaRPr lang="en-US" dirty="0"/>
          </a:p>
          <a:p>
            <a:r>
              <a:rPr lang="en-IN" dirty="0"/>
              <a:t>Value of *p variable: 20</a:t>
            </a:r>
            <a:endParaRPr lang="en-US" dirty="0"/>
          </a:p>
          <a:p>
            <a:r>
              <a:rPr lang="en-IN" dirty="0"/>
              <a:t> </a:t>
            </a:r>
            <a:endParaRPr lang="en-US" dirty="0"/>
          </a:p>
          <a:p>
            <a:r>
              <a:rPr lang="en-IN" dirty="0"/>
              <a:t>Value of float variable f is: 3.23</a:t>
            </a:r>
            <a:endParaRPr lang="en-US" dirty="0"/>
          </a:p>
          <a:p>
            <a:r>
              <a:rPr lang="en-IN" dirty="0"/>
              <a:t>Address stored in f1 variable: 0x61fdec</a:t>
            </a:r>
            <a:endParaRPr lang="en-US" dirty="0"/>
          </a:p>
          <a:p>
            <a:r>
              <a:rPr lang="en-IN" dirty="0"/>
              <a:t>Value of *f1 variable: 3.23</a:t>
            </a:r>
            <a:endParaRPr lang="en-US" dirty="0"/>
          </a:p>
          <a:p>
            <a:r>
              <a:rPr lang="en-IN" dirty="0"/>
              <a:t> </a:t>
            </a:r>
            <a:endParaRPr lang="en-US" dirty="0"/>
          </a:p>
          <a:p>
            <a:r>
              <a:rPr lang="en-IN" dirty="0"/>
              <a:t>Value of string variable </a:t>
            </a:r>
            <a:r>
              <a:rPr lang="en-IN" dirty="0" err="1"/>
              <a:t>coll</a:t>
            </a:r>
            <a:r>
              <a:rPr lang="en-IN" dirty="0"/>
              <a:t> is: MGIT</a:t>
            </a:r>
            <a:endParaRPr lang="en-US" dirty="0"/>
          </a:p>
          <a:p>
            <a:r>
              <a:rPr lang="en-IN" dirty="0"/>
              <a:t>Address stored in *</a:t>
            </a:r>
            <a:r>
              <a:rPr lang="en-IN" dirty="0" err="1"/>
              <a:t>ptr</a:t>
            </a:r>
            <a:r>
              <a:rPr lang="en-IN" dirty="0"/>
              <a:t> variable: 0x61fdc0</a:t>
            </a:r>
            <a:endParaRPr lang="en-US" dirty="0"/>
          </a:p>
          <a:p>
            <a:r>
              <a:rPr lang="en-IN" dirty="0"/>
              <a:t>Value of *</a:t>
            </a:r>
            <a:r>
              <a:rPr lang="en-IN" dirty="0" err="1"/>
              <a:t>ptr</a:t>
            </a:r>
            <a:r>
              <a:rPr lang="en-IN" dirty="0"/>
              <a:t> variable: MGIT</a:t>
            </a:r>
            <a:endParaRPr lang="en-US" dirty="0"/>
          </a:p>
          <a:p>
            <a:endParaRPr lang="en-US" dirty="0"/>
          </a:p>
        </p:txBody>
      </p:sp>
    </p:spTree>
    <p:extLst>
      <p:ext uri="{BB962C8B-B14F-4D97-AF65-F5344CB8AC3E}">
        <p14:creationId xmlns:p14="http://schemas.microsoft.com/office/powerpoint/2010/main" val="29567765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rmAutofit fontScale="70000" lnSpcReduction="20000"/>
          </a:bodyPr>
          <a:lstStyle/>
          <a:p>
            <a:r>
              <a:rPr lang="en-IN" b="1" dirty="0"/>
              <a:t>Pointers and Arrays</a:t>
            </a:r>
            <a:endParaRPr lang="en-US" dirty="0"/>
          </a:p>
          <a:p>
            <a:r>
              <a:rPr lang="en-IN" dirty="0">
                <a:hlinkClick r:id="rId2"/>
              </a:rPr>
              <a:t>Pointers</a:t>
            </a:r>
            <a:r>
              <a:rPr lang="en-IN" dirty="0"/>
              <a:t> are the variables that hold address. Not only can pointers store address of a single variable, it can also store address of cells of an </a:t>
            </a:r>
            <a:r>
              <a:rPr lang="en-IN" dirty="0">
                <a:hlinkClick r:id="rId3"/>
              </a:rPr>
              <a:t>array</a:t>
            </a:r>
            <a:r>
              <a:rPr lang="en-IN" dirty="0"/>
              <a:t>.</a:t>
            </a:r>
            <a:endParaRPr lang="en-US" dirty="0"/>
          </a:p>
          <a:p>
            <a:r>
              <a:rPr lang="en-IN" dirty="0"/>
              <a:t>Consider this example:</a:t>
            </a:r>
            <a:endParaRPr lang="en-US" dirty="0"/>
          </a:p>
          <a:p>
            <a:r>
              <a:rPr lang="en-IN" dirty="0" err="1"/>
              <a:t>int</a:t>
            </a:r>
            <a:r>
              <a:rPr lang="en-IN" dirty="0"/>
              <a:t>* </a:t>
            </a:r>
            <a:r>
              <a:rPr lang="en-IN" dirty="0" err="1"/>
              <a:t>ptr</a:t>
            </a:r>
            <a:r>
              <a:rPr lang="en-IN" dirty="0"/>
              <a:t>;</a:t>
            </a:r>
            <a:endParaRPr lang="en-US" dirty="0"/>
          </a:p>
          <a:p>
            <a:r>
              <a:rPr lang="en-IN" dirty="0" err="1"/>
              <a:t>int</a:t>
            </a:r>
            <a:r>
              <a:rPr lang="en-IN" dirty="0"/>
              <a:t> a[5];</a:t>
            </a:r>
            <a:endParaRPr lang="en-US" dirty="0"/>
          </a:p>
          <a:p>
            <a:r>
              <a:rPr lang="en-IN" dirty="0" err="1"/>
              <a:t>ptr</a:t>
            </a:r>
            <a:r>
              <a:rPr lang="en-IN" dirty="0"/>
              <a:t> = &amp;a[2];  // &amp;a[2] is the address of third element of a[5].</a:t>
            </a:r>
          </a:p>
          <a:p>
            <a:r>
              <a:rPr lang="en-IN" dirty="0"/>
              <a:t>a[0],a[1],a[2],a[3]</a:t>
            </a:r>
          </a:p>
          <a:p>
            <a:endParaRPr lang="en-IN" dirty="0"/>
          </a:p>
          <a:p>
            <a:r>
              <a:rPr lang="en-IN" dirty="0" err="1"/>
              <a:t>Ptr</a:t>
            </a:r>
            <a:r>
              <a:rPr lang="en-IN" dirty="0"/>
              <a:t>=a;</a:t>
            </a:r>
          </a:p>
          <a:p>
            <a:r>
              <a:rPr lang="en-IN" dirty="0" err="1"/>
              <a:t>Ptr</a:t>
            </a:r>
            <a:r>
              <a:rPr lang="en-IN" dirty="0"/>
              <a:t>=&amp;a[0]</a:t>
            </a:r>
          </a:p>
          <a:p>
            <a:r>
              <a:rPr lang="en-IN" dirty="0"/>
              <a:t>Ex:</a:t>
            </a:r>
            <a:endParaRPr lang="en-US" dirty="0"/>
          </a:p>
          <a:p>
            <a:r>
              <a:rPr lang="en-IN" dirty="0"/>
              <a:t>&amp;</a:t>
            </a:r>
            <a:r>
              <a:rPr lang="en-IN" dirty="0" err="1"/>
              <a:t>arr</a:t>
            </a:r>
            <a:r>
              <a:rPr lang="en-IN" dirty="0"/>
              <a:t>[0] is equivalent to </a:t>
            </a:r>
            <a:r>
              <a:rPr lang="en-IN" dirty="0" err="1"/>
              <a:t>arr</a:t>
            </a:r>
            <a:endParaRPr lang="en-US" dirty="0"/>
          </a:p>
          <a:p>
            <a:r>
              <a:rPr lang="en-IN" dirty="0"/>
              <a:t>&amp;</a:t>
            </a:r>
            <a:r>
              <a:rPr lang="en-IN" dirty="0" err="1"/>
              <a:t>arr</a:t>
            </a:r>
            <a:r>
              <a:rPr lang="en-IN" dirty="0"/>
              <a:t>[1] is equivalent to </a:t>
            </a:r>
            <a:r>
              <a:rPr lang="en-IN" dirty="0" err="1"/>
              <a:t>arr</a:t>
            </a:r>
            <a:r>
              <a:rPr lang="en-IN" dirty="0"/>
              <a:t> + 1</a:t>
            </a:r>
            <a:endParaRPr lang="en-US" dirty="0"/>
          </a:p>
          <a:p>
            <a:r>
              <a:rPr lang="en-IN" dirty="0"/>
              <a:t>&amp;</a:t>
            </a:r>
            <a:r>
              <a:rPr lang="en-IN" dirty="0" err="1"/>
              <a:t>arr</a:t>
            </a:r>
            <a:r>
              <a:rPr lang="en-IN" dirty="0"/>
              <a:t>[2] is </a:t>
            </a:r>
            <a:r>
              <a:rPr lang="en-IN" dirty="0" err="1"/>
              <a:t>equivalen</a:t>
            </a:r>
            <a:r>
              <a:rPr lang="en-IN" dirty="0"/>
              <a:t> to </a:t>
            </a:r>
            <a:r>
              <a:rPr lang="en-IN" dirty="0" err="1"/>
              <a:t>arr</a:t>
            </a:r>
            <a:r>
              <a:rPr lang="en-IN" dirty="0"/>
              <a:t> + 2</a:t>
            </a:r>
            <a:endParaRPr lang="en-US" dirty="0"/>
          </a:p>
          <a:p>
            <a:r>
              <a:rPr lang="en-IN" dirty="0"/>
              <a:t> </a:t>
            </a:r>
            <a:endParaRPr lang="en-US" b="1" dirty="0"/>
          </a:p>
          <a:p>
            <a:endParaRPr lang="en-US" dirty="0"/>
          </a:p>
          <a:p>
            <a:r>
              <a:rPr lang="en-IN" dirty="0"/>
              <a:t> </a:t>
            </a:r>
            <a:endParaRPr lang="en-US" dirty="0"/>
          </a:p>
          <a:p>
            <a:endParaRPr lang="en-US" dirty="0"/>
          </a:p>
        </p:txBody>
      </p:sp>
    </p:spTree>
    <p:extLst>
      <p:ext uri="{BB962C8B-B14F-4D97-AF65-F5344CB8AC3E}">
        <p14:creationId xmlns:p14="http://schemas.microsoft.com/office/powerpoint/2010/main" val="1968552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4105</TotalTime>
  <Words>13025</Words>
  <Application>Microsoft Office PowerPoint</Application>
  <PresentationFormat>On-screen Show (4:3)</PresentationFormat>
  <Paragraphs>1976</Paragraphs>
  <Slides>145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145</vt:i4>
      </vt:variant>
    </vt:vector>
  </HeadingPairs>
  <TitlesOfParts>
    <vt:vector size="153" baseType="lpstr">
      <vt:lpstr>Arial</vt:lpstr>
      <vt:lpstr>Calibri</vt:lpstr>
      <vt:lpstr>IBM Plex Serif</vt:lpstr>
      <vt:lpstr>Liberation Mono</vt:lpstr>
      <vt:lpstr>Liberation Serif</vt:lpstr>
      <vt:lpstr>Times New Roman</vt:lpstr>
      <vt:lpstr>Wingdings</vt:lpstr>
      <vt:lpstr>Office Theme</vt:lpstr>
      <vt:lpstr>PowerPoint Presentation</vt:lpstr>
      <vt:lpstr>PowerPoint Presentation</vt:lpstr>
      <vt:lpstr>  Different paradigms for problem solving   </vt:lpstr>
      <vt:lpstr>Imperative programming(how to do)   It’s about writing a list of instructions to tell the computer what to do step by step Example: Giving step by step directions to get the result of umbrella</vt:lpstr>
      <vt:lpstr>PowerPoint Presentation</vt:lpstr>
      <vt:lpstr> 1.1 Procedural programming paradigm </vt:lpstr>
      <vt:lpstr>PowerPoint Presentation</vt:lpstr>
      <vt:lpstr>PowerPoint Presentation</vt:lpstr>
      <vt:lpstr>1.2. Object oriented programming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 The functional programming paradigms</vt:lpstr>
      <vt:lpstr>2.3Database/Data driven programming approach – </vt:lpstr>
      <vt:lpstr>PowerPoint Presentation</vt:lpstr>
      <vt:lpstr>PowerPoint Presentation</vt:lpstr>
      <vt:lpstr>PowerPoint Presentation</vt:lpstr>
      <vt:lpstr>Object Oriented Programming Concepts</vt:lpstr>
      <vt:lpstr>Structure of a C+ + Program  </vt:lpstr>
      <vt:lpstr>A simple C++ program (without a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resolution operator in 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Sai</dc:creator>
  <cp:lastModifiedBy>Bollu Satyanarayana</cp:lastModifiedBy>
  <cp:revision>112</cp:revision>
  <dcterms:created xsi:type="dcterms:W3CDTF">2020-08-10T10:01:23Z</dcterms:created>
  <dcterms:modified xsi:type="dcterms:W3CDTF">2020-11-13T11:09:40Z</dcterms:modified>
</cp:coreProperties>
</file>