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93" r:id="rId12"/>
    <p:sldId id="267" r:id="rId13"/>
    <p:sldId id="268" r:id="rId14"/>
    <p:sldId id="269" r:id="rId15"/>
    <p:sldId id="270" r:id="rId16"/>
    <p:sldId id="271" r:id="rId17"/>
    <p:sldId id="272" r:id="rId18"/>
    <p:sldId id="273" r:id="rId19"/>
    <p:sldId id="274" r:id="rId20"/>
    <p:sldId id="275" r:id="rId21"/>
    <p:sldId id="276" r:id="rId22"/>
    <p:sldId id="295" r:id="rId23"/>
    <p:sldId id="277" r:id="rId24"/>
    <p:sldId id="278" r:id="rId25"/>
    <p:sldId id="279" r:id="rId26"/>
    <p:sldId id="280" r:id="rId27"/>
    <p:sldId id="281" r:id="rId28"/>
    <p:sldId id="282" r:id="rId29"/>
    <p:sldId id="294" r:id="rId30"/>
    <p:sldId id="283" r:id="rId31"/>
    <p:sldId id="284" r:id="rId32"/>
    <p:sldId id="285" r:id="rId33"/>
    <p:sldId id="287" r:id="rId34"/>
    <p:sldId id="288" r:id="rId35"/>
    <p:sldId id="289" r:id="rId36"/>
    <p:sldId id="290" r:id="rId37"/>
    <p:sldId id="291" r:id="rId38"/>
    <p:sldId id="296" r:id="rId39"/>
    <p:sldId id="303" r:id="rId40"/>
    <p:sldId id="304" r:id="rId41"/>
    <p:sldId id="312" r:id="rId42"/>
    <p:sldId id="305" r:id="rId43"/>
    <p:sldId id="306" r:id="rId44"/>
    <p:sldId id="307" r:id="rId45"/>
    <p:sldId id="308" r:id="rId46"/>
    <p:sldId id="309" r:id="rId47"/>
    <p:sldId id="300" r:id="rId48"/>
    <p:sldId id="301" r:id="rId49"/>
    <p:sldId id="30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8" r:id="rId65"/>
    <p:sldId id="329" r:id="rId66"/>
    <p:sldId id="33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DED49-EE40-4F4D-92E3-CE88E7DB9639}" type="doc">
      <dgm:prSet loTypeId="urn:microsoft.com/office/officeart/2005/8/layout/hProcess3" loCatId="process" qsTypeId="urn:microsoft.com/office/officeart/2005/8/quickstyle/simple1" qsCatId="simple" csTypeId="urn:microsoft.com/office/officeart/2005/8/colors/accent1_2" csCatId="accent1" phldr="1"/>
      <dgm:spPr/>
    </dgm:pt>
    <dgm:pt modelId="{2EF1A764-A4AB-4403-BF43-686E62829732}">
      <dgm:prSet phldrT="[Text]" custT="1"/>
      <dgm:spPr/>
      <dgm:t>
        <a:bodyPr/>
        <a:lstStyle/>
        <a:p>
          <a:r>
            <a:rPr lang="en-US" sz="4000" dirty="0">
              <a:solidFill>
                <a:srgbClr val="FFFF00"/>
              </a:solidFill>
            </a:rPr>
            <a:t>UNIT- II</a:t>
          </a:r>
        </a:p>
      </dgm:t>
    </dgm:pt>
    <dgm:pt modelId="{DC64F734-9E9D-49BD-ACF8-CE9ACDFD8A52}" type="sibTrans" cxnId="{6F798B83-E7AA-4DFD-983B-266797F70843}">
      <dgm:prSet/>
      <dgm:spPr/>
      <dgm:t>
        <a:bodyPr/>
        <a:lstStyle/>
        <a:p>
          <a:endParaRPr lang="en-US"/>
        </a:p>
      </dgm:t>
    </dgm:pt>
    <dgm:pt modelId="{CDB571F4-06B9-49D8-A00C-A74A4242C9B5}" type="parTrans" cxnId="{6F798B83-E7AA-4DFD-983B-266797F70843}">
      <dgm:prSet/>
      <dgm:spPr/>
      <dgm:t>
        <a:bodyPr/>
        <a:lstStyle/>
        <a:p>
          <a:endParaRPr lang="en-US"/>
        </a:p>
      </dgm:t>
    </dgm:pt>
    <dgm:pt modelId="{F512E04E-8FD9-444E-865B-AF5DA37A0300}" type="pres">
      <dgm:prSet presAssocID="{965DED49-EE40-4F4D-92E3-CE88E7DB9639}" presName="Name0" presStyleCnt="0">
        <dgm:presLayoutVars>
          <dgm:dir/>
          <dgm:animLvl val="lvl"/>
          <dgm:resizeHandles val="exact"/>
        </dgm:presLayoutVars>
      </dgm:prSet>
      <dgm:spPr/>
    </dgm:pt>
    <dgm:pt modelId="{A61A7182-3B01-451B-AD0D-AD86BF78763B}" type="pres">
      <dgm:prSet presAssocID="{965DED49-EE40-4F4D-92E3-CE88E7DB9639}" presName="dummy" presStyleCnt="0"/>
      <dgm:spPr/>
    </dgm:pt>
    <dgm:pt modelId="{BCF779FA-70EF-41DD-98DE-EFCA4A175848}" type="pres">
      <dgm:prSet presAssocID="{965DED49-EE40-4F4D-92E3-CE88E7DB9639}" presName="linH" presStyleCnt="0"/>
      <dgm:spPr/>
    </dgm:pt>
    <dgm:pt modelId="{EFF0453E-7607-401C-9D06-982C9F8D6F87}" type="pres">
      <dgm:prSet presAssocID="{965DED49-EE40-4F4D-92E3-CE88E7DB9639}" presName="padding1" presStyleCnt="0"/>
      <dgm:spPr/>
    </dgm:pt>
    <dgm:pt modelId="{0E6E0CF1-E0E4-400A-81DA-565195BEC2B0}" type="pres">
      <dgm:prSet presAssocID="{2EF1A764-A4AB-4403-BF43-686E62829732}" presName="linV" presStyleCnt="0"/>
      <dgm:spPr/>
    </dgm:pt>
    <dgm:pt modelId="{E7631C63-B95B-4BB6-84A1-DCD7480FAD3D}" type="pres">
      <dgm:prSet presAssocID="{2EF1A764-A4AB-4403-BF43-686E62829732}" presName="spVertical1" presStyleCnt="0"/>
      <dgm:spPr/>
    </dgm:pt>
    <dgm:pt modelId="{406C31CB-E3F0-4CF0-8962-F2E0D8985F6E}" type="pres">
      <dgm:prSet presAssocID="{2EF1A764-A4AB-4403-BF43-686E62829732}" presName="parTx" presStyleLbl="revTx" presStyleIdx="0" presStyleCnt="1">
        <dgm:presLayoutVars>
          <dgm:chMax val="0"/>
          <dgm:chPref val="0"/>
          <dgm:bulletEnabled val="1"/>
        </dgm:presLayoutVars>
      </dgm:prSet>
      <dgm:spPr/>
    </dgm:pt>
    <dgm:pt modelId="{813FEC1E-8F6C-4061-AFA5-72754A67FF29}" type="pres">
      <dgm:prSet presAssocID="{2EF1A764-A4AB-4403-BF43-686E62829732}" presName="spVertical2" presStyleCnt="0"/>
      <dgm:spPr/>
    </dgm:pt>
    <dgm:pt modelId="{A5813981-9006-42D0-9B85-A21DD3A1BC81}" type="pres">
      <dgm:prSet presAssocID="{2EF1A764-A4AB-4403-BF43-686E62829732}" presName="spVertical3" presStyleCnt="0"/>
      <dgm:spPr/>
    </dgm:pt>
    <dgm:pt modelId="{ABF23D12-EBC3-4DBC-9591-09D61710A58C}" type="pres">
      <dgm:prSet presAssocID="{965DED49-EE40-4F4D-92E3-CE88E7DB9639}" presName="padding2" presStyleCnt="0"/>
      <dgm:spPr/>
    </dgm:pt>
    <dgm:pt modelId="{A6881240-DD1B-42DA-B27A-496BE155C813}" type="pres">
      <dgm:prSet presAssocID="{965DED49-EE40-4F4D-92E3-CE88E7DB9639}" presName="negArrow" presStyleCnt="0"/>
      <dgm:spPr/>
    </dgm:pt>
    <dgm:pt modelId="{9C0A4E98-A42F-447A-865C-6CF7D8E28C50}" type="pres">
      <dgm:prSet presAssocID="{965DED49-EE40-4F4D-92E3-CE88E7DB9639}" presName="backgroundArrow" presStyleLbl="node1" presStyleIdx="0" presStyleCnt="1" custScaleX="94595" custScaleY="84928" custLinFactNeighborX="6306" custLinFactNeighborY="46734"/>
      <dgm:spPr/>
    </dgm:pt>
  </dgm:ptLst>
  <dgm:cxnLst>
    <dgm:cxn modelId="{7B784C5F-1928-4883-A2AE-C95195729FDB}" type="presOf" srcId="{2EF1A764-A4AB-4403-BF43-686E62829732}" destId="{406C31CB-E3F0-4CF0-8962-F2E0D8985F6E}" srcOrd="0" destOrd="0" presId="urn:microsoft.com/office/officeart/2005/8/layout/hProcess3"/>
    <dgm:cxn modelId="{6F798B83-E7AA-4DFD-983B-266797F70843}" srcId="{965DED49-EE40-4F4D-92E3-CE88E7DB9639}" destId="{2EF1A764-A4AB-4403-BF43-686E62829732}" srcOrd="0" destOrd="0" parTransId="{CDB571F4-06B9-49D8-A00C-A74A4242C9B5}" sibTransId="{DC64F734-9E9D-49BD-ACF8-CE9ACDFD8A52}"/>
    <dgm:cxn modelId="{0E40AEB2-2019-4FB7-A1A4-12E5BC07A70F}" type="presOf" srcId="{965DED49-EE40-4F4D-92E3-CE88E7DB9639}" destId="{F512E04E-8FD9-444E-865B-AF5DA37A0300}" srcOrd="0" destOrd="0" presId="urn:microsoft.com/office/officeart/2005/8/layout/hProcess3"/>
    <dgm:cxn modelId="{483BB6FE-4FA7-482A-81A3-7DCFE1D0091C}" type="presParOf" srcId="{F512E04E-8FD9-444E-865B-AF5DA37A0300}" destId="{A61A7182-3B01-451B-AD0D-AD86BF78763B}" srcOrd="0" destOrd="0" presId="urn:microsoft.com/office/officeart/2005/8/layout/hProcess3"/>
    <dgm:cxn modelId="{A8A8A594-0DE4-4AB7-A16E-88F5B7C4AD01}" type="presParOf" srcId="{F512E04E-8FD9-444E-865B-AF5DA37A0300}" destId="{BCF779FA-70EF-41DD-98DE-EFCA4A175848}" srcOrd="1" destOrd="0" presId="urn:microsoft.com/office/officeart/2005/8/layout/hProcess3"/>
    <dgm:cxn modelId="{7FFDE514-E985-4564-A3C8-94D87BA8742D}" type="presParOf" srcId="{BCF779FA-70EF-41DD-98DE-EFCA4A175848}" destId="{EFF0453E-7607-401C-9D06-982C9F8D6F87}" srcOrd="0" destOrd="0" presId="urn:microsoft.com/office/officeart/2005/8/layout/hProcess3"/>
    <dgm:cxn modelId="{558760BF-9962-4551-B025-50C518DAF0A6}" type="presParOf" srcId="{BCF779FA-70EF-41DD-98DE-EFCA4A175848}" destId="{0E6E0CF1-E0E4-400A-81DA-565195BEC2B0}" srcOrd="1" destOrd="0" presId="urn:microsoft.com/office/officeart/2005/8/layout/hProcess3"/>
    <dgm:cxn modelId="{DA325843-D8A5-45CE-84E0-6DA972353621}" type="presParOf" srcId="{0E6E0CF1-E0E4-400A-81DA-565195BEC2B0}" destId="{E7631C63-B95B-4BB6-84A1-DCD7480FAD3D}" srcOrd="0" destOrd="0" presId="urn:microsoft.com/office/officeart/2005/8/layout/hProcess3"/>
    <dgm:cxn modelId="{133BB717-BFE9-4499-BD7D-667C46C4D28B}" type="presParOf" srcId="{0E6E0CF1-E0E4-400A-81DA-565195BEC2B0}" destId="{406C31CB-E3F0-4CF0-8962-F2E0D8985F6E}" srcOrd="1" destOrd="0" presId="urn:microsoft.com/office/officeart/2005/8/layout/hProcess3"/>
    <dgm:cxn modelId="{D4043ACA-250B-4E7F-9BA0-9639687CBD08}" type="presParOf" srcId="{0E6E0CF1-E0E4-400A-81DA-565195BEC2B0}" destId="{813FEC1E-8F6C-4061-AFA5-72754A67FF29}" srcOrd="2" destOrd="0" presId="urn:microsoft.com/office/officeart/2005/8/layout/hProcess3"/>
    <dgm:cxn modelId="{46C950C8-5152-4A23-874A-2D0BD0782B51}" type="presParOf" srcId="{0E6E0CF1-E0E4-400A-81DA-565195BEC2B0}" destId="{A5813981-9006-42D0-9B85-A21DD3A1BC81}" srcOrd="3" destOrd="0" presId="urn:microsoft.com/office/officeart/2005/8/layout/hProcess3"/>
    <dgm:cxn modelId="{2F868898-2EE9-4D77-85CE-CEF21745232D}" type="presParOf" srcId="{BCF779FA-70EF-41DD-98DE-EFCA4A175848}" destId="{ABF23D12-EBC3-4DBC-9591-09D61710A58C}" srcOrd="2" destOrd="0" presId="urn:microsoft.com/office/officeart/2005/8/layout/hProcess3"/>
    <dgm:cxn modelId="{5236D181-FE3B-4C2D-9536-A2F1352AE249}" type="presParOf" srcId="{BCF779FA-70EF-41DD-98DE-EFCA4A175848}" destId="{A6881240-DD1B-42DA-B27A-496BE155C813}" srcOrd="3" destOrd="0" presId="urn:microsoft.com/office/officeart/2005/8/layout/hProcess3"/>
    <dgm:cxn modelId="{68474DA4-DC83-4A12-9693-4064D4ADF426}" type="presParOf" srcId="{BCF779FA-70EF-41DD-98DE-EFCA4A175848}" destId="{9C0A4E98-A42F-447A-865C-6CF7D8E28C50}"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A4E98-A42F-447A-865C-6CF7D8E28C50}">
      <dsp:nvSpPr>
        <dsp:cNvPr id="0" name=""/>
        <dsp:cNvSpPr/>
      </dsp:nvSpPr>
      <dsp:spPr>
        <a:xfrm>
          <a:off x="238879" y="294498"/>
          <a:ext cx="4180720" cy="1499276"/>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6C31CB-E3F0-4CF0-8962-F2E0D8985F6E}">
      <dsp:nvSpPr>
        <dsp:cNvPr id="0" name=""/>
        <dsp:cNvSpPr/>
      </dsp:nvSpPr>
      <dsp:spPr>
        <a:xfrm>
          <a:off x="356502" y="455549"/>
          <a:ext cx="3621137" cy="88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06400" rIns="0" bIns="40640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FFF00"/>
              </a:solidFill>
            </a:rPr>
            <a:t>UNIT- II</a:t>
          </a:r>
        </a:p>
      </dsp:txBody>
      <dsp:txXfrm>
        <a:off x="356502" y="455549"/>
        <a:ext cx="3621137" cy="8826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75A34F-7B53-4156-B29F-E91B5015D3D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40233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75A34F-7B53-4156-B29F-E91B5015D3D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99167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75A34F-7B53-4156-B29F-E91B5015D3D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339156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75A34F-7B53-4156-B29F-E91B5015D3D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97955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75A34F-7B53-4156-B29F-E91B5015D3D8}"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230636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75A34F-7B53-4156-B29F-E91B5015D3D8}"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48959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75A34F-7B53-4156-B29F-E91B5015D3D8}"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2759685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75A34F-7B53-4156-B29F-E91B5015D3D8}"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62830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5A34F-7B53-4156-B29F-E91B5015D3D8}"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344305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75A34F-7B53-4156-B29F-E91B5015D3D8}"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90109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75A34F-7B53-4156-B29F-E91B5015D3D8}"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B3558A-CE0E-4BCB-8075-3FCE72BDEAEB}" type="slidenum">
              <a:rPr lang="en-US" smtClean="0"/>
              <a:t>‹#›</a:t>
            </a:fld>
            <a:endParaRPr lang="en-US"/>
          </a:p>
        </p:txBody>
      </p:sp>
    </p:spTree>
    <p:extLst>
      <p:ext uri="{BB962C8B-B14F-4D97-AF65-F5344CB8AC3E}">
        <p14:creationId xmlns:p14="http://schemas.microsoft.com/office/powerpoint/2010/main" val="25269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5A34F-7B53-4156-B29F-E91B5015D3D8}" type="datetimeFigureOut">
              <a:rPr lang="en-US" smtClean="0"/>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3558A-CE0E-4BCB-8075-3FCE72BDEAEB}" type="slidenum">
              <a:rPr lang="en-US" smtClean="0"/>
              <a:t>‹#›</a:t>
            </a:fld>
            <a:endParaRPr lang="en-US"/>
          </a:p>
        </p:txBody>
      </p:sp>
    </p:spTree>
    <p:extLst>
      <p:ext uri="{BB962C8B-B14F-4D97-AF65-F5344CB8AC3E}">
        <p14:creationId xmlns:p14="http://schemas.microsoft.com/office/powerpoint/2010/main" val="109059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c-internals-default-constructors-set-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geeksforgeeks.org/linked-list-set-1-introduction/" TargetMode="External"/><Relationship Id="rId2" Type="http://schemas.openxmlformats.org/officeDocument/2006/relationships/hyperlink" Target="https://www.geeksforgeeks.org/data-types-in-c/" TargetMode="External"/><Relationship Id="rId1" Type="http://schemas.openxmlformats.org/officeDocument/2006/relationships/slideLayout" Target="../slideLayouts/slideLayout2.xml"/><Relationship Id="rId5" Type="http://schemas.openxmlformats.org/officeDocument/2006/relationships/hyperlink" Target="https://www.geeksforgeeks.org/queue-set-1introduction-and-array-implementation/" TargetMode="External"/><Relationship Id="rId4" Type="http://schemas.openxmlformats.org/officeDocument/2006/relationships/hyperlink" Target="https://www.geeksforgeeks.org/stack-data-structure-introduction-progra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friend-class-function-c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4876800"/>
            <a:ext cx="6400800" cy="1752600"/>
          </a:xfrm>
        </p:spPr>
        <p:txBody>
          <a:bodyPr>
            <a:normAutofit fontScale="85000" lnSpcReduction="20000"/>
          </a:bodyPr>
          <a:lstStyle/>
          <a:p>
            <a:endParaRPr lang="en-US" b="1" dirty="0">
              <a:solidFill>
                <a:srgbClr val="FF0000"/>
              </a:solidFill>
            </a:endParaRPr>
          </a:p>
          <a:p>
            <a:r>
              <a:rPr lang="en-US" b="1" dirty="0" err="1">
                <a:solidFill>
                  <a:srgbClr val="FF0000"/>
                </a:solidFill>
              </a:rPr>
              <a:t>Mrs</a:t>
            </a:r>
            <a:r>
              <a:rPr lang="en-US" b="1" dirty="0">
                <a:solidFill>
                  <a:srgbClr val="FF0000"/>
                </a:solidFill>
              </a:rPr>
              <a:t> J </a:t>
            </a:r>
            <a:r>
              <a:rPr lang="en-US" b="1" dirty="0" err="1">
                <a:solidFill>
                  <a:srgbClr val="FF0000"/>
                </a:solidFill>
              </a:rPr>
              <a:t>Sreedevi</a:t>
            </a:r>
            <a:endParaRPr lang="en-US" b="1" dirty="0">
              <a:solidFill>
                <a:srgbClr val="FF0000"/>
              </a:solidFill>
            </a:endParaRPr>
          </a:p>
          <a:p>
            <a:r>
              <a:rPr lang="en-US" b="1" dirty="0">
                <a:solidFill>
                  <a:srgbClr val="FF0000"/>
                </a:solidFill>
              </a:rPr>
              <a:t>Assistant Professor</a:t>
            </a:r>
          </a:p>
          <a:p>
            <a:r>
              <a:rPr lang="en-US" b="1" dirty="0" err="1">
                <a:solidFill>
                  <a:srgbClr val="FF0000"/>
                </a:solidFill>
              </a:rPr>
              <a:t>Dept</a:t>
            </a:r>
            <a:r>
              <a:rPr lang="en-US" b="1" dirty="0">
                <a:solidFill>
                  <a:srgbClr val="FF0000"/>
                </a:solidFill>
              </a:rPr>
              <a:t> of CSE, MGIT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534400" cy="2771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Diagram 1"/>
          <p:cNvGraphicFramePr/>
          <p:nvPr>
            <p:extLst>
              <p:ext uri="{D42A27DB-BD31-4B8C-83A1-F6EECF244321}">
                <p14:modId xmlns:p14="http://schemas.microsoft.com/office/powerpoint/2010/main" val="4152287024"/>
              </p:ext>
            </p:extLst>
          </p:nvPr>
        </p:nvGraphicFramePr>
        <p:xfrm>
          <a:off x="2743200" y="3228498"/>
          <a:ext cx="4419600" cy="1793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877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b="1" dirty="0"/>
              <a:t>Protected</a:t>
            </a:r>
            <a:r>
              <a:rPr lang="en-US" dirty="0"/>
              <a:t>: </a:t>
            </a:r>
          </a:p>
          <a:p>
            <a:pPr algn="just"/>
            <a:r>
              <a:rPr lang="en-US" dirty="0"/>
              <a:t>Protected access modifier is similar to that of private access modifiers, the difference is that the class member declared as Protected are inaccessible outside the class but they can be accessed by any subclass(derived class) of that class.</a:t>
            </a:r>
          </a:p>
        </p:txBody>
      </p:sp>
    </p:spTree>
    <p:extLst>
      <p:ext uri="{BB962C8B-B14F-4D97-AF65-F5344CB8AC3E}">
        <p14:creationId xmlns:p14="http://schemas.microsoft.com/office/powerpoint/2010/main" val="84029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r>
              <a:rPr lang="en-US" sz="1800" dirty="0"/>
              <a:t>.Ex:</a:t>
            </a:r>
          </a:p>
          <a:p>
            <a:r>
              <a:rPr lang="en-US" sz="1800" dirty="0"/>
              <a:t>// C++ program to demonstrate </a:t>
            </a:r>
          </a:p>
          <a:p>
            <a:r>
              <a:rPr lang="en-US" sz="1800" dirty="0"/>
              <a:t>// protected access modifier </a:t>
            </a:r>
          </a:p>
          <a:p>
            <a:r>
              <a:rPr lang="en-US" sz="1800" dirty="0"/>
              <a:t>#include &lt;</a:t>
            </a:r>
            <a:r>
              <a:rPr lang="en-US" sz="1800" dirty="0" err="1"/>
              <a:t>iostream</a:t>
            </a:r>
            <a:r>
              <a:rPr lang="en-US" sz="1800" dirty="0"/>
              <a:t>&gt;</a:t>
            </a:r>
          </a:p>
          <a:p>
            <a:r>
              <a:rPr lang="en-US" sz="1800" dirty="0"/>
              <a:t>using namespace </a:t>
            </a:r>
            <a:r>
              <a:rPr lang="en-US" sz="1800" dirty="0" err="1"/>
              <a:t>std</a:t>
            </a:r>
            <a:r>
              <a:rPr lang="en-US" sz="1800" dirty="0"/>
              <a:t>; </a:t>
            </a:r>
          </a:p>
          <a:p>
            <a:r>
              <a:rPr lang="en-US" sz="1800" dirty="0"/>
              <a:t>  </a:t>
            </a:r>
          </a:p>
          <a:p>
            <a:r>
              <a:rPr lang="en-US" sz="1800" dirty="0"/>
              <a:t>// base class </a:t>
            </a:r>
          </a:p>
          <a:p>
            <a:r>
              <a:rPr lang="en-US" sz="1800" dirty="0"/>
              <a:t>class Parent </a:t>
            </a:r>
          </a:p>
          <a:p>
            <a:r>
              <a:rPr lang="en-US" sz="1800" dirty="0"/>
              <a:t>{    </a:t>
            </a:r>
          </a:p>
          <a:p>
            <a:r>
              <a:rPr lang="en-US" sz="1800" dirty="0"/>
              <a:t>    // protected data members </a:t>
            </a:r>
          </a:p>
          <a:p>
            <a:r>
              <a:rPr lang="en-US" sz="1800" dirty="0"/>
              <a:t>    protected: </a:t>
            </a:r>
          </a:p>
          <a:p>
            <a:r>
              <a:rPr lang="en-US" sz="1800" dirty="0"/>
              <a:t>    </a:t>
            </a:r>
            <a:r>
              <a:rPr lang="en-US" sz="1800" dirty="0" err="1"/>
              <a:t>int</a:t>
            </a:r>
            <a:r>
              <a:rPr lang="en-US" sz="1800" dirty="0"/>
              <a:t> </a:t>
            </a:r>
            <a:r>
              <a:rPr lang="en-US" sz="1800" dirty="0" err="1"/>
              <a:t>id_protected</a:t>
            </a:r>
            <a:r>
              <a:rPr lang="en-US" sz="1800" dirty="0"/>
              <a:t>; </a:t>
            </a:r>
          </a:p>
          <a:p>
            <a:r>
              <a:rPr lang="en-US" sz="1800" dirty="0"/>
              <a:t> </a:t>
            </a:r>
          </a:p>
          <a:p>
            <a:r>
              <a:rPr lang="en-US" sz="1800" dirty="0"/>
              <a:t>}; </a:t>
            </a:r>
          </a:p>
          <a:p>
            <a:r>
              <a:rPr lang="en-US" sz="1800" dirty="0"/>
              <a:t>  </a:t>
            </a:r>
          </a:p>
        </p:txBody>
      </p:sp>
      <p:sp>
        <p:nvSpPr>
          <p:cNvPr id="4" name="Rectangle 3"/>
          <p:cNvSpPr/>
          <p:nvPr/>
        </p:nvSpPr>
        <p:spPr>
          <a:xfrm>
            <a:off x="4412673" y="429328"/>
            <a:ext cx="4572000" cy="6463308"/>
          </a:xfrm>
          <a:prstGeom prst="rect">
            <a:avLst/>
          </a:prstGeom>
        </p:spPr>
        <p:txBody>
          <a:bodyPr>
            <a:spAutoFit/>
          </a:bodyPr>
          <a:lstStyle/>
          <a:p>
            <a:r>
              <a:rPr lang="en-US" dirty="0"/>
              <a:t>// sub class or derived class </a:t>
            </a:r>
          </a:p>
          <a:p>
            <a:r>
              <a:rPr lang="en-US" dirty="0"/>
              <a:t>class Child : public Parent </a:t>
            </a:r>
          </a:p>
          <a:p>
            <a:r>
              <a:rPr lang="en-US" dirty="0"/>
              <a:t>{  </a:t>
            </a:r>
          </a:p>
          <a:p>
            <a:r>
              <a:rPr lang="en-US" dirty="0"/>
              <a:t>    public: </a:t>
            </a:r>
          </a:p>
          <a:p>
            <a:r>
              <a:rPr lang="en-US" dirty="0"/>
              <a:t>    void </a:t>
            </a:r>
            <a:r>
              <a:rPr lang="en-US" dirty="0" err="1"/>
              <a:t>setId</a:t>
            </a:r>
            <a:r>
              <a:rPr lang="en-US" dirty="0"/>
              <a:t>(</a:t>
            </a:r>
            <a:r>
              <a:rPr lang="en-US" dirty="0" err="1"/>
              <a:t>int</a:t>
            </a:r>
            <a:r>
              <a:rPr lang="en-US" dirty="0"/>
              <a:t> id) </a:t>
            </a:r>
          </a:p>
          <a:p>
            <a:r>
              <a:rPr lang="en-US" dirty="0"/>
              <a:t>    { </a:t>
            </a:r>
          </a:p>
          <a:p>
            <a:r>
              <a:rPr lang="en-US" dirty="0"/>
              <a:t> </a:t>
            </a:r>
          </a:p>
          <a:p>
            <a:r>
              <a:rPr lang="en-US" dirty="0"/>
              <a:t>        // Child class is able to access the inherited  </a:t>
            </a:r>
          </a:p>
          <a:p>
            <a:r>
              <a:rPr lang="en-US" dirty="0"/>
              <a:t>        // protected data members of base class </a:t>
            </a:r>
          </a:p>
          <a:p>
            <a:r>
              <a:rPr lang="en-US" dirty="0"/>
              <a:t> </a:t>
            </a:r>
          </a:p>
          <a:p>
            <a:r>
              <a:rPr lang="en-US" dirty="0"/>
              <a:t>        </a:t>
            </a:r>
            <a:r>
              <a:rPr lang="en-US" dirty="0" err="1"/>
              <a:t>id_protected</a:t>
            </a:r>
            <a:r>
              <a:rPr lang="en-US" dirty="0"/>
              <a:t> = id; </a:t>
            </a:r>
          </a:p>
          <a:p>
            <a:r>
              <a:rPr lang="en-IN" dirty="0"/>
              <a:t> </a:t>
            </a:r>
            <a:r>
              <a:rPr lang="en-US" dirty="0"/>
              <a:t>} </a:t>
            </a:r>
          </a:p>
          <a:p>
            <a:r>
              <a:rPr lang="en-US" dirty="0"/>
              <a:t>void </a:t>
            </a:r>
            <a:r>
              <a:rPr lang="en-US" dirty="0" err="1"/>
              <a:t>displayId</a:t>
            </a:r>
            <a:r>
              <a:rPr lang="en-US" dirty="0"/>
              <a:t>() </a:t>
            </a:r>
          </a:p>
          <a:p>
            <a:r>
              <a:rPr lang="en-US" dirty="0"/>
              <a:t>    { </a:t>
            </a:r>
          </a:p>
          <a:p>
            <a:r>
              <a:rPr lang="en-US" dirty="0"/>
              <a:t>        </a:t>
            </a:r>
            <a:r>
              <a:rPr lang="en-US" dirty="0" err="1"/>
              <a:t>cout</a:t>
            </a:r>
            <a:r>
              <a:rPr lang="en-US" dirty="0"/>
              <a:t> &lt;&lt; "</a:t>
            </a:r>
            <a:r>
              <a:rPr lang="en-US" dirty="0" err="1"/>
              <a:t>id_protected</a:t>
            </a:r>
            <a:r>
              <a:rPr lang="en-US" dirty="0"/>
              <a:t> is:" &lt;&lt; </a:t>
            </a:r>
            <a:r>
              <a:rPr lang="en-US" dirty="0" err="1"/>
              <a:t>id_protected</a:t>
            </a:r>
            <a:r>
              <a:rPr lang="en-US" dirty="0"/>
              <a:t> &lt;&lt; </a:t>
            </a:r>
            <a:r>
              <a:rPr lang="en-US" dirty="0" err="1"/>
              <a:t>endl</a:t>
            </a:r>
            <a:r>
              <a:rPr lang="en-US" dirty="0"/>
              <a:t>; </a:t>
            </a:r>
          </a:p>
          <a:p>
            <a:r>
              <a:rPr lang="en-US" dirty="0"/>
              <a:t>    } </a:t>
            </a:r>
          </a:p>
          <a:p>
            <a:r>
              <a:rPr lang="en-US" dirty="0"/>
              <a:t>}; </a:t>
            </a:r>
          </a:p>
          <a:p>
            <a:r>
              <a:rPr lang="en-US" b="1" dirty="0"/>
              <a:t> </a:t>
            </a:r>
            <a:endParaRPr lang="en-US" dirty="0"/>
          </a:p>
          <a:p>
            <a:endParaRPr lang="en-US" dirty="0"/>
          </a:p>
          <a:p>
            <a:endParaRPr lang="en-US" dirty="0"/>
          </a:p>
          <a:p>
            <a:endParaRPr lang="en-US" dirty="0"/>
          </a:p>
        </p:txBody>
      </p:sp>
      <p:sp>
        <p:nvSpPr>
          <p:cNvPr id="5" name="Rectangle 4"/>
          <p:cNvSpPr/>
          <p:nvPr/>
        </p:nvSpPr>
        <p:spPr>
          <a:xfrm>
            <a:off x="4537364" y="381000"/>
            <a:ext cx="4572000" cy="369332"/>
          </a:xfrm>
          <a:prstGeom prst="rect">
            <a:avLst/>
          </a:prstGeom>
        </p:spPr>
        <p:txBody>
          <a:bodyPr>
            <a:spAutoFit/>
          </a:bodyPr>
          <a:lstStyle/>
          <a:p>
            <a:r>
              <a:rPr lang="en-US" dirty="0"/>
              <a:t> </a:t>
            </a:r>
          </a:p>
        </p:txBody>
      </p:sp>
    </p:spTree>
    <p:extLst>
      <p:ext uri="{BB962C8B-B14F-4D97-AF65-F5344CB8AC3E}">
        <p14:creationId xmlns:p14="http://schemas.microsoft.com/office/powerpoint/2010/main" val="391147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 </a:t>
            </a:r>
          </a:p>
          <a:p>
            <a:r>
              <a:rPr lang="en-US" dirty="0"/>
              <a:t>// main function </a:t>
            </a:r>
          </a:p>
          <a:p>
            <a:r>
              <a:rPr lang="en-US" dirty="0" err="1"/>
              <a:t>int</a:t>
            </a:r>
            <a:r>
              <a:rPr lang="en-US" dirty="0"/>
              <a:t> main() { </a:t>
            </a:r>
          </a:p>
          <a:p>
            <a:r>
              <a:rPr lang="en-US" dirty="0"/>
              <a:t> </a:t>
            </a:r>
          </a:p>
          <a:p>
            <a:r>
              <a:rPr lang="en-US" dirty="0"/>
              <a:t>    Child obj1; </a:t>
            </a:r>
          </a:p>
          <a:p>
            <a:r>
              <a:rPr lang="en-US" dirty="0"/>
              <a:t> </a:t>
            </a:r>
          </a:p>
          <a:p>
            <a:r>
              <a:rPr lang="en-US" dirty="0"/>
              <a:t>    // member function of the derived class</a:t>
            </a:r>
          </a:p>
          <a:p>
            <a:r>
              <a:rPr lang="en-IN" dirty="0"/>
              <a:t> </a:t>
            </a:r>
            <a:r>
              <a:rPr lang="en-US" dirty="0"/>
              <a:t>obj1.setId(81); </a:t>
            </a:r>
          </a:p>
          <a:p>
            <a:r>
              <a:rPr lang="en-US" dirty="0"/>
              <a:t>    obj1.displayId(); </a:t>
            </a:r>
          </a:p>
          <a:p>
            <a:r>
              <a:rPr lang="en-US" dirty="0"/>
              <a:t>    return 0; </a:t>
            </a:r>
          </a:p>
          <a:p>
            <a:r>
              <a:rPr lang="en-US" dirty="0"/>
              <a:t>} </a:t>
            </a:r>
          </a:p>
        </p:txBody>
      </p:sp>
    </p:spTree>
    <p:extLst>
      <p:ext uri="{BB962C8B-B14F-4D97-AF65-F5344CB8AC3E}">
        <p14:creationId xmlns:p14="http://schemas.microsoft.com/office/powerpoint/2010/main" val="84029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85000" lnSpcReduction="10000"/>
          </a:bodyPr>
          <a:lstStyle/>
          <a:p>
            <a:pPr lvl="0"/>
            <a:r>
              <a:rPr lang="en-IN" b="1" dirty="0"/>
              <a:t>Constructors in C++</a:t>
            </a:r>
            <a:endParaRPr lang="en-US" b="1" dirty="0"/>
          </a:p>
          <a:p>
            <a:r>
              <a:rPr lang="en-IN" b="1" dirty="0"/>
              <a:t>What is Constructor?</a:t>
            </a:r>
            <a:endParaRPr lang="en-US" dirty="0"/>
          </a:p>
          <a:p>
            <a:r>
              <a:rPr lang="en-IN" dirty="0"/>
              <a:t>A constructor is a member function of a class which initializes objects of a class. In C++, Constructor is automatically called when object(instance of class) create. It is special member function of the class.</a:t>
            </a:r>
            <a:endParaRPr lang="en-US" dirty="0"/>
          </a:p>
          <a:p>
            <a:r>
              <a:rPr lang="en-IN" b="1" dirty="0"/>
              <a:t>A constructor is different from normal functions in following ways:</a:t>
            </a:r>
            <a:endParaRPr lang="en-US" dirty="0"/>
          </a:p>
          <a:p>
            <a:pPr lvl="0"/>
            <a:r>
              <a:rPr lang="en-IN" dirty="0"/>
              <a:t>Constructor has same name as the class itself</a:t>
            </a:r>
            <a:endParaRPr lang="en-US" dirty="0"/>
          </a:p>
          <a:p>
            <a:pPr lvl="0"/>
            <a:r>
              <a:rPr lang="en-IN" dirty="0"/>
              <a:t>Constructors don’t have return type</a:t>
            </a:r>
            <a:endParaRPr lang="en-US" dirty="0"/>
          </a:p>
          <a:p>
            <a:pPr lvl="0"/>
            <a:r>
              <a:rPr lang="en-IN" dirty="0"/>
              <a:t>A constructor is automatically called when an object is created.</a:t>
            </a:r>
            <a:endParaRPr lang="en-US" dirty="0"/>
          </a:p>
          <a:p>
            <a:pPr lvl="0"/>
            <a:r>
              <a:rPr lang="en-IN" dirty="0"/>
              <a:t>If we do not specify a constructor, C++ compiler generates a default constructor for us (expects no parameters and has an empty body)</a:t>
            </a:r>
            <a:r>
              <a:rPr lang="en-IN" b="1" dirty="0"/>
              <a:t> </a:t>
            </a:r>
            <a:endParaRPr lang="en-US" dirty="0"/>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r>
              <a:rPr lang="en-IN" sz="1800" dirty="0"/>
              <a:t> </a:t>
            </a:r>
            <a:r>
              <a:rPr lang="en-IN" sz="1800" b="1" dirty="0">
                <a:solidFill>
                  <a:srgbClr val="FF0000"/>
                </a:solidFill>
              </a:rPr>
              <a:t>Types of Constructors</a:t>
            </a:r>
            <a:endParaRPr lang="en-US" sz="1800" dirty="0">
              <a:solidFill>
                <a:srgbClr val="FF0000"/>
              </a:solidFill>
            </a:endParaRPr>
          </a:p>
          <a:p>
            <a:pPr lvl="0"/>
            <a:r>
              <a:rPr lang="en-IN" sz="1800" b="1" dirty="0">
                <a:hlinkClick r:id="rId2"/>
              </a:rPr>
              <a:t>Default Constructors:</a:t>
            </a:r>
            <a:r>
              <a:rPr lang="en-IN" sz="1800" dirty="0"/>
              <a:t> Default constructor is the constructor which doesn’t take any argument. It has no parameters.</a:t>
            </a:r>
            <a:endParaRPr lang="en-US" sz="1800" dirty="0"/>
          </a:p>
          <a:p>
            <a:r>
              <a:rPr lang="en-IN" sz="1800" dirty="0"/>
              <a:t> </a:t>
            </a:r>
            <a:endParaRPr lang="en-US" sz="1800" dirty="0"/>
          </a:p>
          <a:p>
            <a:r>
              <a:rPr lang="en-IN" sz="1800" dirty="0"/>
              <a:t> Ex:</a:t>
            </a:r>
            <a:endParaRPr lang="en-US" sz="1800" dirty="0"/>
          </a:p>
          <a:p>
            <a:r>
              <a:rPr lang="en-IN" sz="1800" dirty="0"/>
              <a:t>#include &lt;</a:t>
            </a:r>
            <a:r>
              <a:rPr lang="en-IN" sz="1800" dirty="0" err="1"/>
              <a:t>iostream</a:t>
            </a:r>
            <a:r>
              <a:rPr lang="en-IN" sz="1800" dirty="0"/>
              <a:t>&gt;</a:t>
            </a:r>
            <a:endParaRPr lang="en-US" sz="1800" dirty="0"/>
          </a:p>
          <a:p>
            <a:r>
              <a:rPr lang="en-IN" sz="1800" dirty="0"/>
              <a:t>using namespace </a:t>
            </a:r>
            <a:r>
              <a:rPr lang="en-IN" sz="1800" dirty="0" err="1"/>
              <a:t>std</a:t>
            </a:r>
            <a:r>
              <a:rPr lang="en-IN" sz="1800" dirty="0"/>
              <a:t>;</a:t>
            </a:r>
            <a:endParaRPr lang="en-US" sz="1800" dirty="0"/>
          </a:p>
          <a:p>
            <a:r>
              <a:rPr lang="en-IN" sz="1800" dirty="0"/>
              <a:t>  class construct {</a:t>
            </a:r>
            <a:endParaRPr lang="en-US" sz="1800" dirty="0"/>
          </a:p>
          <a:p>
            <a:r>
              <a:rPr lang="en-IN" sz="1800" dirty="0"/>
              <a:t>public:</a:t>
            </a:r>
            <a:endParaRPr lang="en-US" sz="1800" dirty="0"/>
          </a:p>
          <a:p>
            <a:r>
              <a:rPr lang="en-IN" sz="1800" dirty="0"/>
              <a:t>    </a:t>
            </a:r>
            <a:r>
              <a:rPr lang="en-IN" sz="1800" dirty="0" err="1"/>
              <a:t>int</a:t>
            </a:r>
            <a:r>
              <a:rPr lang="en-IN" sz="1800" dirty="0"/>
              <a:t> a, b;</a:t>
            </a:r>
            <a:endParaRPr lang="en-US" sz="1800" dirty="0"/>
          </a:p>
          <a:p>
            <a:r>
              <a:rPr lang="en-IN" sz="1800" dirty="0"/>
              <a:t>  </a:t>
            </a:r>
            <a:endParaRPr lang="en-US" sz="1800" dirty="0"/>
          </a:p>
          <a:p>
            <a:r>
              <a:rPr lang="en-IN" sz="1800" dirty="0"/>
              <a:t>    // Default Constructor</a:t>
            </a:r>
            <a:endParaRPr lang="en-US" sz="1800" dirty="0"/>
          </a:p>
          <a:p>
            <a:r>
              <a:rPr lang="en-IN" sz="1800" dirty="0"/>
              <a:t>    construct()</a:t>
            </a:r>
            <a:endParaRPr lang="en-US" sz="1800" dirty="0"/>
          </a:p>
          <a:p>
            <a:r>
              <a:rPr lang="en-IN" sz="1800" dirty="0"/>
              <a:t>    {</a:t>
            </a:r>
            <a:endParaRPr lang="en-US" sz="1800" dirty="0"/>
          </a:p>
          <a:p>
            <a:r>
              <a:rPr lang="en-IN" sz="1800" dirty="0"/>
              <a:t>        a = 10;</a:t>
            </a:r>
            <a:endParaRPr lang="en-US" sz="1800" dirty="0"/>
          </a:p>
          <a:p>
            <a:r>
              <a:rPr lang="en-IN" sz="1800" dirty="0"/>
              <a:t>        b = 20;</a:t>
            </a:r>
            <a:endParaRPr lang="en-US" sz="1800" dirty="0"/>
          </a:p>
          <a:p>
            <a:r>
              <a:rPr lang="en-IN" sz="1800" dirty="0"/>
              <a:t>    }</a:t>
            </a:r>
            <a:endParaRPr lang="en-US" sz="1800" dirty="0"/>
          </a:p>
          <a:p>
            <a:r>
              <a:rPr lang="en-IN" sz="1800" dirty="0"/>
              <a:t>};</a:t>
            </a:r>
            <a:endParaRPr lang="en-US" sz="1800" dirty="0"/>
          </a:p>
          <a:p>
            <a:r>
              <a:rPr lang="en-IN" sz="1800" dirty="0"/>
              <a:t>  </a:t>
            </a:r>
            <a:endParaRPr lang="en-US" sz="1800" dirty="0"/>
          </a:p>
        </p:txBody>
      </p:sp>
      <p:sp>
        <p:nvSpPr>
          <p:cNvPr id="2" name="Rectangle 1"/>
          <p:cNvSpPr/>
          <p:nvPr/>
        </p:nvSpPr>
        <p:spPr>
          <a:xfrm>
            <a:off x="4419600" y="1828800"/>
            <a:ext cx="4572000" cy="2585323"/>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dirty="0"/>
              <a:t>    // Default constructor called automatically</a:t>
            </a:r>
            <a:endParaRPr lang="en-US" dirty="0"/>
          </a:p>
          <a:p>
            <a:r>
              <a:rPr lang="en-IN" dirty="0"/>
              <a:t>    // when the object is created</a:t>
            </a:r>
            <a:endParaRPr lang="en-US" dirty="0"/>
          </a:p>
          <a:p>
            <a:r>
              <a:rPr lang="en-IN" dirty="0"/>
              <a:t>    construct c;</a:t>
            </a:r>
            <a:endParaRPr lang="en-US" dirty="0"/>
          </a:p>
          <a:p>
            <a:r>
              <a:rPr lang="en-IN" dirty="0"/>
              <a:t>    </a:t>
            </a:r>
            <a:r>
              <a:rPr lang="en-IN" dirty="0" err="1"/>
              <a:t>cout</a:t>
            </a:r>
            <a:r>
              <a:rPr lang="en-IN" dirty="0"/>
              <a:t> &lt;&lt; "a: " &lt;&lt; </a:t>
            </a:r>
            <a:r>
              <a:rPr lang="en-IN" dirty="0" err="1"/>
              <a:t>c.a</a:t>
            </a:r>
            <a:r>
              <a:rPr lang="en-IN" dirty="0"/>
              <a:t> &lt;&lt; </a:t>
            </a:r>
            <a:r>
              <a:rPr lang="en-IN" dirty="0" err="1"/>
              <a:t>endl</a:t>
            </a:r>
            <a:endParaRPr lang="en-US" dirty="0"/>
          </a:p>
          <a:p>
            <a:r>
              <a:rPr lang="en-IN" dirty="0"/>
              <a:t>         &lt;&lt; "b: " &lt;&lt; </a:t>
            </a:r>
            <a:r>
              <a:rPr lang="en-IN" dirty="0" err="1"/>
              <a:t>c.b</a:t>
            </a:r>
            <a:r>
              <a:rPr lang="en-IN" dirty="0"/>
              <a:t>;</a:t>
            </a:r>
            <a:endParaRPr lang="en-US" dirty="0"/>
          </a:p>
          <a:p>
            <a:r>
              <a:rPr lang="en-IN" dirty="0"/>
              <a:t>    return 1;</a:t>
            </a:r>
            <a:endParaRPr lang="en-US" dirty="0"/>
          </a:p>
          <a:p>
            <a:r>
              <a:rPr lang="en-IN" dirty="0"/>
              <a:t>}</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b="1" dirty="0"/>
              <a:t>Parameterized Constructors: </a:t>
            </a:r>
          </a:p>
          <a:p>
            <a:pPr algn="just"/>
            <a:r>
              <a:rPr lang="en-IN" dirty="0"/>
              <a:t>It is possible to pass arguments to constructors. Typically, these arguments help initialize an object when it is created. </a:t>
            </a:r>
          </a:p>
          <a:p>
            <a:pPr algn="just"/>
            <a:r>
              <a:rPr lang="en-IN" dirty="0"/>
              <a:t>To create a parameterized constructor, simply add parameters to it the way you would to any other function. </a:t>
            </a:r>
          </a:p>
          <a:p>
            <a:pPr algn="just"/>
            <a:r>
              <a:rPr lang="en-IN" dirty="0"/>
              <a:t>When you define the constructor’s body, use the parameters to initialize the object.</a:t>
            </a:r>
            <a:endParaRPr lang="en-US" dirty="0"/>
          </a:p>
          <a:p>
            <a:pPr lvl="0" algn="just"/>
            <a:endParaRPr lang="en-US" dirty="0"/>
          </a:p>
        </p:txBody>
      </p:sp>
    </p:spTree>
    <p:extLst>
      <p:ext uri="{BB962C8B-B14F-4D97-AF65-F5344CB8AC3E}">
        <p14:creationId xmlns:p14="http://schemas.microsoft.com/office/powerpoint/2010/main" val="84029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40000" lnSpcReduction="20000"/>
          </a:bodyPr>
          <a:lstStyle/>
          <a:p>
            <a:r>
              <a:rPr lang="en-IN" dirty="0"/>
              <a:t>Ex:</a:t>
            </a:r>
            <a:endParaRPr lang="en-US" dirty="0"/>
          </a:p>
          <a:p>
            <a:r>
              <a:rPr lang="en-IN" sz="4000" dirty="0"/>
              <a:t>#include &lt;</a:t>
            </a:r>
            <a:r>
              <a:rPr lang="en-IN" sz="4000" dirty="0" err="1"/>
              <a:t>iostream</a:t>
            </a:r>
            <a:r>
              <a:rPr lang="en-IN" sz="4000" dirty="0"/>
              <a:t>&gt;</a:t>
            </a:r>
            <a:endParaRPr lang="en-US" sz="4000" dirty="0"/>
          </a:p>
          <a:p>
            <a:r>
              <a:rPr lang="en-IN" sz="4000" dirty="0"/>
              <a:t>using namespace </a:t>
            </a:r>
            <a:r>
              <a:rPr lang="en-IN" sz="4000" dirty="0" err="1"/>
              <a:t>std</a:t>
            </a:r>
            <a:r>
              <a:rPr lang="en-IN" sz="4000" dirty="0"/>
              <a:t>;</a:t>
            </a:r>
            <a:endParaRPr lang="en-US" sz="4000" dirty="0"/>
          </a:p>
          <a:p>
            <a:r>
              <a:rPr lang="en-IN" sz="4000" dirty="0"/>
              <a:t>  </a:t>
            </a:r>
            <a:endParaRPr lang="en-US" sz="4000" dirty="0"/>
          </a:p>
          <a:p>
            <a:r>
              <a:rPr lang="en-IN" sz="4000" dirty="0"/>
              <a:t>class Para {</a:t>
            </a:r>
            <a:endParaRPr lang="en-US" sz="4000" dirty="0"/>
          </a:p>
          <a:p>
            <a:r>
              <a:rPr lang="en-IN" sz="4000" dirty="0"/>
              <a:t>private:</a:t>
            </a:r>
            <a:endParaRPr lang="en-US" sz="4000" dirty="0"/>
          </a:p>
          <a:p>
            <a:r>
              <a:rPr lang="en-IN" sz="4000" dirty="0"/>
              <a:t>    </a:t>
            </a:r>
            <a:r>
              <a:rPr lang="en-IN" sz="4000" dirty="0" err="1"/>
              <a:t>int</a:t>
            </a:r>
            <a:r>
              <a:rPr lang="en-IN" sz="4000" dirty="0"/>
              <a:t> x, y;</a:t>
            </a:r>
            <a:endParaRPr lang="en-US" sz="4000" dirty="0"/>
          </a:p>
          <a:p>
            <a:r>
              <a:rPr lang="en-IN" sz="4000" dirty="0"/>
              <a:t>  </a:t>
            </a:r>
            <a:endParaRPr lang="en-US" sz="4000" dirty="0"/>
          </a:p>
          <a:p>
            <a:r>
              <a:rPr lang="en-IN" sz="4000" dirty="0"/>
              <a:t>public:</a:t>
            </a:r>
            <a:endParaRPr lang="en-US" sz="4000" dirty="0"/>
          </a:p>
          <a:p>
            <a:r>
              <a:rPr lang="en-IN" sz="4000" dirty="0"/>
              <a:t>    // Parameterized Constructor</a:t>
            </a:r>
            <a:endParaRPr lang="en-US" sz="4000" dirty="0"/>
          </a:p>
          <a:p>
            <a:r>
              <a:rPr lang="en-IN" sz="4000" dirty="0"/>
              <a:t>    Para(</a:t>
            </a:r>
            <a:r>
              <a:rPr lang="en-IN" sz="4000" dirty="0" err="1"/>
              <a:t>int</a:t>
            </a:r>
            <a:r>
              <a:rPr lang="en-IN" sz="4000" dirty="0"/>
              <a:t> x1, </a:t>
            </a:r>
            <a:r>
              <a:rPr lang="en-IN" sz="4000" dirty="0" err="1"/>
              <a:t>int</a:t>
            </a:r>
            <a:r>
              <a:rPr lang="en-IN" sz="4000" dirty="0"/>
              <a:t> y1)</a:t>
            </a:r>
            <a:endParaRPr lang="en-US" sz="4000" dirty="0"/>
          </a:p>
          <a:p>
            <a:r>
              <a:rPr lang="en-IN" sz="4000" dirty="0"/>
              <a:t>    {</a:t>
            </a:r>
            <a:endParaRPr lang="en-US" sz="4000" dirty="0"/>
          </a:p>
          <a:p>
            <a:r>
              <a:rPr lang="en-IN" sz="4000" dirty="0"/>
              <a:t>        x = x1;</a:t>
            </a:r>
            <a:endParaRPr lang="en-US" sz="4000" dirty="0"/>
          </a:p>
          <a:p>
            <a:r>
              <a:rPr lang="en-IN" sz="4000" dirty="0"/>
              <a:t>        y = y1;</a:t>
            </a:r>
            <a:endParaRPr lang="en-US" sz="4000" dirty="0"/>
          </a:p>
          <a:p>
            <a:r>
              <a:rPr lang="en-IN" sz="4000" dirty="0"/>
              <a:t>    }</a:t>
            </a:r>
            <a:endParaRPr lang="en-US" sz="4000" dirty="0"/>
          </a:p>
          <a:p>
            <a:r>
              <a:rPr lang="en-IN" sz="4000" dirty="0"/>
              <a:t>  </a:t>
            </a:r>
            <a:endParaRPr lang="en-US" sz="4000" dirty="0"/>
          </a:p>
          <a:p>
            <a:r>
              <a:rPr lang="en-IN" sz="4000" dirty="0"/>
              <a:t>    </a:t>
            </a:r>
            <a:r>
              <a:rPr lang="en-IN" sz="4000" dirty="0" err="1"/>
              <a:t>int</a:t>
            </a:r>
            <a:r>
              <a:rPr lang="en-IN" sz="4000" dirty="0"/>
              <a:t> </a:t>
            </a:r>
            <a:r>
              <a:rPr lang="en-IN" sz="4000" dirty="0" err="1"/>
              <a:t>getX</a:t>
            </a:r>
            <a:r>
              <a:rPr lang="en-IN" sz="4000" dirty="0"/>
              <a:t>()</a:t>
            </a:r>
            <a:endParaRPr lang="en-US" sz="4000" dirty="0"/>
          </a:p>
          <a:p>
            <a:r>
              <a:rPr lang="en-IN" sz="4000" dirty="0"/>
              <a:t>    {</a:t>
            </a:r>
            <a:endParaRPr lang="en-US" sz="4000" dirty="0"/>
          </a:p>
          <a:p>
            <a:r>
              <a:rPr lang="en-IN" sz="4000" dirty="0"/>
              <a:t>        return x;</a:t>
            </a:r>
            <a:endParaRPr lang="en-US" sz="4000" dirty="0"/>
          </a:p>
          <a:p>
            <a:r>
              <a:rPr lang="en-IN" sz="4000" dirty="0"/>
              <a:t>    }</a:t>
            </a:r>
            <a:endParaRPr lang="en-US" sz="4000" dirty="0"/>
          </a:p>
          <a:p>
            <a:r>
              <a:rPr lang="en-IN" sz="4000" dirty="0"/>
              <a:t>    </a:t>
            </a:r>
            <a:r>
              <a:rPr lang="en-IN" sz="4000" dirty="0" err="1"/>
              <a:t>int</a:t>
            </a:r>
            <a:r>
              <a:rPr lang="en-IN" sz="4000" dirty="0"/>
              <a:t> </a:t>
            </a:r>
            <a:r>
              <a:rPr lang="en-IN" sz="4000" dirty="0" err="1"/>
              <a:t>getY</a:t>
            </a:r>
            <a:r>
              <a:rPr lang="en-IN" sz="4000" dirty="0"/>
              <a:t>()</a:t>
            </a:r>
            <a:endParaRPr lang="en-US" sz="4000" dirty="0"/>
          </a:p>
          <a:p>
            <a:r>
              <a:rPr lang="en-IN" sz="4000" dirty="0"/>
              <a:t>    {</a:t>
            </a:r>
            <a:endParaRPr lang="en-US" sz="4000" dirty="0"/>
          </a:p>
          <a:p>
            <a:r>
              <a:rPr lang="en-IN" sz="4000" dirty="0"/>
              <a:t>        return y;</a:t>
            </a:r>
            <a:endParaRPr lang="en-US" sz="4000" dirty="0"/>
          </a:p>
          <a:p>
            <a:r>
              <a:rPr lang="en-IN" sz="4000" dirty="0"/>
              <a:t>    }</a:t>
            </a:r>
            <a:endParaRPr lang="en-US" sz="4000" dirty="0"/>
          </a:p>
          <a:p>
            <a:r>
              <a:rPr lang="en-IN" sz="4000" dirty="0"/>
              <a:t>};</a:t>
            </a:r>
            <a:endParaRPr lang="en-US" sz="4000" dirty="0"/>
          </a:p>
          <a:p>
            <a:r>
              <a:rPr lang="en-IN" dirty="0"/>
              <a:t> </a:t>
            </a:r>
            <a:endParaRPr lang="en-US" dirty="0"/>
          </a:p>
          <a:p>
            <a:pPr lvl="0"/>
            <a:endParaRPr lang="en-US" dirty="0"/>
          </a:p>
        </p:txBody>
      </p:sp>
      <p:sp>
        <p:nvSpPr>
          <p:cNvPr id="2" name="Rectangle 1"/>
          <p:cNvSpPr/>
          <p:nvPr/>
        </p:nvSpPr>
        <p:spPr>
          <a:xfrm>
            <a:off x="4419600" y="1066800"/>
            <a:ext cx="4572000" cy="3693319"/>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dirty="0"/>
              <a:t>    // Constructor called</a:t>
            </a:r>
            <a:endParaRPr lang="en-US" dirty="0"/>
          </a:p>
          <a:p>
            <a:r>
              <a:rPr lang="en-IN" dirty="0"/>
              <a:t>    Para p1(10, 15);</a:t>
            </a:r>
            <a:endParaRPr lang="en-US" dirty="0"/>
          </a:p>
          <a:p>
            <a:r>
              <a:rPr lang="en-IN" dirty="0"/>
              <a:t>  </a:t>
            </a:r>
            <a:endParaRPr lang="en-US" dirty="0"/>
          </a:p>
          <a:p>
            <a:r>
              <a:rPr lang="en-IN" dirty="0"/>
              <a:t>    // Access values assigned by constructor</a:t>
            </a:r>
            <a:endParaRPr lang="en-US" dirty="0"/>
          </a:p>
          <a:p>
            <a:r>
              <a:rPr lang="en-IN" dirty="0"/>
              <a:t>    </a:t>
            </a:r>
            <a:r>
              <a:rPr lang="en-IN" dirty="0" err="1"/>
              <a:t>cout</a:t>
            </a:r>
            <a:r>
              <a:rPr lang="en-IN" dirty="0"/>
              <a:t> &lt;&lt; "p1.x = " &lt;&lt; p1.getX() &lt;&lt; ", p1.y = " &lt;&lt; p1.getY();</a:t>
            </a:r>
            <a:endParaRPr lang="en-US" dirty="0"/>
          </a:p>
          <a:p>
            <a:r>
              <a:rPr lang="en-IN" dirty="0"/>
              <a:t>  </a:t>
            </a:r>
            <a:endParaRPr lang="en-US" dirty="0"/>
          </a:p>
          <a:p>
            <a:r>
              <a:rPr lang="en-IN" dirty="0"/>
              <a:t>    return 0;</a:t>
            </a:r>
            <a:endParaRPr lang="en-US" dirty="0"/>
          </a:p>
          <a:p>
            <a:r>
              <a:rPr lang="en-IN" dirty="0"/>
              <a:t>}</a:t>
            </a:r>
            <a:endParaRPr lang="en-US" dirty="0"/>
          </a:p>
          <a:p>
            <a:r>
              <a:rPr lang="en-IN" dirty="0"/>
              <a:t>output:</a:t>
            </a:r>
            <a:endParaRPr lang="en-US" dirty="0"/>
          </a:p>
          <a:p>
            <a:r>
              <a:rPr lang="en-IN" dirty="0"/>
              <a:t>p1.x = 10, p1.y = 15</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b="1" u="sng" dirty="0">
                <a:hlinkClick r:id="rId2"/>
              </a:rPr>
              <a:t>Constructor Overloading</a:t>
            </a:r>
            <a:endParaRPr lang="en-US" dirty="0"/>
          </a:p>
          <a:p>
            <a:r>
              <a:rPr lang="en-IN" b="1" dirty="0"/>
              <a:t>Overloaded constructors</a:t>
            </a:r>
            <a:r>
              <a:rPr lang="en-IN" dirty="0"/>
              <a:t> essentially have the same name (name of the class) and different number of arguments.</a:t>
            </a:r>
            <a:endParaRPr lang="en-US" dirty="0"/>
          </a:p>
          <a:p>
            <a:pPr lvl="0"/>
            <a:r>
              <a:rPr lang="en-IN" dirty="0"/>
              <a:t>A constructor is called depending upon the number and type of arguments passed.</a:t>
            </a:r>
          </a:p>
          <a:p>
            <a:pPr marL="0" lvl="0" indent="0">
              <a:buNone/>
            </a:pPr>
            <a:endParaRPr lang="en-US" dirty="0"/>
          </a:p>
          <a:p>
            <a:pPr lvl="0"/>
            <a:r>
              <a:rPr lang="en-IN" dirty="0"/>
              <a:t>While creating the object, arguments must be passed to let compiler know, which constructor needs to be called.</a:t>
            </a:r>
            <a:endParaRPr lang="en-US" dirty="0"/>
          </a:p>
          <a:p>
            <a:pPr lvl="0"/>
            <a:endParaRPr lang="en-US" dirty="0"/>
          </a:p>
        </p:txBody>
      </p:sp>
      <p:sp>
        <p:nvSpPr>
          <p:cNvPr id="2" name="Rectangle 1"/>
          <p:cNvSpPr/>
          <p:nvPr/>
        </p:nvSpPr>
        <p:spPr>
          <a:xfrm>
            <a:off x="2286000" y="-3680638"/>
            <a:ext cx="4572000" cy="2862322"/>
          </a:xfrm>
          <a:prstGeom prst="rect">
            <a:avLst/>
          </a:prstGeom>
        </p:spPr>
        <p:txBody>
          <a:bodyPr>
            <a:spAutoFit/>
          </a:bodyPr>
          <a:lstStyle/>
          <a:p>
            <a:endParaRPr lang="en-IN" dirty="0"/>
          </a:p>
          <a:p>
            <a:r>
              <a:rPr lang="en-IN" b="1" u="sng" dirty="0">
                <a:hlinkClick r:id="rId2"/>
              </a:rPr>
              <a:t>Constructor Overloading</a:t>
            </a:r>
            <a:endParaRPr lang="en-US" dirty="0"/>
          </a:p>
          <a:p>
            <a:r>
              <a:rPr lang="en-IN" b="1" dirty="0"/>
              <a:t>Overloaded constructors</a:t>
            </a:r>
            <a:r>
              <a:rPr lang="en-IN" dirty="0"/>
              <a:t> essentially have the same name (name of the class) and different number of arguments.</a:t>
            </a:r>
            <a:endParaRPr lang="en-US" dirty="0"/>
          </a:p>
          <a:p>
            <a:pPr lvl="0"/>
            <a:r>
              <a:rPr lang="en-IN" dirty="0"/>
              <a:t>A constructor is called depending upon the number and type of arguments passed.</a:t>
            </a:r>
            <a:endParaRPr lang="en-US" dirty="0"/>
          </a:p>
          <a:p>
            <a:pPr lvl="0"/>
            <a:r>
              <a:rPr lang="en-IN" dirty="0"/>
              <a:t>While creating the object, arguments must be passed to let compiler know, which constructor needs to be called.</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7500" lnSpcReduction="20000"/>
          </a:bodyPr>
          <a:lstStyle/>
          <a:p>
            <a:r>
              <a:rPr lang="en-IN" b="1" dirty="0"/>
              <a:t>Ex:</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a:t>class construct</a:t>
            </a:r>
            <a:endParaRPr lang="en-US" dirty="0"/>
          </a:p>
          <a:p>
            <a:r>
              <a:rPr lang="en-IN" dirty="0"/>
              <a:t>{  </a:t>
            </a:r>
            <a:endParaRPr lang="en-US" dirty="0"/>
          </a:p>
          <a:p>
            <a:r>
              <a:rPr lang="en-IN" dirty="0"/>
              <a:t>  </a:t>
            </a:r>
            <a:endParaRPr lang="en-US" dirty="0"/>
          </a:p>
          <a:p>
            <a:r>
              <a:rPr lang="en-IN" dirty="0"/>
              <a:t>public:</a:t>
            </a:r>
            <a:endParaRPr lang="en-US" dirty="0"/>
          </a:p>
          <a:p>
            <a:r>
              <a:rPr lang="en-IN" dirty="0"/>
              <a:t>    float area;  </a:t>
            </a:r>
            <a:endParaRPr lang="en-US" dirty="0"/>
          </a:p>
          <a:p>
            <a:r>
              <a:rPr lang="en-IN" dirty="0"/>
              <a:t> </a:t>
            </a:r>
            <a:endParaRPr lang="en-US" dirty="0"/>
          </a:p>
          <a:p>
            <a:r>
              <a:rPr lang="en-IN" dirty="0"/>
              <a:t>    // Constructor with no parameters</a:t>
            </a:r>
            <a:endParaRPr lang="en-US" dirty="0"/>
          </a:p>
          <a:p>
            <a:r>
              <a:rPr lang="en-IN" dirty="0"/>
              <a:t>    construct()</a:t>
            </a:r>
            <a:endParaRPr lang="en-US" dirty="0"/>
          </a:p>
          <a:p>
            <a:r>
              <a:rPr lang="en-IN" dirty="0"/>
              <a:t>    {</a:t>
            </a:r>
            <a:endParaRPr lang="en-US" dirty="0"/>
          </a:p>
          <a:p>
            <a:r>
              <a:rPr lang="en-IN" dirty="0"/>
              <a:t>        area = 0;</a:t>
            </a:r>
            <a:endParaRPr lang="en-US" dirty="0"/>
          </a:p>
          <a:p>
            <a:r>
              <a:rPr lang="en-IN" dirty="0"/>
              <a:t>    }</a:t>
            </a:r>
            <a:endParaRPr lang="en-US" dirty="0"/>
          </a:p>
          <a:p>
            <a:r>
              <a:rPr lang="en-IN" dirty="0"/>
              <a:t> </a:t>
            </a:r>
            <a:endParaRPr lang="en-US" dirty="0"/>
          </a:p>
          <a:p>
            <a:r>
              <a:rPr lang="en-IN" dirty="0"/>
              <a:t>    // Constructor with two parameters</a:t>
            </a:r>
            <a:endParaRPr lang="en-US" dirty="0"/>
          </a:p>
          <a:p>
            <a:r>
              <a:rPr lang="en-IN" dirty="0"/>
              <a:t>    construct(</a:t>
            </a:r>
            <a:r>
              <a:rPr lang="en-IN" dirty="0" err="1"/>
              <a:t>int</a:t>
            </a:r>
            <a:r>
              <a:rPr lang="en-IN" dirty="0"/>
              <a:t> a, </a:t>
            </a:r>
            <a:r>
              <a:rPr lang="en-IN" dirty="0" err="1"/>
              <a:t>int</a:t>
            </a:r>
            <a:r>
              <a:rPr lang="en-IN" dirty="0"/>
              <a:t> b)</a:t>
            </a:r>
            <a:endParaRPr lang="en-US" dirty="0"/>
          </a:p>
          <a:p>
            <a:r>
              <a:rPr lang="en-IN" dirty="0"/>
              <a:t>    {</a:t>
            </a:r>
            <a:endParaRPr lang="en-US" dirty="0"/>
          </a:p>
          <a:p>
            <a:r>
              <a:rPr lang="en-IN" dirty="0"/>
              <a:t>        area = a * b;</a:t>
            </a:r>
            <a:endParaRPr lang="en-US" dirty="0"/>
          </a:p>
          <a:p>
            <a:r>
              <a:rPr lang="en-IN" dirty="0"/>
              <a:t>    }</a:t>
            </a:r>
            <a:endParaRPr lang="en-US" dirty="0"/>
          </a:p>
          <a:p>
            <a:r>
              <a:rPr lang="en-IN" dirty="0"/>
              <a:t> </a:t>
            </a:r>
            <a:endParaRPr lang="en-US" dirty="0"/>
          </a:p>
          <a:p>
            <a:r>
              <a:rPr lang="en-IN" dirty="0"/>
              <a:t>    void </a:t>
            </a:r>
            <a:r>
              <a:rPr lang="en-IN" dirty="0" err="1"/>
              <a:t>disp</a:t>
            </a:r>
            <a:r>
              <a:rPr lang="en-IN" dirty="0"/>
              <a:t>()</a:t>
            </a:r>
            <a:endParaRPr lang="en-US" dirty="0"/>
          </a:p>
          <a:p>
            <a:r>
              <a:rPr lang="en-IN" dirty="0"/>
              <a:t>    {</a:t>
            </a:r>
            <a:endParaRPr lang="en-US" dirty="0"/>
          </a:p>
          <a:p>
            <a:r>
              <a:rPr lang="en-IN" dirty="0"/>
              <a:t>        </a:t>
            </a:r>
            <a:r>
              <a:rPr lang="en-IN" dirty="0" err="1"/>
              <a:t>cout</a:t>
            </a:r>
            <a:r>
              <a:rPr lang="en-IN" dirty="0"/>
              <a:t>&lt;&lt; area&lt;&lt; </a:t>
            </a:r>
            <a:r>
              <a:rPr lang="en-IN" dirty="0" err="1"/>
              <a:t>endl</a:t>
            </a:r>
            <a:r>
              <a:rPr lang="en-IN" dirty="0"/>
              <a:t>;</a:t>
            </a:r>
            <a:endParaRPr lang="en-US" dirty="0"/>
          </a:p>
          <a:p>
            <a:r>
              <a:rPr lang="en-IN" dirty="0"/>
              <a:t>    }</a:t>
            </a:r>
            <a:endParaRPr lang="en-US" dirty="0"/>
          </a:p>
          <a:p>
            <a:r>
              <a:rPr lang="en-IN" dirty="0"/>
              <a:t>};</a:t>
            </a:r>
            <a:r>
              <a:rPr lang="en-IN" b="1" dirty="0"/>
              <a:t> </a:t>
            </a:r>
            <a:endParaRPr lang="en-US" dirty="0"/>
          </a:p>
          <a:p>
            <a:pPr lvl="0"/>
            <a:endParaRPr lang="en-US" dirty="0"/>
          </a:p>
        </p:txBody>
      </p:sp>
      <p:sp>
        <p:nvSpPr>
          <p:cNvPr id="2" name="Rectangle 1"/>
          <p:cNvSpPr/>
          <p:nvPr/>
        </p:nvSpPr>
        <p:spPr>
          <a:xfrm>
            <a:off x="4495800" y="381000"/>
            <a:ext cx="4572000" cy="3416320"/>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dirty="0"/>
              <a:t>    // Constructor Overloading  </a:t>
            </a:r>
            <a:endParaRPr lang="en-US" dirty="0"/>
          </a:p>
          <a:p>
            <a:r>
              <a:rPr lang="en-IN" dirty="0"/>
              <a:t>    // with two different constructors</a:t>
            </a:r>
            <a:endParaRPr lang="en-US" dirty="0"/>
          </a:p>
          <a:p>
            <a:r>
              <a:rPr lang="en-IN" dirty="0"/>
              <a:t>    // of class name</a:t>
            </a:r>
            <a:endParaRPr lang="en-US" dirty="0"/>
          </a:p>
          <a:p>
            <a:r>
              <a:rPr lang="en-IN" dirty="0"/>
              <a:t>    construct o;</a:t>
            </a:r>
            <a:endParaRPr lang="en-US" dirty="0"/>
          </a:p>
          <a:p>
            <a:r>
              <a:rPr lang="en-IN" dirty="0"/>
              <a:t>    construct o2( 10, 20);</a:t>
            </a:r>
            <a:endParaRPr lang="en-US" dirty="0"/>
          </a:p>
          <a:p>
            <a:r>
              <a:rPr lang="en-IN" dirty="0"/>
              <a:t> </a:t>
            </a:r>
            <a:endParaRPr lang="en-US" dirty="0"/>
          </a:p>
          <a:p>
            <a:r>
              <a:rPr lang="en-IN" dirty="0"/>
              <a:t>    </a:t>
            </a:r>
            <a:r>
              <a:rPr lang="en-IN" dirty="0" err="1"/>
              <a:t>o.disp</a:t>
            </a:r>
            <a:r>
              <a:rPr lang="en-IN" dirty="0"/>
              <a:t>();</a:t>
            </a:r>
            <a:endParaRPr lang="en-US" dirty="0"/>
          </a:p>
          <a:p>
            <a:r>
              <a:rPr lang="en-IN" dirty="0"/>
              <a:t>    o2.disp();</a:t>
            </a:r>
            <a:endParaRPr lang="en-US" dirty="0"/>
          </a:p>
          <a:p>
            <a:r>
              <a:rPr lang="en-IN" dirty="0"/>
              <a:t>    return 1;</a:t>
            </a:r>
            <a:endParaRPr lang="en-US" dirty="0"/>
          </a:p>
          <a:p>
            <a:r>
              <a:rPr lang="en-IN" dirty="0"/>
              <a:t>}</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lnSpcReduction="20000"/>
          </a:bodyPr>
          <a:lstStyle/>
          <a:p>
            <a:r>
              <a:rPr lang="en-IN" sz="1800" b="1" dirty="0"/>
              <a:t>3. Copy Constructor:</a:t>
            </a:r>
            <a:r>
              <a:rPr lang="en-IN" sz="1800" dirty="0"/>
              <a:t> A copy constructor is a member function which initializes an object using another object of the same class. </a:t>
            </a:r>
            <a:endParaRPr lang="en-US" sz="1800" dirty="0"/>
          </a:p>
          <a:p>
            <a:r>
              <a:rPr lang="en-IN" sz="1800" dirty="0" err="1"/>
              <a:t>Class_name</a:t>
            </a:r>
            <a:r>
              <a:rPr lang="en-IN" sz="1800" dirty="0"/>
              <a:t>(</a:t>
            </a:r>
            <a:r>
              <a:rPr lang="en-IN" sz="1800" dirty="0" err="1"/>
              <a:t>class_name</a:t>
            </a:r>
            <a:r>
              <a:rPr lang="en-IN" sz="1800" dirty="0"/>
              <a:t> &amp;</a:t>
            </a:r>
            <a:r>
              <a:rPr lang="en-IN" sz="1800" dirty="0" err="1"/>
              <a:t>old_object</a:t>
            </a:r>
            <a:r>
              <a:rPr lang="en-IN" sz="1800" dirty="0"/>
              <a:t>);  </a:t>
            </a:r>
            <a:endParaRPr lang="en-US" sz="1800" dirty="0"/>
          </a:p>
          <a:p>
            <a:r>
              <a:rPr lang="en-IN" sz="1800" dirty="0"/>
              <a:t>Ex:</a:t>
            </a:r>
            <a:endParaRPr lang="en-US" sz="1800" dirty="0"/>
          </a:p>
          <a:p>
            <a:r>
              <a:rPr lang="en-IN" sz="1800" dirty="0"/>
              <a:t>#include&lt;</a:t>
            </a:r>
            <a:r>
              <a:rPr lang="en-IN" sz="1800" dirty="0" err="1"/>
              <a:t>iostream</a:t>
            </a:r>
            <a:r>
              <a:rPr lang="en-IN" sz="1800" dirty="0"/>
              <a:t>&gt;</a:t>
            </a:r>
            <a:endParaRPr lang="en-US" sz="1800" dirty="0"/>
          </a:p>
          <a:p>
            <a:r>
              <a:rPr lang="en-IN" sz="1800" dirty="0"/>
              <a:t>using namespace </a:t>
            </a:r>
            <a:r>
              <a:rPr lang="en-IN" sz="1800" dirty="0" err="1"/>
              <a:t>std</a:t>
            </a:r>
            <a:r>
              <a:rPr lang="en-IN" sz="1800" dirty="0"/>
              <a:t>;</a:t>
            </a:r>
            <a:endParaRPr lang="en-US" sz="1800" dirty="0"/>
          </a:p>
          <a:p>
            <a:r>
              <a:rPr lang="en-IN" sz="1800" dirty="0"/>
              <a:t>class </a:t>
            </a:r>
            <a:r>
              <a:rPr lang="en-IN" sz="1800" dirty="0" err="1"/>
              <a:t>Excopyconstructor</a:t>
            </a:r>
            <a:endParaRPr lang="en-US" sz="1800" dirty="0"/>
          </a:p>
          <a:p>
            <a:r>
              <a:rPr lang="en-IN" sz="1800" dirty="0"/>
              <a:t>{</a:t>
            </a:r>
            <a:endParaRPr lang="en-US" sz="1800" dirty="0"/>
          </a:p>
          <a:p>
            <a:r>
              <a:rPr lang="en-IN" sz="1800" dirty="0"/>
              <a:t>    private:</a:t>
            </a:r>
            <a:endParaRPr lang="en-US" sz="1800" dirty="0"/>
          </a:p>
          <a:p>
            <a:r>
              <a:rPr lang="en-IN" sz="1800" dirty="0"/>
              <a:t>    </a:t>
            </a:r>
            <a:r>
              <a:rPr lang="en-IN" sz="1800" dirty="0" err="1"/>
              <a:t>int</a:t>
            </a:r>
            <a:r>
              <a:rPr lang="en-IN" sz="1800" dirty="0"/>
              <a:t> x, y;   //data members</a:t>
            </a:r>
            <a:endParaRPr lang="en-US" sz="1800" dirty="0"/>
          </a:p>
          <a:p>
            <a:r>
              <a:rPr lang="en-IN" sz="1800" dirty="0"/>
              <a:t>    </a:t>
            </a:r>
            <a:endParaRPr lang="en-US" sz="1800" dirty="0"/>
          </a:p>
          <a:p>
            <a:r>
              <a:rPr lang="en-IN" sz="1800" dirty="0"/>
              <a:t>    public:</a:t>
            </a:r>
            <a:endParaRPr lang="en-US" sz="1800" dirty="0"/>
          </a:p>
          <a:p>
            <a:r>
              <a:rPr lang="en-IN" sz="1800" dirty="0"/>
              <a:t>    </a:t>
            </a:r>
            <a:r>
              <a:rPr lang="en-IN" sz="1800" dirty="0" err="1"/>
              <a:t>Excopyconstructor</a:t>
            </a:r>
            <a:r>
              <a:rPr lang="en-IN" sz="1800" dirty="0"/>
              <a:t>(</a:t>
            </a:r>
            <a:r>
              <a:rPr lang="en-IN" sz="1800" dirty="0" err="1"/>
              <a:t>int</a:t>
            </a:r>
            <a:r>
              <a:rPr lang="en-IN" sz="1800" dirty="0"/>
              <a:t> x1, </a:t>
            </a:r>
            <a:r>
              <a:rPr lang="en-IN" sz="1800" dirty="0" err="1"/>
              <a:t>int</a:t>
            </a:r>
            <a:r>
              <a:rPr lang="en-IN" sz="1800" dirty="0"/>
              <a:t> y1)</a:t>
            </a:r>
            <a:endParaRPr lang="en-US" sz="1800" dirty="0"/>
          </a:p>
          <a:p>
            <a:r>
              <a:rPr lang="en-IN" sz="1800" dirty="0"/>
              <a:t>    {</a:t>
            </a:r>
            <a:endParaRPr lang="en-US" sz="1800" dirty="0"/>
          </a:p>
          <a:p>
            <a:r>
              <a:rPr lang="en-IN" sz="1800" dirty="0"/>
              <a:t>        x = x1;</a:t>
            </a:r>
            <a:endParaRPr lang="en-US" sz="1800" dirty="0"/>
          </a:p>
          <a:p>
            <a:r>
              <a:rPr lang="en-IN" sz="1800" dirty="0"/>
              <a:t>        y = y1;</a:t>
            </a:r>
            <a:endParaRPr lang="en-US" sz="1800" dirty="0"/>
          </a:p>
          <a:p>
            <a:r>
              <a:rPr lang="en-IN" sz="1800" dirty="0"/>
              <a:t>    }</a:t>
            </a:r>
            <a:endParaRPr lang="en-US" sz="1800" dirty="0"/>
          </a:p>
          <a:p>
            <a:r>
              <a:rPr lang="en-IN" sz="1800" dirty="0"/>
              <a:t>    </a:t>
            </a:r>
            <a:endParaRPr lang="en-US" sz="1800" dirty="0"/>
          </a:p>
          <a:p>
            <a:r>
              <a:rPr lang="en-IN" sz="1800" dirty="0"/>
              <a:t>    /* Copy constructor */</a:t>
            </a:r>
            <a:endParaRPr lang="en-US" sz="1800" dirty="0"/>
          </a:p>
          <a:p>
            <a:r>
              <a:rPr lang="en-IN" sz="1800" dirty="0"/>
              <a:t>    </a:t>
            </a:r>
            <a:r>
              <a:rPr lang="en-IN" sz="1800" dirty="0" err="1"/>
              <a:t>Excopyconstructor</a:t>
            </a:r>
            <a:r>
              <a:rPr lang="en-IN" sz="1800" dirty="0"/>
              <a:t> (</a:t>
            </a:r>
            <a:r>
              <a:rPr lang="en-IN" sz="1800" dirty="0" err="1"/>
              <a:t>Excopyconstructor</a:t>
            </a:r>
            <a:r>
              <a:rPr lang="en-IN" sz="1800" dirty="0"/>
              <a:t> &amp;</a:t>
            </a:r>
            <a:r>
              <a:rPr lang="en-IN" sz="1800" dirty="0" err="1"/>
              <a:t>sam</a:t>
            </a:r>
            <a:r>
              <a:rPr lang="en-IN" sz="1800" dirty="0"/>
              <a:t>)</a:t>
            </a:r>
            <a:endParaRPr lang="en-US" sz="1800" dirty="0"/>
          </a:p>
          <a:p>
            <a:r>
              <a:rPr lang="en-IN" sz="1800" dirty="0"/>
              <a:t>    {</a:t>
            </a:r>
            <a:endParaRPr lang="en-US" sz="1800" dirty="0"/>
          </a:p>
          <a:p>
            <a:r>
              <a:rPr lang="en-IN" sz="1800" dirty="0"/>
              <a:t>        x = </a:t>
            </a:r>
            <a:r>
              <a:rPr lang="en-IN" sz="1800" dirty="0" err="1"/>
              <a:t>sam.x</a:t>
            </a:r>
            <a:r>
              <a:rPr lang="en-IN" sz="1800" dirty="0"/>
              <a:t>;</a:t>
            </a:r>
            <a:endParaRPr lang="en-US" sz="1800" dirty="0"/>
          </a:p>
          <a:p>
            <a:r>
              <a:rPr lang="en-IN" sz="1800" dirty="0"/>
              <a:t>        y = </a:t>
            </a:r>
            <a:r>
              <a:rPr lang="en-IN" sz="1800" dirty="0" err="1"/>
              <a:t>sam.y</a:t>
            </a:r>
            <a:r>
              <a:rPr lang="en-IN" sz="1800" dirty="0"/>
              <a:t>;</a:t>
            </a:r>
            <a:endParaRPr lang="en-US" sz="1800" dirty="0"/>
          </a:p>
          <a:p>
            <a:r>
              <a:rPr lang="en-IN" sz="1800" dirty="0"/>
              <a:t>    }</a:t>
            </a:r>
            <a:endParaRPr lang="en-US" sz="1800" dirty="0"/>
          </a:p>
        </p:txBody>
      </p:sp>
    </p:spTree>
    <p:extLst>
      <p:ext uri="{BB962C8B-B14F-4D97-AF65-F5344CB8AC3E}">
        <p14:creationId xmlns:p14="http://schemas.microsoft.com/office/powerpoint/2010/main" val="84029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lvl="1"/>
            <a:r>
              <a:rPr lang="en-IN" b="1" dirty="0">
                <a:solidFill>
                  <a:srgbClr val="C00000"/>
                </a:solidFill>
              </a:rPr>
              <a:t>C++ Class</a:t>
            </a:r>
            <a:endParaRPr lang="en-US" sz="3200" b="1" dirty="0">
              <a:solidFill>
                <a:srgbClr val="C00000"/>
              </a:solidFill>
            </a:endParaRPr>
          </a:p>
          <a:p>
            <a:r>
              <a:rPr lang="en-IN" b="1" dirty="0"/>
              <a:t>A class is a blueprint for the object.</a:t>
            </a:r>
            <a:endParaRPr lang="en-US" dirty="0"/>
          </a:p>
          <a:p>
            <a:r>
              <a:rPr lang="en-IN" dirty="0"/>
              <a:t>We can think of class as a sketch (prototype) of a house. It contains all the details about the floors, doors, windows etc. Based on these descriptions we build the house. House is the object.</a:t>
            </a:r>
            <a:endParaRPr lang="en-US" dirty="0"/>
          </a:p>
          <a:p>
            <a:r>
              <a:rPr lang="en-IN" dirty="0"/>
              <a:t>As, many houses can be made from the same description, we can create many objects from a class.</a:t>
            </a:r>
            <a:endParaRPr lang="en-US" dirty="0"/>
          </a:p>
          <a:p>
            <a:pPr marL="914400" lvl="2" indent="0">
              <a:buNone/>
            </a:pPr>
            <a:endParaRPr lang="en-US" sz="2800" b="1" dirty="0"/>
          </a:p>
          <a:p>
            <a:endParaRPr lang="en-US" dirty="0"/>
          </a:p>
        </p:txBody>
      </p:sp>
    </p:spTree>
    <p:extLst>
      <p:ext uri="{BB962C8B-B14F-4D97-AF65-F5344CB8AC3E}">
        <p14:creationId xmlns:p14="http://schemas.microsoft.com/office/powerpoint/2010/main" val="1237268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940088"/>
          </a:xfrm>
          <a:prstGeom prst="rect">
            <a:avLst/>
          </a:prstGeom>
        </p:spPr>
        <p:txBody>
          <a:bodyPr>
            <a:spAutoFit/>
          </a:bodyPr>
          <a:lstStyle/>
          <a:p>
            <a:r>
              <a:rPr lang="en-IN" sz="2000" dirty="0"/>
              <a:t> void display()</a:t>
            </a:r>
            <a:endParaRPr lang="en-US" sz="2000" dirty="0"/>
          </a:p>
          <a:p>
            <a:r>
              <a:rPr lang="en-IN" sz="2000" dirty="0"/>
              <a:t>    {</a:t>
            </a:r>
            <a:endParaRPr lang="en-US" sz="2000" dirty="0"/>
          </a:p>
          <a:p>
            <a:r>
              <a:rPr lang="en-IN" sz="2000" dirty="0"/>
              <a:t>        </a:t>
            </a:r>
            <a:r>
              <a:rPr lang="en-IN" sz="2000" dirty="0" err="1"/>
              <a:t>cout</a:t>
            </a:r>
            <a:r>
              <a:rPr lang="en-IN" sz="2000" dirty="0"/>
              <a:t>&lt;&lt;x&lt;&lt;" "&lt;&lt;y&lt;&lt;</a:t>
            </a:r>
            <a:r>
              <a:rPr lang="en-IN" sz="2000" dirty="0" err="1"/>
              <a:t>endl</a:t>
            </a:r>
            <a:r>
              <a:rPr lang="en-IN" sz="2000" dirty="0"/>
              <a:t>;</a:t>
            </a:r>
            <a:endParaRPr lang="en-US" sz="2000" dirty="0"/>
          </a:p>
          <a:p>
            <a:r>
              <a:rPr lang="en-IN" sz="2000" dirty="0"/>
              <a:t>    }</a:t>
            </a:r>
            <a:endParaRPr lang="en-US" sz="2000" dirty="0"/>
          </a:p>
          <a:p>
            <a:r>
              <a:rPr lang="en-IN" sz="2000" dirty="0"/>
              <a:t>};</a:t>
            </a:r>
            <a:endParaRPr lang="en-US" sz="2000" dirty="0"/>
          </a:p>
          <a:p>
            <a:r>
              <a:rPr lang="en-IN" sz="2000" dirty="0" err="1"/>
              <a:t>int</a:t>
            </a:r>
            <a:r>
              <a:rPr lang="en-IN" sz="2000" dirty="0"/>
              <a:t> main()</a:t>
            </a:r>
            <a:endParaRPr lang="en-US" sz="2000" dirty="0"/>
          </a:p>
          <a:p>
            <a:r>
              <a:rPr lang="en-IN" sz="2000" dirty="0"/>
              <a:t>{</a:t>
            </a:r>
            <a:endParaRPr lang="en-US" sz="2000" dirty="0"/>
          </a:p>
          <a:p>
            <a:r>
              <a:rPr lang="en-IN" sz="2000" dirty="0"/>
              <a:t>    </a:t>
            </a:r>
            <a:r>
              <a:rPr lang="en-IN" sz="2000" dirty="0" err="1"/>
              <a:t>Excopyconstructor</a:t>
            </a:r>
            <a:r>
              <a:rPr lang="en-IN" sz="2000" dirty="0"/>
              <a:t> obj1(10, 15);     // Normal constructor</a:t>
            </a:r>
            <a:endParaRPr lang="en-US" sz="2000" dirty="0"/>
          </a:p>
          <a:p>
            <a:r>
              <a:rPr lang="en-IN" sz="2000" dirty="0"/>
              <a:t>    </a:t>
            </a:r>
            <a:r>
              <a:rPr lang="en-IN" sz="2000" dirty="0" err="1"/>
              <a:t>Excopyconstructor</a:t>
            </a:r>
            <a:r>
              <a:rPr lang="en-IN" sz="2000" dirty="0"/>
              <a:t> obj2 = obj1;    // copy constructor</a:t>
            </a:r>
            <a:endParaRPr lang="en-US" sz="2000" dirty="0"/>
          </a:p>
          <a:p>
            <a:r>
              <a:rPr lang="en-IN" sz="2000" dirty="0"/>
              <a:t>  /</a:t>
            </a:r>
            <a:r>
              <a:rPr lang="en-IN" sz="2000" i="1" dirty="0"/>
              <a:t>* Copy constructor we can also write as </a:t>
            </a:r>
            <a:r>
              <a:rPr lang="en-IN" sz="2000" i="1" dirty="0" err="1"/>
              <a:t>Excopyconstructor</a:t>
            </a:r>
            <a:r>
              <a:rPr lang="en-IN" sz="2000" i="1" dirty="0"/>
              <a:t> obj2(obj1)   *</a:t>
            </a:r>
            <a:r>
              <a:rPr lang="en-IN" sz="2000" dirty="0"/>
              <a:t>/</a:t>
            </a:r>
            <a:endParaRPr lang="en-US" sz="2000" dirty="0"/>
          </a:p>
          <a:p>
            <a:r>
              <a:rPr lang="en-IN" sz="2000" dirty="0"/>
              <a:t>    </a:t>
            </a:r>
            <a:r>
              <a:rPr lang="en-IN" sz="2000" dirty="0" err="1"/>
              <a:t>cout</a:t>
            </a:r>
            <a:r>
              <a:rPr lang="en-IN" sz="2000" dirty="0"/>
              <a:t>&lt;&lt;"Normal constructor : ";</a:t>
            </a:r>
            <a:endParaRPr lang="en-US" sz="2000" dirty="0"/>
          </a:p>
          <a:p>
            <a:r>
              <a:rPr lang="en-IN" sz="2000" dirty="0"/>
              <a:t>    obj1.display();</a:t>
            </a:r>
            <a:endParaRPr lang="en-US" sz="2000" dirty="0"/>
          </a:p>
          <a:p>
            <a:r>
              <a:rPr lang="en-IN" sz="2000" dirty="0"/>
              <a:t>    </a:t>
            </a:r>
            <a:r>
              <a:rPr lang="en-IN" sz="2000" dirty="0" err="1"/>
              <a:t>cout</a:t>
            </a:r>
            <a:r>
              <a:rPr lang="en-IN" sz="2000" dirty="0"/>
              <a:t>&lt;&lt;"Copy constructor : ";</a:t>
            </a:r>
            <a:endParaRPr lang="en-US" sz="2000" dirty="0"/>
          </a:p>
          <a:p>
            <a:r>
              <a:rPr lang="en-IN" sz="2000" dirty="0"/>
              <a:t>    obj2.display();</a:t>
            </a:r>
            <a:endParaRPr lang="en-US" sz="2000" dirty="0"/>
          </a:p>
          <a:p>
            <a:r>
              <a:rPr lang="en-IN" sz="2000" dirty="0"/>
              <a:t>    return 0;</a:t>
            </a:r>
            <a:endParaRPr lang="en-US" sz="2000" dirty="0"/>
          </a:p>
          <a:p>
            <a:r>
              <a:rPr lang="en-IN" sz="2000" dirty="0"/>
              <a:t>}</a:t>
            </a:r>
            <a:endParaRPr lang="en-US" sz="2000" dirty="0"/>
          </a:p>
        </p:txBody>
      </p:sp>
    </p:spTree>
    <p:extLst>
      <p:ext uri="{BB962C8B-B14F-4D97-AF65-F5344CB8AC3E}">
        <p14:creationId xmlns:p14="http://schemas.microsoft.com/office/powerpoint/2010/main" val="84029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r>
              <a:rPr lang="en-IN" b="1" dirty="0"/>
              <a:t>Destructor</a:t>
            </a:r>
            <a:endParaRPr lang="en-US" b="1" dirty="0"/>
          </a:p>
          <a:p>
            <a:r>
              <a:rPr lang="en-IN" dirty="0"/>
              <a:t>A destructor works opposite to constructor; </a:t>
            </a:r>
            <a:r>
              <a:rPr lang="en-IN" b="1" dirty="0"/>
              <a:t>it destructs the objects of classes.</a:t>
            </a:r>
            <a:r>
              <a:rPr lang="en-IN" dirty="0"/>
              <a:t> It can be defined only once in a class. Like constructors, it is invoked automatically.</a:t>
            </a:r>
            <a:endParaRPr lang="en-US" dirty="0"/>
          </a:p>
          <a:p>
            <a:r>
              <a:rPr lang="en-IN" dirty="0"/>
              <a:t>A destructor is defined like constructor. It must have same name as class. But it is prefixed with a tilde sign (~).</a:t>
            </a:r>
            <a:endParaRPr lang="en-US" dirty="0"/>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marL="0" indent="0">
              <a:buNone/>
            </a:pPr>
            <a:r>
              <a:rPr lang="en-US" b="1" dirty="0"/>
              <a:t>Destructor rules</a:t>
            </a:r>
          </a:p>
          <a:p>
            <a:pPr marL="0" indent="0">
              <a:buNone/>
            </a:pPr>
            <a:r>
              <a:rPr lang="en-US" dirty="0"/>
              <a:t>1) Name should begin with tilde sign(~) and must match class name.</a:t>
            </a:r>
            <a:br>
              <a:rPr lang="en-US" dirty="0"/>
            </a:br>
            <a:r>
              <a:rPr lang="en-US" dirty="0"/>
              <a:t>2) There cannot be more than one destructor in a class.</a:t>
            </a:r>
            <a:br>
              <a:rPr lang="en-US" dirty="0"/>
            </a:br>
            <a:r>
              <a:rPr lang="en-US" dirty="0"/>
              <a:t>3) Unlike constructors that can have parameters, destructors do not allow any parameter.</a:t>
            </a:r>
            <a:br>
              <a:rPr lang="en-US" dirty="0"/>
            </a:br>
            <a:r>
              <a:rPr lang="en-US" dirty="0"/>
              <a:t>4) They do not have any return type, just like constructors.</a:t>
            </a:r>
            <a:br>
              <a:rPr lang="en-US" dirty="0"/>
            </a:br>
            <a:r>
              <a:rPr lang="en-US" dirty="0"/>
              <a:t>5) When you do not specify any destructor in a class, compiler generates a default destructor and inserts it into your code.</a:t>
            </a:r>
          </a:p>
          <a:p>
            <a:endParaRPr lang="en-US" dirty="0"/>
          </a:p>
        </p:txBody>
      </p:sp>
    </p:spTree>
    <p:extLst>
      <p:ext uri="{BB962C8B-B14F-4D97-AF65-F5344CB8AC3E}">
        <p14:creationId xmlns:p14="http://schemas.microsoft.com/office/powerpoint/2010/main" val="1742155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r>
              <a:rPr lang="en-IN" b="1" dirty="0"/>
              <a:t>Ex:</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class HelloWorld</a:t>
            </a:r>
            <a:endParaRPr lang="en-US" dirty="0"/>
          </a:p>
          <a:p>
            <a:r>
              <a:rPr lang="en-IN" dirty="0"/>
              <a:t>{</a:t>
            </a:r>
            <a:endParaRPr lang="en-US" dirty="0"/>
          </a:p>
          <a:p>
            <a:r>
              <a:rPr lang="en-IN" dirty="0"/>
              <a:t>public:</a:t>
            </a:r>
            <a:endParaRPr lang="en-US" dirty="0"/>
          </a:p>
          <a:p>
            <a:r>
              <a:rPr lang="en-IN" dirty="0"/>
              <a:t>  //Constructor</a:t>
            </a:r>
            <a:endParaRPr lang="en-US" dirty="0"/>
          </a:p>
          <a:p>
            <a:r>
              <a:rPr lang="en-IN" dirty="0"/>
              <a:t>  HelloWorld()</a:t>
            </a:r>
            <a:endParaRPr lang="en-US" dirty="0"/>
          </a:p>
          <a:p>
            <a:r>
              <a:rPr lang="en-IN" dirty="0"/>
              <a:t>  {</a:t>
            </a:r>
            <a:endParaRPr lang="en-US" dirty="0"/>
          </a:p>
          <a:p>
            <a:r>
              <a:rPr lang="en-IN" dirty="0"/>
              <a:t>    </a:t>
            </a:r>
            <a:r>
              <a:rPr lang="en-IN" dirty="0" err="1"/>
              <a:t>cout</a:t>
            </a:r>
            <a:r>
              <a:rPr lang="en-IN" dirty="0"/>
              <a:t>&lt;&lt;"Constructor is called"&lt;&lt;</a:t>
            </a:r>
            <a:r>
              <a:rPr lang="en-IN" dirty="0" err="1"/>
              <a:t>endl</a:t>
            </a:r>
            <a:r>
              <a:rPr lang="en-IN" dirty="0"/>
              <a:t>;</a:t>
            </a:r>
            <a:endParaRPr lang="en-US" dirty="0"/>
          </a:p>
          <a:p>
            <a:r>
              <a:rPr lang="en-IN" dirty="0"/>
              <a:t>  }</a:t>
            </a:r>
            <a:endParaRPr lang="en-US" dirty="0"/>
          </a:p>
          <a:p>
            <a:r>
              <a:rPr lang="en-IN" dirty="0"/>
              <a:t>  //Destructor</a:t>
            </a:r>
            <a:endParaRPr lang="en-US" dirty="0"/>
          </a:p>
          <a:p>
            <a:r>
              <a:rPr lang="en-IN" dirty="0"/>
              <a:t>  ~HelloWorld()</a:t>
            </a:r>
            <a:endParaRPr lang="en-US" dirty="0"/>
          </a:p>
          <a:p>
            <a:r>
              <a:rPr lang="en-IN" dirty="0"/>
              <a:t>   {</a:t>
            </a:r>
            <a:endParaRPr lang="en-US" dirty="0"/>
          </a:p>
          <a:p>
            <a:r>
              <a:rPr lang="en-IN" dirty="0"/>
              <a:t>    </a:t>
            </a:r>
            <a:r>
              <a:rPr lang="en-IN" dirty="0" err="1"/>
              <a:t>cout</a:t>
            </a:r>
            <a:r>
              <a:rPr lang="en-IN" dirty="0"/>
              <a:t>&lt;&lt;"Destructor is called"&lt;&lt;</a:t>
            </a:r>
            <a:r>
              <a:rPr lang="en-IN" dirty="0" err="1"/>
              <a:t>endl</a:t>
            </a:r>
            <a:r>
              <a:rPr lang="en-IN" dirty="0"/>
              <a:t>;</a:t>
            </a:r>
            <a:endParaRPr lang="en-US" dirty="0"/>
          </a:p>
          <a:p>
            <a:r>
              <a:rPr lang="en-IN" dirty="0"/>
              <a:t>   }</a:t>
            </a:r>
            <a:endParaRPr lang="en-US" dirty="0"/>
          </a:p>
          <a:p>
            <a:r>
              <a:rPr lang="en-IN" dirty="0"/>
              <a:t>   //Member function</a:t>
            </a:r>
            <a:endParaRPr lang="en-US" dirty="0"/>
          </a:p>
          <a:p>
            <a:r>
              <a:rPr lang="en-IN" dirty="0"/>
              <a:t>   void display()</a:t>
            </a:r>
            <a:endParaRPr lang="en-US" dirty="0"/>
          </a:p>
          <a:p>
            <a:r>
              <a:rPr lang="en-IN" dirty="0"/>
              <a:t>   {</a:t>
            </a:r>
            <a:endParaRPr lang="en-US" dirty="0"/>
          </a:p>
          <a:p>
            <a:r>
              <a:rPr lang="en-IN" dirty="0"/>
              <a:t>     </a:t>
            </a:r>
            <a:r>
              <a:rPr lang="en-IN" dirty="0" err="1"/>
              <a:t>cout</a:t>
            </a:r>
            <a:r>
              <a:rPr lang="en-IN" dirty="0"/>
              <a:t>&lt;&lt;"Hello World!"&lt;&lt;</a:t>
            </a:r>
            <a:r>
              <a:rPr lang="en-IN" dirty="0" err="1"/>
              <a:t>endl</a:t>
            </a:r>
            <a:r>
              <a:rPr lang="en-IN" dirty="0"/>
              <a:t>;</a:t>
            </a:r>
            <a:endParaRPr lang="en-US" dirty="0"/>
          </a:p>
          <a:p>
            <a:r>
              <a:rPr lang="en-IN" dirty="0"/>
              <a:t>   }</a:t>
            </a:r>
            <a:endParaRPr lang="en-US" dirty="0"/>
          </a:p>
          <a:p>
            <a:r>
              <a:rPr lang="en-IN" dirty="0"/>
              <a:t>};</a:t>
            </a:r>
            <a:endParaRPr lang="en-US" dirty="0"/>
          </a:p>
          <a:p>
            <a:pPr lvl="0"/>
            <a:endParaRPr lang="en-US" dirty="0"/>
          </a:p>
        </p:txBody>
      </p:sp>
      <p:sp>
        <p:nvSpPr>
          <p:cNvPr id="2" name="Rectangle 1"/>
          <p:cNvSpPr/>
          <p:nvPr/>
        </p:nvSpPr>
        <p:spPr>
          <a:xfrm>
            <a:off x="4876800" y="685800"/>
            <a:ext cx="4572000" cy="4801314"/>
          </a:xfrm>
          <a:prstGeom prst="rect">
            <a:avLst/>
          </a:prstGeom>
        </p:spPr>
        <p:txBody>
          <a:bodyPr>
            <a:spAutoFit/>
          </a:bodyPr>
          <a:lstStyle/>
          <a:p>
            <a:r>
              <a:rPr lang="en-IN" dirty="0" err="1"/>
              <a:t>int</a:t>
            </a:r>
            <a:r>
              <a:rPr lang="en-IN" dirty="0"/>
              <a:t> main(){</a:t>
            </a:r>
            <a:endParaRPr lang="en-US" dirty="0"/>
          </a:p>
          <a:p>
            <a:r>
              <a:rPr lang="en-IN" dirty="0"/>
              <a:t>   //Object created</a:t>
            </a:r>
            <a:endParaRPr lang="en-US" dirty="0"/>
          </a:p>
          <a:p>
            <a:r>
              <a:rPr lang="en-IN" dirty="0"/>
              <a:t>   HelloWorld obj1;</a:t>
            </a:r>
            <a:endParaRPr lang="en-US" dirty="0"/>
          </a:p>
          <a:p>
            <a:r>
              <a:rPr lang="en-IN" dirty="0"/>
              <a:t>HelloWorld obj2;</a:t>
            </a:r>
            <a:endParaRPr lang="en-US" dirty="0"/>
          </a:p>
          <a:p>
            <a:r>
              <a:rPr lang="en-IN" dirty="0"/>
              <a:t> </a:t>
            </a:r>
            <a:endParaRPr lang="en-US" dirty="0"/>
          </a:p>
          <a:p>
            <a:r>
              <a:rPr lang="en-IN" dirty="0"/>
              <a:t>   //Member function called</a:t>
            </a:r>
            <a:endParaRPr lang="en-US" dirty="0"/>
          </a:p>
          <a:p>
            <a:r>
              <a:rPr lang="en-IN" dirty="0"/>
              <a:t>   obj1.display();</a:t>
            </a:r>
            <a:endParaRPr lang="en-US" dirty="0"/>
          </a:p>
          <a:p>
            <a:r>
              <a:rPr lang="en-IN" dirty="0"/>
              <a:t>        obj2.display();</a:t>
            </a:r>
            <a:endParaRPr lang="en-US" dirty="0"/>
          </a:p>
          <a:p>
            <a:r>
              <a:rPr lang="en-IN" dirty="0"/>
              <a:t>   return 0;</a:t>
            </a:r>
            <a:endParaRPr lang="en-US" dirty="0"/>
          </a:p>
          <a:p>
            <a:r>
              <a:rPr lang="en-IN" dirty="0"/>
              <a:t>}</a:t>
            </a:r>
            <a:endParaRPr lang="en-US" dirty="0"/>
          </a:p>
          <a:p>
            <a:r>
              <a:rPr lang="en-IN" b="1" dirty="0">
                <a:solidFill>
                  <a:srgbClr val="FF0000"/>
                </a:solidFill>
              </a:rPr>
              <a:t>output:</a:t>
            </a:r>
            <a:endParaRPr lang="en-US" dirty="0">
              <a:solidFill>
                <a:srgbClr val="FF0000"/>
              </a:solidFill>
            </a:endParaRPr>
          </a:p>
          <a:p>
            <a:r>
              <a:rPr lang="en-IN" b="1" dirty="0">
                <a:solidFill>
                  <a:srgbClr val="FF0000"/>
                </a:solidFill>
              </a:rPr>
              <a:t>Constructor is called</a:t>
            </a:r>
            <a:endParaRPr lang="en-US" dirty="0">
              <a:solidFill>
                <a:srgbClr val="FF0000"/>
              </a:solidFill>
            </a:endParaRPr>
          </a:p>
          <a:p>
            <a:r>
              <a:rPr lang="en-IN" b="1" dirty="0">
                <a:solidFill>
                  <a:srgbClr val="FF0000"/>
                </a:solidFill>
              </a:rPr>
              <a:t>Constructor is called</a:t>
            </a:r>
            <a:endParaRPr lang="en-US" dirty="0">
              <a:solidFill>
                <a:srgbClr val="FF0000"/>
              </a:solidFill>
            </a:endParaRPr>
          </a:p>
          <a:p>
            <a:r>
              <a:rPr lang="en-IN" b="1" dirty="0">
                <a:solidFill>
                  <a:srgbClr val="FF0000"/>
                </a:solidFill>
              </a:rPr>
              <a:t>Hello World!</a:t>
            </a:r>
            <a:endParaRPr lang="en-US" dirty="0">
              <a:solidFill>
                <a:srgbClr val="FF0000"/>
              </a:solidFill>
            </a:endParaRPr>
          </a:p>
          <a:p>
            <a:r>
              <a:rPr lang="en-IN" b="1" dirty="0">
                <a:solidFill>
                  <a:srgbClr val="FF0000"/>
                </a:solidFill>
              </a:rPr>
              <a:t>Hello World!</a:t>
            </a:r>
            <a:endParaRPr lang="en-US" dirty="0">
              <a:solidFill>
                <a:srgbClr val="FF0000"/>
              </a:solidFill>
            </a:endParaRPr>
          </a:p>
          <a:p>
            <a:r>
              <a:rPr lang="en-IN" b="1" dirty="0">
                <a:solidFill>
                  <a:srgbClr val="FF0000"/>
                </a:solidFill>
              </a:rPr>
              <a:t>Destructor is called</a:t>
            </a:r>
            <a:endParaRPr lang="en-US" dirty="0">
              <a:solidFill>
                <a:srgbClr val="FF0000"/>
              </a:solidFill>
            </a:endParaRPr>
          </a:p>
          <a:p>
            <a:r>
              <a:rPr lang="en-IN" b="1" dirty="0">
                <a:solidFill>
                  <a:srgbClr val="FF0000"/>
                </a:solidFill>
              </a:rPr>
              <a:t>Destructor is called</a:t>
            </a:r>
            <a:endParaRPr lang="en-US" dirty="0">
              <a:solidFill>
                <a:srgbClr val="FF0000"/>
              </a:solidFill>
            </a:endParaRPr>
          </a:p>
        </p:txBody>
      </p:sp>
    </p:spTree>
    <p:extLst>
      <p:ext uri="{BB962C8B-B14F-4D97-AF65-F5344CB8AC3E}">
        <p14:creationId xmlns:p14="http://schemas.microsoft.com/office/powerpoint/2010/main" val="840298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62500" lnSpcReduction="20000"/>
          </a:bodyPr>
          <a:lstStyle/>
          <a:p>
            <a:r>
              <a:rPr lang="en-IN" b="1" dirty="0"/>
              <a:t>Member Function, constructor and destructor outside the class</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a:t>class A</a:t>
            </a:r>
            <a:endParaRPr lang="en-US" dirty="0"/>
          </a:p>
          <a:p>
            <a:r>
              <a:rPr lang="en-IN" dirty="0"/>
              <a:t>{</a:t>
            </a:r>
            <a:endParaRPr lang="en-US" dirty="0"/>
          </a:p>
          <a:p>
            <a:r>
              <a:rPr lang="en-IN" dirty="0"/>
              <a:t>    public:</a:t>
            </a:r>
            <a:endParaRPr lang="en-US" dirty="0"/>
          </a:p>
          <a:p>
            <a:r>
              <a:rPr lang="en-IN" dirty="0"/>
              <a:t>    </a:t>
            </a:r>
            <a:r>
              <a:rPr lang="en-IN" dirty="0" err="1"/>
              <a:t>int</a:t>
            </a:r>
            <a:r>
              <a:rPr lang="en-IN" dirty="0"/>
              <a:t> </a:t>
            </a:r>
            <a:r>
              <a:rPr lang="en-IN" dirty="0" err="1"/>
              <a:t>a,b</a:t>
            </a:r>
            <a:r>
              <a:rPr lang="en-IN" dirty="0"/>
              <a:t>;</a:t>
            </a:r>
            <a:endParaRPr lang="en-US" dirty="0"/>
          </a:p>
          <a:p>
            <a:r>
              <a:rPr lang="en-IN" dirty="0"/>
              <a:t>    A(</a:t>
            </a:r>
            <a:r>
              <a:rPr lang="en-IN" dirty="0" err="1"/>
              <a:t>int</a:t>
            </a:r>
            <a:r>
              <a:rPr lang="en-IN" dirty="0"/>
              <a:t>, </a:t>
            </a:r>
            <a:r>
              <a:rPr lang="en-IN" dirty="0" err="1"/>
              <a:t>int</a:t>
            </a:r>
            <a:r>
              <a:rPr lang="en-IN" dirty="0"/>
              <a:t>); // constructor declared</a:t>
            </a:r>
            <a:endParaRPr lang="en-US" dirty="0"/>
          </a:p>
          <a:p>
            <a:r>
              <a:rPr lang="en-IN" dirty="0"/>
              <a:t>    ~A();</a:t>
            </a:r>
            <a:endParaRPr lang="en-US" dirty="0"/>
          </a:p>
          <a:p>
            <a:r>
              <a:rPr lang="en-IN" dirty="0"/>
              <a:t>    void rem();</a:t>
            </a:r>
            <a:endParaRPr lang="en-US" dirty="0"/>
          </a:p>
          <a:p>
            <a:r>
              <a:rPr lang="en-IN" dirty="0"/>
              <a:t>};</a:t>
            </a:r>
            <a:endParaRPr lang="en-US" dirty="0"/>
          </a:p>
          <a:p>
            <a:r>
              <a:rPr lang="en-IN" dirty="0"/>
              <a:t> </a:t>
            </a:r>
            <a:endParaRPr lang="en-US" dirty="0"/>
          </a:p>
          <a:p>
            <a:r>
              <a:rPr lang="en-IN" dirty="0"/>
              <a:t>// constructor definition</a:t>
            </a:r>
            <a:endParaRPr lang="en-US" dirty="0"/>
          </a:p>
          <a:p>
            <a:r>
              <a:rPr lang="en-IN" dirty="0"/>
              <a:t>A::A(int </a:t>
            </a:r>
            <a:r>
              <a:rPr lang="en-IN" dirty="0" err="1"/>
              <a:t>x,int</a:t>
            </a:r>
            <a:r>
              <a:rPr lang="en-IN" dirty="0"/>
              <a:t> y)   </a:t>
            </a:r>
            <a:endParaRPr lang="en-US" dirty="0"/>
          </a:p>
          <a:p>
            <a:r>
              <a:rPr lang="en-IN" dirty="0"/>
              <a:t>{</a:t>
            </a:r>
            <a:endParaRPr lang="en-US" dirty="0"/>
          </a:p>
          <a:p>
            <a:r>
              <a:rPr lang="en-IN" dirty="0"/>
              <a:t>    a=x;</a:t>
            </a:r>
            <a:endParaRPr lang="en-US" dirty="0"/>
          </a:p>
          <a:p>
            <a:r>
              <a:rPr lang="en-IN" dirty="0"/>
              <a:t>    b=y;</a:t>
            </a:r>
            <a:endParaRPr lang="en-US" dirty="0"/>
          </a:p>
          <a:p>
            <a:r>
              <a:rPr lang="en-IN" dirty="0"/>
              <a:t>   </a:t>
            </a:r>
            <a:r>
              <a:rPr lang="en-IN" dirty="0" err="1"/>
              <a:t>cout</a:t>
            </a:r>
            <a:r>
              <a:rPr lang="en-IN" dirty="0"/>
              <a:t>&lt;&lt;"\</a:t>
            </a:r>
            <a:r>
              <a:rPr lang="en-IN" dirty="0" err="1"/>
              <a:t>nconstructor</a:t>
            </a:r>
            <a:r>
              <a:rPr lang="en-IN" dirty="0"/>
              <a:t> outside the class";</a:t>
            </a:r>
            <a:endParaRPr lang="en-US" dirty="0"/>
          </a:p>
          <a:p>
            <a:r>
              <a:rPr lang="en-IN" dirty="0"/>
              <a:t>}</a:t>
            </a:r>
            <a:endParaRPr lang="en-US" dirty="0"/>
          </a:p>
          <a:p>
            <a:pPr lvl="0"/>
            <a:endParaRPr lang="en-US" dirty="0"/>
          </a:p>
        </p:txBody>
      </p:sp>
      <p:sp>
        <p:nvSpPr>
          <p:cNvPr id="2" name="Rectangle 1"/>
          <p:cNvSpPr/>
          <p:nvPr/>
        </p:nvSpPr>
        <p:spPr>
          <a:xfrm>
            <a:off x="5943600" y="838200"/>
            <a:ext cx="3124200" cy="4801314"/>
          </a:xfrm>
          <a:prstGeom prst="rect">
            <a:avLst/>
          </a:prstGeom>
        </p:spPr>
        <p:txBody>
          <a:bodyPr wrap="square">
            <a:spAutoFit/>
          </a:bodyPr>
          <a:lstStyle/>
          <a:p>
            <a:r>
              <a:rPr lang="en-IN" dirty="0"/>
              <a:t>void A::rem()</a:t>
            </a:r>
            <a:endParaRPr lang="en-US" dirty="0"/>
          </a:p>
          <a:p>
            <a:r>
              <a:rPr lang="en-IN" dirty="0"/>
              <a:t>{</a:t>
            </a:r>
            <a:endParaRPr lang="en-US" dirty="0"/>
          </a:p>
          <a:p>
            <a:r>
              <a:rPr lang="en-IN" dirty="0" err="1"/>
              <a:t>cout</a:t>
            </a:r>
            <a:r>
              <a:rPr lang="en-IN" dirty="0"/>
              <a:t>&lt;&lt;"\</a:t>
            </a:r>
            <a:r>
              <a:rPr lang="en-IN" dirty="0" err="1"/>
              <a:t>nfunc</a:t>
            </a:r>
            <a:r>
              <a:rPr lang="en-IN" dirty="0"/>
              <a:t> outside the class  "&lt;&lt;(</a:t>
            </a:r>
            <a:r>
              <a:rPr lang="en-IN" dirty="0" err="1"/>
              <a:t>a%b</a:t>
            </a:r>
            <a:r>
              <a:rPr lang="en-IN" dirty="0"/>
              <a:t>);</a:t>
            </a:r>
            <a:endParaRPr lang="en-US" dirty="0"/>
          </a:p>
          <a:p>
            <a:r>
              <a:rPr lang="en-IN" dirty="0"/>
              <a:t>}</a:t>
            </a:r>
            <a:endParaRPr lang="en-US" dirty="0"/>
          </a:p>
          <a:p>
            <a:r>
              <a:rPr lang="en-IN" dirty="0"/>
              <a:t>A::~A()</a:t>
            </a:r>
            <a:endParaRPr lang="en-US" dirty="0"/>
          </a:p>
          <a:p>
            <a:r>
              <a:rPr lang="en-IN" dirty="0"/>
              <a:t>{</a:t>
            </a:r>
            <a:endParaRPr lang="en-US" dirty="0"/>
          </a:p>
          <a:p>
            <a:r>
              <a:rPr lang="en-IN" dirty="0" err="1"/>
              <a:t>cout</a:t>
            </a:r>
            <a:r>
              <a:rPr lang="en-IN" dirty="0"/>
              <a:t>&lt;&lt;"\</a:t>
            </a:r>
            <a:r>
              <a:rPr lang="en-IN" dirty="0" err="1"/>
              <a:t>ndestructor</a:t>
            </a:r>
            <a:r>
              <a:rPr lang="en-IN" dirty="0"/>
              <a:t> outside the class";</a:t>
            </a:r>
            <a:endParaRPr lang="en-US" dirty="0"/>
          </a:p>
          <a:p>
            <a:r>
              <a:rPr lang="en-IN" dirty="0"/>
              <a:t>}</a:t>
            </a:r>
            <a:endParaRPr lang="en-US" dirty="0"/>
          </a:p>
          <a:p>
            <a:r>
              <a:rPr lang="en-IN" dirty="0"/>
              <a:t> </a:t>
            </a:r>
            <a:endParaRPr lang="en-US" dirty="0"/>
          </a:p>
          <a:p>
            <a:r>
              <a:rPr lang="en-IN" dirty="0" err="1"/>
              <a:t>int</a:t>
            </a:r>
            <a:r>
              <a:rPr lang="en-IN" dirty="0"/>
              <a:t> main()</a:t>
            </a:r>
            <a:endParaRPr lang="en-US" dirty="0"/>
          </a:p>
          <a:p>
            <a:r>
              <a:rPr lang="en-IN" dirty="0"/>
              <a:t>{</a:t>
            </a:r>
            <a:endParaRPr lang="en-US" dirty="0"/>
          </a:p>
          <a:p>
            <a:r>
              <a:rPr lang="en-IN" dirty="0"/>
              <a:t>A a(19,2);</a:t>
            </a:r>
            <a:endParaRPr lang="en-US" dirty="0"/>
          </a:p>
          <a:p>
            <a:r>
              <a:rPr lang="en-IN" dirty="0" err="1"/>
              <a:t>a.rem</a:t>
            </a:r>
            <a:r>
              <a:rPr lang="en-IN" dirty="0"/>
              <a:t>();</a:t>
            </a:r>
            <a:endParaRPr lang="en-US" dirty="0"/>
          </a:p>
          <a:p>
            <a:r>
              <a:rPr lang="en-IN" dirty="0"/>
              <a:t>return 0;</a:t>
            </a:r>
            <a:endParaRPr lang="en-US" dirty="0"/>
          </a:p>
          <a:p>
            <a:r>
              <a:rPr lang="en-IN" dirty="0"/>
              <a:t>}</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IN" b="1" dirty="0"/>
              <a:t>this’ pointer</a:t>
            </a:r>
            <a:endParaRPr lang="en-US" sz="2800" dirty="0"/>
          </a:p>
          <a:p>
            <a:r>
              <a:rPr lang="en-IN" b="1" dirty="0"/>
              <a:t>this</a:t>
            </a:r>
            <a:r>
              <a:rPr lang="en-IN" dirty="0"/>
              <a:t> pointer holds the address of current object, in simple words you can say that this </a:t>
            </a:r>
            <a:r>
              <a:rPr lang="en-IN" u="sng" dirty="0">
                <a:hlinkClick r:id="rId2"/>
              </a:rPr>
              <a:t>pointer</a:t>
            </a:r>
            <a:r>
              <a:rPr lang="en-IN" dirty="0"/>
              <a:t> points to the current object of the class.</a:t>
            </a:r>
            <a:endParaRPr lang="en-US" dirty="0"/>
          </a:p>
          <a:p>
            <a:pPr lvl="1"/>
            <a:r>
              <a:rPr lang="en-IN" b="1" dirty="0"/>
              <a:t>Example: this pointer</a:t>
            </a:r>
            <a:endParaRPr lang="en-US" sz="4000" b="1" dirty="0"/>
          </a:p>
          <a:p>
            <a:r>
              <a:rPr lang="en-IN" dirty="0"/>
              <a:t>Here you can see that we have two data members </a:t>
            </a:r>
            <a:r>
              <a:rPr lang="en-IN" dirty="0" err="1"/>
              <a:t>num</a:t>
            </a:r>
            <a:r>
              <a:rPr lang="en-IN" dirty="0"/>
              <a:t> and </a:t>
            </a:r>
            <a:r>
              <a:rPr lang="en-IN" dirty="0" err="1"/>
              <a:t>ch.</a:t>
            </a:r>
            <a:r>
              <a:rPr lang="en-IN" dirty="0"/>
              <a:t> In member function </a:t>
            </a:r>
            <a:r>
              <a:rPr lang="en-IN" dirty="0" err="1"/>
              <a:t>setMyValues</a:t>
            </a:r>
            <a:r>
              <a:rPr lang="en-IN" dirty="0"/>
              <a:t>()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 This is one of the example where you must use </a:t>
            </a:r>
            <a:r>
              <a:rPr lang="en-IN" b="1" dirty="0"/>
              <a:t>this</a:t>
            </a:r>
            <a:r>
              <a:rPr lang="en-IN" dirty="0"/>
              <a:t> pointer</a:t>
            </a:r>
            <a:endParaRPr lang="en-US" dirty="0"/>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r>
              <a:rPr lang="en-IN" sz="1600" dirty="0"/>
              <a:t>#include &lt;</a:t>
            </a:r>
            <a:r>
              <a:rPr lang="en-IN" sz="1600" dirty="0" err="1"/>
              <a:t>iostream</a:t>
            </a:r>
            <a:r>
              <a:rPr lang="en-IN" sz="1600" dirty="0"/>
              <a:t>&gt;</a:t>
            </a:r>
            <a:endParaRPr lang="en-US" sz="1600" dirty="0"/>
          </a:p>
          <a:p>
            <a:r>
              <a:rPr lang="en-IN" sz="1600" dirty="0"/>
              <a:t>using namespace </a:t>
            </a:r>
            <a:r>
              <a:rPr lang="en-IN" sz="1600" dirty="0" err="1"/>
              <a:t>std</a:t>
            </a:r>
            <a:r>
              <a:rPr lang="en-IN" sz="1600" dirty="0"/>
              <a:t>;</a:t>
            </a:r>
            <a:endParaRPr lang="en-US" sz="1600" dirty="0"/>
          </a:p>
          <a:p>
            <a:r>
              <a:rPr lang="en-IN" sz="1600" dirty="0"/>
              <a:t>class Demo {</a:t>
            </a:r>
            <a:endParaRPr lang="en-US" sz="1600" dirty="0"/>
          </a:p>
          <a:p>
            <a:r>
              <a:rPr lang="en-IN" sz="1600" dirty="0"/>
              <a:t>private:</a:t>
            </a:r>
            <a:endParaRPr lang="en-US" sz="1600" dirty="0"/>
          </a:p>
          <a:p>
            <a:r>
              <a:rPr lang="en-IN" sz="1600" dirty="0"/>
              <a:t>  </a:t>
            </a:r>
            <a:r>
              <a:rPr lang="en-IN" sz="1600" dirty="0" err="1"/>
              <a:t>int</a:t>
            </a:r>
            <a:r>
              <a:rPr lang="en-IN" sz="1600" dirty="0"/>
              <a:t> </a:t>
            </a:r>
            <a:r>
              <a:rPr lang="en-IN" sz="1600" dirty="0" err="1"/>
              <a:t>num</a:t>
            </a:r>
            <a:r>
              <a:rPr lang="en-IN" sz="1600" dirty="0"/>
              <a:t>; //data member</a:t>
            </a:r>
            <a:endParaRPr lang="en-US" sz="1600" dirty="0"/>
          </a:p>
          <a:p>
            <a:r>
              <a:rPr lang="en-IN" sz="1600" dirty="0"/>
              <a:t>  char </a:t>
            </a:r>
            <a:r>
              <a:rPr lang="en-IN" sz="1600" dirty="0" err="1"/>
              <a:t>ch</a:t>
            </a:r>
            <a:r>
              <a:rPr lang="en-IN" sz="1600" dirty="0"/>
              <a:t>;      //data member</a:t>
            </a:r>
            <a:endParaRPr lang="en-US" sz="1600" dirty="0"/>
          </a:p>
          <a:p>
            <a:r>
              <a:rPr lang="en-IN" sz="1600" dirty="0"/>
              <a:t>public:</a:t>
            </a:r>
            <a:endParaRPr lang="en-US" sz="1600" dirty="0"/>
          </a:p>
          <a:p>
            <a:r>
              <a:rPr lang="en-IN" sz="1600" dirty="0"/>
              <a:t>  void set(</a:t>
            </a:r>
            <a:r>
              <a:rPr lang="en-IN" sz="1600" dirty="0" err="1"/>
              <a:t>int</a:t>
            </a:r>
            <a:r>
              <a:rPr lang="en-IN" sz="1600" dirty="0"/>
              <a:t> </a:t>
            </a:r>
            <a:r>
              <a:rPr lang="en-IN" sz="1600" dirty="0" err="1"/>
              <a:t>num</a:t>
            </a:r>
            <a:r>
              <a:rPr lang="en-IN" sz="1600" dirty="0"/>
              <a:t>, char </a:t>
            </a:r>
            <a:r>
              <a:rPr lang="en-IN" sz="1600" dirty="0" err="1"/>
              <a:t>ch</a:t>
            </a:r>
            <a:r>
              <a:rPr lang="en-IN" sz="1600" dirty="0"/>
              <a:t>)//local variables</a:t>
            </a:r>
            <a:endParaRPr lang="en-US" sz="1600" dirty="0"/>
          </a:p>
          <a:p>
            <a:r>
              <a:rPr lang="en-IN" sz="1600" dirty="0"/>
              <a:t>{</a:t>
            </a:r>
            <a:endParaRPr lang="en-US" sz="1600" dirty="0"/>
          </a:p>
          <a:p>
            <a:r>
              <a:rPr lang="en-IN" sz="1600" dirty="0"/>
              <a:t>    this-&gt;</a:t>
            </a:r>
            <a:r>
              <a:rPr lang="en-IN" sz="1600" dirty="0" err="1"/>
              <a:t>num</a:t>
            </a:r>
            <a:r>
              <a:rPr lang="en-IN" sz="1600" dirty="0"/>
              <a:t> =</a:t>
            </a:r>
            <a:r>
              <a:rPr lang="en-IN" sz="1600" dirty="0" err="1"/>
              <a:t>num</a:t>
            </a:r>
            <a:r>
              <a:rPr lang="en-IN" sz="1600" dirty="0"/>
              <a:t>;</a:t>
            </a:r>
            <a:endParaRPr lang="en-US" sz="1600" dirty="0"/>
          </a:p>
          <a:p>
            <a:r>
              <a:rPr lang="en-IN" sz="1600" dirty="0"/>
              <a:t>    this-&gt;</a:t>
            </a:r>
            <a:r>
              <a:rPr lang="en-IN" sz="1600" dirty="0" err="1"/>
              <a:t>ch</a:t>
            </a:r>
            <a:r>
              <a:rPr lang="en-IN" sz="1600" dirty="0"/>
              <a:t>=</a:t>
            </a:r>
            <a:r>
              <a:rPr lang="en-IN" sz="1600" dirty="0" err="1"/>
              <a:t>ch</a:t>
            </a:r>
            <a:r>
              <a:rPr lang="en-IN" sz="1600" dirty="0"/>
              <a:t>;</a:t>
            </a:r>
            <a:endParaRPr lang="en-US" sz="1600" dirty="0"/>
          </a:p>
          <a:p>
            <a:r>
              <a:rPr lang="en-IN" sz="1600" dirty="0"/>
              <a:t>  }</a:t>
            </a:r>
            <a:endParaRPr lang="en-US" sz="1600" dirty="0"/>
          </a:p>
          <a:p>
            <a:r>
              <a:rPr lang="en-IN" sz="1600" dirty="0"/>
              <a:t>  void display(){</a:t>
            </a:r>
            <a:endParaRPr lang="en-US" sz="1600" dirty="0"/>
          </a:p>
          <a:p>
            <a:r>
              <a:rPr lang="en-IN" sz="1600" dirty="0"/>
              <a:t>    </a:t>
            </a:r>
            <a:r>
              <a:rPr lang="en-IN" sz="1600" dirty="0" err="1"/>
              <a:t>cout</a:t>
            </a:r>
            <a:r>
              <a:rPr lang="en-IN" sz="1600" dirty="0"/>
              <a:t>&lt;&lt;</a:t>
            </a:r>
            <a:r>
              <a:rPr lang="en-IN" sz="1600" dirty="0" err="1"/>
              <a:t>num</a:t>
            </a:r>
            <a:r>
              <a:rPr lang="en-IN" sz="1600" dirty="0"/>
              <a:t>&lt;&lt;</a:t>
            </a:r>
            <a:r>
              <a:rPr lang="en-IN" sz="1600" dirty="0" err="1"/>
              <a:t>endl</a:t>
            </a:r>
            <a:r>
              <a:rPr lang="en-IN" sz="1600" dirty="0"/>
              <a:t>;</a:t>
            </a:r>
            <a:endParaRPr lang="en-US" sz="1600" dirty="0"/>
          </a:p>
          <a:p>
            <a:r>
              <a:rPr lang="en-IN" sz="1600" dirty="0"/>
              <a:t>    </a:t>
            </a:r>
            <a:r>
              <a:rPr lang="en-IN" sz="1600" dirty="0" err="1"/>
              <a:t>cout</a:t>
            </a:r>
            <a:r>
              <a:rPr lang="en-IN" sz="1600" dirty="0"/>
              <a:t>&lt;&lt;</a:t>
            </a:r>
            <a:r>
              <a:rPr lang="en-IN" sz="1600" dirty="0" err="1"/>
              <a:t>ch</a:t>
            </a:r>
            <a:r>
              <a:rPr lang="en-IN" sz="1600" dirty="0"/>
              <a:t>;</a:t>
            </a:r>
            <a:endParaRPr lang="en-US" sz="1600" dirty="0"/>
          </a:p>
          <a:p>
            <a:r>
              <a:rPr lang="en-IN" sz="1600" dirty="0"/>
              <a:t>  }</a:t>
            </a:r>
            <a:endParaRPr lang="en-US" sz="1600" dirty="0"/>
          </a:p>
          <a:p>
            <a:r>
              <a:rPr lang="en-IN" sz="1600" dirty="0"/>
              <a:t>};</a:t>
            </a:r>
            <a:endParaRPr lang="en-US" sz="1600" dirty="0"/>
          </a:p>
          <a:p>
            <a:r>
              <a:rPr lang="en-IN" sz="1600" dirty="0" err="1"/>
              <a:t>int</a:t>
            </a:r>
            <a:r>
              <a:rPr lang="en-IN" sz="1600" dirty="0"/>
              <a:t> main(){</a:t>
            </a:r>
            <a:endParaRPr lang="en-US" sz="1600" dirty="0"/>
          </a:p>
          <a:p>
            <a:r>
              <a:rPr lang="en-IN" sz="1600" dirty="0"/>
              <a:t>  Demo </a:t>
            </a:r>
            <a:r>
              <a:rPr lang="en-IN" sz="1600" dirty="0" err="1"/>
              <a:t>obj</a:t>
            </a:r>
            <a:r>
              <a:rPr lang="en-IN" sz="1600" dirty="0"/>
              <a:t>;</a:t>
            </a:r>
            <a:endParaRPr lang="en-US" sz="1600" dirty="0"/>
          </a:p>
          <a:p>
            <a:r>
              <a:rPr lang="en-IN" sz="1600" dirty="0"/>
              <a:t>  </a:t>
            </a:r>
            <a:r>
              <a:rPr lang="en-IN" sz="1600" dirty="0" err="1"/>
              <a:t>obj.set</a:t>
            </a:r>
            <a:r>
              <a:rPr lang="en-IN" sz="1600" dirty="0"/>
              <a:t>(100, 'A');</a:t>
            </a:r>
            <a:endParaRPr lang="en-US" sz="1600" dirty="0"/>
          </a:p>
          <a:p>
            <a:r>
              <a:rPr lang="en-IN" sz="1600" dirty="0"/>
              <a:t>  </a:t>
            </a:r>
            <a:r>
              <a:rPr lang="en-IN" sz="1600" dirty="0" err="1"/>
              <a:t>obj.display</a:t>
            </a:r>
            <a:r>
              <a:rPr lang="en-IN" sz="1600" dirty="0"/>
              <a:t>();</a:t>
            </a:r>
            <a:endParaRPr lang="en-US" sz="1600" dirty="0"/>
          </a:p>
          <a:p>
            <a:r>
              <a:rPr lang="en-IN" sz="1600" dirty="0"/>
              <a:t>  return 0;</a:t>
            </a:r>
            <a:endParaRPr lang="en-US" sz="1600" dirty="0"/>
          </a:p>
          <a:p>
            <a:r>
              <a:rPr lang="en-IN" sz="1600" dirty="0"/>
              <a:t>}</a:t>
            </a:r>
            <a:endParaRPr lang="en-US" sz="1600" dirty="0"/>
          </a:p>
          <a:p>
            <a:pPr lvl="0"/>
            <a:endParaRPr lang="en-US" sz="1600" dirty="0"/>
          </a:p>
        </p:txBody>
      </p:sp>
      <p:sp>
        <p:nvSpPr>
          <p:cNvPr id="2" name="Rectangle 1"/>
          <p:cNvSpPr/>
          <p:nvPr/>
        </p:nvSpPr>
        <p:spPr>
          <a:xfrm>
            <a:off x="7239000" y="1600200"/>
            <a:ext cx="4572000" cy="923330"/>
          </a:xfrm>
          <a:prstGeom prst="rect">
            <a:avLst/>
          </a:prstGeom>
        </p:spPr>
        <p:txBody>
          <a:bodyPr>
            <a:spAutoFit/>
          </a:bodyPr>
          <a:lstStyle/>
          <a:p>
            <a:r>
              <a:rPr lang="en-IN" b="1" dirty="0"/>
              <a:t>output:</a:t>
            </a:r>
            <a:endParaRPr lang="en-US" dirty="0"/>
          </a:p>
          <a:p>
            <a:r>
              <a:rPr lang="en-IN" dirty="0"/>
              <a:t>100</a:t>
            </a:r>
            <a:endParaRPr lang="en-US" dirty="0"/>
          </a:p>
          <a:p>
            <a:r>
              <a:rPr lang="en-IN" dirty="0"/>
              <a:t>A</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7500" lnSpcReduction="20000"/>
          </a:bodyPr>
          <a:lstStyle/>
          <a:p>
            <a:r>
              <a:rPr lang="en-IN" b="1" dirty="0"/>
              <a:t>Example 2:</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a:t>class sample</a:t>
            </a:r>
            <a:endParaRPr lang="en-US" dirty="0"/>
          </a:p>
          <a:p>
            <a:r>
              <a:rPr lang="en-IN" dirty="0"/>
              <a:t>{</a:t>
            </a:r>
            <a:endParaRPr lang="en-US" dirty="0"/>
          </a:p>
          <a:p>
            <a:r>
              <a:rPr lang="en-IN" dirty="0"/>
              <a:t>    </a:t>
            </a:r>
            <a:r>
              <a:rPr lang="en-IN" dirty="0" err="1"/>
              <a:t>int</a:t>
            </a:r>
            <a:r>
              <a:rPr lang="en-IN" dirty="0"/>
              <a:t> </a:t>
            </a:r>
            <a:r>
              <a:rPr lang="en-IN" dirty="0" err="1"/>
              <a:t>a,b</a:t>
            </a:r>
            <a:r>
              <a:rPr lang="en-IN" dirty="0"/>
              <a:t>;</a:t>
            </a:r>
            <a:endParaRPr lang="en-US" dirty="0"/>
          </a:p>
          <a:p>
            <a:r>
              <a:rPr lang="en-IN" dirty="0"/>
              <a:t>    public:</a:t>
            </a:r>
            <a:endParaRPr lang="en-US" dirty="0"/>
          </a:p>
          <a:p>
            <a:r>
              <a:rPr lang="en-IN" dirty="0"/>
              <a:t>        void input(</a:t>
            </a:r>
            <a:r>
              <a:rPr lang="en-IN" dirty="0" err="1"/>
              <a:t>int</a:t>
            </a:r>
            <a:r>
              <a:rPr lang="en-IN" dirty="0"/>
              <a:t> </a:t>
            </a:r>
            <a:r>
              <a:rPr lang="en-IN" dirty="0" err="1"/>
              <a:t>a,int</a:t>
            </a:r>
            <a:r>
              <a:rPr lang="en-IN" dirty="0"/>
              <a:t> b)</a:t>
            </a:r>
            <a:endParaRPr lang="en-US" dirty="0"/>
          </a:p>
          <a:p>
            <a:r>
              <a:rPr lang="en-IN" dirty="0"/>
              <a:t>        {</a:t>
            </a:r>
            <a:endParaRPr lang="en-US" dirty="0"/>
          </a:p>
          <a:p>
            <a:r>
              <a:rPr lang="en-IN" dirty="0"/>
              <a:t>            this-&gt;a=</a:t>
            </a:r>
            <a:r>
              <a:rPr lang="en-IN" dirty="0" err="1"/>
              <a:t>a+b</a:t>
            </a:r>
            <a:r>
              <a:rPr lang="en-IN" dirty="0"/>
              <a:t>;</a:t>
            </a:r>
            <a:endParaRPr lang="en-US" dirty="0"/>
          </a:p>
          <a:p>
            <a:r>
              <a:rPr lang="en-IN" dirty="0"/>
              <a:t>            this-&gt;b=a-b;</a:t>
            </a:r>
            <a:endParaRPr lang="en-US" dirty="0"/>
          </a:p>
          <a:p>
            <a:r>
              <a:rPr lang="en-IN" dirty="0"/>
              <a:t>        }</a:t>
            </a:r>
            <a:endParaRPr lang="en-US" dirty="0"/>
          </a:p>
          <a:p>
            <a:r>
              <a:rPr lang="en-IN" dirty="0"/>
              <a:t>        void output()</a:t>
            </a:r>
            <a:endParaRPr lang="en-US" dirty="0"/>
          </a:p>
          <a:p>
            <a:r>
              <a:rPr lang="en-IN" dirty="0"/>
              <a:t>        {</a:t>
            </a:r>
            <a:endParaRPr lang="en-US" dirty="0"/>
          </a:p>
          <a:p>
            <a:r>
              <a:rPr lang="en-IN" dirty="0"/>
              <a:t>            </a:t>
            </a:r>
            <a:r>
              <a:rPr lang="en-IN" dirty="0" err="1"/>
              <a:t>cout</a:t>
            </a:r>
            <a:r>
              <a:rPr lang="en-IN" dirty="0"/>
              <a:t>&lt;&lt;"a = "&lt;&lt;a&lt;&lt;</a:t>
            </a:r>
            <a:r>
              <a:rPr lang="en-IN" dirty="0" err="1"/>
              <a:t>endl</a:t>
            </a:r>
            <a:r>
              <a:rPr lang="en-IN" dirty="0"/>
              <a:t>&lt;&lt;"b = "&lt;&lt;b;</a:t>
            </a:r>
            <a:endParaRPr lang="en-US" dirty="0"/>
          </a:p>
          <a:p>
            <a:r>
              <a:rPr lang="en-IN" dirty="0"/>
              <a:t>        }</a:t>
            </a:r>
            <a:endParaRPr lang="en-US" dirty="0"/>
          </a:p>
          <a:p>
            <a:r>
              <a:rPr lang="en-IN" dirty="0"/>
              <a:t>};</a:t>
            </a:r>
            <a:endParaRPr lang="en-US" dirty="0"/>
          </a:p>
          <a:p>
            <a:r>
              <a:rPr lang="en-IN" dirty="0"/>
              <a:t> </a:t>
            </a:r>
            <a:endParaRPr lang="en-US" dirty="0"/>
          </a:p>
          <a:p>
            <a:r>
              <a:rPr lang="en-IN" dirty="0" err="1"/>
              <a:t>int</a:t>
            </a:r>
            <a:r>
              <a:rPr lang="en-IN" dirty="0"/>
              <a:t> main()</a:t>
            </a:r>
            <a:endParaRPr lang="en-US" dirty="0"/>
          </a:p>
          <a:p>
            <a:r>
              <a:rPr lang="en-IN" dirty="0"/>
              <a:t>{</a:t>
            </a:r>
            <a:endParaRPr lang="en-US" dirty="0"/>
          </a:p>
          <a:p>
            <a:r>
              <a:rPr lang="en-IN" dirty="0"/>
              <a:t>    sample x;</a:t>
            </a:r>
            <a:endParaRPr lang="en-US" dirty="0"/>
          </a:p>
          <a:p>
            <a:r>
              <a:rPr lang="en-IN" dirty="0"/>
              <a:t>    </a:t>
            </a:r>
            <a:r>
              <a:rPr lang="en-IN" dirty="0" err="1"/>
              <a:t>x.input</a:t>
            </a:r>
            <a:r>
              <a:rPr lang="en-IN" dirty="0"/>
              <a:t>(5,8);</a:t>
            </a:r>
            <a:endParaRPr lang="en-US" dirty="0"/>
          </a:p>
          <a:p>
            <a:r>
              <a:rPr lang="en-IN" dirty="0"/>
              <a:t>    </a:t>
            </a:r>
            <a:r>
              <a:rPr lang="en-IN" dirty="0" err="1"/>
              <a:t>x.output</a:t>
            </a:r>
            <a:r>
              <a:rPr lang="en-IN" dirty="0"/>
              <a:t>();</a:t>
            </a:r>
            <a:endParaRPr lang="en-US" dirty="0"/>
          </a:p>
          <a:p>
            <a:r>
              <a:rPr lang="en-IN" dirty="0"/>
              <a:t>return 0;</a:t>
            </a:r>
            <a:endParaRPr lang="en-US" dirty="0"/>
          </a:p>
          <a:p>
            <a:r>
              <a:rPr lang="en-IN" dirty="0"/>
              <a:t>}</a:t>
            </a:r>
            <a:endParaRPr lang="en-US" dirty="0"/>
          </a:p>
          <a:p>
            <a:pPr lvl="0"/>
            <a:endParaRPr lang="en-US" dirty="0"/>
          </a:p>
        </p:txBody>
      </p:sp>
      <p:sp>
        <p:nvSpPr>
          <p:cNvPr id="2" name="Rectangle 1"/>
          <p:cNvSpPr/>
          <p:nvPr/>
        </p:nvSpPr>
        <p:spPr>
          <a:xfrm>
            <a:off x="4537364" y="1066800"/>
            <a:ext cx="4572000" cy="923330"/>
          </a:xfrm>
          <a:prstGeom prst="rect">
            <a:avLst/>
          </a:prstGeom>
        </p:spPr>
        <p:txBody>
          <a:bodyPr>
            <a:spAutoFit/>
          </a:bodyPr>
          <a:lstStyle/>
          <a:p>
            <a:r>
              <a:rPr lang="en-IN" b="1" dirty="0"/>
              <a:t>Output</a:t>
            </a:r>
            <a:endParaRPr lang="en-US" dirty="0"/>
          </a:p>
          <a:p>
            <a:r>
              <a:rPr lang="en-IN" dirty="0"/>
              <a:t>a = 13</a:t>
            </a:r>
            <a:endParaRPr lang="en-US" dirty="0"/>
          </a:p>
          <a:p>
            <a:r>
              <a:rPr lang="en-IN" dirty="0"/>
              <a:t>b = -3</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0000" lnSpcReduction="20000"/>
          </a:bodyPr>
          <a:lstStyle/>
          <a:p>
            <a:pPr lvl="2"/>
            <a:r>
              <a:rPr lang="en-IN" b="1" dirty="0"/>
              <a:t>Example:3 -’this’  pointer</a:t>
            </a:r>
            <a:endParaRPr lang="en-US" sz="2800" b="1" dirty="0"/>
          </a:p>
          <a:p>
            <a:r>
              <a:rPr lang="en-IN" dirty="0"/>
              <a:t>        #</a:t>
            </a:r>
            <a:r>
              <a:rPr lang="en-IN" sz="3700" dirty="0"/>
              <a:t>include&lt;</a:t>
            </a:r>
            <a:r>
              <a:rPr lang="en-IN" sz="3700" dirty="0" err="1"/>
              <a:t>iostream.h</a:t>
            </a:r>
            <a:r>
              <a:rPr lang="en-IN" sz="3700" dirty="0"/>
              <a:t>&gt;</a:t>
            </a:r>
            <a:endParaRPr lang="en-US" sz="3700" dirty="0"/>
          </a:p>
          <a:p>
            <a:r>
              <a:rPr lang="en-IN" sz="3700" dirty="0"/>
              <a:t>#include&lt;</a:t>
            </a:r>
            <a:r>
              <a:rPr lang="en-IN" sz="3700" dirty="0" err="1"/>
              <a:t>string.h</a:t>
            </a:r>
            <a:r>
              <a:rPr lang="en-IN" sz="3700" dirty="0"/>
              <a:t>&gt;</a:t>
            </a:r>
            <a:endParaRPr lang="en-US" sz="3700" dirty="0"/>
          </a:p>
          <a:p>
            <a:r>
              <a:rPr lang="en-IN" sz="3700" dirty="0"/>
              <a:t> </a:t>
            </a:r>
            <a:endParaRPr lang="en-US" sz="3700" dirty="0"/>
          </a:p>
          <a:p>
            <a:r>
              <a:rPr lang="en-IN" sz="3700" dirty="0"/>
              <a:t>        class Student</a:t>
            </a:r>
            <a:endParaRPr lang="en-US" sz="3700" dirty="0"/>
          </a:p>
          <a:p>
            <a:r>
              <a:rPr lang="en-IN" sz="3700" dirty="0"/>
              <a:t>        {</a:t>
            </a:r>
            <a:endParaRPr lang="en-US" sz="3700" dirty="0"/>
          </a:p>
          <a:p>
            <a:r>
              <a:rPr lang="en-IN" sz="3700" dirty="0"/>
              <a:t> </a:t>
            </a:r>
            <a:endParaRPr lang="en-US" sz="3700" dirty="0"/>
          </a:p>
          <a:p>
            <a:r>
              <a:rPr lang="en-IN" sz="3700" dirty="0"/>
              <a:t>                </a:t>
            </a:r>
            <a:r>
              <a:rPr lang="en-IN" sz="3700" dirty="0" err="1"/>
              <a:t>int</a:t>
            </a:r>
            <a:r>
              <a:rPr lang="en-IN" sz="3700" dirty="0"/>
              <a:t> Roll;</a:t>
            </a:r>
            <a:endParaRPr lang="en-US" sz="3700" dirty="0"/>
          </a:p>
          <a:p>
            <a:r>
              <a:rPr lang="en-IN" sz="3700" dirty="0"/>
              <a:t>                char Name[25];</a:t>
            </a:r>
            <a:endParaRPr lang="en-US" sz="3700" dirty="0"/>
          </a:p>
          <a:p>
            <a:r>
              <a:rPr lang="en-IN" sz="3700" dirty="0"/>
              <a:t>                float Marks;</a:t>
            </a:r>
            <a:endParaRPr lang="en-US" sz="3700" dirty="0"/>
          </a:p>
          <a:p>
            <a:r>
              <a:rPr lang="en-IN" sz="3700" dirty="0"/>
              <a:t> </a:t>
            </a:r>
            <a:endParaRPr lang="en-US" sz="3700" dirty="0"/>
          </a:p>
          <a:p>
            <a:r>
              <a:rPr lang="en-IN" sz="3700" dirty="0"/>
              <a:t>                public:</a:t>
            </a:r>
            <a:endParaRPr lang="en-US" sz="3700" dirty="0"/>
          </a:p>
          <a:p>
            <a:r>
              <a:rPr lang="en-IN" sz="3700" dirty="0"/>
              <a:t> </a:t>
            </a:r>
            <a:endParaRPr lang="en-US" sz="3700" dirty="0"/>
          </a:p>
          <a:p>
            <a:r>
              <a:rPr lang="en-IN" sz="3700" dirty="0"/>
              <a:t>                Student(</a:t>
            </a:r>
            <a:r>
              <a:rPr lang="en-IN" sz="3700" dirty="0" err="1"/>
              <a:t>int</a:t>
            </a:r>
            <a:r>
              <a:rPr lang="en-IN" sz="3700" dirty="0"/>
              <a:t> </a:t>
            </a:r>
            <a:r>
              <a:rPr lang="en-IN" sz="3700" dirty="0" err="1"/>
              <a:t>R,float</a:t>
            </a:r>
            <a:r>
              <a:rPr lang="en-IN" sz="3700" dirty="0"/>
              <a:t> </a:t>
            </a:r>
            <a:r>
              <a:rPr lang="en-IN" sz="3700" dirty="0" err="1"/>
              <a:t>Mks,char</a:t>
            </a:r>
            <a:r>
              <a:rPr lang="en-IN" sz="3700" dirty="0"/>
              <a:t> Nm[])           </a:t>
            </a:r>
            <a:r>
              <a:rPr lang="en-IN" sz="3700" b="1" dirty="0"/>
              <a:t>//Constructor 1</a:t>
            </a:r>
            <a:endParaRPr lang="en-US" sz="3700" dirty="0"/>
          </a:p>
          <a:p>
            <a:r>
              <a:rPr lang="en-IN" sz="3700" dirty="0"/>
              <a:t>                {</a:t>
            </a:r>
            <a:endParaRPr lang="en-US" sz="3700" dirty="0"/>
          </a:p>
          <a:p>
            <a:r>
              <a:rPr lang="en-IN" sz="3700" dirty="0"/>
              <a:t>                        Roll = R;</a:t>
            </a:r>
            <a:endParaRPr lang="en-US" sz="3700" dirty="0"/>
          </a:p>
          <a:p>
            <a:r>
              <a:rPr lang="en-IN" sz="3700" dirty="0"/>
              <a:t>                        </a:t>
            </a:r>
            <a:r>
              <a:rPr lang="en-IN" sz="3700" dirty="0" err="1"/>
              <a:t>strcpy</a:t>
            </a:r>
            <a:r>
              <a:rPr lang="en-IN" sz="3700" dirty="0"/>
              <a:t>(</a:t>
            </a:r>
            <a:r>
              <a:rPr lang="en-IN" sz="3700" dirty="0" err="1"/>
              <a:t>Name,Nm</a:t>
            </a:r>
            <a:r>
              <a:rPr lang="en-IN" sz="3700" dirty="0"/>
              <a:t>);</a:t>
            </a:r>
            <a:endParaRPr lang="en-US" sz="3700" dirty="0"/>
          </a:p>
          <a:p>
            <a:r>
              <a:rPr lang="en-IN" sz="3700" dirty="0"/>
              <a:t>                        Marks = </a:t>
            </a:r>
            <a:r>
              <a:rPr lang="en-IN" sz="3700" dirty="0" err="1"/>
              <a:t>Mks</a:t>
            </a:r>
            <a:r>
              <a:rPr lang="en-IN" sz="3700" dirty="0"/>
              <a:t>;</a:t>
            </a:r>
            <a:endParaRPr lang="en-US" sz="3700" dirty="0"/>
          </a:p>
          <a:p>
            <a:r>
              <a:rPr lang="en-IN" sz="3700" dirty="0"/>
              <a:t>                }</a:t>
            </a:r>
            <a:endParaRPr lang="en-US" sz="3700" dirty="0"/>
          </a:p>
          <a:p>
            <a:r>
              <a:rPr lang="en-IN" sz="3700" dirty="0"/>
              <a:t> </a:t>
            </a:r>
            <a:endParaRPr lang="en-US" sz="3700" dirty="0"/>
          </a:p>
          <a:p>
            <a:r>
              <a:rPr lang="en-IN" sz="3700" dirty="0"/>
              <a:t>                Student(char Name[],float </a:t>
            </a:r>
            <a:r>
              <a:rPr lang="en-IN" sz="3700" dirty="0" err="1"/>
              <a:t>Marks,int</a:t>
            </a:r>
            <a:r>
              <a:rPr lang="en-IN" sz="3700" dirty="0"/>
              <a:t> Roll)      </a:t>
            </a:r>
            <a:r>
              <a:rPr lang="en-IN" sz="3700" b="1" dirty="0"/>
              <a:t>//Constructor 2</a:t>
            </a:r>
            <a:endParaRPr lang="en-US" sz="3700" dirty="0"/>
          </a:p>
          <a:p>
            <a:r>
              <a:rPr lang="en-IN" sz="3700" dirty="0"/>
              <a:t>                {</a:t>
            </a:r>
            <a:endParaRPr lang="en-US" sz="3700" dirty="0"/>
          </a:p>
          <a:p>
            <a:r>
              <a:rPr lang="en-IN" sz="3700" dirty="0"/>
              <a:t>                        Roll = Roll;</a:t>
            </a:r>
            <a:endParaRPr lang="en-US" sz="3700" dirty="0"/>
          </a:p>
          <a:p>
            <a:r>
              <a:rPr lang="en-IN" sz="3700" dirty="0"/>
              <a:t>                        </a:t>
            </a:r>
            <a:r>
              <a:rPr lang="en-IN" sz="3700" dirty="0" err="1"/>
              <a:t>strcpy</a:t>
            </a:r>
            <a:r>
              <a:rPr lang="en-IN" sz="3700" dirty="0"/>
              <a:t>(</a:t>
            </a:r>
            <a:r>
              <a:rPr lang="en-IN" sz="3700" dirty="0" err="1"/>
              <a:t>Name,Name</a:t>
            </a:r>
            <a:r>
              <a:rPr lang="en-IN" sz="3700" dirty="0"/>
              <a:t>);</a:t>
            </a:r>
            <a:endParaRPr lang="en-US" sz="3700" dirty="0"/>
          </a:p>
          <a:p>
            <a:r>
              <a:rPr lang="en-IN" sz="3700" dirty="0"/>
              <a:t>                        Marks = Marks;</a:t>
            </a:r>
            <a:endParaRPr lang="en-US" sz="3700" dirty="0"/>
          </a:p>
          <a:p>
            <a:r>
              <a:rPr lang="en-IN" sz="3700" dirty="0"/>
              <a:t>                }</a:t>
            </a:r>
            <a:endParaRPr lang="en-US" sz="3700" dirty="0"/>
          </a:p>
          <a:p>
            <a:r>
              <a:rPr lang="en-IN" sz="3700" dirty="0"/>
              <a:t> </a:t>
            </a:r>
            <a:endParaRPr lang="en-US" sz="3700" dirty="0"/>
          </a:p>
        </p:txBody>
      </p:sp>
    </p:spTree>
    <p:extLst>
      <p:ext uri="{BB962C8B-B14F-4D97-AF65-F5344CB8AC3E}">
        <p14:creationId xmlns:p14="http://schemas.microsoft.com/office/powerpoint/2010/main" val="840298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IN" dirty="0"/>
              <a:t> Student(</a:t>
            </a:r>
            <a:r>
              <a:rPr lang="en-IN" dirty="0" err="1"/>
              <a:t>int</a:t>
            </a:r>
            <a:r>
              <a:rPr lang="en-IN" dirty="0"/>
              <a:t> </a:t>
            </a:r>
            <a:r>
              <a:rPr lang="en-IN" dirty="0" err="1"/>
              <a:t>Roll,char</a:t>
            </a:r>
            <a:r>
              <a:rPr lang="en-IN" dirty="0"/>
              <a:t> Name[],float Marks)       </a:t>
            </a:r>
            <a:r>
              <a:rPr lang="en-IN" b="1" dirty="0"/>
              <a:t>//Constructor 3</a:t>
            </a:r>
            <a:endParaRPr lang="en-US" dirty="0"/>
          </a:p>
          <a:p>
            <a:r>
              <a:rPr lang="en-IN" dirty="0"/>
              <a:t>                {</a:t>
            </a:r>
            <a:endParaRPr lang="en-US" dirty="0"/>
          </a:p>
          <a:p>
            <a:r>
              <a:rPr lang="en-IN" dirty="0"/>
              <a:t>                        </a:t>
            </a:r>
            <a:r>
              <a:rPr lang="en-IN" b="1" dirty="0"/>
              <a:t>this-&gt;</a:t>
            </a:r>
            <a:r>
              <a:rPr lang="en-IN" dirty="0"/>
              <a:t>Roll = Roll;</a:t>
            </a:r>
            <a:endParaRPr lang="en-US" dirty="0"/>
          </a:p>
          <a:p>
            <a:r>
              <a:rPr lang="en-IN" dirty="0"/>
              <a:t>                        </a:t>
            </a:r>
            <a:r>
              <a:rPr lang="en-IN" dirty="0" err="1"/>
              <a:t>strcpy</a:t>
            </a:r>
            <a:r>
              <a:rPr lang="en-IN" dirty="0"/>
              <a:t>(</a:t>
            </a:r>
            <a:r>
              <a:rPr lang="en-IN" b="1" dirty="0"/>
              <a:t>this-&gt;</a:t>
            </a:r>
            <a:r>
              <a:rPr lang="en-IN" dirty="0" err="1"/>
              <a:t>Name,Name</a:t>
            </a:r>
            <a:r>
              <a:rPr lang="en-IN" dirty="0"/>
              <a:t>);</a:t>
            </a:r>
            <a:endParaRPr lang="en-US" dirty="0"/>
          </a:p>
          <a:p>
            <a:r>
              <a:rPr lang="en-IN" dirty="0"/>
              <a:t>                        </a:t>
            </a:r>
            <a:r>
              <a:rPr lang="en-IN" b="1" dirty="0"/>
              <a:t>this-&gt;</a:t>
            </a:r>
            <a:r>
              <a:rPr lang="en-IN" dirty="0"/>
              <a:t>Marks = Marks;</a:t>
            </a:r>
            <a:endParaRPr lang="en-US" dirty="0"/>
          </a:p>
          <a:p>
            <a:r>
              <a:rPr lang="en-IN" dirty="0"/>
              <a:t>                } </a:t>
            </a:r>
          </a:p>
          <a:p>
            <a:r>
              <a:rPr lang="en-IN" dirty="0"/>
              <a:t>void Display()</a:t>
            </a:r>
            <a:endParaRPr lang="en-US" sz="2000" dirty="0"/>
          </a:p>
          <a:p>
            <a:r>
              <a:rPr lang="en-IN" dirty="0"/>
              <a:t>                {</a:t>
            </a:r>
            <a:endParaRPr lang="en-US" sz="2000" dirty="0"/>
          </a:p>
          <a:p>
            <a:r>
              <a:rPr lang="en-IN" dirty="0"/>
              <a:t>                        </a:t>
            </a:r>
            <a:r>
              <a:rPr lang="en-IN" dirty="0" err="1"/>
              <a:t>cout</a:t>
            </a:r>
            <a:r>
              <a:rPr lang="en-IN" dirty="0"/>
              <a:t>&lt;&lt;"\n\</a:t>
            </a:r>
            <a:r>
              <a:rPr lang="en-IN" dirty="0" err="1"/>
              <a:t>tRoll</a:t>
            </a:r>
            <a:r>
              <a:rPr lang="en-IN" dirty="0"/>
              <a:t> : "&lt;&lt;Roll;</a:t>
            </a:r>
            <a:endParaRPr lang="en-US" sz="2000" dirty="0"/>
          </a:p>
          <a:p>
            <a:r>
              <a:rPr lang="en-IN" dirty="0"/>
              <a:t>                        </a:t>
            </a:r>
            <a:r>
              <a:rPr lang="en-IN" dirty="0" err="1"/>
              <a:t>cout</a:t>
            </a:r>
            <a:r>
              <a:rPr lang="en-IN" dirty="0"/>
              <a:t>&lt;&lt;"\n\</a:t>
            </a:r>
            <a:r>
              <a:rPr lang="en-IN" dirty="0" err="1"/>
              <a:t>tName</a:t>
            </a:r>
            <a:r>
              <a:rPr lang="en-IN" dirty="0"/>
              <a:t> : "&lt;&lt;Name;</a:t>
            </a:r>
            <a:endParaRPr lang="en-US" sz="2000" dirty="0"/>
          </a:p>
          <a:p>
            <a:r>
              <a:rPr lang="en-IN" dirty="0"/>
              <a:t>                        </a:t>
            </a:r>
            <a:r>
              <a:rPr lang="en-IN" dirty="0" err="1"/>
              <a:t>cout</a:t>
            </a:r>
            <a:r>
              <a:rPr lang="en-IN" dirty="0"/>
              <a:t>&lt;&lt;"\n\</a:t>
            </a:r>
            <a:r>
              <a:rPr lang="en-IN" dirty="0" err="1"/>
              <a:t>tMarks</a:t>
            </a:r>
            <a:r>
              <a:rPr lang="en-IN" dirty="0"/>
              <a:t> : "&lt;&lt;Marks;</a:t>
            </a:r>
            <a:endParaRPr lang="en-US" sz="2000" dirty="0"/>
          </a:p>
          <a:p>
            <a:r>
              <a:rPr lang="en-IN" dirty="0"/>
              <a:t>                }</a:t>
            </a:r>
            <a:endParaRPr lang="en-US" sz="2000" dirty="0"/>
          </a:p>
          <a:p>
            <a:r>
              <a:rPr lang="en-IN" dirty="0"/>
              <a:t>        };</a:t>
            </a:r>
            <a:endParaRPr lang="en-US" sz="2000" dirty="0"/>
          </a:p>
          <a:p>
            <a:r>
              <a:rPr lang="en-IN" dirty="0"/>
              <a:t> </a:t>
            </a:r>
            <a:endParaRPr lang="en-US" sz="2000" dirty="0"/>
          </a:p>
        </p:txBody>
      </p:sp>
    </p:spTree>
    <p:extLst>
      <p:ext uri="{BB962C8B-B14F-4D97-AF65-F5344CB8AC3E}">
        <p14:creationId xmlns:p14="http://schemas.microsoft.com/office/powerpoint/2010/main" val="283344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62500" lnSpcReduction="20000"/>
          </a:bodyPr>
          <a:lstStyle/>
          <a:p>
            <a:pPr lvl="2">
              <a:buFont typeface="Wingdings" panose="05000000000000000000" pitchFamily="2" charset="2"/>
              <a:buChar char="Ø"/>
            </a:pPr>
            <a:r>
              <a:rPr lang="en-IN" sz="5100" b="1" dirty="0">
                <a:solidFill>
                  <a:srgbClr val="C00000"/>
                </a:solidFill>
              </a:rPr>
              <a:t>Define a class in C++</a:t>
            </a:r>
            <a:endParaRPr lang="en-US" sz="5100" b="1" dirty="0">
              <a:solidFill>
                <a:srgbClr val="C00000"/>
              </a:solidFill>
            </a:endParaRPr>
          </a:p>
          <a:p>
            <a:r>
              <a:rPr lang="en-IN" dirty="0"/>
              <a:t>A class is defined in C++ using keyword </a:t>
            </a:r>
            <a:r>
              <a:rPr lang="en-IN" b="1" dirty="0"/>
              <a:t>class</a:t>
            </a:r>
            <a:r>
              <a:rPr lang="en-IN" dirty="0"/>
              <a:t> followed by the name of class.</a:t>
            </a:r>
            <a:endParaRPr lang="en-US" dirty="0"/>
          </a:p>
          <a:p>
            <a:r>
              <a:rPr lang="en-IN" dirty="0"/>
              <a:t>The body of class is defined inside the curly brackets and terminated by a semicolon at the end.</a:t>
            </a:r>
            <a:endParaRPr lang="en-US" dirty="0"/>
          </a:p>
          <a:p>
            <a:r>
              <a:rPr lang="en-IN" dirty="0"/>
              <a:t>class </a:t>
            </a:r>
            <a:r>
              <a:rPr lang="en-IN" dirty="0" err="1"/>
              <a:t>className</a:t>
            </a:r>
            <a:endParaRPr lang="en-US" sz="2000" dirty="0"/>
          </a:p>
          <a:p>
            <a:r>
              <a:rPr lang="en-IN" dirty="0"/>
              <a:t>  {</a:t>
            </a:r>
            <a:endParaRPr lang="en-US" sz="2000" dirty="0"/>
          </a:p>
          <a:p>
            <a:r>
              <a:rPr lang="en-IN" dirty="0"/>
              <a:t>   // some data</a:t>
            </a:r>
            <a:endParaRPr lang="en-US" sz="2000" dirty="0"/>
          </a:p>
          <a:p>
            <a:r>
              <a:rPr lang="en-IN" dirty="0"/>
              <a:t>   // some functions</a:t>
            </a:r>
            <a:endParaRPr lang="en-US" sz="2000" dirty="0"/>
          </a:p>
          <a:p>
            <a:r>
              <a:rPr lang="en-IN" dirty="0"/>
              <a:t>   };</a:t>
            </a:r>
            <a:endParaRPr lang="en-US" sz="2000" dirty="0"/>
          </a:p>
          <a:p>
            <a:r>
              <a:rPr lang="en-IN" dirty="0"/>
              <a:t>Ex:</a:t>
            </a:r>
            <a:endParaRPr lang="en-US" sz="2000" dirty="0"/>
          </a:p>
          <a:p>
            <a:r>
              <a:rPr lang="en-IN" dirty="0"/>
              <a:t>class </a:t>
            </a:r>
            <a:r>
              <a:rPr lang="en-IN" dirty="0" err="1"/>
              <a:t>Abc</a:t>
            </a:r>
            <a:endParaRPr lang="en-US" sz="2000" dirty="0"/>
          </a:p>
          <a:p>
            <a:r>
              <a:rPr lang="en-IN" dirty="0"/>
              <a:t>{</a:t>
            </a:r>
            <a:endParaRPr lang="en-US" sz="2000" dirty="0"/>
          </a:p>
          <a:p>
            <a:r>
              <a:rPr lang="en-IN" dirty="0"/>
              <a:t>    </a:t>
            </a:r>
            <a:r>
              <a:rPr lang="en-IN" dirty="0" err="1"/>
              <a:t>int</a:t>
            </a:r>
            <a:r>
              <a:rPr lang="en-IN" dirty="0"/>
              <a:t> x;</a:t>
            </a:r>
            <a:endParaRPr lang="en-US" sz="2000" dirty="0"/>
          </a:p>
          <a:p>
            <a:r>
              <a:rPr lang="en-IN" dirty="0"/>
              <a:t>    void display()</a:t>
            </a:r>
            <a:endParaRPr lang="en-US" sz="2000" dirty="0"/>
          </a:p>
          <a:p>
            <a:r>
              <a:rPr lang="en-IN" dirty="0"/>
              <a:t>    {</a:t>
            </a:r>
            <a:endParaRPr lang="en-US" sz="2000" dirty="0"/>
          </a:p>
          <a:p>
            <a:r>
              <a:rPr lang="en-IN" dirty="0"/>
              <a:t>        // some statement</a:t>
            </a:r>
            <a:endParaRPr lang="en-US" sz="2000" dirty="0"/>
          </a:p>
          <a:p>
            <a:r>
              <a:rPr lang="en-IN" dirty="0"/>
              <a:t>    }</a:t>
            </a:r>
            <a:endParaRPr lang="en-US" sz="2000" dirty="0"/>
          </a:p>
          <a:p>
            <a:r>
              <a:rPr lang="en-IN" dirty="0"/>
              <a:t>};  </a:t>
            </a:r>
            <a:endParaRPr lang="en-US" sz="2000" dirty="0"/>
          </a:p>
          <a:p>
            <a:endParaRPr lang="en-US" dirty="0"/>
          </a:p>
        </p:txBody>
      </p:sp>
    </p:spTree>
    <p:extLst>
      <p:ext uri="{BB962C8B-B14F-4D97-AF65-F5344CB8AC3E}">
        <p14:creationId xmlns:p14="http://schemas.microsoft.com/office/powerpoint/2010/main" val="3219100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IN" dirty="0" err="1"/>
              <a:t>int</a:t>
            </a:r>
            <a:r>
              <a:rPr lang="en-IN" dirty="0"/>
              <a:t> main()</a:t>
            </a:r>
            <a:endParaRPr lang="en-US" sz="2000" dirty="0"/>
          </a:p>
          <a:p>
            <a:r>
              <a:rPr lang="en-IN" dirty="0"/>
              <a:t>        {</a:t>
            </a:r>
            <a:endParaRPr lang="en-US" sz="2000" dirty="0"/>
          </a:p>
          <a:p>
            <a:r>
              <a:rPr lang="en-IN" dirty="0"/>
              <a:t> </a:t>
            </a:r>
            <a:endParaRPr lang="en-US" sz="2000" dirty="0"/>
          </a:p>
          <a:p>
            <a:r>
              <a:rPr lang="en-IN" dirty="0"/>
              <a:t>                Student S1(1,89.63,"Sumit");</a:t>
            </a:r>
            <a:endParaRPr lang="en-US" sz="2000" dirty="0"/>
          </a:p>
          <a:p>
            <a:r>
              <a:rPr lang="en-IN" dirty="0"/>
              <a:t>                Student S2("Kumar",78.53,2);</a:t>
            </a:r>
            <a:endParaRPr lang="en-US" sz="2000" dirty="0"/>
          </a:p>
          <a:p>
            <a:r>
              <a:rPr lang="en-IN" dirty="0"/>
              <a:t>                Student S3(3,"Gaurav",68.94);</a:t>
            </a:r>
            <a:endParaRPr lang="en-US" sz="2000" dirty="0"/>
          </a:p>
          <a:p>
            <a:r>
              <a:rPr lang="en-IN" dirty="0"/>
              <a:t> </a:t>
            </a:r>
            <a:endParaRPr lang="en-US" sz="2000" dirty="0"/>
          </a:p>
          <a:p>
            <a:r>
              <a:rPr lang="en-IN" dirty="0"/>
              <a:t>                </a:t>
            </a:r>
            <a:r>
              <a:rPr lang="en-IN" dirty="0" err="1"/>
              <a:t>cout</a:t>
            </a:r>
            <a:r>
              <a:rPr lang="en-IN" dirty="0"/>
              <a:t>&lt;&lt;"\n\n\</a:t>
            </a:r>
            <a:r>
              <a:rPr lang="en-IN" dirty="0" err="1"/>
              <a:t>tDetails</a:t>
            </a:r>
            <a:r>
              <a:rPr lang="en-IN" dirty="0"/>
              <a:t> of Student 1 : ";</a:t>
            </a:r>
            <a:endParaRPr lang="en-US" sz="2000" dirty="0"/>
          </a:p>
          <a:p>
            <a:r>
              <a:rPr lang="en-IN" dirty="0"/>
              <a:t>                S1.Display();</a:t>
            </a:r>
            <a:endParaRPr lang="en-US" sz="2000" dirty="0"/>
          </a:p>
          <a:p>
            <a:r>
              <a:rPr lang="en-IN" dirty="0"/>
              <a:t> </a:t>
            </a:r>
            <a:endParaRPr lang="en-US" sz="2000" dirty="0"/>
          </a:p>
          <a:p>
            <a:r>
              <a:rPr lang="en-IN" dirty="0"/>
              <a:t>                </a:t>
            </a:r>
            <a:r>
              <a:rPr lang="en-IN" dirty="0" err="1"/>
              <a:t>cout</a:t>
            </a:r>
            <a:r>
              <a:rPr lang="en-IN" dirty="0"/>
              <a:t>&lt;&lt;"\n\n\</a:t>
            </a:r>
            <a:r>
              <a:rPr lang="en-IN" dirty="0" err="1"/>
              <a:t>tDetails</a:t>
            </a:r>
            <a:r>
              <a:rPr lang="en-IN" dirty="0"/>
              <a:t> of Student 2 : ";</a:t>
            </a:r>
            <a:endParaRPr lang="en-US" sz="2000" dirty="0"/>
          </a:p>
          <a:p>
            <a:r>
              <a:rPr lang="en-IN" dirty="0"/>
              <a:t>                S2.Display();</a:t>
            </a:r>
            <a:endParaRPr lang="en-US" sz="2000" dirty="0"/>
          </a:p>
          <a:p>
            <a:r>
              <a:rPr lang="en-IN" dirty="0"/>
              <a:t> </a:t>
            </a:r>
            <a:endParaRPr lang="en-US" sz="2000" dirty="0"/>
          </a:p>
          <a:p>
            <a:r>
              <a:rPr lang="en-IN" dirty="0"/>
              <a:t>                </a:t>
            </a:r>
            <a:r>
              <a:rPr lang="en-IN" dirty="0" err="1"/>
              <a:t>cout</a:t>
            </a:r>
            <a:r>
              <a:rPr lang="en-IN" dirty="0"/>
              <a:t>&lt;&lt;"\n\n\</a:t>
            </a:r>
            <a:r>
              <a:rPr lang="en-IN" dirty="0" err="1"/>
              <a:t>tDetails</a:t>
            </a:r>
            <a:r>
              <a:rPr lang="en-IN" dirty="0"/>
              <a:t> of Student 3 : ";</a:t>
            </a:r>
            <a:endParaRPr lang="en-US" sz="2000" dirty="0"/>
          </a:p>
          <a:p>
            <a:r>
              <a:rPr lang="en-IN" dirty="0"/>
              <a:t>                S3.Display();</a:t>
            </a:r>
          </a:p>
          <a:p>
            <a:r>
              <a:rPr lang="en-IN" sz="3200"/>
              <a:t>                 return </a:t>
            </a:r>
            <a:r>
              <a:rPr lang="en-IN" sz="3200" dirty="0"/>
              <a:t>0;</a:t>
            </a:r>
            <a:endParaRPr lang="en-US" sz="3200" dirty="0"/>
          </a:p>
          <a:p>
            <a:r>
              <a:rPr lang="en-IN" dirty="0"/>
              <a:t> </a:t>
            </a:r>
            <a:endParaRPr lang="en-US" sz="2000" dirty="0"/>
          </a:p>
          <a:p>
            <a:r>
              <a:rPr lang="en-IN" dirty="0"/>
              <a:t>        }</a:t>
            </a:r>
            <a:endParaRPr lang="en-US" sz="2000" dirty="0"/>
          </a:p>
          <a:p>
            <a:r>
              <a:rPr lang="en-IN" dirty="0"/>
              <a:t> </a:t>
            </a:r>
            <a:endParaRPr lang="en-US" sz="2000" dirty="0"/>
          </a:p>
          <a:p>
            <a:r>
              <a:rPr lang="en-IN" dirty="0"/>
              <a:t> </a:t>
            </a:r>
            <a:endParaRPr lang="en-US" sz="2000" dirty="0"/>
          </a:p>
          <a:p>
            <a:r>
              <a:rPr lang="en-IN" dirty="0"/>
              <a:t>        </a:t>
            </a:r>
            <a:endParaRPr lang="en-US" dirty="0"/>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IN" dirty="0"/>
              <a:t>Output :</a:t>
            </a:r>
            <a:endParaRPr lang="en-US" sz="2000" dirty="0"/>
          </a:p>
          <a:p>
            <a:r>
              <a:rPr lang="en-IN" dirty="0"/>
              <a:t> </a:t>
            </a:r>
            <a:endParaRPr lang="en-US" sz="2000" dirty="0"/>
          </a:p>
          <a:p>
            <a:r>
              <a:rPr lang="en-IN" dirty="0"/>
              <a:t>        Details of Student 1 :</a:t>
            </a:r>
            <a:endParaRPr lang="en-US" sz="2000" dirty="0"/>
          </a:p>
          <a:p>
            <a:r>
              <a:rPr lang="en-IN" dirty="0"/>
              <a:t>        Roll : 1</a:t>
            </a:r>
            <a:endParaRPr lang="en-US" sz="2000" dirty="0"/>
          </a:p>
          <a:p>
            <a:r>
              <a:rPr lang="en-IN" dirty="0"/>
              <a:t>        Name : </a:t>
            </a:r>
            <a:r>
              <a:rPr lang="en-IN" dirty="0" err="1"/>
              <a:t>Sumit</a:t>
            </a:r>
            <a:endParaRPr lang="en-US" sz="2000" dirty="0"/>
          </a:p>
          <a:p>
            <a:r>
              <a:rPr lang="en-IN" dirty="0"/>
              <a:t>        Marks : 89.63</a:t>
            </a:r>
            <a:endParaRPr lang="en-US" sz="2000" dirty="0"/>
          </a:p>
          <a:p>
            <a:r>
              <a:rPr lang="en-IN" dirty="0"/>
              <a:t> </a:t>
            </a:r>
            <a:endParaRPr lang="en-US" sz="2000" dirty="0"/>
          </a:p>
          <a:p>
            <a:r>
              <a:rPr lang="en-IN" dirty="0"/>
              <a:t>        Details of Student 2 :</a:t>
            </a:r>
            <a:endParaRPr lang="en-US" sz="2000" dirty="0"/>
          </a:p>
          <a:p>
            <a:r>
              <a:rPr lang="en-IN" dirty="0"/>
              <a:t>        Roll : 31883</a:t>
            </a:r>
            <a:endParaRPr lang="en-US" sz="2000" dirty="0"/>
          </a:p>
          <a:p>
            <a:r>
              <a:rPr lang="en-IN" dirty="0"/>
              <a:t>        Name : ?&amp;;6#?#?6#N$?%_5$?</a:t>
            </a:r>
            <a:endParaRPr lang="en-US" sz="2000" dirty="0"/>
          </a:p>
          <a:p>
            <a:r>
              <a:rPr lang="en-IN" dirty="0"/>
              <a:t>        Marks : 1.07643e+24</a:t>
            </a:r>
            <a:endParaRPr lang="en-US" sz="2000" dirty="0"/>
          </a:p>
          <a:p>
            <a:r>
              <a:rPr lang="en-IN" dirty="0"/>
              <a:t> </a:t>
            </a:r>
            <a:endParaRPr lang="en-US" sz="2000" dirty="0"/>
          </a:p>
          <a:p>
            <a:r>
              <a:rPr lang="en-IN" dirty="0"/>
              <a:t>        Details of Student 3 :</a:t>
            </a:r>
            <a:endParaRPr lang="en-US" sz="2000" dirty="0"/>
          </a:p>
          <a:p>
            <a:r>
              <a:rPr lang="en-IN" dirty="0"/>
              <a:t>        Roll : 3</a:t>
            </a:r>
            <a:endParaRPr lang="en-US" sz="2000" dirty="0"/>
          </a:p>
          <a:p>
            <a:r>
              <a:rPr lang="en-IN" dirty="0"/>
              <a:t>        Name : Gaurav</a:t>
            </a:r>
            <a:endParaRPr lang="en-US" sz="2000" dirty="0"/>
          </a:p>
          <a:p>
            <a:r>
              <a:rPr lang="en-IN" dirty="0"/>
              <a:t>        Marks : 68.94</a:t>
            </a:r>
            <a:endParaRPr lang="en-US" sz="2000" dirty="0"/>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1"/>
            <a:r>
              <a:rPr lang="en-IN" b="1" dirty="0"/>
              <a:t>C++ Friend Class</a:t>
            </a:r>
            <a:endParaRPr lang="en-US" sz="3600" b="1" dirty="0"/>
          </a:p>
          <a:p>
            <a:r>
              <a:rPr lang="en-IN" dirty="0"/>
              <a:t>A friend class can access all the private and protected members of other class.</a:t>
            </a:r>
            <a:endParaRPr lang="en-US" dirty="0"/>
          </a:p>
          <a:p>
            <a:r>
              <a:rPr lang="en-IN" dirty="0"/>
              <a:t>In order to access the private and protected members of a class into friend class we must pass on object of a class to the member functions of friend class.      </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85000" lnSpcReduction="20000"/>
          </a:bodyPr>
          <a:lstStyle/>
          <a:p>
            <a:pPr lvl="0"/>
            <a:r>
              <a:rPr lang="en-US" dirty="0"/>
              <a:t>#include&lt;</a:t>
            </a:r>
            <a:r>
              <a:rPr lang="en-US" dirty="0" err="1"/>
              <a:t>iostream</a:t>
            </a:r>
            <a:r>
              <a:rPr lang="en-US" dirty="0"/>
              <a:t>&gt;</a:t>
            </a:r>
          </a:p>
          <a:p>
            <a:pPr lvl="0"/>
            <a:r>
              <a:rPr lang="en-US" dirty="0"/>
              <a:t>using namespace </a:t>
            </a:r>
            <a:r>
              <a:rPr lang="en-US" dirty="0" err="1"/>
              <a:t>std</a:t>
            </a:r>
            <a:r>
              <a:rPr lang="en-US" dirty="0"/>
              <a:t>;</a:t>
            </a:r>
          </a:p>
          <a:p>
            <a:pPr lvl="0"/>
            <a:r>
              <a:rPr lang="en-US" dirty="0"/>
              <a:t>class Rectangle</a:t>
            </a:r>
          </a:p>
          <a:p>
            <a:pPr lvl="0"/>
            <a:r>
              <a:rPr lang="en-US" dirty="0"/>
              <a:t>     {</a:t>
            </a:r>
          </a:p>
          <a:p>
            <a:pPr lvl="0"/>
            <a:r>
              <a:rPr lang="en-US" dirty="0"/>
              <a:t>                </a:t>
            </a:r>
            <a:r>
              <a:rPr lang="en-US" dirty="0" err="1"/>
              <a:t>int</a:t>
            </a:r>
            <a:r>
              <a:rPr lang="en-US" dirty="0"/>
              <a:t> L,B;</a:t>
            </a:r>
          </a:p>
          <a:p>
            <a:pPr lvl="0"/>
            <a:endParaRPr lang="en-US" dirty="0"/>
          </a:p>
          <a:p>
            <a:pPr lvl="0"/>
            <a:r>
              <a:rPr lang="en-US" dirty="0"/>
              <a:t>                public:</a:t>
            </a:r>
          </a:p>
          <a:p>
            <a:pPr lvl="0"/>
            <a:r>
              <a:rPr lang="en-US" dirty="0"/>
              <a:t>                Rectangle()</a:t>
            </a:r>
          </a:p>
          <a:p>
            <a:pPr lvl="0"/>
            <a:r>
              <a:rPr lang="en-US" dirty="0"/>
              <a:t>                {</a:t>
            </a:r>
          </a:p>
          <a:p>
            <a:pPr lvl="0"/>
            <a:r>
              <a:rPr lang="en-US" dirty="0"/>
              <a:t>                        L=10;</a:t>
            </a:r>
          </a:p>
          <a:p>
            <a:pPr lvl="0"/>
            <a:r>
              <a:rPr lang="en-US" dirty="0"/>
              <a:t>                        B=20;</a:t>
            </a:r>
          </a:p>
          <a:p>
            <a:pPr lvl="0"/>
            <a:r>
              <a:rPr lang="en-US" dirty="0"/>
              <a:t>                }</a:t>
            </a:r>
          </a:p>
          <a:p>
            <a:pPr lvl="0"/>
            <a:endParaRPr lang="en-US" dirty="0"/>
          </a:p>
          <a:p>
            <a:pPr lvl="0"/>
            <a:r>
              <a:rPr lang="en-US" dirty="0"/>
              <a:t>                friend class Square;        //Statement 1</a:t>
            </a:r>
          </a:p>
          <a:p>
            <a:pPr lvl="0"/>
            <a:r>
              <a:rPr lang="en-US" dirty="0"/>
              <a:t>        };        </a:t>
            </a:r>
          </a:p>
        </p:txBody>
      </p:sp>
    </p:spTree>
    <p:extLst>
      <p:ext uri="{BB962C8B-B14F-4D97-AF65-F5344CB8AC3E}">
        <p14:creationId xmlns:p14="http://schemas.microsoft.com/office/powerpoint/2010/main" val="840298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lvl="0"/>
            <a:r>
              <a:rPr lang="en-US" dirty="0"/>
              <a:t>class Square</a:t>
            </a:r>
          </a:p>
          <a:p>
            <a:pPr lvl="0"/>
            <a:r>
              <a:rPr lang="en-US" dirty="0"/>
              <a:t>        {</a:t>
            </a:r>
          </a:p>
          <a:p>
            <a:pPr lvl="0"/>
            <a:r>
              <a:rPr lang="en-US" dirty="0"/>
              <a:t>                </a:t>
            </a:r>
            <a:r>
              <a:rPr lang="en-US" dirty="0" err="1"/>
              <a:t>int</a:t>
            </a:r>
            <a:r>
              <a:rPr lang="en-US" dirty="0"/>
              <a:t> S;</a:t>
            </a:r>
          </a:p>
          <a:p>
            <a:pPr lvl="0"/>
            <a:endParaRPr lang="en-US" dirty="0"/>
          </a:p>
          <a:p>
            <a:pPr lvl="0"/>
            <a:r>
              <a:rPr lang="en-US" dirty="0"/>
              <a:t>                public:</a:t>
            </a:r>
          </a:p>
          <a:p>
            <a:pPr lvl="0"/>
            <a:r>
              <a:rPr lang="en-US" dirty="0"/>
              <a:t>                Square()</a:t>
            </a:r>
          </a:p>
          <a:p>
            <a:pPr lvl="0"/>
            <a:r>
              <a:rPr lang="en-US" dirty="0"/>
              <a:t>                {</a:t>
            </a:r>
          </a:p>
          <a:p>
            <a:pPr lvl="0"/>
            <a:r>
              <a:rPr lang="en-US" dirty="0"/>
              <a:t>                        S=5;</a:t>
            </a:r>
          </a:p>
          <a:p>
            <a:pPr lvl="0"/>
            <a:r>
              <a:rPr lang="en-US" dirty="0"/>
              <a:t>                }</a:t>
            </a:r>
          </a:p>
          <a:p>
            <a:pPr lvl="0"/>
            <a:r>
              <a:rPr lang="en-US" dirty="0"/>
              <a:t>                void Display(Rectangle </a:t>
            </a:r>
            <a:r>
              <a:rPr lang="en-US" dirty="0" err="1"/>
              <a:t>Rect</a:t>
            </a:r>
            <a:r>
              <a:rPr lang="en-US" dirty="0"/>
              <a:t>)</a:t>
            </a:r>
          </a:p>
          <a:p>
            <a:pPr lvl="0"/>
            <a:r>
              <a:rPr lang="en-US" dirty="0"/>
              <a:t>                {</a:t>
            </a:r>
          </a:p>
          <a:p>
            <a:pPr lvl="0"/>
            <a:r>
              <a:rPr lang="en-US" dirty="0"/>
              <a:t>                        </a:t>
            </a:r>
            <a:r>
              <a:rPr lang="en-US" dirty="0" err="1"/>
              <a:t>cout</a:t>
            </a:r>
            <a:r>
              <a:rPr lang="en-US" dirty="0"/>
              <a:t>&lt;&lt;"\n\n\</a:t>
            </a:r>
            <a:r>
              <a:rPr lang="en-US" dirty="0" err="1"/>
              <a:t>tLength</a:t>
            </a:r>
            <a:r>
              <a:rPr lang="en-US" dirty="0"/>
              <a:t> : "&lt;&lt;</a:t>
            </a:r>
            <a:r>
              <a:rPr lang="en-US" dirty="0" err="1"/>
              <a:t>Rect.L</a:t>
            </a:r>
            <a:r>
              <a:rPr lang="en-US" dirty="0"/>
              <a:t>;</a:t>
            </a:r>
          </a:p>
          <a:p>
            <a:pPr lvl="0"/>
            <a:r>
              <a:rPr lang="en-US" dirty="0"/>
              <a:t>                        </a:t>
            </a:r>
            <a:r>
              <a:rPr lang="en-US" dirty="0" err="1"/>
              <a:t>cout</a:t>
            </a:r>
            <a:r>
              <a:rPr lang="en-US" dirty="0"/>
              <a:t>&lt;&lt;"\n\n\</a:t>
            </a:r>
            <a:r>
              <a:rPr lang="en-US" dirty="0" err="1"/>
              <a:t>tBreadth</a:t>
            </a:r>
            <a:r>
              <a:rPr lang="en-US" dirty="0"/>
              <a:t> : "&lt;&lt;</a:t>
            </a:r>
            <a:r>
              <a:rPr lang="en-US" dirty="0" err="1"/>
              <a:t>Rect.B</a:t>
            </a:r>
            <a:r>
              <a:rPr lang="en-US" dirty="0"/>
              <a:t>;</a:t>
            </a:r>
          </a:p>
          <a:p>
            <a:pPr lvl="0"/>
            <a:r>
              <a:rPr lang="en-US" dirty="0"/>
              <a:t>                        </a:t>
            </a:r>
            <a:r>
              <a:rPr lang="en-US" dirty="0" err="1"/>
              <a:t>cout</a:t>
            </a:r>
            <a:r>
              <a:rPr lang="en-US" dirty="0"/>
              <a:t>&lt;&lt;"\n\n\</a:t>
            </a:r>
            <a:r>
              <a:rPr lang="en-US" dirty="0" err="1"/>
              <a:t>tSide</a:t>
            </a:r>
            <a:r>
              <a:rPr lang="en-US" dirty="0"/>
              <a:t> : "&lt;&lt;S;</a:t>
            </a:r>
          </a:p>
          <a:p>
            <a:pPr lvl="0"/>
            <a:r>
              <a:rPr lang="en-US" dirty="0"/>
              <a:t>                }</a:t>
            </a:r>
          </a:p>
          <a:p>
            <a:pPr lvl="0"/>
            <a:r>
              <a:rPr lang="en-US" dirty="0"/>
              <a:t>        };</a:t>
            </a:r>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r>
              <a:rPr lang="en-US" dirty="0" err="1"/>
              <a:t>int</a:t>
            </a:r>
            <a:r>
              <a:rPr lang="en-US" dirty="0"/>
              <a:t> main()</a:t>
            </a:r>
          </a:p>
          <a:p>
            <a:pPr lvl="0"/>
            <a:r>
              <a:rPr lang="en-US" dirty="0"/>
              <a:t>        {</a:t>
            </a:r>
          </a:p>
          <a:p>
            <a:pPr lvl="0"/>
            <a:r>
              <a:rPr lang="en-US" dirty="0"/>
              <a:t>                Rectangle R;</a:t>
            </a:r>
          </a:p>
          <a:p>
            <a:pPr lvl="0"/>
            <a:r>
              <a:rPr lang="en-US" dirty="0"/>
              <a:t>                Square S;</a:t>
            </a:r>
          </a:p>
          <a:p>
            <a:pPr lvl="0"/>
            <a:endParaRPr lang="en-US" dirty="0"/>
          </a:p>
          <a:p>
            <a:pPr lvl="0"/>
            <a:r>
              <a:rPr lang="en-US" dirty="0"/>
              <a:t>                </a:t>
            </a:r>
            <a:r>
              <a:rPr lang="en-US" dirty="0" err="1"/>
              <a:t>S.Display</a:t>
            </a:r>
            <a:r>
              <a:rPr lang="en-US" dirty="0"/>
              <a:t>(R);       //Statement 2</a:t>
            </a:r>
          </a:p>
          <a:p>
            <a:pPr lvl="0"/>
            <a:r>
              <a:rPr lang="en-US" dirty="0"/>
              <a:t>        return 0;</a:t>
            </a:r>
          </a:p>
          <a:p>
            <a:pPr lvl="0"/>
            <a:r>
              <a:rPr lang="en-US" dirty="0"/>
              <a:t>        }</a:t>
            </a:r>
          </a:p>
          <a:p>
            <a:pPr lvl="0"/>
            <a:endParaRPr lang="en-US" dirty="0"/>
          </a:p>
        </p:txBody>
      </p:sp>
    </p:spTree>
    <p:extLst>
      <p:ext uri="{BB962C8B-B14F-4D97-AF65-F5344CB8AC3E}">
        <p14:creationId xmlns:p14="http://schemas.microsoft.com/office/powerpoint/2010/main" val="840298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lvl="1"/>
            <a:r>
              <a:rPr lang="en-IN" b="1" dirty="0"/>
              <a:t>C++ Friend Function</a:t>
            </a:r>
            <a:endParaRPr lang="en-US" sz="3600" b="1" dirty="0"/>
          </a:p>
          <a:p>
            <a:r>
              <a:rPr lang="en-IN" dirty="0"/>
              <a:t>Private members are accessed only within the class they are declared. Friend function is used to access the private and protected members of different classes. It works as bridge between classes.</a:t>
            </a:r>
            <a:endParaRPr lang="en-US" dirty="0"/>
          </a:p>
          <a:p>
            <a:pPr lvl="0"/>
            <a:r>
              <a:rPr lang="en-IN" dirty="0"/>
              <a:t>Friend function must be declared with </a:t>
            </a:r>
            <a:r>
              <a:rPr lang="en-IN" b="1" dirty="0"/>
              <a:t>friend</a:t>
            </a:r>
            <a:r>
              <a:rPr lang="en-IN" dirty="0"/>
              <a:t> keyword.</a:t>
            </a:r>
            <a:endParaRPr lang="en-US" dirty="0"/>
          </a:p>
          <a:p>
            <a:pPr lvl="0"/>
            <a:r>
              <a:rPr lang="en-IN" dirty="0"/>
              <a:t>Friend function must be declare in all the classes from which we need to access private or protected members.</a:t>
            </a:r>
            <a:endParaRPr lang="en-US" dirty="0"/>
          </a:p>
          <a:p>
            <a:pPr lvl="0"/>
            <a:r>
              <a:rPr lang="en-IN" dirty="0"/>
              <a:t>Friend function will be defined outside the class without specifying the class name.</a:t>
            </a:r>
            <a:endParaRPr lang="en-US" dirty="0"/>
          </a:p>
          <a:p>
            <a:r>
              <a:rPr lang="en-IN" dirty="0"/>
              <a:t>Friend function will be invoked like normal function, without any object</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IN" dirty="0"/>
              <a:t>Ex:</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class two;</a:t>
            </a:r>
            <a:endParaRPr lang="en-US" dirty="0"/>
          </a:p>
          <a:p>
            <a:r>
              <a:rPr lang="en-IN" dirty="0"/>
              <a:t>class one</a:t>
            </a:r>
            <a:endParaRPr lang="en-US" dirty="0"/>
          </a:p>
          <a:p>
            <a:r>
              <a:rPr lang="en-IN" dirty="0"/>
              <a:t>{</a:t>
            </a:r>
            <a:endParaRPr lang="en-US" dirty="0"/>
          </a:p>
          <a:p>
            <a:r>
              <a:rPr lang="en-IN" dirty="0" err="1"/>
              <a:t>int</a:t>
            </a:r>
            <a:r>
              <a:rPr lang="en-IN" dirty="0"/>
              <a:t> a;</a:t>
            </a:r>
            <a:endParaRPr lang="en-US" dirty="0"/>
          </a:p>
          <a:p>
            <a:r>
              <a:rPr lang="en-IN" dirty="0"/>
              <a:t>public:</a:t>
            </a:r>
            <a:endParaRPr lang="en-US" dirty="0"/>
          </a:p>
          <a:p>
            <a:r>
              <a:rPr lang="en-IN" dirty="0"/>
              <a:t>void </a:t>
            </a:r>
            <a:r>
              <a:rPr lang="en-IN" dirty="0" err="1"/>
              <a:t>getdata</a:t>
            </a:r>
            <a:r>
              <a:rPr lang="en-IN" dirty="0"/>
              <a:t>()</a:t>
            </a:r>
            <a:endParaRPr lang="en-US" dirty="0"/>
          </a:p>
          <a:p>
            <a:r>
              <a:rPr lang="en-IN" dirty="0"/>
              <a:t>{</a:t>
            </a:r>
            <a:endParaRPr lang="en-US" dirty="0"/>
          </a:p>
          <a:p>
            <a:r>
              <a:rPr lang="en-IN" dirty="0" err="1"/>
              <a:t>cout</a:t>
            </a:r>
            <a:r>
              <a:rPr lang="en-IN" dirty="0"/>
              <a:t>&lt;&lt;"enter a value:";</a:t>
            </a:r>
            <a:endParaRPr lang="en-US" dirty="0"/>
          </a:p>
          <a:p>
            <a:r>
              <a:rPr lang="en-IN" dirty="0" err="1"/>
              <a:t>cin</a:t>
            </a:r>
            <a:r>
              <a:rPr lang="en-IN" dirty="0"/>
              <a:t>&gt;&gt;a;</a:t>
            </a:r>
            <a:endParaRPr lang="en-US" dirty="0"/>
          </a:p>
          <a:p>
            <a:r>
              <a:rPr lang="en-IN" dirty="0"/>
              <a:t>}</a:t>
            </a:r>
            <a:endParaRPr lang="en-US" dirty="0"/>
          </a:p>
          <a:p>
            <a:r>
              <a:rPr lang="en-IN" dirty="0"/>
              <a:t>friend void min(one, two);</a:t>
            </a:r>
          </a:p>
          <a:p>
            <a:r>
              <a:rPr lang="en-IN" dirty="0"/>
              <a:t>};</a:t>
            </a:r>
            <a:endParaRPr lang="en-US" dirty="0"/>
          </a:p>
        </p:txBody>
      </p:sp>
    </p:spTree>
    <p:extLst>
      <p:ext uri="{BB962C8B-B14F-4D97-AF65-F5344CB8AC3E}">
        <p14:creationId xmlns:p14="http://schemas.microsoft.com/office/powerpoint/2010/main" val="840298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62500" lnSpcReduction="20000"/>
          </a:bodyPr>
          <a:lstStyle/>
          <a:p>
            <a:endParaRPr lang="en-US" dirty="0"/>
          </a:p>
          <a:p>
            <a:r>
              <a:rPr lang="en-IN" dirty="0"/>
              <a:t>class two</a:t>
            </a:r>
            <a:endParaRPr lang="en-US" dirty="0"/>
          </a:p>
          <a:p>
            <a:r>
              <a:rPr lang="en-IN" dirty="0"/>
              <a:t>{</a:t>
            </a:r>
            <a:endParaRPr lang="en-US" dirty="0"/>
          </a:p>
          <a:p>
            <a:r>
              <a:rPr lang="en-IN" dirty="0" err="1"/>
              <a:t>int</a:t>
            </a:r>
            <a:r>
              <a:rPr lang="en-IN" dirty="0"/>
              <a:t> b;</a:t>
            </a:r>
            <a:endParaRPr lang="en-US" dirty="0"/>
          </a:p>
          <a:p>
            <a:r>
              <a:rPr lang="en-IN" dirty="0"/>
              <a:t>public:</a:t>
            </a:r>
            <a:endParaRPr lang="en-US" dirty="0"/>
          </a:p>
          <a:p>
            <a:r>
              <a:rPr lang="en-IN" dirty="0"/>
              <a:t>void </a:t>
            </a:r>
            <a:r>
              <a:rPr lang="en-IN" dirty="0" err="1"/>
              <a:t>getdata</a:t>
            </a:r>
            <a:r>
              <a:rPr lang="en-IN" dirty="0"/>
              <a:t>()</a:t>
            </a:r>
            <a:endParaRPr lang="en-US" dirty="0"/>
          </a:p>
          <a:p>
            <a:r>
              <a:rPr lang="en-IN" dirty="0"/>
              <a:t>{</a:t>
            </a:r>
            <a:endParaRPr lang="en-US" dirty="0"/>
          </a:p>
          <a:p>
            <a:r>
              <a:rPr lang="en-IN" dirty="0" err="1"/>
              <a:t>cout</a:t>
            </a:r>
            <a:r>
              <a:rPr lang="en-IN" dirty="0"/>
              <a:t>&lt;&lt;"enter a value:";</a:t>
            </a:r>
            <a:endParaRPr lang="en-US" dirty="0"/>
          </a:p>
          <a:p>
            <a:r>
              <a:rPr lang="en-IN" dirty="0" err="1"/>
              <a:t>cin</a:t>
            </a:r>
            <a:r>
              <a:rPr lang="en-IN" dirty="0"/>
              <a:t>&gt;&gt;b;</a:t>
            </a:r>
            <a:endParaRPr lang="en-US" dirty="0"/>
          </a:p>
          <a:p>
            <a:r>
              <a:rPr lang="en-IN" dirty="0"/>
              <a:t>}</a:t>
            </a:r>
            <a:endParaRPr lang="en-US" dirty="0"/>
          </a:p>
          <a:p>
            <a:r>
              <a:rPr lang="en-IN" dirty="0"/>
              <a:t>friend void min(one, two);</a:t>
            </a:r>
            <a:endParaRPr lang="en-US" dirty="0"/>
          </a:p>
          <a:p>
            <a:r>
              <a:rPr lang="en-IN" dirty="0"/>
              <a:t>};</a:t>
            </a:r>
            <a:endParaRPr lang="en-US" dirty="0"/>
          </a:p>
          <a:p>
            <a:r>
              <a:rPr lang="en-IN" dirty="0"/>
              <a:t>void min(one </a:t>
            </a:r>
            <a:r>
              <a:rPr lang="en-IN" dirty="0" err="1"/>
              <a:t>o,two</a:t>
            </a:r>
            <a:r>
              <a:rPr lang="en-IN" dirty="0"/>
              <a:t> t)</a:t>
            </a:r>
            <a:endParaRPr lang="en-US" dirty="0"/>
          </a:p>
          <a:p>
            <a:r>
              <a:rPr lang="en-IN" dirty="0"/>
              <a:t>{</a:t>
            </a:r>
            <a:endParaRPr lang="en-US" dirty="0"/>
          </a:p>
          <a:p>
            <a:r>
              <a:rPr lang="en-IN" dirty="0"/>
              <a:t>if(</a:t>
            </a:r>
            <a:r>
              <a:rPr lang="en-IN" dirty="0" err="1"/>
              <a:t>o.a</a:t>
            </a:r>
            <a:r>
              <a:rPr lang="en-IN" dirty="0"/>
              <a:t>&lt;=</a:t>
            </a:r>
            <a:r>
              <a:rPr lang="en-IN" dirty="0" err="1"/>
              <a:t>t.b</a:t>
            </a:r>
            <a:r>
              <a:rPr lang="en-IN" dirty="0"/>
              <a:t>)</a:t>
            </a:r>
            <a:endParaRPr lang="en-US" dirty="0"/>
          </a:p>
          <a:p>
            <a:r>
              <a:rPr lang="en-IN" dirty="0" err="1"/>
              <a:t>cout</a:t>
            </a:r>
            <a:r>
              <a:rPr lang="en-IN" dirty="0"/>
              <a:t>&lt;&lt;"min="&lt;&lt;</a:t>
            </a:r>
            <a:r>
              <a:rPr lang="en-IN" dirty="0" err="1"/>
              <a:t>o.a</a:t>
            </a:r>
            <a:r>
              <a:rPr lang="en-IN" dirty="0"/>
              <a:t>;</a:t>
            </a:r>
            <a:endParaRPr lang="en-US" dirty="0"/>
          </a:p>
          <a:p>
            <a:r>
              <a:rPr lang="en-IN" dirty="0"/>
              <a:t>else</a:t>
            </a:r>
            <a:endParaRPr lang="en-US" dirty="0"/>
          </a:p>
          <a:p>
            <a:r>
              <a:rPr lang="en-IN" dirty="0" err="1"/>
              <a:t>cout</a:t>
            </a:r>
            <a:r>
              <a:rPr lang="en-IN" dirty="0"/>
              <a:t>&lt;&lt;"min="&lt;&lt;</a:t>
            </a:r>
            <a:r>
              <a:rPr lang="en-IN" dirty="0" err="1"/>
              <a:t>t.b</a:t>
            </a:r>
            <a:r>
              <a:rPr lang="en-IN" dirty="0"/>
              <a:t>;</a:t>
            </a:r>
            <a:endParaRPr lang="en-US" dirty="0"/>
          </a:p>
          <a:p>
            <a:r>
              <a:rPr lang="en-IN" dirty="0"/>
              <a:t>}</a:t>
            </a:r>
            <a:endParaRPr lang="en-US" dirty="0"/>
          </a:p>
          <a:p>
            <a:pPr lvl="0"/>
            <a:endParaRPr lang="en-US" dirty="0"/>
          </a:p>
          <a:p>
            <a:endParaRPr lang="en-US" dirty="0"/>
          </a:p>
        </p:txBody>
      </p:sp>
      <p:sp>
        <p:nvSpPr>
          <p:cNvPr id="4" name="Rectangle 3"/>
          <p:cNvSpPr/>
          <p:nvPr/>
        </p:nvSpPr>
        <p:spPr>
          <a:xfrm>
            <a:off x="4191000" y="533400"/>
            <a:ext cx="4572000" cy="2585323"/>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dirty="0"/>
              <a:t>one o1;</a:t>
            </a:r>
            <a:endParaRPr lang="en-US" dirty="0"/>
          </a:p>
          <a:p>
            <a:r>
              <a:rPr lang="en-IN" dirty="0"/>
              <a:t>two t1;</a:t>
            </a:r>
            <a:endParaRPr lang="en-US" dirty="0"/>
          </a:p>
          <a:p>
            <a:r>
              <a:rPr lang="en-IN" dirty="0"/>
              <a:t>o1.getdata();</a:t>
            </a:r>
            <a:endParaRPr lang="en-US" dirty="0"/>
          </a:p>
          <a:p>
            <a:r>
              <a:rPr lang="en-IN" dirty="0"/>
              <a:t>t1.getdata();</a:t>
            </a:r>
            <a:endParaRPr lang="en-US" dirty="0"/>
          </a:p>
          <a:p>
            <a:r>
              <a:rPr lang="en-IN" dirty="0"/>
              <a:t>min(o1,t1);</a:t>
            </a:r>
            <a:endParaRPr lang="en-US" dirty="0"/>
          </a:p>
          <a:p>
            <a:r>
              <a:rPr lang="en-IN" dirty="0"/>
              <a:t>return 0;</a:t>
            </a:r>
            <a:endParaRPr lang="en-US" dirty="0"/>
          </a:p>
          <a:p>
            <a:r>
              <a:rPr lang="en-IN" dirty="0"/>
              <a:t>}</a:t>
            </a:r>
            <a:endParaRPr lang="en-US" dirty="0"/>
          </a:p>
        </p:txBody>
      </p:sp>
    </p:spTree>
    <p:extLst>
      <p:ext uri="{BB962C8B-B14F-4D97-AF65-F5344CB8AC3E}">
        <p14:creationId xmlns:p14="http://schemas.microsoft.com/office/powerpoint/2010/main" val="849939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US" b="1" dirty="0">
                <a:solidFill>
                  <a:srgbClr val="FF0000"/>
                </a:solidFill>
              </a:rPr>
              <a:t>static</a:t>
            </a:r>
            <a:endParaRPr lang="en-US" dirty="0">
              <a:solidFill>
                <a:srgbClr val="FF0000"/>
              </a:solidFill>
            </a:endParaRPr>
          </a:p>
          <a:p>
            <a:r>
              <a:rPr lang="en-US" dirty="0">
                <a:solidFill>
                  <a:srgbClr val="0070C0"/>
                </a:solidFill>
              </a:rPr>
              <a:t>static keyword </a:t>
            </a:r>
            <a:r>
              <a:rPr lang="en-US" dirty="0"/>
              <a:t>has different meanings when used with different types. We can use static keyword with:</a:t>
            </a:r>
          </a:p>
          <a:p>
            <a:r>
              <a:rPr lang="en-US" b="1" dirty="0">
                <a:solidFill>
                  <a:srgbClr val="00B050"/>
                </a:solidFill>
              </a:rPr>
              <a:t>Static Variables :</a:t>
            </a:r>
            <a:r>
              <a:rPr lang="en-US" dirty="0">
                <a:solidFill>
                  <a:srgbClr val="00B050"/>
                </a:solidFill>
              </a:rPr>
              <a:t> Variables in a function, Variables in a class</a:t>
            </a:r>
            <a:br>
              <a:rPr lang="en-US" dirty="0">
                <a:solidFill>
                  <a:srgbClr val="00B050"/>
                </a:solidFill>
              </a:rPr>
            </a:br>
            <a:r>
              <a:rPr lang="en-US" b="1" dirty="0">
                <a:solidFill>
                  <a:srgbClr val="00B050"/>
                </a:solidFill>
              </a:rPr>
              <a:t>Static Members of Class : </a:t>
            </a:r>
            <a:r>
              <a:rPr lang="en-US" dirty="0">
                <a:solidFill>
                  <a:srgbClr val="00B050"/>
                </a:solidFill>
              </a:rPr>
              <a:t>Class objects and Functions in a class</a:t>
            </a:r>
          </a:p>
          <a:p>
            <a:endParaRPr lang="en-US" dirty="0"/>
          </a:p>
        </p:txBody>
      </p:sp>
    </p:spTree>
    <p:extLst>
      <p:ext uri="{BB962C8B-B14F-4D97-AF65-F5344CB8AC3E}">
        <p14:creationId xmlns:p14="http://schemas.microsoft.com/office/powerpoint/2010/main" val="21584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324600"/>
          </a:xfrm>
        </p:spPr>
        <p:txBody>
          <a:bodyPr>
            <a:normAutofit fontScale="70000" lnSpcReduction="20000"/>
          </a:bodyPr>
          <a:lstStyle/>
          <a:p>
            <a:r>
              <a:rPr lang="en-IN" b="1" dirty="0"/>
              <a:t>Few points about classes</a:t>
            </a:r>
            <a:endParaRPr lang="en-US" dirty="0"/>
          </a:p>
          <a:p>
            <a:pPr lvl="0"/>
            <a:r>
              <a:rPr lang="en-IN" b="1" dirty="0"/>
              <a:t>Class name must start with an uppercase letter</a:t>
            </a:r>
            <a:r>
              <a:rPr lang="en-IN" dirty="0"/>
              <a:t>(Although this is not mandatory). If class name is made of more than one word, then first letter of each word must be in uppercase. </a:t>
            </a:r>
            <a:endParaRPr lang="en-US" dirty="0"/>
          </a:p>
          <a:p>
            <a:r>
              <a:rPr lang="en-IN" i="1" dirty="0"/>
              <a:t>Example</a:t>
            </a:r>
            <a:endParaRPr lang="en-US" dirty="0"/>
          </a:p>
          <a:p>
            <a:r>
              <a:rPr lang="en-IN" b="1" dirty="0">
                <a:solidFill>
                  <a:srgbClr val="FF0000"/>
                </a:solidFill>
              </a:rPr>
              <a:t>class Program, class </a:t>
            </a:r>
            <a:r>
              <a:rPr lang="en-IN" b="1" dirty="0" err="1">
                <a:solidFill>
                  <a:srgbClr val="FF0000"/>
                </a:solidFill>
              </a:rPr>
              <a:t>ExampleProgram</a:t>
            </a:r>
            <a:endParaRPr lang="en-US" dirty="0">
              <a:solidFill>
                <a:srgbClr val="FF0000"/>
              </a:solidFill>
            </a:endParaRPr>
          </a:p>
          <a:p>
            <a:pPr lvl="0"/>
            <a:r>
              <a:rPr lang="en-IN" b="1" dirty="0"/>
              <a:t>Classes contain, data members and member functions, and the access of these data members and variable depends on the access specifiers</a:t>
            </a:r>
            <a:endParaRPr lang="en-US" dirty="0"/>
          </a:p>
          <a:p>
            <a:pPr lvl="0"/>
            <a:r>
              <a:rPr lang="en-IN" b="1" dirty="0"/>
              <a:t>Class's member functions can be defined inside the class definition or outside the class definition.</a:t>
            </a:r>
            <a:endParaRPr lang="en-US" dirty="0"/>
          </a:p>
          <a:p>
            <a:pPr lvl="0"/>
            <a:r>
              <a:rPr lang="en-IN" b="1" dirty="0"/>
              <a:t>Class in C++ are similar to structures in C, the only difference being, class defaults to private access control, where as structure defaults to public.</a:t>
            </a:r>
            <a:endParaRPr lang="en-US" dirty="0"/>
          </a:p>
          <a:p>
            <a:pPr lvl="0"/>
            <a:r>
              <a:rPr lang="en-IN" b="1" dirty="0"/>
              <a:t>All the features of OOPS, revolve around classes in C++. Inheritance, Encapsulation, Abstraction etc.</a:t>
            </a:r>
            <a:endParaRPr lang="en-US" dirty="0"/>
          </a:p>
          <a:p>
            <a:pPr lvl="0"/>
            <a:r>
              <a:rPr lang="en-IN" b="1" dirty="0"/>
              <a:t>Objects of class holds separate copies of data members. We can create as many objects of a class as we need.</a:t>
            </a:r>
            <a:endParaRPr lang="en-US" dirty="0"/>
          </a:p>
        </p:txBody>
      </p:sp>
    </p:spTree>
    <p:extLst>
      <p:ext uri="{BB962C8B-B14F-4D97-AF65-F5344CB8AC3E}">
        <p14:creationId xmlns:p14="http://schemas.microsoft.com/office/powerpoint/2010/main" val="2236269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IN" b="1" dirty="0">
                <a:solidFill>
                  <a:srgbClr val="FF0000"/>
                </a:solidFill>
              </a:rPr>
              <a:t>Static variables in a Function</a:t>
            </a:r>
            <a:r>
              <a:rPr lang="en-IN" dirty="0"/>
              <a:t>: When a variable is declared as static, space for </a:t>
            </a:r>
            <a:r>
              <a:rPr lang="en-IN" b="1" dirty="0"/>
              <a:t>it gets allocated for the lifetime of the program</a:t>
            </a:r>
            <a:r>
              <a:rPr lang="en-IN" dirty="0"/>
              <a:t>.</a:t>
            </a:r>
          </a:p>
          <a:p>
            <a:r>
              <a:rPr lang="en-IN" dirty="0"/>
              <a:t> Even if the function is called multiple times, space for the static variable is allocated only once and the value of variable in the previous call gets carried through the next function call</a:t>
            </a:r>
            <a:endParaRPr lang="en-US" dirty="0"/>
          </a:p>
          <a:p>
            <a:endParaRPr lang="en-US" dirty="0"/>
          </a:p>
        </p:txBody>
      </p:sp>
    </p:spTree>
    <p:extLst>
      <p:ext uri="{BB962C8B-B14F-4D97-AF65-F5344CB8AC3E}">
        <p14:creationId xmlns:p14="http://schemas.microsoft.com/office/powerpoint/2010/main" val="3952163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55000" lnSpcReduction="20000"/>
          </a:bodyPr>
          <a:lstStyle/>
          <a:p>
            <a:r>
              <a:rPr lang="en-US" b="1" dirty="0"/>
              <a:t>// C++ program to demonstrate the use of static </a:t>
            </a:r>
            <a:r>
              <a:rPr lang="en-US" b="1" dirty="0" err="1">
                <a:solidFill>
                  <a:srgbClr val="FF0000"/>
                </a:solidFill>
              </a:rPr>
              <a:t>Static</a:t>
            </a:r>
            <a:r>
              <a:rPr lang="en-US" b="1" dirty="0">
                <a:solidFill>
                  <a:srgbClr val="FF0000"/>
                </a:solidFill>
              </a:rPr>
              <a:t> variables in a Function</a:t>
            </a:r>
            <a:endParaRPr lang="en-US" dirty="0">
              <a:solidFill>
                <a:srgbClr val="FF0000"/>
              </a:solidFill>
            </a:endParaRPr>
          </a:p>
          <a:p>
            <a:r>
              <a:rPr lang="en-US" b="1" dirty="0"/>
              <a:t>#include &lt;</a:t>
            </a:r>
            <a:r>
              <a:rPr lang="en-US" b="1" dirty="0" err="1"/>
              <a:t>iostream</a:t>
            </a:r>
            <a:r>
              <a:rPr lang="en-US" b="1" dirty="0"/>
              <a:t>&gt;</a:t>
            </a:r>
            <a:endParaRPr lang="en-US" dirty="0"/>
          </a:p>
          <a:p>
            <a:r>
              <a:rPr lang="en-US" b="1" dirty="0"/>
              <a:t>#include &lt;string&gt;</a:t>
            </a:r>
            <a:endParaRPr lang="en-US" dirty="0"/>
          </a:p>
          <a:p>
            <a:r>
              <a:rPr lang="en-US" b="1" dirty="0"/>
              <a:t>using namespace </a:t>
            </a:r>
            <a:r>
              <a:rPr lang="en-US" b="1" dirty="0" err="1"/>
              <a:t>std</a:t>
            </a:r>
            <a:r>
              <a:rPr lang="en-US" b="1" dirty="0"/>
              <a:t>;</a:t>
            </a:r>
            <a:endParaRPr lang="en-US" dirty="0"/>
          </a:p>
          <a:p>
            <a:r>
              <a:rPr lang="en-US" b="1" dirty="0"/>
              <a:t> </a:t>
            </a:r>
            <a:endParaRPr lang="en-US" dirty="0"/>
          </a:p>
          <a:p>
            <a:r>
              <a:rPr lang="en-US" b="1" dirty="0"/>
              <a:t>void count1()</a:t>
            </a:r>
            <a:endParaRPr lang="en-US" dirty="0"/>
          </a:p>
          <a:p>
            <a:r>
              <a:rPr lang="en-US" b="1" dirty="0"/>
              <a:t>{</a:t>
            </a:r>
            <a:endParaRPr lang="en-US" dirty="0"/>
          </a:p>
          <a:p>
            <a:r>
              <a:rPr lang="en-US" b="1" dirty="0"/>
              <a:t>    // static variable</a:t>
            </a:r>
            <a:endParaRPr lang="en-US" dirty="0"/>
          </a:p>
          <a:p>
            <a:r>
              <a:rPr lang="en-US" b="1" dirty="0">
                <a:solidFill>
                  <a:srgbClr val="FF0000"/>
                </a:solidFill>
              </a:rPr>
              <a:t>    static </a:t>
            </a:r>
            <a:r>
              <a:rPr lang="en-US" b="1" dirty="0" err="1">
                <a:solidFill>
                  <a:srgbClr val="FF0000"/>
                </a:solidFill>
              </a:rPr>
              <a:t>int</a:t>
            </a:r>
            <a:r>
              <a:rPr lang="en-US" b="1" dirty="0">
                <a:solidFill>
                  <a:srgbClr val="FF0000"/>
                </a:solidFill>
              </a:rPr>
              <a:t> c = 0;</a:t>
            </a:r>
            <a:endParaRPr lang="en-US" dirty="0">
              <a:solidFill>
                <a:srgbClr val="FF0000"/>
              </a:solidFill>
            </a:endParaRPr>
          </a:p>
          <a:p>
            <a:r>
              <a:rPr lang="en-US" b="1" dirty="0"/>
              <a:t>    </a:t>
            </a:r>
            <a:r>
              <a:rPr lang="en-US" b="1" dirty="0" err="1"/>
              <a:t>cout</a:t>
            </a:r>
            <a:r>
              <a:rPr lang="en-US" b="1" dirty="0"/>
              <a:t> &lt;&lt; c &lt;&lt; " ";</a:t>
            </a:r>
            <a:endParaRPr lang="en-US" dirty="0"/>
          </a:p>
          <a:p>
            <a:r>
              <a:rPr lang="en-US" b="1" dirty="0"/>
              <a:t>    // value is updated and will be carried to next function calls</a:t>
            </a:r>
            <a:endParaRPr lang="en-US" dirty="0"/>
          </a:p>
          <a:p>
            <a:r>
              <a:rPr lang="en-US" b="1" dirty="0"/>
              <a:t>    </a:t>
            </a:r>
            <a:r>
              <a:rPr lang="en-US" b="1" dirty="0" err="1"/>
              <a:t>c++</a:t>
            </a:r>
            <a:r>
              <a:rPr lang="en-US" b="1" dirty="0"/>
              <a:t>;</a:t>
            </a:r>
            <a:endParaRPr lang="en-US" dirty="0"/>
          </a:p>
          <a:p>
            <a:r>
              <a:rPr lang="en-US" b="1" dirty="0"/>
              <a:t>}</a:t>
            </a:r>
            <a:endParaRPr lang="en-US" dirty="0"/>
          </a:p>
          <a:p>
            <a:r>
              <a:rPr lang="en-US" b="1" dirty="0"/>
              <a:t> </a:t>
            </a:r>
            <a:endParaRPr lang="en-US" dirty="0"/>
          </a:p>
          <a:p>
            <a:r>
              <a:rPr lang="en-US" b="1" dirty="0" err="1"/>
              <a:t>int</a:t>
            </a:r>
            <a:r>
              <a:rPr lang="en-US" b="1" dirty="0"/>
              <a:t> main()</a:t>
            </a:r>
            <a:endParaRPr lang="en-US" dirty="0"/>
          </a:p>
          <a:p>
            <a:r>
              <a:rPr lang="en-US" b="1" dirty="0"/>
              <a:t>{</a:t>
            </a:r>
            <a:endParaRPr lang="en-US" dirty="0"/>
          </a:p>
          <a:p>
            <a:r>
              <a:rPr lang="en-US" b="1" dirty="0"/>
              <a:t>    for (</a:t>
            </a:r>
            <a:r>
              <a:rPr lang="en-US" b="1" dirty="0" err="1"/>
              <a:t>int</a:t>
            </a:r>
            <a:r>
              <a:rPr lang="en-US" b="1" dirty="0"/>
              <a:t> </a:t>
            </a:r>
            <a:r>
              <a:rPr lang="en-US" b="1" dirty="0" err="1"/>
              <a:t>i</a:t>
            </a:r>
            <a:r>
              <a:rPr lang="en-US" b="1" dirty="0"/>
              <a:t>=0; </a:t>
            </a:r>
            <a:r>
              <a:rPr lang="en-US" b="1" dirty="0" err="1"/>
              <a:t>i</a:t>
            </a:r>
            <a:r>
              <a:rPr lang="en-US" b="1" dirty="0"/>
              <a:t>&lt;5; </a:t>
            </a:r>
            <a:r>
              <a:rPr lang="en-US" b="1" dirty="0" err="1"/>
              <a:t>i</a:t>
            </a:r>
            <a:r>
              <a:rPr lang="en-US" b="1" dirty="0"/>
              <a:t>++)</a:t>
            </a:r>
            <a:endParaRPr lang="en-US" dirty="0"/>
          </a:p>
          <a:p>
            <a:r>
              <a:rPr lang="en-US" b="1" dirty="0"/>
              <a:t>        count1();</a:t>
            </a:r>
            <a:endParaRPr lang="en-US" dirty="0"/>
          </a:p>
          <a:p>
            <a:r>
              <a:rPr lang="en-US" b="1" dirty="0"/>
              <a:t>    return 0;</a:t>
            </a:r>
            <a:endParaRPr lang="en-US" dirty="0"/>
          </a:p>
          <a:p>
            <a:r>
              <a:rPr lang="en-US" b="1" dirty="0"/>
              <a:t>}</a:t>
            </a:r>
            <a:endParaRPr lang="en-US" dirty="0"/>
          </a:p>
          <a:p>
            <a:endParaRPr lang="en-US" dirty="0"/>
          </a:p>
        </p:txBody>
      </p:sp>
      <p:sp>
        <p:nvSpPr>
          <p:cNvPr id="2" name="Rectangle 1"/>
          <p:cNvSpPr/>
          <p:nvPr/>
        </p:nvSpPr>
        <p:spPr>
          <a:xfrm>
            <a:off x="4572000" y="4953000"/>
            <a:ext cx="4572000" cy="646331"/>
          </a:xfrm>
          <a:prstGeom prst="rect">
            <a:avLst/>
          </a:prstGeom>
        </p:spPr>
        <p:txBody>
          <a:bodyPr>
            <a:spAutoFit/>
          </a:bodyPr>
          <a:lstStyle/>
          <a:p>
            <a:r>
              <a:rPr lang="en-US" b="1" dirty="0"/>
              <a:t>Output:</a:t>
            </a:r>
            <a:endParaRPr lang="en-US" dirty="0"/>
          </a:p>
          <a:p>
            <a:r>
              <a:rPr lang="en-US" b="1" dirty="0"/>
              <a:t>0 1 2 3 4</a:t>
            </a:r>
            <a:endParaRPr lang="en-US" dirty="0"/>
          </a:p>
        </p:txBody>
      </p:sp>
    </p:spTree>
    <p:extLst>
      <p:ext uri="{BB962C8B-B14F-4D97-AF65-F5344CB8AC3E}">
        <p14:creationId xmlns:p14="http://schemas.microsoft.com/office/powerpoint/2010/main" val="395216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IN" b="1" dirty="0">
                <a:solidFill>
                  <a:srgbClr val="FF0000"/>
                </a:solidFill>
              </a:rPr>
              <a:t>Static variables in a class</a:t>
            </a:r>
            <a:r>
              <a:rPr lang="en-IN" dirty="0"/>
              <a:t>: As the variables declared as static are initialized only once as they are allocated space in separate static storage so, the static variables </a:t>
            </a:r>
            <a:r>
              <a:rPr lang="en-IN" b="1" dirty="0"/>
              <a:t>in a class are shared by the objects.</a:t>
            </a:r>
            <a:r>
              <a:rPr lang="en-IN" dirty="0"/>
              <a:t> </a:t>
            </a:r>
          </a:p>
          <a:p>
            <a:r>
              <a:rPr lang="en-IN" dirty="0"/>
              <a:t>There can not be multiple copies of same static variables for different objects.</a:t>
            </a:r>
          </a:p>
          <a:p>
            <a:r>
              <a:rPr lang="en-IN" dirty="0"/>
              <a:t>Because of this reason static variables can not be initialized using constructors.</a:t>
            </a:r>
            <a:endParaRPr lang="en-US" dirty="0"/>
          </a:p>
          <a:p>
            <a:endParaRPr lang="en-US" dirty="0"/>
          </a:p>
        </p:txBody>
      </p:sp>
    </p:spTree>
    <p:extLst>
      <p:ext uri="{BB962C8B-B14F-4D97-AF65-F5344CB8AC3E}">
        <p14:creationId xmlns:p14="http://schemas.microsoft.com/office/powerpoint/2010/main" val="3952163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55000" lnSpcReduction="20000"/>
          </a:bodyPr>
          <a:lstStyle/>
          <a:p>
            <a:r>
              <a:rPr lang="en-IN" b="1" dirty="0"/>
              <a:t>static data member</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class </a:t>
            </a:r>
            <a:r>
              <a:rPr lang="en-IN" dirty="0" err="1"/>
              <a:t>staticmem</a:t>
            </a:r>
            <a:endParaRPr lang="en-US" dirty="0"/>
          </a:p>
          <a:p>
            <a:r>
              <a:rPr lang="en-IN" dirty="0"/>
              <a:t>{</a:t>
            </a:r>
            <a:endParaRPr lang="en-US" dirty="0"/>
          </a:p>
          <a:p>
            <a:r>
              <a:rPr lang="en-IN" dirty="0"/>
              <a:t> </a:t>
            </a:r>
            <a:endParaRPr lang="en-US" dirty="0"/>
          </a:p>
          <a:p>
            <a:r>
              <a:rPr lang="en-IN" dirty="0"/>
              <a:t>public:</a:t>
            </a:r>
            <a:endParaRPr lang="en-US" dirty="0"/>
          </a:p>
          <a:p>
            <a:r>
              <a:rPr lang="en-IN" dirty="0">
                <a:solidFill>
                  <a:srgbClr val="FF0000"/>
                </a:solidFill>
              </a:rPr>
              <a:t>static </a:t>
            </a:r>
            <a:r>
              <a:rPr lang="en-IN" dirty="0" err="1">
                <a:solidFill>
                  <a:srgbClr val="FF0000"/>
                </a:solidFill>
              </a:rPr>
              <a:t>int</a:t>
            </a:r>
            <a:r>
              <a:rPr lang="en-IN" dirty="0">
                <a:solidFill>
                  <a:srgbClr val="FF0000"/>
                </a:solidFill>
              </a:rPr>
              <a:t> c;</a:t>
            </a:r>
            <a:endParaRPr lang="en-US" dirty="0">
              <a:solidFill>
                <a:srgbClr val="FF0000"/>
              </a:solidFill>
            </a:endParaRPr>
          </a:p>
          <a:p>
            <a:r>
              <a:rPr lang="en-IN" dirty="0" err="1"/>
              <a:t>staticmem</a:t>
            </a:r>
            <a:r>
              <a:rPr lang="en-IN" dirty="0"/>
              <a:t>()</a:t>
            </a:r>
            <a:endParaRPr lang="en-US" dirty="0"/>
          </a:p>
          <a:p>
            <a:r>
              <a:rPr lang="en-IN" dirty="0"/>
              <a:t>{</a:t>
            </a:r>
            <a:endParaRPr lang="en-US" dirty="0"/>
          </a:p>
          <a:p>
            <a:r>
              <a:rPr lang="en-IN" dirty="0" err="1"/>
              <a:t>cout</a:t>
            </a:r>
            <a:r>
              <a:rPr lang="en-IN" dirty="0"/>
              <a:t>&lt;&lt;"\n c= "&lt;&lt;++c;</a:t>
            </a:r>
            <a:endParaRPr lang="en-US" dirty="0"/>
          </a:p>
          <a:p>
            <a:r>
              <a:rPr lang="en-IN" dirty="0"/>
              <a:t>}</a:t>
            </a:r>
            <a:endParaRPr lang="en-US" dirty="0"/>
          </a:p>
          <a:p>
            <a:r>
              <a:rPr lang="en-IN" dirty="0"/>
              <a:t>};</a:t>
            </a:r>
            <a:endParaRPr lang="en-US" dirty="0"/>
          </a:p>
          <a:p>
            <a:r>
              <a:rPr lang="en-IN" dirty="0" err="1"/>
              <a:t>int</a:t>
            </a:r>
            <a:r>
              <a:rPr lang="en-IN" dirty="0"/>
              <a:t> </a:t>
            </a:r>
            <a:r>
              <a:rPr lang="en-IN" dirty="0" err="1"/>
              <a:t>staticmem</a:t>
            </a:r>
            <a:r>
              <a:rPr lang="en-IN" dirty="0"/>
              <a:t>::c;</a:t>
            </a:r>
            <a:endParaRPr lang="en-US" dirty="0"/>
          </a:p>
          <a:p>
            <a:r>
              <a:rPr lang="en-IN" dirty="0" err="1"/>
              <a:t>int</a:t>
            </a:r>
            <a:r>
              <a:rPr lang="en-IN" dirty="0"/>
              <a:t> main()</a:t>
            </a:r>
            <a:endParaRPr lang="en-US" dirty="0"/>
          </a:p>
          <a:p>
            <a:r>
              <a:rPr lang="en-IN" dirty="0"/>
              <a:t>{</a:t>
            </a:r>
            <a:endParaRPr lang="en-US" dirty="0"/>
          </a:p>
          <a:p>
            <a:r>
              <a:rPr lang="en-IN" dirty="0" err="1">
                <a:solidFill>
                  <a:srgbClr val="FF0000"/>
                </a:solidFill>
              </a:rPr>
              <a:t>staticmem</a:t>
            </a:r>
            <a:r>
              <a:rPr lang="en-IN" dirty="0">
                <a:solidFill>
                  <a:srgbClr val="FF0000"/>
                </a:solidFill>
              </a:rPr>
              <a:t> s1;</a:t>
            </a:r>
            <a:endParaRPr lang="en-US" dirty="0">
              <a:solidFill>
                <a:srgbClr val="FF0000"/>
              </a:solidFill>
            </a:endParaRPr>
          </a:p>
          <a:p>
            <a:r>
              <a:rPr lang="en-IN" dirty="0" err="1">
                <a:solidFill>
                  <a:srgbClr val="FF0000"/>
                </a:solidFill>
              </a:rPr>
              <a:t>staticmem</a:t>
            </a:r>
            <a:r>
              <a:rPr lang="en-IN" dirty="0">
                <a:solidFill>
                  <a:srgbClr val="FF0000"/>
                </a:solidFill>
              </a:rPr>
              <a:t> s2;</a:t>
            </a:r>
            <a:endParaRPr lang="en-US" dirty="0">
              <a:solidFill>
                <a:srgbClr val="FF0000"/>
              </a:solidFill>
            </a:endParaRPr>
          </a:p>
          <a:p>
            <a:r>
              <a:rPr lang="en-IN" dirty="0" err="1">
                <a:solidFill>
                  <a:srgbClr val="FF0000"/>
                </a:solidFill>
              </a:rPr>
              <a:t>staticmem</a:t>
            </a:r>
            <a:r>
              <a:rPr lang="en-IN" dirty="0">
                <a:solidFill>
                  <a:srgbClr val="FF0000"/>
                </a:solidFill>
              </a:rPr>
              <a:t> s3;</a:t>
            </a:r>
            <a:endParaRPr lang="en-US" dirty="0">
              <a:solidFill>
                <a:srgbClr val="FF0000"/>
              </a:solidFill>
            </a:endParaRPr>
          </a:p>
          <a:p>
            <a:r>
              <a:rPr lang="en-IN" dirty="0"/>
              <a:t>return 0;</a:t>
            </a:r>
            <a:endParaRPr lang="en-US" dirty="0"/>
          </a:p>
          <a:p>
            <a:r>
              <a:rPr lang="en-IN" dirty="0"/>
              <a:t>}</a:t>
            </a:r>
            <a:endParaRPr lang="en-US" dirty="0"/>
          </a:p>
          <a:p>
            <a:r>
              <a:rPr lang="en-IN" b="1" dirty="0"/>
              <a:t> </a:t>
            </a:r>
            <a:endParaRPr lang="en-US" dirty="0"/>
          </a:p>
          <a:p>
            <a:endParaRPr lang="en-US" dirty="0"/>
          </a:p>
        </p:txBody>
      </p:sp>
      <p:sp>
        <p:nvSpPr>
          <p:cNvPr id="2" name="Rectangle 1"/>
          <p:cNvSpPr/>
          <p:nvPr/>
        </p:nvSpPr>
        <p:spPr>
          <a:xfrm>
            <a:off x="4495800" y="4800600"/>
            <a:ext cx="4572000" cy="1200329"/>
          </a:xfrm>
          <a:prstGeom prst="rect">
            <a:avLst/>
          </a:prstGeom>
        </p:spPr>
        <p:txBody>
          <a:bodyPr>
            <a:spAutoFit/>
          </a:bodyPr>
          <a:lstStyle/>
          <a:p>
            <a:r>
              <a:rPr lang="en-IN" b="1" dirty="0"/>
              <a:t>output:</a:t>
            </a:r>
            <a:endParaRPr lang="en-US" dirty="0"/>
          </a:p>
          <a:p>
            <a:r>
              <a:rPr lang="en-IN" b="1" dirty="0"/>
              <a:t> c= 1</a:t>
            </a:r>
            <a:endParaRPr lang="en-US" dirty="0"/>
          </a:p>
          <a:p>
            <a:r>
              <a:rPr lang="en-IN" b="1" dirty="0"/>
              <a:t> c= 2</a:t>
            </a:r>
            <a:endParaRPr lang="en-US" dirty="0"/>
          </a:p>
          <a:p>
            <a:r>
              <a:rPr lang="en-IN" b="1" dirty="0"/>
              <a:t> c= 3</a:t>
            </a:r>
            <a:endParaRPr lang="en-US" dirty="0"/>
          </a:p>
        </p:txBody>
      </p:sp>
    </p:spTree>
    <p:extLst>
      <p:ext uri="{BB962C8B-B14F-4D97-AF65-F5344CB8AC3E}">
        <p14:creationId xmlns:p14="http://schemas.microsoft.com/office/powerpoint/2010/main" val="3952163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r>
              <a:rPr lang="en-US" sz="1600" b="1" dirty="0">
                <a:solidFill>
                  <a:srgbClr val="FF0000"/>
                </a:solidFill>
              </a:rPr>
              <a:t>Static Member Function:</a:t>
            </a:r>
          </a:p>
          <a:p>
            <a:r>
              <a:rPr lang="en-US" sz="1600" b="1" dirty="0">
                <a:solidFill>
                  <a:srgbClr val="FF0000"/>
                </a:solidFill>
              </a:rPr>
              <a:t>A static member function can access the static data members only</a:t>
            </a:r>
          </a:p>
          <a:p>
            <a:r>
              <a:rPr lang="en-US" sz="1600" dirty="0"/>
              <a:t>#include &lt;</a:t>
            </a:r>
            <a:r>
              <a:rPr lang="en-US" sz="1600" dirty="0" err="1"/>
              <a:t>iostream</a:t>
            </a:r>
            <a:r>
              <a:rPr lang="en-US" sz="1600" dirty="0"/>
              <a:t>&gt;</a:t>
            </a:r>
          </a:p>
          <a:p>
            <a:r>
              <a:rPr lang="en-US" sz="1600" b="1" dirty="0"/>
              <a:t>using</a:t>
            </a:r>
            <a:r>
              <a:rPr lang="en-US" sz="1600" dirty="0"/>
              <a:t> </a:t>
            </a:r>
            <a:r>
              <a:rPr lang="en-US" sz="1600" b="1" dirty="0"/>
              <a:t>namespace</a:t>
            </a:r>
            <a:r>
              <a:rPr lang="en-US" sz="1600" dirty="0"/>
              <a:t> </a:t>
            </a:r>
            <a:r>
              <a:rPr lang="en-US" sz="1600" dirty="0" err="1"/>
              <a:t>std</a:t>
            </a:r>
            <a:r>
              <a:rPr lang="en-US" sz="1600" dirty="0"/>
              <a:t>;</a:t>
            </a:r>
          </a:p>
          <a:p>
            <a:r>
              <a:rPr lang="en-US" sz="1600" dirty="0"/>
              <a:t> </a:t>
            </a:r>
            <a:r>
              <a:rPr lang="en-US" sz="1600" b="1" dirty="0"/>
              <a:t>class</a:t>
            </a:r>
            <a:r>
              <a:rPr lang="en-US" sz="1600" dirty="0"/>
              <a:t> Demo</a:t>
            </a:r>
          </a:p>
          <a:p>
            <a:r>
              <a:rPr lang="en-US" sz="1600" dirty="0"/>
              <a:t>{        </a:t>
            </a:r>
            <a:r>
              <a:rPr lang="en-US" sz="1600" b="1" dirty="0"/>
              <a:t>private</a:t>
            </a:r>
            <a:r>
              <a:rPr lang="en-US" sz="1600" dirty="0"/>
              <a:t>:        </a:t>
            </a:r>
          </a:p>
          <a:p>
            <a:r>
              <a:rPr lang="en-US" sz="1600" dirty="0">
                <a:solidFill>
                  <a:srgbClr val="FF0000"/>
                </a:solidFill>
              </a:rPr>
              <a:t>                </a:t>
            </a:r>
            <a:r>
              <a:rPr lang="en-US" sz="1600" b="1" dirty="0">
                <a:solidFill>
                  <a:srgbClr val="FF0000"/>
                </a:solidFill>
              </a:rPr>
              <a:t>static</a:t>
            </a:r>
            <a:r>
              <a:rPr lang="en-US" sz="1600" dirty="0">
                <a:solidFill>
                  <a:srgbClr val="FF0000"/>
                </a:solidFill>
              </a:rPr>
              <a:t> </a:t>
            </a:r>
            <a:r>
              <a:rPr lang="en-US" sz="1600" b="1" dirty="0" err="1">
                <a:solidFill>
                  <a:srgbClr val="FF0000"/>
                </a:solidFill>
              </a:rPr>
              <a:t>int</a:t>
            </a:r>
            <a:r>
              <a:rPr lang="en-US" sz="1600" dirty="0">
                <a:solidFill>
                  <a:srgbClr val="FF0000"/>
                </a:solidFill>
              </a:rPr>
              <a:t> X;</a:t>
            </a:r>
          </a:p>
          <a:p>
            <a:r>
              <a:rPr lang="en-US" sz="1600" dirty="0"/>
              <a:t>         </a:t>
            </a:r>
            <a:r>
              <a:rPr lang="en-US" sz="1600" b="1" dirty="0"/>
              <a:t>public</a:t>
            </a:r>
            <a:r>
              <a:rPr lang="en-US" sz="1600" dirty="0"/>
              <a:t>:</a:t>
            </a:r>
          </a:p>
          <a:p>
            <a:r>
              <a:rPr lang="en-US" sz="1600" dirty="0">
                <a:solidFill>
                  <a:srgbClr val="FF0000"/>
                </a:solidFill>
              </a:rPr>
              <a:t>                </a:t>
            </a:r>
            <a:r>
              <a:rPr lang="en-US" sz="1600" b="1" dirty="0">
                <a:solidFill>
                  <a:srgbClr val="FF0000"/>
                </a:solidFill>
              </a:rPr>
              <a:t>static</a:t>
            </a:r>
            <a:r>
              <a:rPr lang="en-US" sz="1600" dirty="0">
                <a:solidFill>
                  <a:srgbClr val="FF0000"/>
                </a:solidFill>
              </a:rPr>
              <a:t> </a:t>
            </a:r>
            <a:r>
              <a:rPr lang="en-US" sz="1600" b="1" dirty="0">
                <a:solidFill>
                  <a:srgbClr val="FF0000"/>
                </a:solidFill>
              </a:rPr>
              <a:t>void</a:t>
            </a:r>
            <a:r>
              <a:rPr lang="en-US" sz="1600" dirty="0">
                <a:solidFill>
                  <a:srgbClr val="FF0000"/>
                </a:solidFill>
              </a:rPr>
              <a:t> fun()</a:t>
            </a:r>
          </a:p>
          <a:p>
            <a:r>
              <a:rPr lang="en-US" sz="1600" dirty="0">
                <a:solidFill>
                  <a:srgbClr val="FF0000"/>
                </a:solidFill>
              </a:rPr>
              <a:t>                {</a:t>
            </a:r>
          </a:p>
          <a:p>
            <a:r>
              <a:rPr lang="en-US" sz="1600" dirty="0">
                <a:solidFill>
                  <a:srgbClr val="FF0000"/>
                </a:solidFill>
              </a:rPr>
              <a:t>                        </a:t>
            </a:r>
            <a:r>
              <a:rPr lang="en-US" sz="1600" dirty="0" err="1">
                <a:solidFill>
                  <a:srgbClr val="FF0000"/>
                </a:solidFill>
              </a:rPr>
              <a:t>cout</a:t>
            </a:r>
            <a:r>
              <a:rPr lang="en-US" sz="1600" dirty="0">
                <a:solidFill>
                  <a:srgbClr val="FF0000"/>
                </a:solidFill>
              </a:rPr>
              <a:t> &lt;&lt;"Value of X: " &lt;&lt; X++ &lt;&lt; </a:t>
            </a:r>
            <a:r>
              <a:rPr lang="en-US" sz="1600" dirty="0" err="1">
                <a:solidFill>
                  <a:srgbClr val="FF0000"/>
                </a:solidFill>
              </a:rPr>
              <a:t>endl</a:t>
            </a:r>
            <a:r>
              <a:rPr lang="en-US" sz="1600" dirty="0">
                <a:solidFill>
                  <a:srgbClr val="FF0000"/>
                </a:solidFill>
              </a:rPr>
              <a:t>;</a:t>
            </a:r>
          </a:p>
          <a:p>
            <a:r>
              <a:rPr lang="en-US" sz="1600" dirty="0">
                <a:solidFill>
                  <a:srgbClr val="FF0000"/>
                </a:solidFill>
              </a:rPr>
              <a:t>                }</a:t>
            </a:r>
          </a:p>
          <a:p>
            <a:r>
              <a:rPr lang="en-US" sz="1600" dirty="0"/>
              <a:t>};</a:t>
            </a:r>
          </a:p>
          <a:p>
            <a:r>
              <a:rPr lang="en-US" sz="1600" dirty="0"/>
              <a:t> //defining</a:t>
            </a:r>
          </a:p>
          <a:p>
            <a:r>
              <a:rPr lang="en-US" sz="1600" b="1" dirty="0" err="1">
                <a:solidFill>
                  <a:srgbClr val="FF0000"/>
                </a:solidFill>
              </a:rPr>
              <a:t>int</a:t>
            </a:r>
            <a:r>
              <a:rPr lang="en-US" sz="1600" dirty="0">
                <a:solidFill>
                  <a:srgbClr val="FF0000"/>
                </a:solidFill>
              </a:rPr>
              <a:t> Demo :: X =10;</a:t>
            </a:r>
          </a:p>
          <a:p>
            <a:r>
              <a:rPr lang="en-US" sz="1600" dirty="0"/>
              <a:t> </a:t>
            </a:r>
            <a:r>
              <a:rPr lang="en-US" sz="1600" b="1" dirty="0" err="1"/>
              <a:t>int</a:t>
            </a:r>
            <a:r>
              <a:rPr lang="en-US" sz="1600" dirty="0"/>
              <a:t> main()</a:t>
            </a:r>
          </a:p>
          <a:p>
            <a:r>
              <a:rPr lang="en-US" sz="1600" dirty="0"/>
              <a:t>{        Demo X;</a:t>
            </a:r>
          </a:p>
          <a:p>
            <a:r>
              <a:rPr lang="en-US" sz="1600" dirty="0"/>
              <a:t>for(</a:t>
            </a:r>
            <a:r>
              <a:rPr lang="en-US" sz="1600" dirty="0" err="1"/>
              <a:t>int</a:t>
            </a:r>
            <a:r>
              <a:rPr lang="en-US" sz="1600" dirty="0"/>
              <a:t> </a:t>
            </a:r>
            <a:r>
              <a:rPr lang="en-US" sz="1600" dirty="0" err="1"/>
              <a:t>i</a:t>
            </a:r>
            <a:r>
              <a:rPr lang="en-US" sz="1600" dirty="0"/>
              <a:t>=0;i&lt;5;i++)  </a:t>
            </a:r>
          </a:p>
          <a:p>
            <a:r>
              <a:rPr lang="en-US" sz="1600" dirty="0"/>
              <a:t>       </a:t>
            </a:r>
            <a:r>
              <a:rPr lang="en-US" sz="1600" dirty="0" err="1"/>
              <a:t>X.fun</a:t>
            </a:r>
            <a:r>
              <a:rPr lang="en-US" sz="1600" dirty="0"/>
              <a:t>();       </a:t>
            </a:r>
          </a:p>
          <a:p>
            <a:r>
              <a:rPr lang="en-US" sz="1600" dirty="0"/>
              <a:t>        </a:t>
            </a:r>
            <a:r>
              <a:rPr lang="en-US" sz="1600" b="1" dirty="0"/>
              <a:t>return</a:t>
            </a:r>
            <a:r>
              <a:rPr lang="en-US" sz="1600" dirty="0"/>
              <a:t> 0;</a:t>
            </a:r>
          </a:p>
          <a:p>
            <a:r>
              <a:rPr lang="en-US" sz="1600" dirty="0"/>
              <a:t>}</a:t>
            </a:r>
          </a:p>
        </p:txBody>
      </p:sp>
      <p:sp>
        <p:nvSpPr>
          <p:cNvPr id="2" name="Rectangle 1"/>
          <p:cNvSpPr/>
          <p:nvPr/>
        </p:nvSpPr>
        <p:spPr>
          <a:xfrm>
            <a:off x="6172200" y="4946073"/>
            <a:ext cx="4572000" cy="1754326"/>
          </a:xfrm>
          <a:prstGeom prst="rect">
            <a:avLst/>
          </a:prstGeom>
        </p:spPr>
        <p:txBody>
          <a:bodyPr>
            <a:spAutoFit/>
          </a:bodyPr>
          <a:lstStyle/>
          <a:p>
            <a:r>
              <a:rPr lang="en-US" b="1" dirty="0"/>
              <a:t>Output</a:t>
            </a:r>
            <a:endParaRPr lang="en-US" dirty="0"/>
          </a:p>
          <a:p>
            <a:r>
              <a:rPr lang="en-US" b="1" dirty="0"/>
              <a:t>Value of X: 10</a:t>
            </a:r>
          </a:p>
          <a:p>
            <a:r>
              <a:rPr lang="en-US" b="1" dirty="0"/>
              <a:t>Value of X: 11</a:t>
            </a:r>
          </a:p>
          <a:p>
            <a:r>
              <a:rPr lang="en-US" b="1" dirty="0"/>
              <a:t>Value of X: 12</a:t>
            </a:r>
          </a:p>
          <a:p>
            <a:r>
              <a:rPr lang="en-US" b="1" dirty="0"/>
              <a:t>Value of X: 13</a:t>
            </a:r>
          </a:p>
          <a:p>
            <a:r>
              <a:rPr lang="en-US" b="1" dirty="0"/>
              <a:t>Value of X: 14</a:t>
            </a:r>
            <a:endParaRPr lang="en-US" dirty="0"/>
          </a:p>
        </p:txBody>
      </p:sp>
    </p:spTree>
    <p:extLst>
      <p:ext uri="{BB962C8B-B14F-4D97-AF65-F5344CB8AC3E}">
        <p14:creationId xmlns:p14="http://schemas.microsoft.com/office/powerpoint/2010/main" val="3952163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r>
              <a:rPr lang="en-IN" sz="1600" b="1" dirty="0">
                <a:solidFill>
                  <a:srgbClr val="FF0000"/>
                </a:solidFill>
              </a:rPr>
              <a:t>Class objects as static: Just like variables, objects also when declared as static have a scope till the lifetime of program.</a:t>
            </a:r>
            <a:endParaRPr lang="en-US" sz="1600" b="1" dirty="0">
              <a:solidFill>
                <a:srgbClr val="FF0000"/>
              </a:solidFill>
            </a:endParaRPr>
          </a:p>
          <a:p>
            <a:r>
              <a:rPr lang="en-IN" sz="1600" b="1" dirty="0"/>
              <a:t>#include&lt;</a:t>
            </a:r>
            <a:r>
              <a:rPr lang="en-IN" sz="1600" b="1" dirty="0" err="1"/>
              <a:t>iostream</a:t>
            </a:r>
            <a:r>
              <a:rPr lang="en-IN" sz="1600" b="1" dirty="0"/>
              <a:t>&gt;</a:t>
            </a:r>
            <a:endParaRPr lang="en-US" sz="1600" dirty="0"/>
          </a:p>
          <a:p>
            <a:r>
              <a:rPr lang="en-IN" sz="1600" b="1" dirty="0"/>
              <a:t>using namespace </a:t>
            </a:r>
            <a:r>
              <a:rPr lang="en-IN" sz="1600" b="1" dirty="0" err="1"/>
              <a:t>std</a:t>
            </a:r>
            <a:r>
              <a:rPr lang="en-IN" sz="1600" b="1" dirty="0"/>
              <a:t>;</a:t>
            </a:r>
            <a:endParaRPr lang="en-US" sz="1600" dirty="0"/>
          </a:p>
          <a:p>
            <a:r>
              <a:rPr lang="en-IN" sz="1600" b="1" dirty="0"/>
              <a:t> class A</a:t>
            </a:r>
            <a:endParaRPr lang="en-US" sz="1600" dirty="0"/>
          </a:p>
          <a:p>
            <a:r>
              <a:rPr lang="en-IN" sz="1600" b="1" dirty="0"/>
              <a:t>{</a:t>
            </a:r>
            <a:endParaRPr lang="en-US" sz="1600" dirty="0"/>
          </a:p>
          <a:p>
            <a:r>
              <a:rPr lang="en-IN" sz="1600" b="1" dirty="0"/>
              <a:t>        public:</a:t>
            </a:r>
            <a:endParaRPr lang="en-US" sz="1600" dirty="0"/>
          </a:p>
          <a:p>
            <a:r>
              <a:rPr lang="en-IN" sz="1600" b="1" dirty="0"/>
              <a:t>        A()</a:t>
            </a:r>
            <a:endParaRPr lang="en-US" sz="1600" dirty="0"/>
          </a:p>
          <a:p>
            <a:r>
              <a:rPr lang="en-IN" sz="1600" b="1" dirty="0"/>
              <a:t>        {   </a:t>
            </a:r>
            <a:r>
              <a:rPr lang="en-IN" sz="1600" b="1" dirty="0" err="1"/>
              <a:t>cout</a:t>
            </a:r>
            <a:r>
              <a:rPr lang="en-IN" sz="1600" b="1" dirty="0"/>
              <a:t> &lt;&lt; "Inside Constructor\n";       }</a:t>
            </a:r>
            <a:endParaRPr lang="en-US" sz="1600" dirty="0"/>
          </a:p>
          <a:p>
            <a:r>
              <a:rPr lang="en-IN" sz="1600" b="1" dirty="0"/>
              <a:t>        ~A()</a:t>
            </a:r>
            <a:endParaRPr lang="en-US" sz="1600" dirty="0"/>
          </a:p>
          <a:p>
            <a:r>
              <a:rPr lang="en-IN" sz="1600" b="1" dirty="0"/>
              <a:t>        {        </a:t>
            </a:r>
            <a:r>
              <a:rPr lang="en-IN" sz="1600" b="1" dirty="0" err="1"/>
              <a:t>cout</a:t>
            </a:r>
            <a:r>
              <a:rPr lang="en-IN" sz="1600" b="1" dirty="0"/>
              <a:t> &lt;&lt; "Inside Destructor\n";        }</a:t>
            </a:r>
            <a:endParaRPr lang="en-US" sz="1600" dirty="0"/>
          </a:p>
          <a:p>
            <a:r>
              <a:rPr lang="en-IN" sz="1600" b="1" dirty="0"/>
              <a:t>};</a:t>
            </a:r>
            <a:endParaRPr lang="en-US" sz="1600" dirty="0"/>
          </a:p>
          <a:p>
            <a:r>
              <a:rPr lang="en-IN" sz="1600" b="1" dirty="0"/>
              <a:t> </a:t>
            </a:r>
            <a:r>
              <a:rPr lang="en-IN" sz="1600" b="1" dirty="0" err="1"/>
              <a:t>int</a:t>
            </a:r>
            <a:r>
              <a:rPr lang="en-IN" sz="1600" b="1" dirty="0"/>
              <a:t> main()</a:t>
            </a:r>
            <a:endParaRPr lang="en-US" sz="1600" dirty="0"/>
          </a:p>
          <a:p>
            <a:r>
              <a:rPr lang="en-IN" sz="1600" b="1" dirty="0"/>
              <a:t>{</a:t>
            </a:r>
            <a:endParaRPr lang="en-US" sz="1600" dirty="0"/>
          </a:p>
          <a:p>
            <a:r>
              <a:rPr lang="en-IN" sz="1600" b="1" dirty="0"/>
              <a:t>    </a:t>
            </a:r>
            <a:r>
              <a:rPr lang="en-IN" sz="1600" b="1" dirty="0" err="1"/>
              <a:t>int</a:t>
            </a:r>
            <a:r>
              <a:rPr lang="en-IN" sz="1600" b="1" dirty="0"/>
              <a:t> x = 0;</a:t>
            </a:r>
            <a:endParaRPr lang="en-US" sz="1600" dirty="0"/>
          </a:p>
          <a:p>
            <a:r>
              <a:rPr lang="en-IN" sz="1600" b="1" dirty="0"/>
              <a:t>    if (x==0)</a:t>
            </a:r>
            <a:endParaRPr lang="en-US" sz="1600" dirty="0"/>
          </a:p>
          <a:p>
            <a:r>
              <a:rPr lang="en-IN" sz="1600" b="1" dirty="0"/>
              <a:t>    {</a:t>
            </a:r>
            <a:endParaRPr lang="en-US" sz="1600" dirty="0"/>
          </a:p>
          <a:p>
            <a:r>
              <a:rPr lang="en-IN" sz="1600" b="1" dirty="0"/>
              <a:t>        static A </a:t>
            </a:r>
            <a:r>
              <a:rPr lang="en-IN" sz="1600" b="1" dirty="0" err="1"/>
              <a:t>obj</a:t>
            </a:r>
            <a:r>
              <a:rPr lang="en-IN" sz="1600" b="1" dirty="0"/>
              <a:t>;</a:t>
            </a:r>
            <a:endParaRPr lang="en-US" sz="1600" dirty="0"/>
          </a:p>
          <a:p>
            <a:r>
              <a:rPr lang="en-IN" sz="1600" b="1" dirty="0"/>
              <a:t>    }</a:t>
            </a:r>
            <a:endParaRPr lang="en-US" sz="1600" dirty="0"/>
          </a:p>
          <a:p>
            <a:r>
              <a:rPr lang="en-IN" sz="1600" b="1" dirty="0"/>
              <a:t>    </a:t>
            </a:r>
            <a:r>
              <a:rPr lang="en-IN" sz="1600" b="1" dirty="0" err="1"/>
              <a:t>cout</a:t>
            </a:r>
            <a:r>
              <a:rPr lang="en-IN" sz="1600" b="1" dirty="0"/>
              <a:t> &lt;&lt; "End of main\n";</a:t>
            </a:r>
            <a:endParaRPr lang="en-US" sz="1600" dirty="0"/>
          </a:p>
          <a:p>
            <a:r>
              <a:rPr lang="en-IN" sz="1600" b="1" dirty="0"/>
              <a:t>    return 0;</a:t>
            </a:r>
            <a:endParaRPr lang="en-US" sz="1600" dirty="0"/>
          </a:p>
          <a:p>
            <a:r>
              <a:rPr lang="en-IN" sz="1600" b="1" dirty="0"/>
              <a:t>}</a:t>
            </a:r>
            <a:endParaRPr lang="en-US" sz="1600" dirty="0"/>
          </a:p>
        </p:txBody>
      </p:sp>
    </p:spTree>
    <p:extLst>
      <p:ext uri="{BB962C8B-B14F-4D97-AF65-F5344CB8AC3E}">
        <p14:creationId xmlns:p14="http://schemas.microsoft.com/office/powerpoint/2010/main" val="3952163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r>
              <a:rPr lang="en-IN" b="1" dirty="0"/>
              <a:t>Output:</a:t>
            </a:r>
            <a:endParaRPr lang="en-US" dirty="0"/>
          </a:p>
          <a:p>
            <a:pPr marL="0" indent="0">
              <a:buNone/>
            </a:pPr>
            <a:r>
              <a:rPr lang="en-IN" b="1" dirty="0"/>
              <a:t>Inside Constructor</a:t>
            </a:r>
            <a:endParaRPr lang="en-US" dirty="0"/>
          </a:p>
          <a:p>
            <a:pPr marL="0" indent="0">
              <a:buNone/>
            </a:pPr>
            <a:r>
              <a:rPr lang="en-IN" b="1" dirty="0"/>
              <a:t>End of main</a:t>
            </a:r>
            <a:endParaRPr lang="en-US" dirty="0"/>
          </a:p>
          <a:p>
            <a:pPr marL="0" indent="0">
              <a:buNone/>
            </a:pPr>
            <a:r>
              <a:rPr lang="en-IN" b="1" dirty="0"/>
              <a:t>Inside Destructor</a:t>
            </a:r>
            <a:endParaRPr lang="en-US" dirty="0"/>
          </a:p>
          <a:p>
            <a:endParaRPr lang="en-US" dirty="0"/>
          </a:p>
        </p:txBody>
      </p:sp>
    </p:spTree>
    <p:extLst>
      <p:ext uri="{BB962C8B-B14F-4D97-AF65-F5344CB8AC3E}">
        <p14:creationId xmlns:p14="http://schemas.microsoft.com/office/powerpoint/2010/main" val="3952163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85000" lnSpcReduction="20000"/>
          </a:bodyPr>
          <a:lstStyle/>
          <a:p>
            <a:r>
              <a:rPr lang="en-IN" b="1" dirty="0" err="1"/>
              <a:t>const</a:t>
            </a:r>
            <a:r>
              <a:rPr lang="en-IN" b="1" dirty="0"/>
              <a:t>- constant</a:t>
            </a:r>
            <a:endParaRPr lang="en-US" sz="2800" dirty="0"/>
          </a:p>
          <a:p>
            <a:pPr lvl="2"/>
            <a:r>
              <a:rPr lang="en-IN" sz="2800" b="1" dirty="0"/>
              <a:t>Constant Data Members of Class</a:t>
            </a:r>
            <a:endParaRPr lang="en-US" sz="2800" b="1" dirty="0"/>
          </a:p>
          <a:p>
            <a:pPr lvl="0" fontAlgn="auto"/>
            <a:r>
              <a:rPr lang="en-IN" dirty="0"/>
              <a:t>A const data member cannot be initialized at the time of declaration or within the member function definition.</a:t>
            </a:r>
            <a:endParaRPr lang="en-US" dirty="0"/>
          </a:p>
          <a:p>
            <a:pPr lvl="0" fontAlgn="auto"/>
            <a:r>
              <a:rPr lang="en-IN" dirty="0"/>
              <a:t>To initialize a const data member of a class, follow given syntax:</a:t>
            </a:r>
            <a:endParaRPr lang="en-US" dirty="0"/>
          </a:p>
          <a:p>
            <a:pPr lvl="0" fontAlgn="auto"/>
            <a:r>
              <a:rPr lang="en-IN" dirty="0"/>
              <a:t> </a:t>
            </a:r>
            <a:endParaRPr lang="en-US" dirty="0"/>
          </a:p>
          <a:p>
            <a:pPr lvl="0" fontAlgn="auto"/>
            <a:r>
              <a:rPr lang="en-IN" b="1" dirty="0"/>
              <a:t>Declaration</a:t>
            </a:r>
            <a:endParaRPr lang="en-US" dirty="0"/>
          </a:p>
          <a:p>
            <a:pPr lvl="0" fontAlgn="auto"/>
            <a:r>
              <a:rPr lang="en-IN" b="1" dirty="0">
                <a:solidFill>
                  <a:srgbClr val="FF0000"/>
                </a:solidFill>
              </a:rPr>
              <a:t>const </a:t>
            </a:r>
            <a:r>
              <a:rPr lang="en-IN" b="1" dirty="0">
                <a:solidFill>
                  <a:schemeClr val="accent3">
                    <a:lumMod val="50000"/>
                  </a:schemeClr>
                </a:solidFill>
              </a:rPr>
              <a:t>data_type</a:t>
            </a:r>
            <a:r>
              <a:rPr lang="en-IN" dirty="0"/>
              <a:t> </a:t>
            </a:r>
            <a:r>
              <a:rPr lang="en-IN" b="1" dirty="0">
                <a:solidFill>
                  <a:srgbClr val="0070C0"/>
                </a:solidFill>
              </a:rPr>
              <a:t>constant_member_name;</a:t>
            </a:r>
            <a:endParaRPr lang="en-US" b="1" dirty="0">
              <a:solidFill>
                <a:srgbClr val="0070C0"/>
              </a:solidFill>
            </a:endParaRPr>
          </a:p>
          <a:p>
            <a:pPr lvl="0" fontAlgn="auto"/>
            <a:r>
              <a:rPr lang="en-IN" dirty="0"/>
              <a:t> </a:t>
            </a:r>
            <a:endParaRPr lang="en-US" dirty="0"/>
          </a:p>
          <a:p>
            <a:pPr lvl="0" fontAlgn="auto"/>
            <a:r>
              <a:rPr lang="en-IN" b="1" dirty="0"/>
              <a:t>Initialization</a:t>
            </a:r>
            <a:endParaRPr lang="en-US" dirty="0"/>
          </a:p>
          <a:p>
            <a:pPr lvl="0" fontAlgn="auto"/>
            <a:r>
              <a:rPr lang="en-IN" b="1" dirty="0">
                <a:solidFill>
                  <a:srgbClr val="FF0000"/>
                </a:solidFill>
              </a:rPr>
              <a:t>class_name(): </a:t>
            </a:r>
            <a:r>
              <a:rPr lang="en-IN" b="1" dirty="0">
                <a:solidFill>
                  <a:schemeClr val="accent3">
                    <a:lumMod val="50000"/>
                  </a:schemeClr>
                </a:solidFill>
              </a:rPr>
              <a:t>constant_member_name</a:t>
            </a:r>
            <a:r>
              <a:rPr lang="en-IN" b="1" dirty="0">
                <a:solidFill>
                  <a:srgbClr val="0070C0"/>
                </a:solidFill>
              </a:rPr>
              <a:t>(value)</a:t>
            </a:r>
            <a:endParaRPr lang="en-US" b="1" dirty="0">
              <a:solidFill>
                <a:srgbClr val="0070C0"/>
              </a:solidFill>
            </a:endParaRPr>
          </a:p>
          <a:p>
            <a:pPr lvl="0" fontAlgn="auto"/>
            <a:r>
              <a:rPr lang="en-IN" dirty="0"/>
              <a:t>{</a:t>
            </a:r>
            <a:endParaRPr lang="en-US" dirty="0"/>
          </a:p>
          <a:p>
            <a:pPr lvl="0" fontAlgn="auto"/>
            <a:r>
              <a:rPr lang="en-IN" dirty="0"/>
              <a:t>}</a:t>
            </a:r>
            <a:endParaRPr lang="en-US" dirty="0"/>
          </a:p>
        </p:txBody>
      </p:sp>
    </p:spTree>
    <p:extLst>
      <p:ext uri="{BB962C8B-B14F-4D97-AF65-F5344CB8AC3E}">
        <p14:creationId xmlns:p14="http://schemas.microsoft.com/office/powerpoint/2010/main" val="4253994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55000" lnSpcReduction="20000"/>
          </a:bodyPr>
          <a:lstStyle/>
          <a:p>
            <a:r>
              <a:rPr lang="en-IN" b="1" dirty="0"/>
              <a:t> </a:t>
            </a:r>
            <a:endParaRPr lang="en-US" sz="2800" dirty="0"/>
          </a:p>
          <a:p>
            <a:r>
              <a:rPr lang="en-IN" dirty="0"/>
              <a:t>Ex:</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a:t>class Number</a:t>
            </a:r>
            <a:endParaRPr lang="en-US" dirty="0"/>
          </a:p>
          <a:p>
            <a:r>
              <a:rPr lang="en-IN" dirty="0"/>
              <a:t>{</a:t>
            </a:r>
            <a:endParaRPr lang="en-US" dirty="0"/>
          </a:p>
          <a:p>
            <a:r>
              <a:rPr lang="en-IN" dirty="0"/>
              <a:t>	private:</a:t>
            </a:r>
            <a:endParaRPr lang="en-US" dirty="0"/>
          </a:p>
          <a:p>
            <a:r>
              <a:rPr lang="en-IN" dirty="0"/>
              <a:t>		</a:t>
            </a:r>
            <a:r>
              <a:rPr lang="en-IN" b="1" dirty="0">
                <a:solidFill>
                  <a:srgbClr val="C00000"/>
                </a:solidFill>
              </a:rPr>
              <a:t>const </a:t>
            </a:r>
            <a:r>
              <a:rPr lang="en-IN" b="1" dirty="0" err="1">
                <a:solidFill>
                  <a:srgbClr val="C00000"/>
                </a:solidFill>
              </a:rPr>
              <a:t>int</a:t>
            </a:r>
            <a:r>
              <a:rPr lang="en-IN" b="1" dirty="0">
                <a:solidFill>
                  <a:srgbClr val="C00000"/>
                </a:solidFill>
              </a:rPr>
              <a:t> x;</a:t>
            </a:r>
            <a:endParaRPr lang="en-US" b="1" dirty="0">
              <a:solidFill>
                <a:srgbClr val="C00000"/>
              </a:solidFill>
            </a:endParaRPr>
          </a:p>
          <a:p>
            <a:r>
              <a:rPr lang="en-IN" dirty="0"/>
              <a:t>	public:</a:t>
            </a:r>
            <a:endParaRPr lang="en-US" dirty="0"/>
          </a:p>
          <a:p>
            <a:r>
              <a:rPr lang="en-IN" dirty="0"/>
              <a:t>		//const initialization</a:t>
            </a:r>
            <a:endParaRPr lang="en-US" dirty="0"/>
          </a:p>
          <a:p>
            <a:r>
              <a:rPr lang="en-IN" dirty="0"/>
              <a:t>		</a:t>
            </a:r>
            <a:r>
              <a:rPr lang="en-IN" b="1" dirty="0">
                <a:solidFill>
                  <a:srgbClr val="C00000"/>
                </a:solidFill>
              </a:rPr>
              <a:t>Number():x(36)</a:t>
            </a:r>
            <a:endParaRPr lang="en-US" b="1" dirty="0">
              <a:solidFill>
                <a:srgbClr val="C00000"/>
              </a:solidFill>
            </a:endParaRPr>
          </a:p>
          <a:p>
            <a:r>
              <a:rPr lang="en-IN" b="1" dirty="0">
                <a:solidFill>
                  <a:srgbClr val="C00000"/>
                </a:solidFill>
              </a:rPr>
              <a:t>		{</a:t>
            </a:r>
            <a:endParaRPr lang="en-US" b="1" dirty="0">
              <a:solidFill>
                <a:srgbClr val="C00000"/>
              </a:solidFill>
            </a:endParaRPr>
          </a:p>
          <a:p>
            <a:r>
              <a:rPr lang="en-IN" b="1" dirty="0">
                <a:solidFill>
                  <a:srgbClr val="C00000"/>
                </a:solidFill>
              </a:rPr>
              <a:t>		</a:t>
            </a:r>
            <a:endParaRPr lang="en-US" b="1" dirty="0">
              <a:solidFill>
                <a:srgbClr val="C00000"/>
              </a:solidFill>
            </a:endParaRPr>
          </a:p>
          <a:p>
            <a:r>
              <a:rPr lang="en-IN" b="1" dirty="0">
                <a:solidFill>
                  <a:srgbClr val="C00000"/>
                </a:solidFill>
              </a:rPr>
              <a:t>		}</a:t>
            </a:r>
            <a:endParaRPr lang="en-US" b="1" dirty="0">
              <a:solidFill>
                <a:srgbClr val="C00000"/>
              </a:solidFill>
            </a:endParaRPr>
          </a:p>
          <a:p>
            <a:r>
              <a:rPr lang="en-IN" dirty="0"/>
              <a:t>		//print function</a:t>
            </a:r>
            <a:endParaRPr lang="en-US" dirty="0"/>
          </a:p>
          <a:p>
            <a:r>
              <a:rPr lang="en-IN" dirty="0"/>
              <a:t>		void display()</a:t>
            </a:r>
            <a:endParaRPr lang="en-US" dirty="0"/>
          </a:p>
          <a:p>
            <a:r>
              <a:rPr lang="en-IN" dirty="0"/>
              <a:t>		{</a:t>
            </a:r>
            <a:endParaRPr lang="en-US" dirty="0"/>
          </a:p>
          <a:p>
            <a:r>
              <a:rPr lang="en-IN" dirty="0"/>
              <a:t>		    </a:t>
            </a:r>
            <a:r>
              <a:rPr lang="en-IN" dirty="0" err="1"/>
              <a:t>cout</a:t>
            </a:r>
            <a:r>
              <a:rPr lang="en-IN" dirty="0"/>
              <a:t>&lt;&lt;"x="&lt;&lt;x&lt;&lt;</a:t>
            </a:r>
            <a:r>
              <a:rPr lang="en-IN" dirty="0" err="1"/>
              <a:t>endl</a:t>
            </a:r>
            <a:r>
              <a:rPr lang="en-IN" dirty="0"/>
              <a:t>;</a:t>
            </a:r>
            <a:endParaRPr lang="en-US" dirty="0"/>
          </a:p>
          <a:p>
            <a:r>
              <a:rPr lang="en-IN" dirty="0"/>
              <a:t>		    </a:t>
            </a:r>
            <a:endParaRPr lang="en-US" dirty="0"/>
          </a:p>
          <a:p>
            <a:r>
              <a:rPr lang="en-IN" dirty="0"/>
              <a:t>		}</a:t>
            </a:r>
            <a:endParaRPr lang="en-US" dirty="0"/>
          </a:p>
          <a:p>
            <a:r>
              <a:rPr lang="en-IN" dirty="0"/>
              <a:t>};</a:t>
            </a:r>
            <a:endParaRPr lang="en-US" dirty="0"/>
          </a:p>
          <a:p>
            <a:endParaRPr lang="en-US" dirty="0"/>
          </a:p>
          <a:p>
            <a:endParaRPr lang="en-US" dirty="0"/>
          </a:p>
        </p:txBody>
      </p:sp>
      <p:sp>
        <p:nvSpPr>
          <p:cNvPr id="4" name="Rectangle 3"/>
          <p:cNvSpPr/>
          <p:nvPr/>
        </p:nvSpPr>
        <p:spPr>
          <a:xfrm>
            <a:off x="4572000" y="685800"/>
            <a:ext cx="4572000" cy="2031325"/>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dirty="0"/>
              <a:t>	Number NUM;</a:t>
            </a:r>
            <a:endParaRPr lang="en-US" dirty="0"/>
          </a:p>
          <a:p>
            <a:r>
              <a:rPr lang="en-IN" dirty="0"/>
              <a:t>	</a:t>
            </a:r>
            <a:r>
              <a:rPr lang="en-IN" dirty="0" err="1"/>
              <a:t>NUM.display</a:t>
            </a:r>
            <a:r>
              <a:rPr lang="en-IN" dirty="0"/>
              <a:t>();</a:t>
            </a:r>
            <a:endParaRPr lang="en-US" dirty="0"/>
          </a:p>
          <a:p>
            <a:r>
              <a:rPr lang="en-IN" dirty="0"/>
              <a:t>	</a:t>
            </a:r>
            <a:endParaRPr lang="en-US" dirty="0"/>
          </a:p>
          <a:p>
            <a:r>
              <a:rPr lang="en-IN" dirty="0"/>
              <a:t>	return 0;</a:t>
            </a:r>
            <a:endParaRPr lang="en-US" dirty="0"/>
          </a:p>
          <a:p>
            <a:r>
              <a:rPr lang="en-IN" dirty="0"/>
              <a:t>}</a:t>
            </a:r>
            <a:endParaRPr lang="en-US" dirty="0"/>
          </a:p>
        </p:txBody>
      </p:sp>
    </p:spTree>
    <p:extLst>
      <p:ext uri="{BB962C8B-B14F-4D97-AF65-F5344CB8AC3E}">
        <p14:creationId xmlns:p14="http://schemas.microsoft.com/office/powerpoint/2010/main" val="4253994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lvl="0"/>
            <a:r>
              <a:rPr lang="en-IN" b="1" dirty="0">
                <a:solidFill>
                  <a:srgbClr val="C00000"/>
                </a:solidFill>
              </a:rPr>
              <a:t>Const member functions in C++</a:t>
            </a:r>
            <a:endParaRPr lang="en-US" b="1" dirty="0">
              <a:solidFill>
                <a:srgbClr val="C00000"/>
              </a:solidFill>
            </a:endParaRPr>
          </a:p>
          <a:p>
            <a:r>
              <a:rPr lang="en-IN" dirty="0"/>
              <a:t>The const member functions are the functions which are declared as </a:t>
            </a:r>
            <a:r>
              <a:rPr lang="en-IN" b="1" dirty="0">
                <a:solidFill>
                  <a:srgbClr val="C00000"/>
                </a:solidFill>
              </a:rPr>
              <a:t>constant in the program</a:t>
            </a:r>
            <a:r>
              <a:rPr lang="en-IN" dirty="0"/>
              <a:t>. The object called by these functions cannot be modified. It is recommended to use const keyword so that accidental changes to object are avoided.</a:t>
            </a:r>
            <a:endParaRPr lang="en-US" dirty="0"/>
          </a:p>
          <a:p>
            <a:r>
              <a:rPr lang="en-IN" b="1" dirty="0">
                <a:solidFill>
                  <a:srgbClr val="C00000"/>
                </a:solidFill>
              </a:rPr>
              <a:t>A const member function can be called by any type of object. </a:t>
            </a:r>
          </a:p>
          <a:p>
            <a:r>
              <a:rPr lang="en-IN" b="1" dirty="0">
                <a:solidFill>
                  <a:schemeClr val="accent5">
                    <a:lumMod val="50000"/>
                  </a:schemeClr>
                </a:solidFill>
              </a:rPr>
              <a:t>Non-const functions can be called by non-const objects only.</a:t>
            </a:r>
            <a:endParaRPr lang="en-US" b="1" dirty="0">
              <a:solidFill>
                <a:schemeClr val="accent5">
                  <a:lumMod val="50000"/>
                </a:schemeClr>
              </a:solidFill>
            </a:endParaRPr>
          </a:p>
          <a:p>
            <a:r>
              <a:rPr lang="en-IN" b="1" dirty="0"/>
              <a:t>Syntax:</a:t>
            </a:r>
            <a:endParaRPr lang="en-US" dirty="0"/>
          </a:p>
          <a:p>
            <a:r>
              <a:rPr lang="en-IN" b="1" dirty="0">
                <a:solidFill>
                  <a:srgbClr val="C00000"/>
                </a:solidFill>
              </a:rPr>
              <a:t> datatype function_name const();</a:t>
            </a:r>
            <a:endParaRPr lang="en-US" b="1" dirty="0">
              <a:solidFill>
                <a:srgbClr val="C00000"/>
              </a:solidFill>
            </a:endParaRPr>
          </a:p>
          <a:p>
            <a:endParaRPr lang="en-US" dirty="0"/>
          </a:p>
        </p:txBody>
      </p:sp>
    </p:spTree>
    <p:extLst>
      <p:ext uri="{BB962C8B-B14F-4D97-AF65-F5344CB8AC3E}">
        <p14:creationId xmlns:p14="http://schemas.microsoft.com/office/powerpoint/2010/main" val="425399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70000" lnSpcReduction="20000"/>
          </a:bodyPr>
          <a:lstStyle/>
          <a:p>
            <a:pPr lvl="1">
              <a:buFont typeface="Wingdings" panose="05000000000000000000" pitchFamily="2" charset="2"/>
              <a:buChar char="Ø"/>
            </a:pPr>
            <a:r>
              <a:rPr lang="en-IN" sz="4000" b="1" dirty="0">
                <a:solidFill>
                  <a:srgbClr val="C00000"/>
                </a:solidFill>
              </a:rPr>
              <a:t>Objects</a:t>
            </a:r>
            <a:endParaRPr lang="en-US" sz="4000" b="1" dirty="0">
              <a:solidFill>
                <a:srgbClr val="C00000"/>
              </a:solidFill>
            </a:endParaRPr>
          </a:p>
          <a:p>
            <a:r>
              <a:rPr lang="en-IN" b="1" dirty="0"/>
              <a:t>Objects are instances of class</a:t>
            </a:r>
            <a:r>
              <a:rPr lang="en-IN" dirty="0"/>
              <a:t>, which holds the data variables declared in class and the member functions work on these class objects.</a:t>
            </a:r>
            <a:endParaRPr lang="en-US" dirty="0"/>
          </a:p>
          <a:p>
            <a:r>
              <a:rPr lang="en-IN" dirty="0"/>
              <a:t>Ex:</a:t>
            </a:r>
            <a:endParaRPr lang="en-US" dirty="0"/>
          </a:p>
          <a:p>
            <a:r>
              <a:rPr lang="en-IN" dirty="0"/>
              <a:t>class </a:t>
            </a:r>
            <a:r>
              <a:rPr lang="en-IN" dirty="0" err="1"/>
              <a:t>Abc</a:t>
            </a:r>
            <a:endParaRPr lang="en-US" sz="2000" dirty="0"/>
          </a:p>
          <a:p>
            <a:r>
              <a:rPr lang="en-IN" dirty="0"/>
              <a:t>{</a:t>
            </a:r>
            <a:endParaRPr lang="en-US" sz="2000" dirty="0"/>
          </a:p>
          <a:p>
            <a:r>
              <a:rPr lang="en-IN" dirty="0"/>
              <a:t>    </a:t>
            </a:r>
            <a:r>
              <a:rPr lang="en-IN" dirty="0" err="1"/>
              <a:t>int</a:t>
            </a:r>
            <a:r>
              <a:rPr lang="en-IN" dirty="0"/>
              <a:t> x;</a:t>
            </a:r>
            <a:endParaRPr lang="en-US" sz="2000" dirty="0"/>
          </a:p>
          <a:p>
            <a:r>
              <a:rPr lang="en-IN" dirty="0"/>
              <a:t>    void display()</a:t>
            </a:r>
            <a:endParaRPr lang="en-US" sz="2000" dirty="0"/>
          </a:p>
          <a:p>
            <a:r>
              <a:rPr lang="en-IN" dirty="0"/>
              <a:t>    {</a:t>
            </a:r>
            <a:endParaRPr lang="en-US" sz="2000" dirty="0"/>
          </a:p>
          <a:p>
            <a:r>
              <a:rPr lang="en-IN" dirty="0"/>
              <a:t>        // some statement</a:t>
            </a:r>
            <a:endParaRPr lang="en-US" sz="2000" dirty="0"/>
          </a:p>
          <a:p>
            <a:r>
              <a:rPr lang="en-IN" dirty="0"/>
              <a:t>    }</a:t>
            </a:r>
            <a:endParaRPr lang="en-US" sz="2000" dirty="0"/>
          </a:p>
          <a:p>
            <a:r>
              <a:rPr lang="en-IN" dirty="0"/>
              <a:t>};  </a:t>
            </a:r>
            <a:endParaRPr lang="en-US" sz="2000" dirty="0"/>
          </a:p>
          <a:p>
            <a:r>
              <a:rPr lang="en-IN" dirty="0"/>
              <a:t> </a:t>
            </a:r>
            <a:endParaRPr lang="en-US" sz="2000" dirty="0"/>
          </a:p>
          <a:p>
            <a:r>
              <a:rPr lang="en-IN" dirty="0" err="1"/>
              <a:t>int</a:t>
            </a:r>
            <a:r>
              <a:rPr lang="en-IN" dirty="0"/>
              <a:t> main()</a:t>
            </a:r>
            <a:endParaRPr lang="en-US" sz="2000" dirty="0"/>
          </a:p>
          <a:p>
            <a:r>
              <a:rPr lang="en-IN" dirty="0"/>
              <a:t>{</a:t>
            </a:r>
            <a:endParaRPr lang="en-US" sz="2000" dirty="0"/>
          </a:p>
          <a:p>
            <a:r>
              <a:rPr lang="en-IN" dirty="0"/>
              <a:t>    </a:t>
            </a:r>
            <a:r>
              <a:rPr lang="en-IN" dirty="0" err="1"/>
              <a:t>Abc</a:t>
            </a:r>
            <a:r>
              <a:rPr lang="en-IN" dirty="0"/>
              <a:t> </a:t>
            </a:r>
            <a:r>
              <a:rPr lang="en-IN" dirty="0" err="1"/>
              <a:t>obj</a:t>
            </a:r>
            <a:r>
              <a:rPr lang="en-IN" dirty="0"/>
              <a:t>;   // Object of class </a:t>
            </a:r>
            <a:r>
              <a:rPr lang="en-IN" dirty="0" err="1"/>
              <a:t>Abc</a:t>
            </a:r>
            <a:r>
              <a:rPr lang="en-IN" dirty="0"/>
              <a:t> created</a:t>
            </a:r>
            <a:endParaRPr lang="en-US" sz="2000" dirty="0"/>
          </a:p>
          <a:p>
            <a:r>
              <a:rPr lang="en-IN" dirty="0"/>
              <a:t>}</a:t>
            </a:r>
            <a:endParaRPr lang="en-US" sz="2000" dirty="0"/>
          </a:p>
          <a:p>
            <a:endParaRPr lang="en-US" dirty="0"/>
          </a:p>
        </p:txBody>
      </p:sp>
    </p:spTree>
    <p:extLst>
      <p:ext uri="{BB962C8B-B14F-4D97-AF65-F5344CB8AC3E}">
        <p14:creationId xmlns:p14="http://schemas.microsoft.com/office/powerpoint/2010/main" val="274621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r>
              <a:rPr lang="en-IN" dirty="0"/>
              <a:t>Ex:1</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class Demo {</a:t>
            </a:r>
            <a:endParaRPr lang="en-US" dirty="0"/>
          </a:p>
          <a:p>
            <a:r>
              <a:rPr lang="en-IN" dirty="0"/>
              <a:t>   </a:t>
            </a:r>
            <a:r>
              <a:rPr lang="en-IN" dirty="0" err="1"/>
              <a:t>int</a:t>
            </a:r>
            <a:r>
              <a:rPr lang="en-IN" dirty="0"/>
              <a:t> </a:t>
            </a:r>
            <a:r>
              <a:rPr lang="en-IN" dirty="0" err="1"/>
              <a:t>val</a:t>
            </a:r>
            <a:r>
              <a:rPr lang="en-IN" dirty="0"/>
              <a:t>;</a:t>
            </a:r>
            <a:endParaRPr lang="en-US" dirty="0"/>
          </a:p>
          <a:p>
            <a:r>
              <a:rPr lang="en-IN" dirty="0"/>
              <a:t>   public:</a:t>
            </a:r>
            <a:endParaRPr lang="en-US" dirty="0"/>
          </a:p>
          <a:p>
            <a:r>
              <a:rPr lang="en-IN" dirty="0"/>
              <a:t>      Demo(</a:t>
            </a:r>
            <a:r>
              <a:rPr lang="en-IN" dirty="0" err="1"/>
              <a:t>int</a:t>
            </a:r>
            <a:r>
              <a:rPr lang="en-IN" dirty="0"/>
              <a:t> x)</a:t>
            </a:r>
            <a:endParaRPr lang="en-US" dirty="0"/>
          </a:p>
          <a:p>
            <a:r>
              <a:rPr lang="en-IN" dirty="0"/>
              <a:t>      {</a:t>
            </a:r>
            <a:endParaRPr lang="en-US" dirty="0"/>
          </a:p>
          <a:p>
            <a:r>
              <a:rPr lang="en-IN" dirty="0"/>
              <a:t>         </a:t>
            </a:r>
            <a:r>
              <a:rPr lang="en-IN" dirty="0" err="1"/>
              <a:t>val</a:t>
            </a:r>
            <a:r>
              <a:rPr lang="en-IN" dirty="0"/>
              <a:t> = x;</a:t>
            </a:r>
            <a:endParaRPr lang="en-US" dirty="0"/>
          </a:p>
          <a:p>
            <a:r>
              <a:rPr lang="en-IN" dirty="0"/>
              <a:t>      }</a:t>
            </a:r>
            <a:endParaRPr lang="en-US" dirty="0"/>
          </a:p>
          <a:p>
            <a:r>
              <a:rPr lang="en-IN" b="1" dirty="0"/>
              <a:t>      </a:t>
            </a:r>
            <a:r>
              <a:rPr lang="en-IN" b="1" dirty="0" err="1">
                <a:solidFill>
                  <a:srgbClr val="C00000"/>
                </a:solidFill>
              </a:rPr>
              <a:t>int</a:t>
            </a:r>
            <a:r>
              <a:rPr lang="en-IN" b="1" dirty="0">
                <a:solidFill>
                  <a:srgbClr val="C00000"/>
                </a:solidFill>
              </a:rPr>
              <a:t> </a:t>
            </a:r>
            <a:r>
              <a:rPr lang="en-IN" b="1" dirty="0" err="1">
                <a:solidFill>
                  <a:srgbClr val="C00000"/>
                </a:solidFill>
              </a:rPr>
              <a:t>getValue</a:t>
            </a:r>
            <a:r>
              <a:rPr lang="en-IN" b="1" dirty="0">
                <a:solidFill>
                  <a:srgbClr val="C00000"/>
                </a:solidFill>
              </a:rPr>
              <a:t>() const </a:t>
            </a:r>
            <a:endParaRPr lang="en-US" dirty="0">
              <a:solidFill>
                <a:srgbClr val="C00000"/>
              </a:solidFill>
            </a:endParaRPr>
          </a:p>
          <a:p>
            <a:r>
              <a:rPr lang="en-IN" b="1" dirty="0">
                <a:solidFill>
                  <a:srgbClr val="C00000"/>
                </a:solidFill>
              </a:rPr>
              <a:t>      {</a:t>
            </a:r>
            <a:endParaRPr lang="en-US" dirty="0">
              <a:solidFill>
                <a:srgbClr val="C00000"/>
              </a:solidFill>
            </a:endParaRPr>
          </a:p>
          <a:p>
            <a:r>
              <a:rPr lang="en-IN" b="1" dirty="0">
                <a:solidFill>
                  <a:srgbClr val="C00000"/>
                </a:solidFill>
              </a:rPr>
              <a:t>         return </a:t>
            </a:r>
            <a:r>
              <a:rPr lang="en-IN" b="1" dirty="0" err="1">
                <a:solidFill>
                  <a:srgbClr val="C00000"/>
                </a:solidFill>
              </a:rPr>
              <a:t>val</a:t>
            </a:r>
            <a:r>
              <a:rPr lang="en-IN" b="1" dirty="0">
                <a:solidFill>
                  <a:srgbClr val="C00000"/>
                </a:solidFill>
              </a:rPr>
              <a:t>;</a:t>
            </a:r>
            <a:endParaRPr lang="en-US" dirty="0">
              <a:solidFill>
                <a:srgbClr val="C00000"/>
              </a:solidFill>
            </a:endParaRPr>
          </a:p>
          <a:p>
            <a:r>
              <a:rPr lang="en-IN" b="1" dirty="0">
                <a:solidFill>
                  <a:srgbClr val="C00000"/>
                </a:solidFill>
              </a:rPr>
              <a:t>      }</a:t>
            </a:r>
            <a:endParaRPr lang="en-US" dirty="0">
              <a:solidFill>
                <a:srgbClr val="C00000"/>
              </a:solidFill>
            </a:endParaRPr>
          </a:p>
          <a:p>
            <a:r>
              <a:rPr lang="en-IN" dirty="0"/>
              <a:t>};</a:t>
            </a:r>
            <a:endParaRPr lang="en-US" dirty="0"/>
          </a:p>
          <a:p>
            <a:endParaRPr lang="en-US" dirty="0"/>
          </a:p>
        </p:txBody>
      </p:sp>
      <p:sp>
        <p:nvSpPr>
          <p:cNvPr id="4" name="Rectangle 3"/>
          <p:cNvSpPr/>
          <p:nvPr/>
        </p:nvSpPr>
        <p:spPr>
          <a:xfrm>
            <a:off x="4572000" y="3841852"/>
            <a:ext cx="4572000" cy="2862322"/>
          </a:xfrm>
          <a:prstGeom prst="rect">
            <a:avLst/>
          </a:prstGeom>
        </p:spPr>
        <p:txBody>
          <a:bodyPr>
            <a:spAutoFit/>
          </a:bodyPr>
          <a:lstStyle/>
          <a:p>
            <a:r>
              <a:rPr lang="en-IN" dirty="0" err="1"/>
              <a:t>int</a:t>
            </a:r>
            <a:r>
              <a:rPr lang="en-IN" dirty="0"/>
              <a:t> main() </a:t>
            </a:r>
            <a:endParaRPr lang="en-US" dirty="0"/>
          </a:p>
          <a:p>
            <a:r>
              <a:rPr lang="en-IN" dirty="0"/>
              <a:t>{</a:t>
            </a:r>
            <a:endParaRPr lang="en-US" dirty="0"/>
          </a:p>
          <a:p>
            <a:r>
              <a:rPr lang="en-IN" dirty="0">
                <a:solidFill>
                  <a:srgbClr val="C00000"/>
                </a:solidFill>
              </a:rPr>
              <a:t>   </a:t>
            </a:r>
            <a:r>
              <a:rPr lang="en-IN" b="1" dirty="0">
                <a:solidFill>
                  <a:srgbClr val="C00000"/>
                </a:solidFill>
              </a:rPr>
              <a:t>const Demo d(28);</a:t>
            </a:r>
            <a:endParaRPr lang="en-US" dirty="0">
              <a:solidFill>
                <a:srgbClr val="C00000"/>
              </a:solidFill>
            </a:endParaRPr>
          </a:p>
          <a:p>
            <a:r>
              <a:rPr lang="en-IN" dirty="0">
                <a:solidFill>
                  <a:srgbClr val="C00000"/>
                </a:solidFill>
              </a:rPr>
              <a:t>   Demo d1(8);</a:t>
            </a:r>
            <a:endParaRPr lang="en-US" dirty="0">
              <a:solidFill>
                <a:srgbClr val="C00000"/>
              </a:solidFill>
            </a:endParaRPr>
          </a:p>
          <a:p>
            <a:r>
              <a:rPr lang="en-IN" dirty="0"/>
              <a:t>   </a:t>
            </a:r>
            <a:r>
              <a:rPr lang="en-IN" dirty="0" err="1"/>
              <a:t>cout</a:t>
            </a:r>
            <a:r>
              <a:rPr lang="en-IN" dirty="0"/>
              <a:t> &lt;&lt; "The value using object d : " &lt;&lt; </a:t>
            </a:r>
            <a:r>
              <a:rPr lang="en-IN" dirty="0" err="1"/>
              <a:t>d.getValue</a:t>
            </a:r>
            <a:r>
              <a:rPr lang="en-IN" dirty="0"/>
              <a:t>();</a:t>
            </a:r>
            <a:endParaRPr lang="en-US" dirty="0"/>
          </a:p>
          <a:p>
            <a:r>
              <a:rPr lang="en-IN" dirty="0"/>
              <a:t>   </a:t>
            </a:r>
            <a:r>
              <a:rPr lang="en-IN" dirty="0" err="1"/>
              <a:t>cout</a:t>
            </a:r>
            <a:r>
              <a:rPr lang="en-IN" dirty="0"/>
              <a:t> &lt;&lt; "\</a:t>
            </a:r>
            <a:r>
              <a:rPr lang="en-IN" dirty="0" err="1"/>
              <a:t>nThe</a:t>
            </a:r>
            <a:r>
              <a:rPr lang="en-IN" dirty="0"/>
              <a:t> value using object d1 : " &lt;&lt; d1.getValue();</a:t>
            </a:r>
            <a:endParaRPr lang="en-US" dirty="0"/>
          </a:p>
          <a:p>
            <a:r>
              <a:rPr lang="en-IN" dirty="0"/>
              <a:t>   return 0;</a:t>
            </a:r>
            <a:endParaRPr lang="en-US" dirty="0"/>
          </a:p>
          <a:p>
            <a:r>
              <a:rPr lang="en-IN" dirty="0"/>
              <a:t>}</a:t>
            </a:r>
            <a:endParaRPr lang="en-US" dirty="0"/>
          </a:p>
        </p:txBody>
      </p:sp>
    </p:spTree>
    <p:extLst>
      <p:ext uri="{BB962C8B-B14F-4D97-AF65-F5344CB8AC3E}">
        <p14:creationId xmlns:p14="http://schemas.microsoft.com/office/powerpoint/2010/main" val="256741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55000" lnSpcReduction="20000"/>
          </a:bodyPr>
          <a:lstStyle/>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class Test</a:t>
            </a:r>
            <a:endParaRPr lang="en-US" dirty="0"/>
          </a:p>
          <a:p>
            <a:r>
              <a:rPr lang="en-IN" dirty="0"/>
              <a:t>{</a:t>
            </a:r>
            <a:endParaRPr lang="en-US" dirty="0"/>
          </a:p>
          <a:p>
            <a:r>
              <a:rPr lang="en-IN" dirty="0"/>
              <a:t>    </a:t>
            </a:r>
            <a:r>
              <a:rPr lang="en-IN" dirty="0" err="1"/>
              <a:t>int</a:t>
            </a:r>
            <a:r>
              <a:rPr lang="en-IN" dirty="0"/>
              <a:t> value;</a:t>
            </a:r>
            <a:endParaRPr lang="en-US" dirty="0"/>
          </a:p>
          <a:p>
            <a:r>
              <a:rPr lang="en-IN" dirty="0"/>
              <a:t>public:</a:t>
            </a:r>
            <a:endParaRPr lang="en-US" dirty="0"/>
          </a:p>
          <a:p>
            <a:r>
              <a:rPr lang="en-IN" dirty="0"/>
              <a:t>    Test(</a:t>
            </a:r>
            <a:r>
              <a:rPr lang="en-IN" dirty="0" err="1"/>
              <a:t>int</a:t>
            </a:r>
            <a:r>
              <a:rPr lang="en-IN" dirty="0"/>
              <a:t> v = 0)</a:t>
            </a:r>
            <a:endParaRPr lang="en-US" dirty="0"/>
          </a:p>
          <a:p>
            <a:r>
              <a:rPr lang="en-IN" dirty="0"/>
              <a:t> {</a:t>
            </a:r>
            <a:endParaRPr lang="en-US" dirty="0"/>
          </a:p>
          <a:p>
            <a:r>
              <a:rPr lang="en-IN" dirty="0"/>
              <a:t>value = v;</a:t>
            </a:r>
            <a:endParaRPr lang="en-US" dirty="0"/>
          </a:p>
          <a:p>
            <a:r>
              <a:rPr lang="en-IN" dirty="0"/>
              <a:t>}</a:t>
            </a:r>
            <a:endParaRPr lang="en-US" dirty="0"/>
          </a:p>
          <a:p>
            <a:r>
              <a:rPr lang="en-IN" b="1" dirty="0" err="1">
                <a:solidFill>
                  <a:srgbClr val="C00000"/>
                </a:solidFill>
              </a:rPr>
              <a:t>int</a:t>
            </a:r>
            <a:r>
              <a:rPr lang="en-IN" b="1" dirty="0">
                <a:solidFill>
                  <a:srgbClr val="C00000"/>
                </a:solidFill>
              </a:rPr>
              <a:t> </a:t>
            </a:r>
            <a:r>
              <a:rPr lang="en-IN" b="1" dirty="0" err="1">
                <a:solidFill>
                  <a:srgbClr val="C00000"/>
                </a:solidFill>
              </a:rPr>
              <a:t>getValue</a:t>
            </a:r>
            <a:r>
              <a:rPr lang="en-IN" b="1" dirty="0">
                <a:solidFill>
                  <a:srgbClr val="C00000"/>
                </a:solidFill>
              </a:rPr>
              <a:t>()</a:t>
            </a:r>
            <a:endParaRPr lang="en-US" b="1" dirty="0">
              <a:solidFill>
                <a:srgbClr val="C00000"/>
              </a:solidFill>
            </a:endParaRPr>
          </a:p>
          <a:p>
            <a:r>
              <a:rPr lang="en-IN" b="1" dirty="0">
                <a:solidFill>
                  <a:srgbClr val="C00000"/>
                </a:solidFill>
              </a:rPr>
              <a:t>{</a:t>
            </a:r>
            <a:endParaRPr lang="en-US" b="1" dirty="0">
              <a:solidFill>
                <a:srgbClr val="C00000"/>
              </a:solidFill>
            </a:endParaRPr>
          </a:p>
          <a:p>
            <a:r>
              <a:rPr lang="en-IN" b="1" dirty="0">
                <a:solidFill>
                  <a:srgbClr val="C00000"/>
                </a:solidFill>
              </a:rPr>
              <a:t>return value;</a:t>
            </a:r>
            <a:endParaRPr lang="en-US" b="1" dirty="0">
              <a:solidFill>
                <a:srgbClr val="C00000"/>
              </a:solidFill>
            </a:endParaRPr>
          </a:p>
          <a:p>
            <a:r>
              <a:rPr lang="en-IN" b="1" dirty="0">
                <a:solidFill>
                  <a:srgbClr val="C00000"/>
                </a:solidFill>
              </a:rPr>
              <a:t>}</a:t>
            </a:r>
            <a:endParaRPr lang="en-US" b="1" dirty="0">
              <a:solidFill>
                <a:srgbClr val="C00000"/>
              </a:solidFill>
            </a:endParaRPr>
          </a:p>
          <a:p>
            <a:r>
              <a:rPr lang="en-IN" dirty="0"/>
              <a:t>};</a:t>
            </a:r>
            <a:endParaRPr lang="en-US" dirty="0"/>
          </a:p>
          <a:p>
            <a:r>
              <a:rPr lang="en-IN" dirty="0"/>
              <a:t>  </a:t>
            </a:r>
            <a:endParaRPr lang="en-US" dirty="0"/>
          </a:p>
          <a:p>
            <a:r>
              <a:rPr lang="en-IN" dirty="0" err="1"/>
              <a:t>int</a:t>
            </a:r>
            <a:r>
              <a:rPr lang="en-IN" dirty="0"/>
              <a:t> main()</a:t>
            </a:r>
            <a:endParaRPr lang="en-US" dirty="0"/>
          </a:p>
          <a:p>
            <a:r>
              <a:rPr lang="en-IN" dirty="0"/>
              <a:t> {</a:t>
            </a:r>
            <a:endParaRPr lang="en-US" dirty="0"/>
          </a:p>
          <a:p>
            <a:r>
              <a:rPr lang="en-IN" dirty="0"/>
              <a:t>    </a:t>
            </a:r>
            <a:r>
              <a:rPr lang="en-IN" dirty="0">
                <a:solidFill>
                  <a:srgbClr val="C00000"/>
                </a:solidFill>
              </a:rPr>
              <a:t>const Test t;</a:t>
            </a:r>
            <a:endParaRPr lang="en-US" dirty="0">
              <a:solidFill>
                <a:srgbClr val="C00000"/>
              </a:solidFill>
            </a:endParaRPr>
          </a:p>
          <a:p>
            <a:r>
              <a:rPr lang="en-IN" dirty="0"/>
              <a:t>    </a:t>
            </a:r>
            <a:r>
              <a:rPr lang="en-IN" dirty="0" err="1"/>
              <a:t>cout</a:t>
            </a:r>
            <a:r>
              <a:rPr lang="en-IN" dirty="0"/>
              <a:t> &lt;&lt; </a:t>
            </a:r>
            <a:r>
              <a:rPr lang="en-IN" dirty="0" err="1"/>
              <a:t>t.getValue</a:t>
            </a:r>
            <a:r>
              <a:rPr lang="en-IN" dirty="0"/>
              <a:t>();</a:t>
            </a:r>
            <a:endParaRPr lang="en-US" dirty="0"/>
          </a:p>
          <a:p>
            <a:r>
              <a:rPr lang="en-IN" dirty="0"/>
              <a:t>    return 0;</a:t>
            </a:r>
            <a:endParaRPr lang="en-US" dirty="0"/>
          </a:p>
          <a:p>
            <a:r>
              <a:rPr lang="en-IN" dirty="0"/>
              <a:t>}</a:t>
            </a:r>
            <a:endParaRPr lang="en-US" dirty="0"/>
          </a:p>
        </p:txBody>
      </p:sp>
    </p:spTree>
    <p:extLst>
      <p:ext uri="{BB962C8B-B14F-4D97-AF65-F5344CB8AC3E}">
        <p14:creationId xmlns:p14="http://schemas.microsoft.com/office/powerpoint/2010/main" val="2035921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990600"/>
            <a:ext cx="8229600" cy="4525963"/>
          </a:xfrm>
          <a:prstGeom prst="rect">
            <a:avLst/>
          </a:prstGeom>
        </p:spPr>
        <p:txBody>
          <a:bodyPr>
            <a:spAutoFit/>
          </a:bodyPr>
          <a:lstStyle/>
          <a:p>
            <a:r>
              <a:rPr lang="en-IN" dirty="0"/>
              <a:t>output:</a:t>
            </a:r>
            <a:endParaRPr lang="en-US" dirty="0"/>
          </a:p>
          <a:p>
            <a:r>
              <a:rPr lang="en-IN" dirty="0"/>
              <a:t>ex28.cpp: In function ‘</a:t>
            </a:r>
            <a:r>
              <a:rPr lang="en-IN" dirty="0" err="1"/>
              <a:t>int</a:t>
            </a:r>
            <a:r>
              <a:rPr lang="en-IN" dirty="0"/>
              <a:t> main()’:</a:t>
            </a:r>
            <a:endParaRPr lang="en-US" dirty="0"/>
          </a:p>
          <a:p>
            <a:r>
              <a:rPr lang="en-IN" dirty="0"/>
              <a:t>ex28.cpp:20:24: error: passing ‘</a:t>
            </a:r>
            <a:r>
              <a:rPr lang="en-IN" dirty="0" err="1"/>
              <a:t>const</a:t>
            </a:r>
            <a:r>
              <a:rPr lang="en-IN" dirty="0"/>
              <a:t> Test’ as ‘this’ argument discards qualifiers [-</a:t>
            </a:r>
            <a:r>
              <a:rPr lang="en-IN" dirty="0" err="1"/>
              <a:t>fpermissive</a:t>
            </a:r>
            <a:r>
              <a:rPr lang="en-IN" dirty="0"/>
              <a:t>]</a:t>
            </a:r>
            <a:endParaRPr lang="en-US" dirty="0"/>
          </a:p>
          <a:p>
            <a:r>
              <a:rPr lang="en-IN" dirty="0"/>
              <a:t>     </a:t>
            </a:r>
            <a:r>
              <a:rPr lang="en-IN" dirty="0" err="1"/>
              <a:t>cout</a:t>
            </a:r>
            <a:r>
              <a:rPr lang="en-IN" dirty="0"/>
              <a:t> &lt;&lt; </a:t>
            </a:r>
            <a:r>
              <a:rPr lang="en-IN" dirty="0" err="1"/>
              <a:t>t.getValue</a:t>
            </a:r>
            <a:r>
              <a:rPr lang="en-IN" dirty="0"/>
              <a:t>();</a:t>
            </a:r>
            <a:endParaRPr lang="en-US" dirty="0"/>
          </a:p>
          <a:p>
            <a:r>
              <a:rPr lang="en-IN" dirty="0"/>
              <a:t>                        ^</a:t>
            </a:r>
            <a:endParaRPr lang="en-US" dirty="0"/>
          </a:p>
          <a:p>
            <a:r>
              <a:rPr lang="en-IN" dirty="0"/>
              <a:t>ex28.cpp:11:5: note:   in call to ‘</a:t>
            </a:r>
            <a:r>
              <a:rPr lang="en-IN" dirty="0" err="1"/>
              <a:t>int</a:t>
            </a:r>
            <a:r>
              <a:rPr lang="en-IN" dirty="0"/>
              <a:t> Test::</a:t>
            </a:r>
            <a:r>
              <a:rPr lang="en-IN" dirty="0" err="1"/>
              <a:t>getValue</a:t>
            </a:r>
            <a:r>
              <a:rPr lang="en-IN" dirty="0"/>
              <a:t>()’</a:t>
            </a:r>
            <a:endParaRPr lang="en-US" dirty="0"/>
          </a:p>
          <a:p>
            <a:r>
              <a:rPr lang="en-IN" dirty="0"/>
              <a:t> </a:t>
            </a:r>
            <a:r>
              <a:rPr lang="en-IN" dirty="0" err="1"/>
              <a:t>int</a:t>
            </a:r>
            <a:r>
              <a:rPr lang="en-IN" dirty="0"/>
              <a:t> </a:t>
            </a:r>
            <a:r>
              <a:rPr lang="en-IN" dirty="0" err="1"/>
              <a:t>getValue</a:t>
            </a:r>
            <a:r>
              <a:rPr lang="en-IN" dirty="0"/>
              <a:t>()</a:t>
            </a:r>
            <a:endParaRPr lang="en-US" dirty="0"/>
          </a:p>
          <a:p>
            <a:endParaRPr lang="en-US" dirty="0"/>
          </a:p>
        </p:txBody>
      </p:sp>
    </p:spTree>
    <p:extLst>
      <p:ext uri="{BB962C8B-B14F-4D97-AF65-F5344CB8AC3E}">
        <p14:creationId xmlns:p14="http://schemas.microsoft.com/office/powerpoint/2010/main" val="2165591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47500" lnSpcReduction="20000"/>
          </a:bodyPr>
          <a:lstStyle/>
          <a:p>
            <a:r>
              <a:rPr lang="en-US" dirty="0"/>
              <a:t>#include&lt;</a:t>
            </a:r>
            <a:r>
              <a:rPr lang="en-US" dirty="0" err="1"/>
              <a:t>iostream</a:t>
            </a:r>
            <a:r>
              <a:rPr lang="en-US" dirty="0"/>
              <a:t>&gt;</a:t>
            </a:r>
          </a:p>
          <a:p>
            <a:r>
              <a:rPr lang="en-US" dirty="0"/>
              <a:t>using namespace </a:t>
            </a:r>
            <a:r>
              <a:rPr lang="en-US" dirty="0" err="1"/>
              <a:t>std</a:t>
            </a:r>
            <a:r>
              <a:rPr lang="en-US" dirty="0"/>
              <a:t>;</a:t>
            </a:r>
          </a:p>
          <a:p>
            <a:r>
              <a:rPr lang="en-US" dirty="0"/>
              <a:t>class </a:t>
            </a:r>
            <a:r>
              <a:rPr lang="en-US" dirty="0" err="1"/>
              <a:t>Constmemfunc</a:t>
            </a:r>
            <a:endParaRPr lang="en-US" dirty="0"/>
          </a:p>
          <a:p>
            <a:r>
              <a:rPr lang="en-US" dirty="0"/>
              <a:t>{</a:t>
            </a:r>
          </a:p>
          <a:p>
            <a:r>
              <a:rPr lang="en-US" dirty="0"/>
              <a:t>    </a:t>
            </a:r>
            <a:r>
              <a:rPr lang="en-US" dirty="0" err="1"/>
              <a:t>int</a:t>
            </a:r>
            <a:r>
              <a:rPr lang="en-US" dirty="0"/>
              <a:t> value;</a:t>
            </a:r>
          </a:p>
          <a:p>
            <a:r>
              <a:rPr lang="en-US" dirty="0"/>
              <a:t>    public:</a:t>
            </a:r>
          </a:p>
          <a:p>
            <a:r>
              <a:rPr lang="en-US" dirty="0"/>
              <a:t>    </a:t>
            </a:r>
            <a:r>
              <a:rPr lang="en-US" dirty="0" err="1"/>
              <a:t>Constmemfunc</a:t>
            </a:r>
            <a:r>
              <a:rPr lang="en-US" dirty="0"/>
              <a:t>(</a:t>
            </a:r>
            <a:r>
              <a:rPr lang="en-US" dirty="0" err="1"/>
              <a:t>int</a:t>
            </a:r>
            <a:r>
              <a:rPr lang="en-US" dirty="0"/>
              <a:t> v = 5) {value = v;}</a:t>
            </a:r>
          </a:p>
          <a:p>
            <a:r>
              <a:rPr lang="en-US" dirty="0"/>
              <a:t>    void </a:t>
            </a:r>
            <a:r>
              <a:rPr lang="en-US" dirty="0" err="1"/>
              <a:t>msg</a:t>
            </a:r>
            <a:r>
              <a:rPr lang="en-US" dirty="0"/>
              <a:t>()</a:t>
            </a:r>
          </a:p>
          <a:p>
            <a:r>
              <a:rPr lang="en-US" dirty="0"/>
              <a:t>    {</a:t>
            </a:r>
          </a:p>
          <a:p>
            <a:r>
              <a:rPr lang="en-US" dirty="0"/>
              <a:t>        </a:t>
            </a:r>
            <a:r>
              <a:rPr lang="en-US" dirty="0" err="1"/>
              <a:t>cout</a:t>
            </a:r>
            <a:r>
              <a:rPr lang="en-US" dirty="0"/>
              <a:t>&lt;&lt;"</a:t>
            </a:r>
            <a:r>
              <a:rPr lang="en-US" dirty="0" err="1"/>
              <a:t>HEllo</a:t>
            </a:r>
            <a:r>
              <a:rPr lang="en-US" dirty="0"/>
              <a:t> students"&lt;&lt;</a:t>
            </a:r>
            <a:r>
              <a:rPr lang="en-US" dirty="0" err="1"/>
              <a:t>endl</a:t>
            </a:r>
            <a:r>
              <a:rPr lang="en-US" dirty="0"/>
              <a:t>;</a:t>
            </a:r>
          </a:p>
          <a:p>
            <a:r>
              <a:rPr lang="en-US" dirty="0"/>
              <a:t>    }</a:t>
            </a:r>
          </a:p>
          <a:p>
            <a:r>
              <a:rPr lang="en-US" b="1" dirty="0">
                <a:solidFill>
                  <a:srgbClr val="C00000"/>
                </a:solidFill>
              </a:rPr>
              <a:t>    void display()</a:t>
            </a:r>
            <a:r>
              <a:rPr lang="en-US" b="1" dirty="0" err="1">
                <a:solidFill>
                  <a:srgbClr val="C00000"/>
                </a:solidFill>
              </a:rPr>
              <a:t>const</a:t>
            </a:r>
            <a:endParaRPr lang="en-US" b="1" dirty="0">
              <a:solidFill>
                <a:srgbClr val="C00000"/>
              </a:solidFill>
            </a:endParaRPr>
          </a:p>
          <a:p>
            <a:r>
              <a:rPr lang="en-US" b="1" dirty="0">
                <a:solidFill>
                  <a:srgbClr val="C00000"/>
                </a:solidFill>
              </a:rPr>
              <a:t>    {</a:t>
            </a:r>
          </a:p>
          <a:p>
            <a:r>
              <a:rPr lang="en-US" b="1" dirty="0">
                <a:solidFill>
                  <a:srgbClr val="C00000"/>
                </a:solidFill>
              </a:rPr>
              <a:t>        </a:t>
            </a:r>
            <a:r>
              <a:rPr lang="en-US" b="1" dirty="0" err="1">
                <a:solidFill>
                  <a:srgbClr val="C00000"/>
                </a:solidFill>
              </a:rPr>
              <a:t>cout</a:t>
            </a:r>
            <a:r>
              <a:rPr lang="en-US" b="1" dirty="0">
                <a:solidFill>
                  <a:srgbClr val="C00000"/>
                </a:solidFill>
              </a:rPr>
              <a:t>&lt;&lt;"GOOD MORNING"&lt;&lt;</a:t>
            </a:r>
            <a:r>
              <a:rPr lang="en-US" b="1" dirty="0" err="1">
                <a:solidFill>
                  <a:srgbClr val="C00000"/>
                </a:solidFill>
              </a:rPr>
              <a:t>endl</a:t>
            </a:r>
            <a:r>
              <a:rPr lang="en-US" b="1" dirty="0">
                <a:solidFill>
                  <a:srgbClr val="C00000"/>
                </a:solidFill>
              </a:rPr>
              <a:t>;</a:t>
            </a:r>
          </a:p>
          <a:p>
            <a:r>
              <a:rPr lang="en-US" b="1" dirty="0">
                <a:solidFill>
                  <a:srgbClr val="C00000"/>
                </a:solidFill>
              </a:rPr>
              <a:t>    }</a:t>
            </a:r>
          </a:p>
          <a:p>
            <a:r>
              <a:rPr lang="en-US" dirty="0"/>
              <a:t>};</a:t>
            </a:r>
          </a:p>
          <a:p>
            <a:r>
              <a:rPr lang="en-US" dirty="0" err="1"/>
              <a:t>int</a:t>
            </a:r>
            <a:r>
              <a:rPr lang="en-US" dirty="0"/>
              <a:t> main()</a:t>
            </a:r>
          </a:p>
          <a:p>
            <a:r>
              <a:rPr lang="en-US" dirty="0"/>
              <a:t>{</a:t>
            </a:r>
          </a:p>
          <a:p>
            <a:r>
              <a:rPr lang="en-US" dirty="0"/>
              <a:t>   //Constant object are </a:t>
            </a:r>
            <a:r>
              <a:rPr lang="en-US" dirty="0" err="1"/>
              <a:t>initialised</a:t>
            </a:r>
            <a:r>
              <a:rPr lang="en-US" dirty="0"/>
              <a:t> at the time of declaration using constructor</a:t>
            </a:r>
          </a:p>
          <a:p>
            <a:r>
              <a:rPr lang="en-US" b="1" dirty="0">
                <a:solidFill>
                  <a:srgbClr val="C00000"/>
                </a:solidFill>
              </a:rPr>
              <a:t>    </a:t>
            </a:r>
            <a:r>
              <a:rPr lang="en-US" b="1" dirty="0" err="1">
                <a:solidFill>
                  <a:srgbClr val="C00000"/>
                </a:solidFill>
              </a:rPr>
              <a:t>const</a:t>
            </a:r>
            <a:r>
              <a:rPr lang="en-US" b="1" dirty="0">
                <a:solidFill>
                  <a:srgbClr val="C00000"/>
                </a:solidFill>
              </a:rPr>
              <a:t>  </a:t>
            </a:r>
            <a:r>
              <a:rPr lang="en-US" b="1" dirty="0" err="1">
                <a:solidFill>
                  <a:srgbClr val="C00000"/>
                </a:solidFill>
              </a:rPr>
              <a:t>Constmemfunc</a:t>
            </a:r>
            <a:r>
              <a:rPr lang="en-US" b="1" dirty="0">
                <a:solidFill>
                  <a:srgbClr val="C00000"/>
                </a:solidFill>
              </a:rPr>
              <a:t> d1;</a:t>
            </a:r>
          </a:p>
          <a:p>
            <a:r>
              <a:rPr lang="en-US" b="1" dirty="0">
                <a:solidFill>
                  <a:srgbClr val="C00000"/>
                </a:solidFill>
              </a:rPr>
              <a:t>    </a:t>
            </a:r>
            <a:r>
              <a:rPr lang="en-US" b="1" dirty="0" err="1">
                <a:solidFill>
                  <a:srgbClr val="C00000"/>
                </a:solidFill>
              </a:rPr>
              <a:t>Constmemfunc</a:t>
            </a:r>
            <a:r>
              <a:rPr lang="en-US" b="1" dirty="0">
                <a:solidFill>
                  <a:srgbClr val="C00000"/>
                </a:solidFill>
              </a:rPr>
              <a:t> d2;</a:t>
            </a:r>
          </a:p>
          <a:p>
            <a:r>
              <a:rPr lang="en-US" b="1" dirty="0">
                <a:solidFill>
                  <a:srgbClr val="C00000"/>
                </a:solidFill>
              </a:rPr>
              <a:t>    d2.msg();</a:t>
            </a:r>
          </a:p>
          <a:p>
            <a:r>
              <a:rPr lang="en-US" b="1" dirty="0">
                <a:solidFill>
                  <a:srgbClr val="C00000"/>
                </a:solidFill>
              </a:rPr>
              <a:t>    d1.display();</a:t>
            </a:r>
          </a:p>
          <a:p>
            <a:r>
              <a:rPr lang="en-US" dirty="0"/>
              <a:t>    return(0);</a:t>
            </a:r>
          </a:p>
          <a:p>
            <a:r>
              <a:rPr lang="en-US" dirty="0"/>
              <a:t>}</a:t>
            </a:r>
          </a:p>
          <a:p>
            <a:endParaRPr lang="en-US" dirty="0"/>
          </a:p>
        </p:txBody>
      </p:sp>
      <p:sp>
        <p:nvSpPr>
          <p:cNvPr id="4" name="Rectangle 3"/>
          <p:cNvSpPr/>
          <p:nvPr/>
        </p:nvSpPr>
        <p:spPr>
          <a:xfrm>
            <a:off x="4544291" y="5867400"/>
            <a:ext cx="4572000" cy="923330"/>
          </a:xfrm>
          <a:prstGeom prst="rect">
            <a:avLst/>
          </a:prstGeom>
        </p:spPr>
        <p:txBody>
          <a:bodyPr>
            <a:spAutoFit/>
          </a:bodyPr>
          <a:lstStyle/>
          <a:p>
            <a:r>
              <a:rPr lang="en-US" dirty="0"/>
              <a:t>OUTPUT:</a:t>
            </a:r>
          </a:p>
          <a:p>
            <a:r>
              <a:rPr lang="en-US" dirty="0" err="1"/>
              <a:t>HEllo</a:t>
            </a:r>
            <a:r>
              <a:rPr lang="en-US" dirty="0"/>
              <a:t> students</a:t>
            </a:r>
          </a:p>
          <a:p>
            <a:r>
              <a:rPr lang="en-US" dirty="0"/>
              <a:t>GOOD MORNING</a:t>
            </a:r>
          </a:p>
        </p:txBody>
      </p:sp>
    </p:spTree>
    <p:extLst>
      <p:ext uri="{BB962C8B-B14F-4D97-AF65-F5344CB8AC3E}">
        <p14:creationId xmlns:p14="http://schemas.microsoft.com/office/powerpoint/2010/main" val="6346828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7500" lnSpcReduction="20000"/>
          </a:bodyPr>
          <a:lstStyle/>
          <a:p>
            <a:r>
              <a:rPr lang="en-US" b="1" dirty="0" err="1"/>
              <a:t>Const</a:t>
            </a:r>
            <a:r>
              <a:rPr lang="en-US" b="1" dirty="0"/>
              <a:t> pointers</a:t>
            </a:r>
            <a:endParaRPr lang="en-US" dirty="0"/>
          </a:p>
          <a:p>
            <a:r>
              <a:rPr lang="en-US" dirty="0"/>
              <a:t>A </a:t>
            </a:r>
            <a:r>
              <a:rPr lang="en-US" b="1" dirty="0" err="1"/>
              <a:t>const</a:t>
            </a:r>
            <a:r>
              <a:rPr lang="en-US" b="1" dirty="0"/>
              <a:t> pointer</a:t>
            </a:r>
            <a:r>
              <a:rPr lang="en-US" dirty="0"/>
              <a:t> is a pointer whose value can not be changed after initialization</a:t>
            </a:r>
          </a:p>
          <a:p>
            <a:r>
              <a:rPr lang="en-US" dirty="0"/>
              <a:t>To declare a </a:t>
            </a:r>
            <a:r>
              <a:rPr lang="en-US" dirty="0" err="1"/>
              <a:t>const</a:t>
            </a:r>
            <a:r>
              <a:rPr lang="en-US" dirty="0"/>
              <a:t> pointer, use the </a:t>
            </a:r>
            <a:r>
              <a:rPr lang="en-US" i="1" dirty="0" err="1"/>
              <a:t>const</a:t>
            </a:r>
            <a:r>
              <a:rPr lang="en-US" dirty="0"/>
              <a:t> keyword between the asterisk and the pointer name:</a:t>
            </a:r>
          </a:p>
          <a:p>
            <a:pPr latinLnBrk="1"/>
            <a:r>
              <a:rPr lang="en-US" b="1" dirty="0">
                <a:solidFill>
                  <a:srgbClr val="C00000"/>
                </a:solidFill>
              </a:rPr>
              <a:t>Ex:1</a:t>
            </a:r>
          </a:p>
          <a:p>
            <a:pPr latinLnBrk="1"/>
            <a:r>
              <a:rPr lang="en-US" b="1" dirty="0" err="1">
                <a:solidFill>
                  <a:srgbClr val="C00000"/>
                </a:solidFill>
              </a:rPr>
              <a:t>int</a:t>
            </a:r>
            <a:r>
              <a:rPr lang="en-US" b="1" dirty="0">
                <a:solidFill>
                  <a:srgbClr val="C00000"/>
                </a:solidFill>
              </a:rPr>
              <a:t> value = 5;</a:t>
            </a:r>
          </a:p>
          <a:p>
            <a:pPr latinLnBrk="1"/>
            <a:r>
              <a:rPr lang="en-US" b="1" dirty="0" err="1">
                <a:solidFill>
                  <a:srgbClr val="C00000"/>
                </a:solidFill>
              </a:rPr>
              <a:t>int</a:t>
            </a:r>
            <a:r>
              <a:rPr lang="en-US" b="1" dirty="0">
                <a:solidFill>
                  <a:srgbClr val="C00000"/>
                </a:solidFill>
              </a:rPr>
              <a:t> *</a:t>
            </a:r>
            <a:r>
              <a:rPr lang="en-US" b="1" dirty="0" err="1">
                <a:solidFill>
                  <a:srgbClr val="C00000"/>
                </a:solidFill>
              </a:rPr>
              <a:t>const</a:t>
            </a:r>
            <a:r>
              <a:rPr lang="en-US" b="1" dirty="0">
                <a:solidFill>
                  <a:srgbClr val="C00000"/>
                </a:solidFill>
              </a:rPr>
              <a:t> </a:t>
            </a:r>
            <a:r>
              <a:rPr lang="en-US" b="1" dirty="0" err="1">
                <a:solidFill>
                  <a:srgbClr val="C00000"/>
                </a:solidFill>
              </a:rPr>
              <a:t>ptr</a:t>
            </a:r>
            <a:r>
              <a:rPr lang="en-US" b="1" dirty="0">
                <a:solidFill>
                  <a:srgbClr val="C00000"/>
                </a:solidFill>
              </a:rPr>
              <a:t> = &amp;value;</a:t>
            </a:r>
          </a:p>
          <a:p>
            <a:pPr latinLnBrk="1"/>
            <a:r>
              <a:rPr lang="en-US" b="1" dirty="0">
                <a:solidFill>
                  <a:srgbClr val="C00000"/>
                </a:solidFill>
              </a:rPr>
              <a:t>Ex:2</a:t>
            </a:r>
          </a:p>
          <a:p>
            <a:pPr latinLnBrk="1"/>
            <a:r>
              <a:rPr lang="en-US" b="1" dirty="0" err="1">
                <a:solidFill>
                  <a:srgbClr val="C00000"/>
                </a:solidFill>
              </a:rPr>
              <a:t>int</a:t>
            </a:r>
            <a:r>
              <a:rPr lang="en-US" b="1" dirty="0">
                <a:solidFill>
                  <a:srgbClr val="C00000"/>
                </a:solidFill>
              </a:rPr>
              <a:t> value1 = 5;</a:t>
            </a:r>
          </a:p>
          <a:p>
            <a:pPr latinLnBrk="1"/>
            <a:r>
              <a:rPr lang="en-US" b="1" dirty="0" err="1">
                <a:solidFill>
                  <a:srgbClr val="C00000"/>
                </a:solidFill>
              </a:rPr>
              <a:t>int</a:t>
            </a:r>
            <a:r>
              <a:rPr lang="en-US" b="1" dirty="0">
                <a:solidFill>
                  <a:srgbClr val="C00000"/>
                </a:solidFill>
              </a:rPr>
              <a:t> value2 = 6;</a:t>
            </a:r>
          </a:p>
          <a:p>
            <a:pPr latinLnBrk="1"/>
            <a:r>
              <a:rPr lang="en-US" b="1" dirty="0">
                <a:solidFill>
                  <a:srgbClr val="C00000"/>
                </a:solidFill>
              </a:rPr>
              <a:t> </a:t>
            </a:r>
          </a:p>
          <a:p>
            <a:pPr latinLnBrk="1"/>
            <a:r>
              <a:rPr lang="en-US" b="1" dirty="0" err="1">
                <a:solidFill>
                  <a:srgbClr val="C00000"/>
                </a:solidFill>
              </a:rPr>
              <a:t>int</a:t>
            </a:r>
            <a:r>
              <a:rPr lang="en-US" b="1" dirty="0">
                <a:solidFill>
                  <a:srgbClr val="C00000"/>
                </a:solidFill>
              </a:rPr>
              <a:t> * </a:t>
            </a:r>
            <a:r>
              <a:rPr lang="en-US" b="1" dirty="0" err="1">
                <a:solidFill>
                  <a:srgbClr val="C00000"/>
                </a:solidFill>
              </a:rPr>
              <a:t>const</a:t>
            </a:r>
            <a:r>
              <a:rPr lang="en-US" b="1" dirty="0">
                <a:solidFill>
                  <a:srgbClr val="C00000"/>
                </a:solidFill>
              </a:rPr>
              <a:t> </a:t>
            </a:r>
            <a:r>
              <a:rPr lang="en-US" b="1" dirty="0" err="1">
                <a:solidFill>
                  <a:srgbClr val="C00000"/>
                </a:solidFill>
              </a:rPr>
              <a:t>ptr</a:t>
            </a:r>
            <a:r>
              <a:rPr lang="en-US" b="1" dirty="0">
                <a:solidFill>
                  <a:srgbClr val="C00000"/>
                </a:solidFill>
              </a:rPr>
              <a:t> = &amp;value1; </a:t>
            </a:r>
            <a:r>
              <a:rPr lang="en-US" b="1" dirty="0">
                <a:solidFill>
                  <a:schemeClr val="accent5">
                    <a:lumMod val="50000"/>
                  </a:schemeClr>
                </a:solidFill>
              </a:rPr>
              <a:t>// okay, the </a:t>
            </a:r>
            <a:r>
              <a:rPr lang="en-US" b="1" dirty="0" err="1">
                <a:solidFill>
                  <a:schemeClr val="accent5">
                    <a:lumMod val="50000"/>
                  </a:schemeClr>
                </a:solidFill>
              </a:rPr>
              <a:t>const</a:t>
            </a:r>
            <a:r>
              <a:rPr lang="en-US" b="1" dirty="0">
                <a:solidFill>
                  <a:schemeClr val="accent5">
                    <a:lumMod val="50000"/>
                  </a:schemeClr>
                </a:solidFill>
              </a:rPr>
              <a:t> pointer is initialized to the address of value1</a:t>
            </a:r>
          </a:p>
          <a:p>
            <a:pPr latinLnBrk="1"/>
            <a:r>
              <a:rPr lang="en-US" b="1" dirty="0" err="1">
                <a:solidFill>
                  <a:srgbClr val="C00000"/>
                </a:solidFill>
              </a:rPr>
              <a:t>ptr</a:t>
            </a:r>
            <a:r>
              <a:rPr lang="en-US" b="1" dirty="0">
                <a:solidFill>
                  <a:srgbClr val="C00000"/>
                </a:solidFill>
              </a:rPr>
              <a:t> = &amp;value2; </a:t>
            </a:r>
            <a:r>
              <a:rPr lang="en-US" b="1" dirty="0">
                <a:solidFill>
                  <a:schemeClr val="accent5">
                    <a:lumMod val="50000"/>
                  </a:schemeClr>
                </a:solidFill>
              </a:rPr>
              <a:t>// not okay, once initialized, a </a:t>
            </a:r>
            <a:r>
              <a:rPr lang="en-US" b="1" dirty="0" err="1">
                <a:solidFill>
                  <a:schemeClr val="accent5">
                    <a:lumMod val="50000"/>
                  </a:schemeClr>
                </a:solidFill>
              </a:rPr>
              <a:t>const</a:t>
            </a:r>
            <a:r>
              <a:rPr lang="en-US" b="1" dirty="0">
                <a:solidFill>
                  <a:schemeClr val="accent5">
                    <a:lumMod val="50000"/>
                  </a:schemeClr>
                </a:solidFill>
              </a:rPr>
              <a:t> pointer can not be changed.</a:t>
            </a:r>
          </a:p>
          <a:p>
            <a:pPr latinLnBrk="1"/>
            <a:endParaRPr lang="en-US" b="1" dirty="0">
              <a:solidFill>
                <a:srgbClr val="C00000"/>
              </a:solidFill>
            </a:endParaRPr>
          </a:p>
          <a:p>
            <a:endParaRPr lang="en-US" dirty="0"/>
          </a:p>
        </p:txBody>
      </p:sp>
    </p:spTree>
    <p:extLst>
      <p:ext uri="{BB962C8B-B14F-4D97-AF65-F5344CB8AC3E}">
        <p14:creationId xmlns:p14="http://schemas.microsoft.com/office/powerpoint/2010/main" val="2452050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172200"/>
          </a:xfrm>
        </p:spPr>
        <p:txBody>
          <a:bodyPr/>
          <a:lstStyle/>
          <a:p>
            <a:pPr latinLnBrk="1"/>
            <a:r>
              <a:rPr lang="en-US" dirty="0">
                <a:solidFill>
                  <a:srgbClr val="C00000"/>
                </a:solidFill>
              </a:rPr>
              <a:t>Ex:3</a:t>
            </a:r>
          </a:p>
          <a:p>
            <a:pPr latinLnBrk="1"/>
            <a:r>
              <a:rPr lang="en-US" dirty="0" err="1">
                <a:solidFill>
                  <a:srgbClr val="C00000"/>
                </a:solidFill>
              </a:rPr>
              <a:t>int</a:t>
            </a:r>
            <a:r>
              <a:rPr lang="en-US" dirty="0">
                <a:solidFill>
                  <a:srgbClr val="C00000"/>
                </a:solidFill>
              </a:rPr>
              <a:t> value = 5;</a:t>
            </a:r>
          </a:p>
          <a:p>
            <a:pPr latinLnBrk="1"/>
            <a:r>
              <a:rPr lang="en-US" dirty="0" err="1">
                <a:solidFill>
                  <a:srgbClr val="C00000"/>
                </a:solidFill>
              </a:rPr>
              <a:t>int</a:t>
            </a:r>
            <a:r>
              <a:rPr lang="en-US" dirty="0">
                <a:solidFill>
                  <a:srgbClr val="C00000"/>
                </a:solidFill>
              </a:rPr>
              <a:t> *</a:t>
            </a:r>
            <a:r>
              <a:rPr lang="en-US" dirty="0" err="1">
                <a:solidFill>
                  <a:srgbClr val="C00000"/>
                </a:solidFill>
              </a:rPr>
              <a:t>const</a:t>
            </a:r>
            <a:r>
              <a:rPr lang="en-US" dirty="0">
                <a:solidFill>
                  <a:srgbClr val="C00000"/>
                </a:solidFill>
              </a:rPr>
              <a:t> </a:t>
            </a:r>
            <a:r>
              <a:rPr lang="en-US" dirty="0" err="1">
                <a:solidFill>
                  <a:srgbClr val="C00000"/>
                </a:solidFill>
              </a:rPr>
              <a:t>ptr</a:t>
            </a:r>
            <a:r>
              <a:rPr lang="en-US" dirty="0">
                <a:solidFill>
                  <a:srgbClr val="C00000"/>
                </a:solidFill>
              </a:rPr>
              <a:t> = &amp;value; </a:t>
            </a:r>
            <a:r>
              <a:rPr lang="en-US" dirty="0">
                <a:solidFill>
                  <a:srgbClr val="0070C0"/>
                </a:solidFill>
              </a:rPr>
              <a:t>// </a:t>
            </a:r>
            <a:r>
              <a:rPr lang="en-US" dirty="0" err="1">
                <a:solidFill>
                  <a:srgbClr val="0070C0"/>
                </a:solidFill>
              </a:rPr>
              <a:t>ptr</a:t>
            </a:r>
            <a:r>
              <a:rPr lang="en-US" dirty="0">
                <a:solidFill>
                  <a:srgbClr val="0070C0"/>
                </a:solidFill>
              </a:rPr>
              <a:t> will always point     to value</a:t>
            </a:r>
          </a:p>
          <a:p>
            <a:pPr latinLnBrk="1"/>
            <a:r>
              <a:rPr lang="en-US" dirty="0">
                <a:solidFill>
                  <a:srgbClr val="C00000"/>
                </a:solidFill>
              </a:rPr>
              <a:t>*</a:t>
            </a:r>
            <a:r>
              <a:rPr lang="en-US" dirty="0" err="1">
                <a:solidFill>
                  <a:srgbClr val="C00000"/>
                </a:solidFill>
              </a:rPr>
              <a:t>ptr</a:t>
            </a:r>
            <a:r>
              <a:rPr lang="en-US" dirty="0">
                <a:solidFill>
                  <a:srgbClr val="C00000"/>
                </a:solidFill>
              </a:rPr>
              <a:t> = 6; </a:t>
            </a:r>
            <a:r>
              <a:rPr lang="en-US" dirty="0">
                <a:solidFill>
                  <a:srgbClr val="0070C0"/>
                </a:solidFill>
              </a:rPr>
              <a:t>// allowed, since </a:t>
            </a:r>
            <a:r>
              <a:rPr lang="en-US" dirty="0" err="1">
                <a:solidFill>
                  <a:srgbClr val="0070C0"/>
                </a:solidFill>
              </a:rPr>
              <a:t>ptr</a:t>
            </a:r>
            <a:r>
              <a:rPr lang="en-US" dirty="0">
                <a:solidFill>
                  <a:srgbClr val="0070C0"/>
                </a:solidFill>
              </a:rPr>
              <a:t> points to a non-     </a:t>
            </a:r>
            <a:r>
              <a:rPr lang="en-US" dirty="0" err="1">
                <a:solidFill>
                  <a:srgbClr val="0070C0"/>
                </a:solidFill>
              </a:rPr>
              <a:t>const</a:t>
            </a:r>
            <a:r>
              <a:rPr lang="en-US" dirty="0">
                <a:solidFill>
                  <a:srgbClr val="0070C0"/>
                </a:solidFill>
              </a:rPr>
              <a:t> </a:t>
            </a:r>
            <a:r>
              <a:rPr lang="en-US" dirty="0" err="1">
                <a:solidFill>
                  <a:srgbClr val="0070C0"/>
                </a:solidFill>
              </a:rPr>
              <a:t>int</a:t>
            </a:r>
            <a:endParaRPr lang="en-US" dirty="0">
              <a:solidFill>
                <a:srgbClr val="0070C0"/>
              </a:solidFill>
            </a:endParaRPr>
          </a:p>
          <a:p>
            <a:endParaRPr lang="en-US" dirty="0"/>
          </a:p>
        </p:txBody>
      </p:sp>
    </p:spTree>
    <p:extLst>
      <p:ext uri="{BB962C8B-B14F-4D97-AF65-F5344CB8AC3E}">
        <p14:creationId xmlns:p14="http://schemas.microsoft.com/office/powerpoint/2010/main" val="3312718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US" b="1" dirty="0"/>
              <a:t>Pointer to </a:t>
            </a:r>
            <a:r>
              <a:rPr lang="en-US" b="1" dirty="0" err="1"/>
              <a:t>const</a:t>
            </a:r>
            <a:r>
              <a:rPr lang="en-US" b="1" dirty="0"/>
              <a:t> value</a:t>
            </a:r>
          </a:p>
          <a:p>
            <a:r>
              <a:rPr lang="en-US" dirty="0"/>
              <a:t>A </a:t>
            </a:r>
            <a:r>
              <a:rPr lang="en-US" b="1" dirty="0"/>
              <a:t>pointer to a </a:t>
            </a:r>
            <a:r>
              <a:rPr lang="en-US" b="1" dirty="0" err="1"/>
              <a:t>const</a:t>
            </a:r>
            <a:r>
              <a:rPr lang="en-US" b="1" dirty="0"/>
              <a:t> value</a:t>
            </a:r>
            <a:r>
              <a:rPr lang="en-US" dirty="0"/>
              <a:t> is a (non-</a:t>
            </a:r>
            <a:r>
              <a:rPr lang="en-US" dirty="0" err="1"/>
              <a:t>const</a:t>
            </a:r>
            <a:r>
              <a:rPr lang="en-US" dirty="0"/>
              <a:t>) pointer that points to a constant value.</a:t>
            </a:r>
          </a:p>
          <a:p>
            <a:pPr latinLnBrk="1"/>
            <a:r>
              <a:rPr lang="en-US" dirty="0">
                <a:solidFill>
                  <a:srgbClr val="C00000"/>
                </a:solidFill>
              </a:rPr>
              <a:t>Ex:1</a:t>
            </a:r>
          </a:p>
          <a:p>
            <a:pPr latinLnBrk="1"/>
            <a:r>
              <a:rPr lang="en-US" dirty="0" err="1">
                <a:solidFill>
                  <a:srgbClr val="C00000"/>
                </a:solidFill>
              </a:rPr>
              <a:t>const</a:t>
            </a:r>
            <a:r>
              <a:rPr lang="en-US" dirty="0">
                <a:solidFill>
                  <a:srgbClr val="C00000"/>
                </a:solidFill>
              </a:rPr>
              <a:t> </a:t>
            </a:r>
            <a:r>
              <a:rPr lang="en-US" dirty="0" err="1">
                <a:solidFill>
                  <a:srgbClr val="C00000"/>
                </a:solidFill>
              </a:rPr>
              <a:t>int</a:t>
            </a:r>
            <a:r>
              <a:rPr lang="en-US" dirty="0">
                <a:solidFill>
                  <a:srgbClr val="C00000"/>
                </a:solidFill>
              </a:rPr>
              <a:t> value = 5;</a:t>
            </a:r>
          </a:p>
          <a:p>
            <a:pPr latinLnBrk="1"/>
            <a:r>
              <a:rPr lang="en-US" dirty="0" err="1">
                <a:solidFill>
                  <a:srgbClr val="C00000"/>
                </a:solidFill>
              </a:rPr>
              <a:t>const</a:t>
            </a:r>
            <a:r>
              <a:rPr lang="en-US" dirty="0">
                <a:solidFill>
                  <a:srgbClr val="C00000"/>
                </a:solidFill>
              </a:rPr>
              <a:t> </a:t>
            </a:r>
            <a:r>
              <a:rPr lang="en-US" dirty="0" err="1">
                <a:solidFill>
                  <a:srgbClr val="C00000"/>
                </a:solidFill>
              </a:rPr>
              <a:t>int</a:t>
            </a:r>
            <a:r>
              <a:rPr lang="en-US" dirty="0">
                <a:solidFill>
                  <a:srgbClr val="C00000"/>
                </a:solidFill>
              </a:rPr>
              <a:t> *</a:t>
            </a:r>
            <a:r>
              <a:rPr lang="en-US" dirty="0" err="1">
                <a:solidFill>
                  <a:srgbClr val="C00000"/>
                </a:solidFill>
              </a:rPr>
              <a:t>ptr</a:t>
            </a:r>
            <a:r>
              <a:rPr lang="en-US" dirty="0">
                <a:solidFill>
                  <a:srgbClr val="C00000"/>
                </a:solidFill>
              </a:rPr>
              <a:t> = &amp;value; //allowed</a:t>
            </a:r>
          </a:p>
          <a:p>
            <a:pPr latinLnBrk="1"/>
            <a:r>
              <a:rPr lang="en-US" dirty="0">
                <a:solidFill>
                  <a:srgbClr val="C00000"/>
                </a:solidFill>
              </a:rPr>
              <a:t>*</a:t>
            </a:r>
            <a:r>
              <a:rPr lang="en-US" dirty="0" err="1">
                <a:solidFill>
                  <a:srgbClr val="C00000"/>
                </a:solidFill>
              </a:rPr>
              <a:t>ptr</a:t>
            </a:r>
            <a:r>
              <a:rPr lang="en-US" dirty="0">
                <a:solidFill>
                  <a:srgbClr val="C00000"/>
                </a:solidFill>
              </a:rPr>
              <a:t> = 6; </a:t>
            </a:r>
            <a:r>
              <a:rPr lang="en-US" dirty="0">
                <a:solidFill>
                  <a:srgbClr val="0070C0"/>
                </a:solidFill>
              </a:rPr>
              <a:t>// not allowed, we can't change a </a:t>
            </a:r>
            <a:r>
              <a:rPr lang="en-US" dirty="0" err="1">
                <a:solidFill>
                  <a:srgbClr val="0070C0"/>
                </a:solidFill>
              </a:rPr>
              <a:t>const</a:t>
            </a:r>
            <a:r>
              <a:rPr lang="en-US" dirty="0">
                <a:solidFill>
                  <a:srgbClr val="0070C0"/>
                </a:solidFill>
              </a:rPr>
              <a:t> value</a:t>
            </a:r>
          </a:p>
          <a:p>
            <a:endParaRPr lang="en-US" dirty="0"/>
          </a:p>
        </p:txBody>
      </p:sp>
    </p:spTree>
    <p:extLst>
      <p:ext uri="{BB962C8B-B14F-4D97-AF65-F5344CB8AC3E}">
        <p14:creationId xmlns:p14="http://schemas.microsoft.com/office/powerpoint/2010/main" val="33127182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7500" lnSpcReduction="20000"/>
          </a:bodyPr>
          <a:lstStyle/>
          <a:p>
            <a:r>
              <a:rPr lang="en-IN" b="1" dirty="0"/>
              <a:t>Dynamic creation and destruction of objects</a:t>
            </a:r>
            <a:endParaRPr lang="en-US" dirty="0"/>
          </a:p>
          <a:p>
            <a:r>
              <a:rPr lang="en-IN" b="1" dirty="0"/>
              <a:t> </a:t>
            </a:r>
            <a:r>
              <a:rPr lang="en-IN" dirty="0"/>
              <a:t>In C++ an object can be created at run time; such an object is called dynamic object. The construction and destruction of the dynamic object is explicitly done by the programmer. </a:t>
            </a:r>
            <a:r>
              <a:rPr lang="en-IN" dirty="0">
                <a:solidFill>
                  <a:srgbClr val="C00000"/>
                </a:solidFill>
              </a:rPr>
              <a:t>The new and delete operators are used to allocate and deallocate memory to such objects.</a:t>
            </a:r>
            <a:endParaRPr lang="en-US" dirty="0">
              <a:solidFill>
                <a:srgbClr val="C00000"/>
              </a:solidFill>
            </a:endParaRPr>
          </a:p>
          <a:p>
            <a:endParaRPr lang="en-US" dirty="0"/>
          </a:p>
          <a:p>
            <a:r>
              <a:rPr lang="en-IN" dirty="0"/>
              <a:t>A dynamic object can be created using the </a:t>
            </a:r>
            <a:r>
              <a:rPr lang="en-IN" b="1" dirty="0"/>
              <a:t>new</a:t>
            </a:r>
            <a:r>
              <a:rPr lang="en-IN" dirty="0"/>
              <a:t>  operator as follows:</a:t>
            </a:r>
            <a:endParaRPr lang="en-US" dirty="0"/>
          </a:p>
          <a:p>
            <a:pPr marL="0" indent="0">
              <a:buNone/>
            </a:pPr>
            <a:r>
              <a:rPr lang="en-IN" b="1" dirty="0"/>
              <a:t> </a:t>
            </a:r>
            <a:endParaRPr lang="en-US" dirty="0"/>
          </a:p>
          <a:p>
            <a:r>
              <a:rPr lang="en-IN" b="1" dirty="0" err="1">
                <a:solidFill>
                  <a:srgbClr val="C00000"/>
                </a:solidFill>
              </a:rPr>
              <a:t>ptr</a:t>
            </a:r>
            <a:r>
              <a:rPr lang="en-IN" b="1" dirty="0">
                <a:solidFill>
                  <a:srgbClr val="C00000"/>
                </a:solidFill>
              </a:rPr>
              <a:t> = new  </a:t>
            </a:r>
            <a:r>
              <a:rPr lang="en-IN" b="1" dirty="0" err="1">
                <a:solidFill>
                  <a:srgbClr val="C00000"/>
                </a:solidFill>
              </a:rPr>
              <a:t>classname</a:t>
            </a:r>
            <a:r>
              <a:rPr lang="en-IN" b="1" dirty="0">
                <a:solidFill>
                  <a:srgbClr val="C00000"/>
                </a:solidFill>
              </a:rPr>
              <a:t>;</a:t>
            </a:r>
            <a:endParaRPr lang="en-US" dirty="0">
              <a:solidFill>
                <a:srgbClr val="C00000"/>
              </a:solidFill>
            </a:endParaRPr>
          </a:p>
          <a:p>
            <a:pPr marL="0" indent="0">
              <a:buNone/>
            </a:pPr>
            <a:r>
              <a:rPr lang="en-IN" dirty="0"/>
              <a:t> </a:t>
            </a:r>
            <a:endParaRPr lang="en-US" dirty="0"/>
          </a:p>
          <a:p>
            <a:r>
              <a:rPr lang="en-IN" dirty="0"/>
              <a:t>the </a:t>
            </a:r>
            <a:r>
              <a:rPr lang="en-IN" b="1" dirty="0"/>
              <a:t>new </a:t>
            </a:r>
            <a:r>
              <a:rPr lang="en-IN" dirty="0"/>
              <a:t>operator returns the address of the object created and it is stored in the pointer </a:t>
            </a:r>
            <a:r>
              <a:rPr lang="en-IN" dirty="0" err="1"/>
              <a:t>ptr</a:t>
            </a:r>
            <a:r>
              <a:rPr lang="en-IN" dirty="0"/>
              <a:t>. The variable </a:t>
            </a:r>
            <a:r>
              <a:rPr lang="en-IN" b="1" dirty="0" err="1"/>
              <a:t>ptr</a:t>
            </a:r>
            <a:r>
              <a:rPr lang="en-IN" b="1" dirty="0"/>
              <a:t> is a pointer object of the same class</a:t>
            </a:r>
            <a:r>
              <a:rPr lang="en-IN" dirty="0"/>
              <a:t>. </a:t>
            </a:r>
            <a:r>
              <a:rPr lang="en-IN" b="1" dirty="0">
                <a:solidFill>
                  <a:srgbClr val="C00000"/>
                </a:solidFill>
              </a:rPr>
              <a:t>The member variable can be accessed using the pointer and -&gt;  (arrow) operator.</a:t>
            </a:r>
            <a:endParaRPr lang="en-US" b="1" dirty="0">
              <a:solidFill>
                <a:srgbClr val="C00000"/>
              </a:solidFill>
            </a:endParaRPr>
          </a:p>
          <a:p>
            <a:pPr marL="0" indent="0">
              <a:buNone/>
            </a:pPr>
            <a:r>
              <a:rPr lang="en-IN" dirty="0"/>
              <a:t> </a:t>
            </a:r>
            <a:endParaRPr lang="en-US" dirty="0"/>
          </a:p>
        </p:txBody>
      </p:sp>
    </p:spTree>
    <p:extLst>
      <p:ext uri="{BB962C8B-B14F-4D97-AF65-F5344CB8AC3E}">
        <p14:creationId xmlns:p14="http://schemas.microsoft.com/office/powerpoint/2010/main" val="3312718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IN" dirty="0"/>
              <a:t>A dynamic object can be destroyed using the </a:t>
            </a:r>
            <a:r>
              <a:rPr lang="en-IN" b="1" dirty="0"/>
              <a:t>delete</a:t>
            </a:r>
            <a:r>
              <a:rPr lang="en-IN" dirty="0"/>
              <a:t>  operator as follows:</a:t>
            </a:r>
            <a:endParaRPr lang="en-US" dirty="0"/>
          </a:p>
          <a:p>
            <a:r>
              <a:rPr lang="en-IN" b="1" dirty="0"/>
              <a:t> </a:t>
            </a:r>
            <a:endParaRPr lang="en-US" dirty="0"/>
          </a:p>
          <a:p>
            <a:r>
              <a:rPr lang="en-IN" b="1" dirty="0">
                <a:solidFill>
                  <a:srgbClr val="C00000"/>
                </a:solidFill>
              </a:rPr>
              <a:t>delete  </a:t>
            </a:r>
            <a:r>
              <a:rPr lang="en-IN" b="1" dirty="0" err="1">
                <a:solidFill>
                  <a:srgbClr val="C00000"/>
                </a:solidFill>
              </a:rPr>
              <a:t>ptr</a:t>
            </a:r>
            <a:r>
              <a:rPr lang="en-IN" b="1" dirty="0">
                <a:solidFill>
                  <a:srgbClr val="C00000"/>
                </a:solidFill>
              </a:rPr>
              <a:t> ;</a:t>
            </a:r>
            <a:endParaRPr lang="en-US" dirty="0">
              <a:solidFill>
                <a:srgbClr val="C00000"/>
              </a:solidFill>
            </a:endParaRPr>
          </a:p>
          <a:p>
            <a:r>
              <a:rPr lang="en-IN" dirty="0"/>
              <a:t> </a:t>
            </a:r>
            <a:endParaRPr lang="en-US" dirty="0"/>
          </a:p>
          <a:p>
            <a:r>
              <a:rPr lang="en-IN" dirty="0">
                <a:solidFill>
                  <a:srgbClr val="C00000"/>
                </a:solidFill>
              </a:rPr>
              <a:t>The </a:t>
            </a:r>
            <a:r>
              <a:rPr lang="en-IN" b="1" dirty="0">
                <a:solidFill>
                  <a:srgbClr val="C00000"/>
                </a:solidFill>
              </a:rPr>
              <a:t>delete</a:t>
            </a:r>
            <a:r>
              <a:rPr lang="en-IN" dirty="0">
                <a:solidFill>
                  <a:srgbClr val="C00000"/>
                </a:solidFill>
              </a:rPr>
              <a:t> operator destroys the object pointed by the pointer </a:t>
            </a:r>
            <a:r>
              <a:rPr lang="en-IN" dirty="0" err="1">
                <a:solidFill>
                  <a:srgbClr val="C00000"/>
                </a:solidFill>
              </a:rPr>
              <a:t>ptr</a:t>
            </a:r>
            <a:r>
              <a:rPr lang="en-IN" dirty="0">
                <a:solidFill>
                  <a:srgbClr val="C00000"/>
                </a:solidFill>
              </a:rPr>
              <a:t>. It also invokes the destructor of a class.</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3312718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Autofit/>
          </a:bodyPr>
          <a:lstStyle/>
          <a:p>
            <a:r>
              <a:rPr lang="en-IN" sz="1600" dirty="0"/>
              <a:t>Ex:</a:t>
            </a:r>
            <a:endParaRPr lang="en-US" sz="1600" dirty="0"/>
          </a:p>
          <a:p>
            <a:r>
              <a:rPr lang="en-IN" sz="1600" dirty="0"/>
              <a:t>#include&lt;</a:t>
            </a:r>
            <a:r>
              <a:rPr lang="en-IN" sz="1600" dirty="0" err="1"/>
              <a:t>iostream</a:t>
            </a:r>
            <a:r>
              <a:rPr lang="en-IN" sz="1600" dirty="0"/>
              <a:t>&gt;</a:t>
            </a:r>
            <a:endParaRPr lang="en-US" sz="1600" dirty="0"/>
          </a:p>
          <a:p>
            <a:r>
              <a:rPr lang="en-IN" sz="1600" dirty="0"/>
              <a:t>using namespace </a:t>
            </a:r>
            <a:r>
              <a:rPr lang="en-IN" sz="1600" dirty="0" err="1"/>
              <a:t>std</a:t>
            </a:r>
            <a:r>
              <a:rPr lang="en-IN" sz="1600" dirty="0"/>
              <a:t>;</a:t>
            </a:r>
            <a:endParaRPr lang="en-US" sz="1600" dirty="0"/>
          </a:p>
          <a:p>
            <a:r>
              <a:rPr lang="en-IN" sz="1600" dirty="0"/>
              <a:t>class data</a:t>
            </a:r>
            <a:endParaRPr lang="en-US" sz="1600" dirty="0"/>
          </a:p>
          <a:p>
            <a:r>
              <a:rPr lang="en-IN" sz="1600" dirty="0"/>
              <a:t>{    </a:t>
            </a:r>
            <a:r>
              <a:rPr lang="en-IN" sz="1600" dirty="0" err="1"/>
              <a:t>int</a:t>
            </a:r>
            <a:r>
              <a:rPr lang="en-IN" sz="1600" dirty="0"/>
              <a:t> </a:t>
            </a:r>
            <a:r>
              <a:rPr lang="en-IN" sz="1600" dirty="0" err="1"/>
              <a:t>x,y</a:t>
            </a:r>
            <a:r>
              <a:rPr lang="en-IN" sz="1600" dirty="0"/>
              <a:t>;</a:t>
            </a:r>
            <a:endParaRPr lang="en-US" sz="1600" dirty="0"/>
          </a:p>
          <a:p>
            <a:r>
              <a:rPr lang="en-IN" sz="1600" dirty="0"/>
              <a:t>public:</a:t>
            </a:r>
            <a:endParaRPr lang="en-US" sz="1600" dirty="0"/>
          </a:p>
          <a:p>
            <a:r>
              <a:rPr lang="en-IN" sz="1600" dirty="0"/>
              <a:t>data()</a:t>
            </a:r>
            <a:endParaRPr lang="en-US" sz="1600" dirty="0"/>
          </a:p>
          <a:p>
            <a:r>
              <a:rPr lang="en-IN" sz="1600" dirty="0"/>
              <a:t>{</a:t>
            </a:r>
            <a:endParaRPr lang="en-US" sz="1600" dirty="0"/>
          </a:p>
          <a:p>
            <a:r>
              <a:rPr lang="en-IN" sz="1600" dirty="0" err="1"/>
              <a:t>cout</a:t>
            </a:r>
            <a:r>
              <a:rPr lang="en-IN" sz="1600" dirty="0"/>
              <a:t>&lt;&lt;"\n constructor";</a:t>
            </a:r>
            <a:endParaRPr lang="en-US" sz="1600" dirty="0"/>
          </a:p>
          <a:p>
            <a:r>
              <a:rPr lang="en-IN" sz="1600" dirty="0"/>
              <a:t>x=10;</a:t>
            </a:r>
            <a:endParaRPr lang="en-US" sz="1600" dirty="0"/>
          </a:p>
          <a:p>
            <a:r>
              <a:rPr lang="en-IN" sz="1600" dirty="0"/>
              <a:t>y=20;</a:t>
            </a:r>
            <a:endParaRPr lang="en-US" sz="1600" dirty="0"/>
          </a:p>
          <a:p>
            <a:r>
              <a:rPr lang="en-IN" sz="1600" dirty="0"/>
              <a:t>}</a:t>
            </a:r>
            <a:endParaRPr lang="en-US" sz="1600" dirty="0"/>
          </a:p>
          <a:p>
            <a:r>
              <a:rPr lang="en-IN" sz="1600" dirty="0"/>
              <a:t>~data()</a:t>
            </a:r>
            <a:endParaRPr lang="en-US" sz="1600" dirty="0"/>
          </a:p>
          <a:p>
            <a:r>
              <a:rPr lang="en-IN" sz="1600" dirty="0"/>
              <a:t>{    </a:t>
            </a:r>
            <a:r>
              <a:rPr lang="en-IN" sz="1600" dirty="0" err="1"/>
              <a:t>cout</a:t>
            </a:r>
            <a:r>
              <a:rPr lang="en-IN" sz="1600" dirty="0"/>
              <a:t>&lt;&lt;"\n destructor";   }</a:t>
            </a:r>
            <a:endParaRPr lang="en-US" sz="1600" dirty="0"/>
          </a:p>
          <a:p>
            <a:r>
              <a:rPr lang="en-IN" sz="1600" dirty="0"/>
              <a:t>void display()</a:t>
            </a:r>
            <a:endParaRPr lang="en-US" sz="1600" dirty="0"/>
          </a:p>
          <a:p>
            <a:r>
              <a:rPr lang="en-IN" sz="1600" dirty="0"/>
              <a:t>{</a:t>
            </a:r>
            <a:endParaRPr lang="en-US" sz="1600" dirty="0"/>
          </a:p>
          <a:p>
            <a:r>
              <a:rPr lang="en-IN" sz="1600" dirty="0" err="1"/>
              <a:t>cout</a:t>
            </a:r>
            <a:r>
              <a:rPr lang="en-IN" sz="1600" dirty="0"/>
              <a:t> &lt;&lt;"\n x="&lt;&lt;x;</a:t>
            </a:r>
            <a:endParaRPr lang="en-US" sz="1600" dirty="0"/>
          </a:p>
          <a:p>
            <a:r>
              <a:rPr lang="en-IN" sz="1600" dirty="0" err="1"/>
              <a:t>cout</a:t>
            </a:r>
            <a:r>
              <a:rPr lang="en-IN" sz="1600" dirty="0"/>
              <a:t>&lt;&lt;"\n y="&lt;&lt;y;</a:t>
            </a:r>
            <a:endParaRPr lang="en-US" sz="1600" dirty="0"/>
          </a:p>
          <a:p>
            <a:r>
              <a:rPr lang="en-IN" sz="1600" dirty="0"/>
              <a:t>}</a:t>
            </a:r>
            <a:endParaRPr lang="en-US" sz="1600" dirty="0"/>
          </a:p>
          <a:p>
            <a:r>
              <a:rPr lang="en-IN" sz="1600" dirty="0"/>
              <a:t>};</a:t>
            </a:r>
            <a:endParaRPr lang="en-US" sz="1600" dirty="0"/>
          </a:p>
        </p:txBody>
      </p:sp>
      <p:sp>
        <p:nvSpPr>
          <p:cNvPr id="2" name="Rectangle 1"/>
          <p:cNvSpPr/>
          <p:nvPr/>
        </p:nvSpPr>
        <p:spPr>
          <a:xfrm>
            <a:off x="4606636" y="2286000"/>
            <a:ext cx="4572000" cy="2585323"/>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b="1" dirty="0">
                <a:solidFill>
                  <a:srgbClr val="C00000"/>
                </a:solidFill>
              </a:rPr>
              <a:t>data *p;//declaration of object pointer</a:t>
            </a:r>
            <a:endParaRPr lang="en-US" b="1" dirty="0">
              <a:solidFill>
                <a:srgbClr val="C00000"/>
              </a:solidFill>
            </a:endParaRPr>
          </a:p>
          <a:p>
            <a:r>
              <a:rPr lang="en-IN" b="1" dirty="0">
                <a:solidFill>
                  <a:srgbClr val="C00000"/>
                </a:solidFill>
              </a:rPr>
              <a:t>p=new data;//dynamic object</a:t>
            </a:r>
            <a:endParaRPr lang="en-US" b="1" dirty="0">
              <a:solidFill>
                <a:srgbClr val="C00000"/>
              </a:solidFill>
            </a:endParaRPr>
          </a:p>
          <a:p>
            <a:r>
              <a:rPr lang="en-IN" b="1" dirty="0">
                <a:solidFill>
                  <a:srgbClr val="C00000"/>
                </a:solidFill>
              </a:rPr>
              <a:t>p-&gt;display();</a:t>
            </a:r>
            <a:endParaRPr lang="en-US" b="1" dirty="0">
              <a:solidFill>
                <a:srgbClr val="C00000"/>
              </a:solidFill>
            </a:endParaRPr>
          </a:p>
          <a:p>
            <a:r>
              <a:rPr lang="en-IN" b="1" dirty="0">
                <a:solidFill>
                  <a:srgbClr val="C00000"/>
                </a:solidFill>
              </a:rPr>
              <a:t>delete p; //delete dynamic object</a:t>
            </a:r>
          </a:p>
          <a:p>
            <a:r>
              <a:rPr lang="en-IN" b="1" dirty="0">
                <a:solidFill>
                  <a:srgbClr val="C00000"/>
                </a:solidFill>
              </a:rPr>
              <a:t>P-&gt;x=10</a:t>
            </a:r>
            <a:endParaRPr lang="en-US" b="1" dirty="0">
              <a:solidFill>
                <a:srgbClr val="C00000"/>
              </a:solidFill>
            </a:endParaRPr>
          </a:p>
          <a:p>
            <a:r>
              <a:rPr lang="en-IN" dirty="0"/>
              <a:t>}</a:t>
            </a:r>
            <a:endParaRPr lang="en-US" dirty="0"/>
          </a:p>
          <a:p>
            <a:endParaRPr lang="en-IN" b="1" dirty="0"/>
          </a:p>
        </p:txBody>
      </p:sp>
    </p:spTree>
    <p:extLst>
      <p:ext uri="{BB962C8B-B14F-4D97-AF65-F5344CB8AC3E}">
        <p14:creationId xmlns:p14="http://schemas.microsoft.com/office/powerpoint/2010/main" val="331271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lvl="0">
              <a:buFont typeface="Wingdings" panose="05000000000000000000" pitchFamily="2" charset="2"/>
              <a:buChar char="Ø"/>
            </a:pPr>
            <a:r>
              <a:rPr lang="en-IN" b="1" dirty="0">
                <a:solidFill>
                  <a:srgbClr val="C00000"/>
                </a:solidFill>
              </a:rPr>
              <a:t>Access Control in C++</a:t>
            </a:r>
            <a:endParaRPr lang="en-US" b="1" dirty="0">
              <a:solidFill>
                <a:srgbClr val="C00000"/>
              </a:solidFill>
            </a:endParaRPr>
          </a:p>
          <a:p>
            <a:r>
              <a:rPr lang="en-IN" dirty="0"/>
              <a:t>Access modifiers in C++ class defines the access control rules. C++ has 3 new keywords introduced, namely,</a:t>
            </a:r>
            <a:endParaRPr lang="en-US" dirty="0"/>
          </a:p>
          <a:p>
            <a:pPr lvl="0"/>
            <a:r>
              <a:rPr lang="en-IN" dirty="0"/>
              <a:t>public</a:t>
            </a:r>
            <a:endParaRPr lang="en-US" dirty="0"/>
          </a:p>
          <a:p>
            <a:pPr lvl="0"/>
            <a:r>
              <a:rPr lang="en-IN" dirty="0"/>
              <a:t>private</a:t>
            </a:r>
            <a:endParaRPr lang="en-US" dirty="0"/>
          </a:p>
          <a:p>
            <a:pPr lvl="0"/>
            <a:r>
              <a:rPr lang="en-IN" dirty="0"/>
              <a:t>protected</a:t>
            </a:r>
            <a:endParaRPr lang="en-US" dirty="0"/>
          </a:p>
          <a:p>
            <a:endParaRPr lang="en-US" dirty="0"/>
          </a:p>
        </p:txBody>
      </p:sp>
    </p:spTree>
    <p:extLst>
      <p:ext uri="{BB962C8B-B14F-4D97-AF65-F5344CB8AC3E}">
        <p14:creationId xmlns:p14="http://schemas.microsoft.com/office/powerpoint/2010/main" val="19619455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85000" lnSpcReduction="10000"/>
          </a:bodyPr>
          <a:lstStyle/>
          <a:p>
            <a:r>
              <a:rPr lang="en-IN" b="1" dirty="0"/>
              <a:t>Data Abstraction</a:t>
            </a:r>
            <a:endParaRPr lang="en-US" dirty="0"/>
          </a:p>
          <a:p>
            <a:r>
              <a:rPr lang="en-IN" dirty="0"/>
              <a:t>Data Abstraction is a process of providing only the essential details to the outside world and hiding the internal details, i.e., representing only the essential details in the program.</a:t>
            </a:r>
            <a:endParaRPr lang="en-US" dirty="0"/>
          </a:p>
          <a:p>
            <a:pPr lvl="0"/>
            <a:r>
              <a:rPr lang="en-IN" dirty="0"/>
              <a:t>Data Abstraction is a programming technique that depends on the separation of the interface and implementation details of the program.</a:t>
            </a:r>
            <a:endParaRPr lang="en-US" dirty="0"/>
          </a:p>
          <a:p>
            <a:pPr lvl="0"/>
            <a:r>
              <a:rPr lang="en-IN" dirty="0"/>
              <a:t>Let's take a real life example of “AC”, which can be turned ON or OFF, change the temperature, change the mode, and other external components such as fan, swing. But, we don't know the internal details of the AC, i.e., how it works internally. Thus, we can say that AC separates the implementation details from the external interface.</a:t>
            </a:r>
            <a:endParaRPr lang="en-US" dirty="0"/>
          </a:p>
          <a:p>
            <a:endParaRPr lang="en-US" dirty="0"/>
          </a:p>
        </p:txBody>
      </p:sp>
    </p:spTree>
    <p:extLst>
      <p:ext uri="{BB962C8B-B14F-4D97-AF65-F5344CB8AC3E}">
        <p14:creationId xmlns:p14="http://schemas.microsoft.com/office/powerpoint/2010/main" val="3312718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20000"/>
          </a:bodyPr>
          <a:lstStyle/>
          <a:p>
            <a:pPr lvl="0"/>
            <a:r>
              <a:rPr lang="en-IN" dirty="0"/>
              <a:t>C++ provides a great level of abstraction. </a:t>
            </a:r>
            <a:r>
              <a:rPr lang="en-IN" b="1" dirty="0"/>
              <a:t>For example, pow() </a:t>
            </a:r>
            <a:r>
              <a:rPr lang="en-IN" dirty="0"/>
              <a:t>function is used to calculate the power of a number without knowing the algorithm the function follows.</a:t>
            </a:r>
            <a:endParaRPr lang="en-US" dirty="0"/>
          </a:p>
          <a:p>
            <a:r>
              <a:rPr lang="en-IN" b="1" dirty="0"/>
              <a:t>In C++ program if we implement class with private and public members then it is an example of data abstraction.</a:t>
            </a:r>
            <a:endParaRPr lang="en-US" dirty="0"/>
          </a:p>
          <a:p>
            <a:r>
              <a:rPr lang="en-IN" dirty="0"/>
              <a:t>We can easily implement abstraction using the above two features provided by access specifiers. Say, the members that defines the internal implementation can be marked as private in a class. And the important information needed to be given to the outside world can be marked as public. And these public members can access the private members as they are inside the class.</a:t>
            </a:r>
            <a:endParaRPr lang="en-US" dirty="0"/>
          </a:p>
          <a:p>
            <a:endParaRPr lang="en-US" dirty="0"/>
          </a:p>
        </p:txBody>
      </p:sp>
    </p:spTree>
    <p:extLst>
      <p:ext uri="{BB962C8B-B14F-4D97-AF65-F5344CB8AC3E}">
        <p14:creationId xmlns:p14="http://schemas.microsoft.com/office/powerpoint/2010/main" val="3312718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62500" lnSpcReduction="20000"/>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 class Adder</a:t>
            </a:r>
          </a:p>
          <a:p>
            <a:r>
              <a:rPr lang="en-US" dirty="0"/>
              <a:t> {</a:t>
            </a:r>
          </a:p>
          <a:p>
            <a:r>
              <a:rPr lang="en-US" dirty="0"/>
              <a:t> public: // constructor </a:t>
            </a:r>
          </a:p>
          <a:p>
            <a:r>
              <a:rPr lang="en-US" dirty="0"/>
              <a:t>Adder(</a:t>
            </a:r>
            <a:r>
              <a:rPr lang="en-US" dirty="0" err="1"/>
              <a:t>int</a:t>
            </a:r>
            <a:r>
              <a:rPr lang="en-US" dirty="0"/>
              <a:t> </a:t>
            </a:r>
            <a:r>
              <a:rPr lang="en-US" dirty="0" err="1"/>
              <a:t>i</a:t>
            </a:r>
            <a:r>
              <a:rPr lang="en-US" dirty="0"/>
              <a:t> = 0) </a:t>
            </a:r>
          </a:p>
          <a:p>
            <a:r>
              <a:rPr lang="en-US" dirty="0"/>
              <a:t>{ total = </a:t>
            </a:r>
            <a:r>
              <a:rPr lang="en-US" dirty="0" err="1"/>
              <a:t>i</a:t>
            </a:r>
            <a:r>
              <a:rPr lang="en-US" dirty="0"/>
              <a:t>; }</a:t>
            </a:r>
          </a:p>
          <a:p>
            <a:r>
              <a:rPr lang="en-US" dirty="0"/>
              <a:t> // interface to outside world </a:t>
            </a:r>
          </a:p>
          <a:p>
            <a:r>
              <a:rPr lang="en-US" dirty="0"/>
              <a:t>void </a:t>
            </a:r>
            <a:r>
              <a:rPr lang="en-US" dirty="0" err="1"/>
              <a:t>addNum</a:t>
            </a:r>
            <a:r>
              <a:rPr lang="en-US" dirty="0"/>
              <a:t>(</a:t>
            </a:r>
            <a:r>
              <a:rPr lang="en-US" dirty="0" err="1"/>
              <a:t>int</a:t>
            </a:r>
            <a:r>
              <a:rPr lang="en-US" dirty="0"/>
              <a:t> number) </a:t>
            </a:r>
          </a:p>
          <a:p>
            <a:r>
              <a:rPr lang="en-US" dirty="0"/>
              <a:t>{ </a:t>
            </a:r>
          </a:p>
          <a:p>
            <a:r>
              <a:rPr lang="en-US" dirty="0"/>
              <a:t>total += number;</a:t>
            </a:r>
          </a:p>
          <a:p>
            <a:r>
              <a:rPr lang="en-US" dirty="0"/>
              <a:t> } </a:t>
            </a:r>
          </a:p>
          <a:p>
            <a:r>
              <a:rPr lang="en-US" dirty="0"/>
              <a:t>// interface to outside world </a:t>
            </a:r>
          </a:p>
          <a:p>
            <a:r>
              <a:rPr lang="en-US" dirty="0" err="1"/>
              <a:t>int</a:t>
            </a:r>
            <a:r>
              <a:rPr lang="en-US" dirty="0"/>
              <a:t> </a:t>
            </a:r>
            <a:r>
              <a:rPr lang="en-US" dirty="0" err="1"/>
              <a:t>getTotal</a:t>
            </a:r>
            <a:r>
              <a:rPr lang="en-US" dirty="0"/>
              <a:t>()</a:t>
            </a:r>
          </a:p>
          <a:p>
            <a:r>
              <a:rPr lang="en-US" dirty="0"/>
              <a:t> {</a:t>
            </a:r>
          </a:p>
          <a:p>
            <a:r>
              <a:rPr lang="en-US" dirty="0"/>
              <a:t> return total;</a:t>
            </a:r>
          </a:p>
          <a:p>
            <a:r>
              <a:rPr lang="en-US" dirty="0"/>
              <a:t> }</a:t>
            </a:r>
          </a:p>
          <a:p>
            <a:r>
              <a:rPr lang="en-US" dirty="0"/>
              <a:t> private: // hidden data from outside world </a:t>
            </a:r>
          </a:p>
          <a:p>
            <a:r>
              <a:rPr lang="en-US" dirty="0" err="1"/>
              <a:t>int</a:t>
            </a:r>
            <a:r>
              <a:rPr lang="en-US" dirty="0"/>
              <a:t> total;</a:t>
            </a:r>
          </a:p>
          <a:p>
            <a:r>
              <a:rPr lang="en-US" dirty="0"/>
              <a:t> };</a:t>
            </a:r>
          </a:p>
        </p:txBody>
      </p:sp>
      <p:sp>
        <p:nvSpPr>
          <p:cNvPr id="2" name="Rectangle 1"/>
          <p:cNvSpPr/>
          <p:nvPr/>
        </p:nvSpPr>
        <p:spPr>
          <a:xfrm>
            <a:off x="4419600" y="457200"/>
            <a:ext cx="4572000" cy="2585323"/>
          </a:xfrm>
          <a:prstGeom prst="rect">
            <a:avLst/>
          </a:prstGeom>
        </p:spPr>
        <p:txBody>
          <a:bodyPr>
            <a:spAutoFit/>
          </a:bodyPr>
          <a:lstStyle/>
          <a:p>
            <a:r>
              <a:rPr lang="en-US" dirty="0"/>
              <a:t> </a:t>
            </a:r>
            <a:r>
              <a:rPr lang="en-US" dirty="0" err="1"/>
              <a:t>int</a:t>
            </a:r>
            <a:r>
              <a:rPr lang="en-US" dirty="0"/>
              <a:t> main()</a:t>
            </a:r>
          </a:p>
          <a:p>
            <a:r>
              <a:rPr lang="en-US" dirty="0"/>
              <a:t> { </a:t>
            </a:r>
          </a:p>
          <a:p>
            <a:r>
              <a:rPr lang="en-US" dirty="0"/>
              <a:t>Adder a; </a:t>
            </a:r>
          </a:p>
          <a:p>
            <a:r>
              <a:rPr lang="en-US" dirty="0" err="1"/>
              <a:t>a.addNum</a:t>
            </a:r>
            <a:r>
              <a:rPr lang="en-US" dirty="0"/>
              <a:t>(10);</a:t>
            </a:r>
          </a:p>
          <a:p>
            <a:r>
              <a:rPr lang="en-US" dirty="0"/>
              <a:t> </a:t>
            </a:r>
            <a:r>
              <a:rPr lang="en-US" dirty="0" err="1"/>
              <a:t>a.addNum</a:t>
            </a:r>
            <a:r>
              <a:rPr lang="en-US" dirty="0"/>
              <a:t>(20); </a:t>
            </a:r>
          </a:p>
          <a:p>
            <a:r>
              <a:rPr lang="en-US" dirty="0" err="1"/>
              <a:t>a.addNum</a:t>
            </a:r>
            <a:r>
              <a:rPr lang="en-US" dirty="0"/>
              <a:t>(30); </a:t>
            </a:r>
          </a:p>
          <a:p>
            <a:r>
              <a:rPr lang="en-US" dirty="0" err="1"/>
              <a:t>cout</a:t>
            </a:r>
            <a:r>
              <a:rPr lang="en-US" dirty="0"/>
              <a:t> &lt;&lt; "Total " &lt;&lt; </a:t>
            </a:r>
            <a:r>
              <a:rPr lang="en-US" dirty="0" err="1"/>
              <a:t>a.getTotal</a:t>
            </a:r>
            <a:r>
              <a:rPr lang="en-US" dirty="0"/>
              <a:t>() &lt;&lt;</a:t>
            </a:r>
            <a:r>
              <a:rPr lang="en-US" dirty="0" err="1"/>
              <a:t>endl</a:t>
            </a:r>
            <a:r>
              <a:rPr lang="en-US" dirty="0"/>
              <a:t>;</a:t>
            </a:r>
          </a:p>
          <a:p>
            <a:r>
              <a:rPr lang="en-US" dirty="0"/>
              <a:t> return 0; </a:t>
            </a:r>
          </a:p>
          <a:p>
            <a:r>
              <a:rPr lang="en-US" dirty="0"/>
              <a:t>}</a:t>
            </a:r>
          </a:p>
        </p:txBody>
      </p:sp>
    </p:spTree>
    <p:extLst>
      <p:ext uri="{BB962C8B-B14F-4D97-AF65-F5344CB8AC3E}">
        <p14:creationId xmlns:p14="http://schemas.microsoft.com/office/powerpoint/2010/main" val="3312718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62500" lnSpcReduction="20000"/>
          </a:bodyPr>
          <a:lstStyle/>
          <a:p>
            <a:r>
              <a:rPr lang="en-IN" b="1" dirty="0"/>
              <a:t>Abstract Data type (ADT)</a:t>
            </a:r>
            <a:endParaRPr lang="en-US" dirty="0"/>
          </a:p>
          <a:p>
            <a:r>
              <a:rPr lang="en-IN" b="1" dirty="0"/>
              <a:t> </a:t>
            </a:r>
            <a:endParaRPr lang="en-US" dirty="0"/>
          </a:p>
          <a:p>
            <a:r>
              <a:rPr lang="en-IN" dirty="0"/>
              <a:t>Abstract Data type (ADT) is a type (or class) for objects whose behaviour is defined by a set of value and a set of operations.</a:t>
            </a:r>
            <a:endParaRPr lang="en-US" dirty="0"/>
          </a:p>
          <a:p>
            <a:r>
              <a:rPr lang="en-IN" dirty="0"/>
              <a:t>The definition of ADT only mentions what operations are to be performed but not how these operations will be implemented. </a:t>
            </a:r>
          </a:p>
          <a:p>
            <a:r>
              <a:rPr lang="en-IN" dirty="0"/>
              <a:t>It does not specify how data will be organized in memory and what algorithms will be used for implementing the operations. </a:t>
            </a:r>
          </a:p>
          <a:p>
            <a:r>
              <a:rPr lang="en-IN" dirty="0"/>
              <a:t>It is called “abstract” because it gives an implementation-independent view. </a:t>
            </a:r>
          </a:p>
          <a:p>
            <a:r>
              <a:rPr lang="en-IN" dirty="0"/>
              <a:t>The process of providing only the essentials and hiding the details is known as abstraction.</a:t>
            </a:r>
            <a:endParaRPr lang="en-US" dirty="0"/>
          </a:p>
          <a:p>
            <a:r>
              <a:rPr lang="en-IN" dirty="0"/>
              <a:t>The user of </a:t>
            </a:r>
            <a:r>
              <a:rPr lang="en-IN" u="sng" dirty="0">
                <a:hlinkClick r:id="rId2"/>
              </a:rPr>
              <a:t>data type</a:t>
            </a:r>
            <a:r>
              <a:rPr lang="en-IN" dirty="0"/>
              <a:t> does not need to know how that data type is implemented, for example, we have been using Primitive values like </a:t>
            </a:r>
            <a:r>
              <a:rPr lang="en-IN" dirty="0" err="1"/>
              <a:t>int</a:t>
            </a:r>
            <a:r>
              <a:rPr lang="en-IN" dirty="0"/>
              <a:t>, float, char data types only with the knowledge that these data type can operate and be performed on without any idea of how they are implemented. </a:t>
            </a:r>
          </a:p>
          <a:p>
            <a:r>
              <a:rPr lang="en-IN" dirty="0"/>
              <a:t>So a user only needs to know what a data type can do, but not how it will be implemented.</a:t>
            </a:r>
          </a:p>
          <a:p>
            <a:r>
              <a:rPr lang="en-IN" dirty="0"/>
              <a:t>Three ADTs namely </a:t>
            </a:r>
            <a:r>
              <a:rPr lang="en-IN" u="sng" dirty="0">
                <a:hlinkClick r:id="rId3"/>
              </a:rPr>
              <a:t>List</a:t>
            </a:r>
            <a:r>
              <a:rPr lang="en-IN" dirty="0"/>
              <a:t> ADT, </a:t>
            </a:r>
            <a:r>
              <a:rPr lang="en-IN" u="sng" dirty="0">
                <a:hlinkClick r:id="rId4"/>
              </a:rPr>
              <a:t>Stack</a:t>
            </a:r>
            <a:r>
              <a:rPr lang="en-IN" dirty="0"/>
              <a:t> ADT, </a:t>
            </a:r>
            <a:r>
              <a:rPr lang="en-IN" u="sng" dirty="0">
                <a:hlinkClick r:id="rId5"/>
              </a:rPr>
              <a:t>Queue</a:t>
            </a:r>
            <a:r>
              <a:rPr lang="en-IN" dirty="0"/>
              <a:t> ADT.</a:t>
            </a:r>
            <a:endParaRPr lang="en-US" dirty="0"/>
          </a:p>
          <a:p>
            <a:r>
              <a:rPr lang="en-IN" dirty="0"/>
              <a:t> </a:t>
            </a:r>
            <a:endParaRPr lang="en-US" dirty="0"/>
          </a:p>
        </p:txBody>
      </p:sp>
    </p:spTree>
    <p:extLst>
      <p:ext uri="{BB962C8B-B14F-4D97-AF65-F5344CB8AC3E}">
        <p14:creationId xmlns:p14="http://schemas.microsoft.com/office/powerpoint/2010/main" val="33127182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47500" lnSpcReduction="20000"/>
          </a:bodyPr>
          <a:lstStyle/>
          <a:p>
            <a:r>
              <a:rPr lang="en-IN" dirty="0"/>
              <a:t>Ex:</a:t>
            </a:r>
            <a:endParaRPr lang="en-US" dirty="0"/>
          </a:p>
          <a:p>
            <a:r>
              <a:rPr lang="en-IN" dirty="0"/>
              <a:t>Write C++ programs to implement the Stack ADT using an array</a:t>
            </a:r>
            <a:endParaRPr lang="en-US" dirty="0"/>
          </a:p>
          <a:p>
            <a:r>
              <a:rPr lang="en-IN" dirty="0"/>
              <a:t>#include&lt;</a:t>
            </a:r>
            <a:r>
              <a:rPr lang="en-IN" dirty="0" err="1"/>
              <a:t>iostream</a:t>
            </a:r>
            <a:r>
              <a:rPr lang="en-IN" dirty="0"/>
              <a:t>&gt;</a:t>
            </a:r>
            <a:endParaRPr lang="en-US" dirty="0"/>
          </a:p>
          <a:p>
            <a:r>
              <a:rPr lang="en-IN" dirty="0"/>
              <a:t>#include&lt;</a:t>
            </a:r>
            <a:r>
              <a:rPr lang="en-IN" dirty="0" err="1"/>
              <a:t>stdlib.h</a:t>
            </a:r>
            <a:r>
              <a:rPr lang="en-IN" dirty="0"/>
              <a:t>&gt;</a:t>
            </a:r>
            <a:endParaRPr lang="en-US" dirty="0"/>
          </a:p>
          <a:p>
            <a:r>
              <a:rPr lang="en-IN" dirty="0"/>
              <a:t>using namespace </a:t>
            </a:r>
            <a:r>
              <a:rPr lang="en-IN" dirty="0" err="1"/>
              <a:t>std</a:t>
            </a:r>
            <a:r>
              <a:rPr lang="en-IN" dirty="0"/>
              <a:t>;</a:t>
            </a:r>
            <a:endParaRPr lang="en-US" dirty="0"/>
          </a:p>
          <a:p>
            <a:r>
              <a:rPr lang="en-IN" dirty="0"/>
              <a:t>class stack</a:t>
            </a:r>
            <a:endParaRPr lang="en-US" dirty="0"/>
          </a:p>
          <a:p>
            <a:r>
              <a:rPr lang="en-IN" dirty="0"/>
              <a:t>{</a:t>
            </a:r>
            <a:endParaRPr lang="en-US" dirty="0"/>
          </a:p>
          <a:p>
            <a:r>
              <a:rPr lang="en-IN" dirty="0"/>
              <a:t>             </a:t>
            </a:r>
            <a:r>
              <a:rPr lang="en-IN" dirty="0" err="1"/>
              <a:t>int</a:t>
            </a:r>
            <a:r>
              <a:rPr lang="en-IN" dirty="0"/>
              <a:t> </a:t>
            </a:r>
            <a:r>
              <a:rPr lang="en-IN" dirty="0" err="1"/>
              <a:t>stk</a:t>
            </a:r>
            <a:r>
              <a:rPr lang="en-IN" dirty="0"/>
              <a:t>[5];</a:t>
            </a:r>
            <a:endParaRPr lang="en-US" dirty="0"/>
          </a:p>
          <a:p>
            <a:r>
              <a:rPr lang="en-IN" dirty="0"/>
              <a:t>             </a:t>
            </a:r>
            <a:r>
              <a:rPr lang="en-IN" dirty="0" err="1"/>
              <a:t>int</a:t>
            </a:r>
            <a:r>
              <a:rPr lang="en-IN" dirty="0"/>
              <a:t> top;</a:t>
            </a:r>
            <a:endParaRPr lang="en-US" dirty="0"/>
          </a:p>
          <a:p>
            <a:r>
              <a:rPr lang="en-IN" dirty="0"/>
              <a:t>      public:</a:t>
            </a:r>
            <a:endParaRPr lang="en-US" dirty="0"/>
          </a:p>
          <a:p>
            <a:r>
              <a:rPr lang="en-IN" dirty="0"/>
              <a:t>             stack()</a:t>
            </a:r>
            <a:endParaRPr lang="en-US" dirty="0"/>
          </a:p>
          <a:p>
            <a:r>
              <a:rPr lang="en-IN" dirty="0"/>
              <a:t>              {</a:t>
            </a:r>
            <a:endParaRPr lang="en-US" dirty="0"/>
          </a:p>
          <a:p>
            <a:r>
              <a:rPr lang="en-IN" dirty="0"/>
              <a:t>                top=-1;</a:t>
            </a:r>
            <a:endParaRPr lang="en-US" dirty="0"/>
          </a:p>
          <a:p>
            <a:r>
              <a:rPr lang="en-IN" dirty="0"/>
              <a:t>               }</a:t>
            </a:r>
            <a:endParaRPr lang="en-US" dirty="0"/>
          </a:p>
          <a:p>
            <a:r>
              <a:rPr lang="en-IN" dirty="0"/>
              <a:t>             void push(</a:t>
            </a:r>
            <a:r>
              <a:rPr lang="en-IN" dirty="0" err="1"/>
              <a:t>int</a:t>
            </a:r>
            <a:r>
              <a:rPr lang="en-IN" dirty="0"/>
              <a:t> x)</a:t>
            </a:r>
            <a:endParaRPr lang="en-US" dirty="0"/>
          </a:p>
          <a:p>
            <a:r>
              <a:rPr lang="en-IN" dirty="0"/>
              <a:t>              {</a:t>
            </a:r>
            <a:endParaRPr lang="en-US" dirty="0"/>
          </a:p>
          <a:p>
            <a:r>
              <a:rPr lang="en-IN" dirty="0"/>
              <a:t>                 if(top &gt;  4)</a:t>
            </a:r>
            <a:endParaRPr lang="en-US" dirty="0"/>
          </a:p>
          <a:p>
            <a:r>
              <a:rPr lang="en-IN" dirty="0"/>
              <a:t>                       {</a:t>
            </a:r>
            <a:endParaRPr lang="en-US" dirty="0"/>
          </a:p>
          <a:p>
            <a:r>
              <a:rPr lang="en-IN" dirty="0"/>
              <a:t>                           </a:t>
            </a:r>
            <a:r>
              <a:rPr lang="en-IN" dirty="0" err="1"/>
              <a:t>cout</a:t>
            </a:r>
            <a:r>
              <a:rPr lang="en-IN" dirty="0"/>
              <a:t> &lt;&lt;"stack over flow";</a:t>
            </a:r>
            <a:endParaRPr lang="en-US" dirty="0"/>
          </a:p>
          <a:p>
            <a:r>
              <a:rPr lang="en-IN" dirty="0"/>
              <a:t>                           return;</a:t>
            </a:r>
            <a:endParaRPr lang="en-US" dirty="0"/>
          </a:p>
          <a:p>
            <a:r>
              <a:rPr lang="en-IN" dirty="0"/>
              <a:t>                       }</a:t>
            </a:r>
            <a:endParaRPr lang="en-US" dirty="0"/>
          </a:p>
          <a:p>
            <a:r>
              <a:rPr lang="en-IN" dirty="0"/>
              <a:t>                 </a:t>
            </a:r>
            <a:r>
              <a:rPr lang="en-IN" dirty="0" err="1"/>
              <a:t>stk</a:t>
            </a:r>
            <a:r>
              <a:rPr lang="en-IN" dirty="0"/>
              <a:t>[++top]=x;</a:t>
            </a:r>
            <a:endParaRPr lang="en-US" dirty="0"/>
          </a:p>
          <a:p>
            <a:r>
              <a:rPr lang="en-IN" dirty="0"/>
              <a:t>                 </a:t>
            </a:r>
            <a:r>
              <a:rPr lang="en-IN" dirty="0" err="1"/>
              <a:t>cout</a:t>
            </a:r>
            <a:r>
              <a:rPr lang="en-IN" dirty="0"/>
              <a:t> &lt;&lt;"inserted" &lt;&lt;x;</a:t>
            </a:r>
            <a:endParaRPr lang="en-US" dirty="0"/>
          </a:p>
          <a:p>
            <a:r>
              <a:rPr lang="en-IN" dirty="0"/>
              <a:t>               }</a:t>
            </a:r>
            <a:endParaRPr lang="en-US" dirty="0"/>
          </a:p>
        </p:txBody>
      </p:sp>
    </p:spTree>
    <p:extLst>
      <p:ext uri="{BB962C8B-B14F-4D97-AF65-F5344CB8AC3E}">
        <p14:creationId xmlns:p14="http://schemas.microsoft.com/office/powerpoint/2010/main" val="1587544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r>
              <a:rPr lang="en-IN" dirty="0"/>
              <a:t>void pop()</a:t>
            </a:r>
            <a:endParaRPr lang="en-US" dirty="0"/>
          </a:p>
          <a:p>
            <a:r>
              <a:rPr lang="en-IN" dirty="0"/>
              <a:t>               {</a:t>
            </a:r>
            <a:endParaRPr lang="en-US" dirty="0"/>
          </a:p>
          <a:p>
            <a:r>
              <a:rPr lang="en-IN" dirty="0"/>
              <a:t>                  if(top &lt;0)</a:t>
            </a:r>
            <a:endParaRPr lang="en-US" dirty="0"/>
          </a:p>
          <a:p>
            <a:r>
              <a:rPr lang="en-IN" dirty="0"/>
              <a:t>                   {</a:t>
            </a:r>
            <a:endParaRPr lang="en-US" dirty="0"/>
          </a:p>
          <a:p>
            <a:r>
              <a:rPr lang="en-IN" dirty="0"/>
              <a:t>                         </a:t>
            </a:r>
            <a:r>
              <a:rPr lang="en-IN" dirty="0" err="1"/>
              <a:t>cout</a:t>
            </a:r>
            <a:r>
              <a:rPr lang="en-IN" dirty="0"/>
              <a:t> &lt;&lt;"stack under flow";</a:t>
            </a:r>
            <a:endParaRPr lang="en-US" dirty="0"/>
          </a:p>
          <a:p>
            <a:r>
              <a:rPr lang="en-IN" dirty="0"/>
              <a:t>                         return;</a:t>
            </a:r>
            <a:endParaRPr lang="en-US" dirty="0"/>
          </a:p>
          <a:p>
            <a:r>
              <a:rPr lang="en-IN" dirty="0"/>
              <a:t>                    }</a:t>
            </a:r>
            <a:endParaRPr lang="en-US" dirty="0"/>
          </a:p>
          <a:p>
            <a:r>
              <a:rPr lang="en-IN" dirty="0"/>
              <a:t>                    </a:t>
            </a:r>
            <a:r>
              <a:rPr lang="en-IN" dirty="0" err="1"/>
              <a:t>cout</a:t>
            </a:r>
            <a:r>
              <a:rPr lang="en-IN" dirty="0"/>
              <a:t> &lt;&lt;"deleted" &lt;&lt;</a:t>
            </a:r>
            <a:r>
              <a:rPr lang="en-IN" dirty="0" err="1"/>
              <a:t>stk</a:t>
            </a:r>
            <a:r>
              <a:rPr lang="en-IN" dirty="0"/>
              <a:t>[top--];</a:t>
            </a:r>
            <a:endParaRPr lang="en-US" dirty="0"/>
          </a:p>
          <a:p>
            <a:r>
              <a:rPr lang="en-IN" dirty="0"/>
              <a:t>                }</a:t>
            </a:r>
            <a:endParaRPr lang="en-US" dirty="0"/>
          </a:p>
          <a:p>
            <a:r>
              <a:rPr lang="en-IN" dirty="0"/>
              <a:t>             void display()</a:t>
            </a:r>
            <a:endParaRPr lang="en-US" dirty="0"/>
          </a:p>
          <a:p>
            <a:r>
              <a:rPr lang="en-IN" dirty="0"/>
              <a:t>               {</a:t>
            </a:r>
            <a:endParaRPr lang="en-US" dirty="0"/>
          </a:p>
          <a:p>
            <a:r>
              <a:rPr lang="en-IN" dirty="0"/>
              <a:t>                   if(top&lt;0)</a:t>
            </a:r>
            <a:endParaRPr lang="en-US" dirty="0"/>
          </a:p>
          <a:p>
            <a:r>
              <a:rPr lang="en-IN" dirty="0"/>
              <a:t>                    {</a:t>
            </a:r>
            <a:endParaRPr lang="en-US" dirty="0"/>
          </a:p>
          <a:p>
            <a:r>
              <a:rPr lang="en-IN" dirty="0"/>
              <a:t>                            </a:t>
            </a:r>
            <a:r>
              <a:rPr lang="en-IN" dirty="0" err="1"/>
              <a:t>cout</a:t>
            </a:r>
            <a:r>
              <a:rPr lang="en-IN" dirty="0"/>
              <a:t> &lt;&lt;" stack empty";</a:t>
            </a:r>
            <a:endParaRPr lang="en-US" dirty="0"/>
          </a:p>
          <a:p>
            <a:r>
              <a:rPr lang="en-IN" dirty="0"/>
              <a:t>                            return;</a:t>
            </a:r>
            <a:endParaRPr lang="en-US" dirty="0"/>
          </a:p>
          <a:p>
            <a:r>
              <a:rPr lang="en-IN" dirty="0"/>
              <a:t>                    }</a:t>
            </a:r>
            <a:endParaRPr lang="en-US" dirty="0"/>
          </a:p>
          <a:p>
            <a:r>
              <a:rPr lang="en-IN" dirty="0"/>
              <a:t>                    for(</a:t>
            </a:r>
            <a:r>
              <a:rPr lang="en-IN" dirty="0" err="1"/>
              <a:t>int</a:t>
            </a:r>
            <a:r>
              <a:rPr lang="en-IN" dirty="0"/>
              <a:t> </a:t>
            </a:r>
            <a:r>
              <a:rPr lang="en-IN" dirty="0" err="1"/>
              <a:t>i</a:t>
            </a:r>
            <a:r>
              <a:rPr lang="en-IN" dirty="0"/>
              <a:t>=</a:t>
            </a:r>
            <a:r>
              <a:rPr lang="en-IN" dirty="0" err="1"/>
              <a:t>top;i</a:t>
            </a:r>
            <a:r>
              <a:rPr lang="en-IN" dirty="0"/>
              <a:t>&gt;=0;i--)</a:t>
            </a:r>
            <a:endParaRPr lang="en-US" dirty="0"/>
          </a:p>
          <a:p>
            <a:r>
              <a:rPr lang="en-IN" dirty="0"/>
              <a:t>                    </a:t>
            </a:r>
            <a:r>
              <a:rPr lang="en-IN" dirty="0" err="1"/>
              <a:t>cout</a:t>
            </a:r>
            <a:r>
              <a:rPr lang="en-IN" dirty="0"/>
              <a:t> &lt;&lt;</a:t>
            </a:r>
            <a:r>
              <a:rPr lang="en-IN" dirty="0" err="1"/>
              <a:t>stk</a:t>
            </a:r>
            <a:r>
              <a:rPr lang="en-IN" dirty="0"/>
              <a:t>[</a:t>
            </a:r>
            <a:r>
              <a:rPr lang="en-IN" dirty="0" err="1"/>
              <a:t>i</a:t>
            </a:r>
            <a:r>
              <a:rPr lang="en-IN" dirty="0"/>
              <a:t>] &lt;&lt;" ";</a:t>
            </a:r>
            <a:endParaRPr lang="en-US" dirty="0"/>
          </a:p>
          <a:p>
            <a:r>
              <a:rPr lang="en-IN" dirty="0"/>
              <a:t>                }</a:t>
            </a:r>
            <a:endParaRPr lang="en-US" dirty="0"/>
          </a:p>
          <a:p>
            <a:r>
              <a:rPr lang="en-IN" dirty="0"/>
              <a:t>};</a:t>
            </a:r>
            <a:endParaRPr lang="en-US" dirty="0"/>
          </a:p>
          <a:p>
            <a:endParaRPr lang="en-US" dirty="0"/>
          </a:p>
          <a:p>
            <a:endParaRPr lang="en-US" dirty="0"/>
          </a:p>
        </p:txBody>
      </p:sp>
    </p:spTree>
    <p:extLst>
      <p:ext uri="{BB962C8B-B14F-4D97-AF65-F5344CB8AC3E}">
        <p14:creationId xmlns:p14="http://schemas.microsoft.com/office/powerpoint/2010/main" val="36530593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r>
              <a:rPr lang="en-IN" dirty="0"/>
              <a:t>main()</a:t>
            </a:r>
            <a:endParaRPr lang="en-US" dirty="0"/>
          </a:p>
          <a:p>
            <a:r>
              <a:rPr lang="en-IN" dirty="0"/>
              <a:t>{</a:t>
            </a:r>
            <a:endParaRPr lang="en-US" dirty="0"/>
          </a:p>
          <a:p>
            <a:r>
              <a:rPr lang="en-IN" dirty="0"/>
              <a:t>     </a:t>
            </a:r>
            <a:r>
              <a:rPr lang="en-IN" dirty="0" err="1"/>
              <a:t>int</a:t>
            </a:r>
            <a:r>
              <a:rPr lang="en-IN" dirty="0"/>
              <a:t> </a:t>
            </a:r>
            <a:r>
              <a:rPr lang="en-IN" dirty="0" err="1"/>
              <a:t>ch</a:t>
            </a:r>
            <a:r>
              <a:rPr lang="en-IN" dirty="0"/>
              <a:t>;</a:t>
            </a:r>
            <a:endParaRPr lang="en-US" dirty="0"/>
          </a:p>
          <a:p>
            <a:r>
              <a:rPr lang="en-IN" dirty="0"/>
              <a:t>     stack </a:t>
            </a:r>
            <a:r>
              <a:rPr lang="en-IN" dirty="0" err="1"/>
              <a:t>st</a:t>
            </a:r>
            <a:r>
              <a:rPr lang="en-IN" dirty="0"/>
              <a:t>;</a:t>
            </a:r>
            <a:endParaRPr lang="en-US" dirty="0"/>
          </a:p>
          <a:p>
            <a:r>
              <a:rPr lang="en-IN" dirty="0"/>
              <a:t>     while(1)</a:t>
            </a:r>
            <a:endParaRPr lang="en-US" dirty="0"/>
          </a:p>
          <a:p>
            <a:r>
              <a:rPr lang="en-IN" dirty="0"/>
              <a:t>        {</a:t>
            </a:r>
            <a:endParaRPr lang="en-US" dirty="0"/>
          </a:p>
          <a:p>
            <a:r>
              <a:rPr lang="en-IN" dirty="0"/>
              <a:t>             </a:t>
            </a:r>
            <a:r>
              <a:rPr lang="en-IN" dirty="0" err="1"/>
              <a:t>cout</a:t>
            </a:r>
            <a:r>
              <a:rPr lang="en-IN" dirty="0"/>
              <a:t> &lt;&lt;"\n1.push  2.pop  3.display  4.exit\</a:t>
            </a:r>
            <a:r>
              <a:rPr lang="en-IN" dirty="0" err="1"/>
              <a:t>nEnter</a:t>
            </a:r>
            <a:r>
              <a:rPr lang="en-IN" dirty="0"/>
              <a:t> </a:t>
            </a:r>
            <a:r>
              <a:rPr lang="en-IN" dirty="0" err="1"/>
              <a:t>ur</a:t>
            </a:r>
            <a:r>
              <a:rPr lang="en-IN" dirty="0"/>
              <a:t> choice";</a:t>
            </a:r>
            <a:endParaRPr lang="en-US" dirty="0"/>
          </a:p>
          <a:p>
            <a:r>
              <a:rPr lang="en-IN" dirty="0"/>
              <a:t>             </a:t>
            </a:r>
            <a:r>
              <a:rPr lang="en-IN" dirty="0" err="1"/>
              <a:t>cin</a:t>
            </a:r>
            <a:r>
              <a:rPr lang="en-IN" dirty="0"/>
              <a:t> &gt;&gt; </a:t>
            </a:r>
            <a:r>
              <a:rPr lang="en-IN" dirty="0" err="1"/>
              <a:t>ch</a:t>
            </a:r>
            <a:r>
              <a:rPr lang="en-IN" dirty="0"/>
              <a:t>;</a:t>
            </a:r>
            <a:endParaRPr lang="en-US" dirty="0"/>
          </a:p>
          <a:p>
            <a:r>
              <a:rPr lang="en-IN" dirty="0"/>
              <a:t>             switch(</a:t>
            </a:r>
            <a:r>
              <a:rPr lang="en-IN" dirty="0" err="1"/>
              <a:t>ch</a:t>
            </a:r>
            <a:r>
              <a:rPr lang="en-IN" dirty="0"/>
              <a:t>)</a:t>
            </a:r>
            <a:endParaRPr lang="en-US" dirty="0"/>
          </a:p>
          <a:p>
            <a:r>
              <a:rPr lang="en-IN" dirty="0"/>
              <a:t>              {</a:t>
            </a:r>
            <a:endParaRPr lang="en-US" dirty="0"/>
          </a:p>
          <a:p>
            <a:r>
              <a:rPr lang="en-IN" dirty="0"/>
              <a:t>               case 1:  </a:t>
            </a:r>
            <a:r>
              <a:rPr lang="en-IN" dirty="0" err="1"/>
              <a:t>cout</a:t>
            </a:r>
            <a:r>
              <a:rPr lang="en-IN" dirty="0"/>
              <a:t> &lt;&lt;"enter the element";</a:t>
            </a:r>
            <a:endParaRPr lang="en-US" dirty="0"/>
          </a:p>
          <a:p>
            <a:r>
              <a:rPr lang="en-IN" dirty="0"/>
              <a:t>                        </a:t>
            </a:r>
            <a:r>
              <a:rPr lang="en-IN" dirty="0" err="1"/>
              <a:t>cin</a:t>
            </a:r>
            <a:r>
              <a:rPr lang="en-IN" dirty="0"/>
              <a:t> &gt;&gt; </a:t>
            </a:r>
            <a:r>
              <a:rPr lang="en-IN" dirty="0" err="1"/>
              <a:t>ch</a:t>
            </a:r>
            <a:r>
              <a:rPr lang="en-IN" dirty="0"/>
              <a:t>;</a:t>
            </a:r>
            <a:endParaRPr lang="en-US" dirty="0"/>
          </a:p>
          <a:p>
            <a:r>
              <a:rPr lang="en-IN" dirty="0"/>
              <a:t>                        </a:t>
            </a:r>
            <a:r>
              <a:rPr lang="en-IN" dirty="0" err="1"/>
              <a:t>st.push</a:t>
            </a:r>
            <a:r>
              <a:rPr lang="en-IN" dirty="0"/>
              <a:t>(</a:t>
            </a:r>
            <a:r>
              <a:rPr lang="en-IN" dirty="0" err="1"/>
              <a:t>ch</a:t>
            </a:r>
            <a:r>
              <a:rPr lang="en-IN" dirty="0"/>
              <a:t>);</a:t>
            </a:r>
            <a:endParaRPr lang="en-US" dirty="0"/>
          </a:p>
          <a:p>
            <a:r>
              <a:rPr lang="en-IN" dirty="0"/>
              <a:t>                        break;</a:t>
            </a:r>
            <a:endParaRPr lang="en-US" dirty="0"/>
          </a:p>
          <a:p>
            <a:r>
              <a:rPr lang="en-IN" dirty="0"/>
              <a:t>               case 2:  </a:t>
            </a:r>
            <a:r>
              <a:rPr lang="en-IN" dirty="0" err="1"/>
              <a:t>st.pop</a:t>
            </a:r>
            <a:r>
              <a:rPr lang="en-IN" dirty="0"/>
              <a:t>();  break;</a:t>
            </a:r>
            <a:endParaRPr lang="en-US" dirty="0"/>
          </a:p>
          <a:p>
            <a:r>
              <a:rPr lang="en-IN" dirty="0"/>
              <a:t>               case 3:  </a:t>
            </a:r>
            <a:r>
              <a:rPr lang="en-IN" dirty="0" err="1"/>
              <a:t>st.display</a:t>
            </a:r>
            <a:r>
              <a:rPr lang="en-IN" dirty="0"/>
              <a:t>();break;</a:t>
            </a:r>
            <a:endParaRPr lang="en-US" dirty="0"/>
          </a:p>
          <a:p>
            <a:r>
              <a:rPr lang="en-IN" dirty="0"/>
              <a:t>               case 4:  exit(0);</a:t>
            </a:r>
            <a:endParaRPr lang="en-US" dirty="0"/>
          </a:p>
          <a:p>
            <a:r>
              <a:rPr lang="en-IN" dirty="0"/>
              <a:t>               }</a:t>
            </a:r>
            <a:endParaRPr lang="en-US" dirty="0"/>
          </a:p>
          <a:p>
            <a:r>
              <a:rPr lang="en-IN" dirty="0"/>
              <a:t>         }</a:t>
            </a:r>
            <a:endParaRPr lang="en-US" dirty="0"/>
          </a:p>
          <a:p>
            <a:r>
              <a:rPr lang="en-IN" dirty="0"/>
              <a:t>return (0);</a:t>
            </a:r>
            <a:endParaRPr lang="en-US" dirty="0"/>
          </a:p>
          <a:p>
            <a:r>
              <a:rPr lang="en-IN" dirty="0"/>
              <a:t>}</a:t>
            </a:r>
            <a:endParaRPr lang="en-US" dirty="0"/>
          </a:p>
          <a:p>
            <a:r>
              <a:rPr lang="en-IN"/>
              <a:t> </a:t>
            </a:r>
            <a:endParaRPr lang="en-US" dirty="0"/>
          </a:p>
        </p:txBody>
      </p:sp>
    </p:spTree>
    <p:extLst>
      <p:ext uri="{BB962C8B-B14F-4D97-AF65-F5344CB8AC3E}">
        <p14:creationId xmlns:p14="http://schemas.microsoft.com/office/powerpoint/2010/main" val="115740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lvl="0"/>
            <a:r>
              <a:rPr lang="en-IN" b="1" dirty="0">
                <a:solidFill>
                  <a:srgbClr val="C00000"/>
                </a:solidFill>
              </a:rPr>
              <a:t>public</a:t>
            </a:r>
            <a:r>
              <a:rPr lang="en-IN" dirty="0"/>
              <a:t> - members are accessible from outside the class</a:t>
            </a:r>
            <a:endParaRPr lang="en-US" dirty="0"/>
          </a:p>
          <a:p>
            <a:pPr lvl="0"/>
            <a:endParaRPr lang="en-US" b="1" dirty="0">
              <a:solidFill>
                <a:srgbClr val="C00000"/>
              </a:solidFill>
            </a:endParaRPr>
          </a:p>
          <a:p>
            <a:pPr lvl="0"/>
            <a:r>
              <a:rPr lang="en-IN" b="1" dirty="0">
                <a:solidFill>
                  <a:srgbClr val="C00000"/>
                </a:solidFill>
              </a:rPr>
              <a:t>private</a:t>
            </a:r>
            <a:r>
              <a:rPr lang="en-IN" dirty="0"/>
              <a:t> - members cannot be accessed (or viewed) from outside the class</a:t>
            </a:r>
            <a:endParaRPr lang="en-US" dirty="0"/>
          </a:p>
          <a:p>
            <a:pPr lvl="0"/>
            <a:endParaRPr lang="en-IN" b="1" dirty="0">
              <a:solidFill>
                <a:srgbClr val="C00000"/>
              </a:solidFill>
            </a:endParaRPr>
          </a:p>
          <a:p>
            <a:pPr lvl="0"/>
            <a:r>
              <a:rPr lang="en-IN" b="1" dirty="0">
                <a:solidFill>
                  <a:srgbClr val="C00000"/>
                </a:solidFill>
              </a:rPr>
              <a:t>protected</a:t>
            </a:r>
            <a:r>
              <a:rPr lang="en-IN" dirty="0"/>
              <a:t> - members cannot be accessed from outside the class, however, they can be accessed in inherited classes. </a:t>
            </a:r>
            <a:endParaRPr lang="en-US" dirty="0"/>
          </a:p>
        </p:txBody>
      </p:sp>
    </p:spTree>
    <p:extLst>
      <p:ext uri="{BB962C8B-B14F-4D97-AF65-F5344CB8AC3E}">
        <p14:creationId xmlns:p14="http://schemas.microsoft.com/office/powerpoint/2010/main" val="401740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62500" lnSpcReduction="20000"/>
          </a:bodyPr>
          <a:lstStyle/>
          <a:p>
            <a:r>
              <a:rPr lang="en-US" b="1" dirty="0"/>
              <a:t>Public</a:t>
            </a:r>
            <a:r>
              <a:rPr lang="en-US" dirty="0"/>
              <a:t>: All the class members declared under public will be available to everyone. </a:t>
            </a:r>
          </a:p>
          <a:p>
            <a:r>
              <a:rPr lang="en-US" dirty="0"/>
              <a:t>The data members and member functions declared public can be accessed by other classes also. </a:t>
            </a:r>
          </a:p>
          <a:p>
            <a:r>
              <a:rPr lang="en-US" dirty="0"/>
              <a:t>Ex:</a:t>
            </a:r>
          </a:p>
          <a:p>
            <a:r>
              <a:rPr lang="en-US" dirty="0"/>
              <a:t>// C++ program to demonstrate </a:t>
            </a:r>
            <a:r>
              <a:rPr lang="en-US" b="1" dirty="0"/>
              <a:t>public  access modifier</a:t>
            </a:r>
            <a:r>
              <a:rPr lang="en-US" dirty="0"/>
              <a:t> </a:t>
            </a:r>
          </a:p>
          <a:p>
            <a:r>
              <a:rPr lang="en-US" dirty="0"/>
              <a:t>  #include&lt;</a:t>
            </a:r>
            <a:r>
              <a:rPr lang="en-US" dirty="0" err="1"/>
              <a:t>iostream</a:t>
            </a:r>
            <a:r>
              <a:rPr lang="en-US" dirty="0"/>
              <a:t>&gt; </a:t>
            </a:r>
          </a:p>
          <a:p>
            <a:r>
              <a:rPr lang="en-US" dirty="0"/>
              <a:t>using namespace </a:t>
            </a:r>
            <a:r>
              <a:rPr lang="en-US" dirty="0" err="1"/>
              <a:t>std</a:t>
            </a:r>
            <a:r>
              <a:rPr lang="en-US" dirty="0"/>
              <a:t>; </a:t>
            </a:r>
          </a:p>
          <a:p>
            <a:r>
              <a:rPr lang="en-US" dirty="0"/>
              <a:t>class Circle </a:t>
            </a:r>
          </a:p>
          <a:p>
            <a:r>
              <a:rPr lang="en-US" dirty="0"/>
              <a:t>{ </a:t>
            </a:r>
          </a:p>
          <a:p>
            <a:r>
              <a:rPr lang="en-US" dirty="0"/>
              <a:t>    public:  </a:t>
            </a:r>
          </a:p>
          <a:p>
            <a:r>
              <a:rPr lang="en-US" dirty="0"/>
              <a:t>        double radius; </a:t>
            </a:r>
          </a:p>
          <a:p>
            <a:r>
              <a:rPr lang="en-US" dirty="0"/>
              <a:t> </a:t>
            </a:r>
          </a:p>
          <a:p>
            <a:r>
              <a:rPr lang="en-US" dirty="0"/>
              <a:t>        double  area() </a:t>
            </a:r>
          </a:p>
          <a:p>
            <a:r>
              <a:rPr lang="en-US" dirty="0"/>
              <a:t>        {</a:t>
            </a:r>
          </a:p>
          <a:p>
            <a:r>
              <a:rPr lang="en-US" dirty="0"/>
              <a:t>            return 3.14*radius*radius;</a:t>
            </a:r>
          </a:p>
          <a:p>
            <a:r>
              <a:rPr lang="en-US" dirty="0"/>
              <a:t>        }</a:t>
            </a:r>
          </a:p>
          <a:p>
            <a:r>
              <a:rPr lang="en-US" dirty="0"/>
              <a:t> </a:t>
            </a:r>
          </a:p>
          <a:p>
            <a:r>
              <a:rPr lang="en-US" dirty="0"/>
              <a:t>}; </a:t>
            </a:r>
          </a:p>
          <a:p>
            <a:r>
              <a:rPr lang="en-US" dirty="0"/>
              <a:t>  </a:t>
            </a:r>
          </a:p>
          <a:p>
            <a:pPr lvl="0"/>
            <a:endParaRPr lang="en-US" dirty="0"/>
          </a:p>
        </p:txBody>
      </p:sp>
      <p:sp>
        <p:nvSpPr>
          <p:cNvPr id="4" name="Rectangle 3"/>
          <p:cNvSpPr/>
          <p:nvPr/>
        </p:nvSpPr>
        <p:spPr>
          <a:xfrm>
            <a:off x="4800600" y="1856509"/>
            <a:ext cx="4572000" cy="4801314"/>
          </a:xfrm>
          <a:prstGeom prst="rect">
            <a:avLst/>
          </a:prstGeom>
        </p:spPr>
        <p:txBody>
          <a:bodyPr>
            <a:spAutoFit/>
          </a:bodyPr>
          <a:lstStyle/>
          <a:p>
            <a:r>
              <a:rPr lang="en-US" dirty="0"/>
              <a:t>// main function </a:t>
            </a:r>
          </a:p>
          <a:p>
            <a:r>
              <a:rPr lang="en-US" dirty="0" err="1"/>
              <a:t>int</a:t>
            </a:r>
            <a:r>
              <a:rPr lang="en-US" dirty="0"/>
              <a:t> main() </a:t>
            </a:r>
          </a:p>
          <a:p>
            <a:r>
              <a:rPr lang="en-US" dirty="0"/>
              <a:t>{ </a:t>
            </a:r>
          </a:p>
          <a:p>
            <a:r>
              <a:rPr lang="en-US" dirty="0"/>
              <a:t>    Circle </a:t>
            </a:r>
            <a:r>
              <a:rPr lang="en-US" dirty="0" err="1"/>
              <a:t>obj</a:t>
            </a:r>
            <a:r>
              <a:rPr lang="en-US" dirty="0"/>
              <a:t>; </a:t>
            </a:r>
          </a:p>
          <a:p>
            <a:r>
              <a:rPr lang="en-US" dirty="0"/>
              <a:t>      </a:t>
            </a:r>
          </a:p>
          <a:p>
            <a:r>
              <a:rPr lang="en-US" dirty="0"/>
              <a:t>    // accessing public </a:t>
            </a:r>
            <a:r>
              <a:rPr lang="en-US" dirty="0" err="1"/>
              <a:t>datamember</a:t>
            </a:r>
            <a:r>
              <a:rPr lang="en-US" dirty="0"/>
              <a:t> outside class </a:t>
            </a:r>
          </a:p>
          <a:p>
            <a:r>
              <a:rPr lang="en-US" dirty="0"/>
              <a:t>    </a:t>
            </a:r>
            <a:r>
              <a:rPr lang="en-US" dirty="0" err="1"/>
              <a:t>obj.radius</a:t>
            </a:r>
            <a:r>
              <a:rPr lang="en-US" dirty="0"/>
              <a:t> = 5.5; </a:t>
            </a:r>
          </a:p>
          <a:p>
            <a:r>
              <a:rPr lang="en-US" dirty="0"/>
              <a:t> </a:t>
            </a:r>
          </a:p>
          <a:p>
            <a:r>
              <a:rPr lang="en-US" dirty="0"/>
              <a:t>    </a:t>
            </a:r>
            <a:r>
              <a:rPr lang="en-US" dirty="0" err="1"/>
              <a:t>cout</a:t>
            </a:r>
            <a:r>
              <a:rPr lang="en-US" dirty="0"/>
              <a:t> &lt;&lt; "Radius is:" &lt;&lt; </a:t>
            </a:r>
            <a:r>
              <a:rPr lang="en-US" dirty="0" err="1"/>
              <a:t>obj.radius</a:t>
            </a:r>
            <a:r>
              <a:rPr lang="en-US" dirty="0"/>
              <a:t> &lt;&lt; "\n"; </a:t>
            </a:r>
          </a:p>
          <a:p>
            <a:r>
              <a:rPr lang="en-US" dirty="0"/>
              <a:t>    </a:t>
            </a:r>
            <a:r>
              <a:rPr lang="en-US" dirty="0" err="1"/>
              <a:t>cout</a:t>
            </a:r>
            <a:r>
              <a:rPr lang="en-US" dirty="0"/>
              <a:t> &lt;&lt; "Area is:" &lt;&lt; </a:t>
            </a:r>
            <a:r>
              <a:rPr lang="en-US" dirty="0" err="1"/>
              <a:t>obj.area</a:t>
            </a:r>
            <a:r>
              <a:rPr lang="en-US" dirty="0"/>
              <a:t>(); </a:t>
            </a:r>
          </a:p>
          <a:p>
            <a:r>
              <a:rPr lang="en-US" dirty="0"/>
              <a:t>    return 0; </a:t>
            </a:r>
          </a:p>
          <a:p>
            <a:r>
              <a:rPr lang="en-US" dirty="0"/>
              <a:t>} </a:t>
            </a:r>
          </a:p>
          <a:p>
            <a:r>
              <a:rPr lang="en-US" dirty="0"/>
              <a:t>output:</a:t>
            </a:r>
          </a:p>
          <a:p>
            <a:r>
              <a:rPr lang="en-US" dirty="0"/>
              <a:t>Radius is:5.5</a:t>
            </a:r>
          </a:p>
          <a:p>
            <a:r>
              <a:rPr lang="en-US" dirty="0"/>
              <a:t>Area is:94.985</a:t>
            </a:r>
          </a:p>
          <a:p>
            <a:r>
              <a:rPr lang="en-US" dirty="0"/>
              <a:t> </a:t>
            </a:r>
          </a:p>
        </p:txBody>
      </p:sp>
    </p:spTree>
    <p:extLst>
      <p:ext uri="{BB962C8B-B14F-4D97-AF65-F5344CB8AC3E}">
        <p14:creationId xmlns:p14="http://schemas.microsoft.com/office/powerpoint/2010/main" val="1387330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47500" lnSpcReduction="20000"/>
          </a:bodyPr>
          <a:lstStyle/>
          <a:p>
            <a:r>
              <a:rPr lang="en-US" sz="3800" b="1" dirty="0"/>
              <a:t>Private</a:t>
            </a:r>
            <a:r>
              <a:rPr lang="en-US" sz="3800" dirty="0"/>
              <a:t>: The class members declared as </a:t>
            </a:r>
            <a:r>
              <a:rPr lang="en-US" sz="3800" b="1" dirty="0"/>
              <a:t>private</a:t>
            </a:r>
            <a:r>
              <a:rPr lang="en-US" sz="3800" dirty="0"/>
              <a:t> can be accessed only by the functions inside the class. </a:t>
            </a:r>
          </a:p>
          <a:p>
            <a:r>
              <a:rPr lang="en-US" sz="3800" dirty="0"/>
              <a:t>They are not allowed to be accessed directly by any object or function outside the class.</a:t>
            </a:r>
          </a:p>
          <a:p>
            <a:r>
              <a:rPr lang="en-US" sz="3800" dirty="0"/>
              <a:t> Only the member functions or the </a:t>
            </a:r>
            <a:r>
              <a:rPr lang="en-US" sz="3800" u="sng" dirty="0">
                <a:hlinkClick r:id="rId2"/>
              </a:rPr>
              <a:t>friend functions</a:t>
            </a:r>
            <a:r>
              <a:rPr lang="en-US" sz="3800" dirty="0"/>
              <a:t> are allowed to access the private data members of a class.</a:t>
            </a:r>
          </a:p>
          <a:p>
            <a:r>
              <a:rPr lang="en-US" sz="3800" dirty="0"/>
              <a:t>Ex:</a:t>
            </a:r>
          </a:p>
          <a:p>
            <a:r>
              <a:rPr lang="en-US" sz="3800" dirty="0"/>
              <a:t>// C++ program to </a:t>
            </a:r>
            <a:r>
              <a:rPr lang="en-US" sz="3800" b="1" dirty="0"/>
              <a:t>demonstrate private  access modifier </a:t>
            </a:r>
            <a:endParaRPr lang="en-US" sz="3800" dirty="0"/>
          </a:p>
          <a:p>
            <a:r>
              <a:rPr lang="en-US" sz="3800" dirty="0"/>
              <a:t>  #include&lt;</a:t>
            </a:r>
            <a:r>
              <a:rPr lang="en-US" sz="3800" dirty="0" err="1"/>
              <a:t>iostream</a:t>
            </a:r>
            <a:r>
              <a:rPr lang="en-US" sz="3800" dirty="0"/>
              <a:t>&gt; </a:t>
            </a:r>
          </a:p>
          <a:p>
            <a:r>
              <a:rPr lang="en-US" sz="3800" dirty="0"/>
              <a:t>using namespace </a:t>
            </a:r>
            <a:r>
              <a:rPr lang="en-US" sz="3800" dirty="0" err="1"/>
              <a:t>std</a:t>
            </a:r>
            <a:r>
              <a:rPr lang="en-US" sz="3800" dirty="0"/>
              <a:t>; </a:t>
            </a:r>
          </a:p>
          <a:p>
            <a:r>
              <a:rPr lang="en-US" sz="3800" dirty="0"/>
              <a:t>  class Circle </a:t>
            </a:r>
          </a:p>
          <a:p>
            <a:r>
              <a:rPr lang="en-US" sz="3800" dirty="0"/>
              <a:t>{    </a:t>
            </a:r>
          </a:p>
          <a:p>
            <a:r>
              <a:rPr lang="en-US" sz="3800" dirty="0"/>
              <a:t>    // private data member </a:t>
            </a:r>
          </a:p>
          <a:p>
            <a:r>
              <a:rPr lang="en-US" sz="3800" dirty="0"/>
              <a:t>    private:  </a:t>
            </a:r>
          </a:p>
          <a:p>
            <a:r>
              <a:rPr lang="en-US" sz="3800" dirty="0"/>
              <a:t>        double radius; </a:t>
            </a:r>
          </a:p>
          <a:p>
            <a:r>
              <a:rPr lang="en-US" sz="3800" dirty="0"/>
              <a:t>     // public member function     </a:t>
            </a:r>
          </a:p>
          <a:p>
            <a:r>
              <a:rPr lang="en-US" sz="3800" dirty="0"/>
              <a:t>    public:     </a:t>
            </a:r>
          </a:p>
          <a:p>
            <a:r>
              <a:rPr lang="en-US" sz="3800" dirty="0"/>
              <a:t>        double  area() </a:t>
            </a:r>
          </a:p>
          <a:p>
            <a:r>
              <a:rPr lang="en-US" sz="3800" dirty="0"/>
              <a:t>        {   // member function can access private  </a:t>
            </a:r>
          </a:p>
          <a:p>
            <a:r>
              <a:rPr lang="en-US" sz="3800" dirty="0"/>
              <a:t>            // data member radius </a:t>
            </a:r>
          </a:p>
          <a:p>
            <a:r>
              <a:rPr lang="en-US" sz="3800" dirty="0"/>
              <a:t>            return 3.14*radius*radius; </a:t>
            </a:r>
          </a:p>
          <a:p>
            <a:r>
              <a:rPr lang="en-US" sz="3800" dirty="0"/>
              <a:t>        } </a:t>
            </a:r>
          </a:p>
          <a:p>
            <a:r>
              <a:rPr lang="en-US" sz="3800" dirty="0"/>
              <a:t> }; </a:t>
            </a:r>
          </a:p>
        </p:txBody>
      </p:sp>
      <p:sp>
        <p:nvSpPr>
          <p:cNvPr id="2" name="Rectangle 1"/>
          <p:cNvSpPr/>
          <p:nvPr/>
        </p:nvSpPr>
        <p:spPr>
          <a:xfrm>
            <a:off x="4876800" y="2209800"/>
            <a:ext cx="4572000" cy="3970318"/>
          </a:xfrm>
          <a:prstGeom prst="rect">
            <a:avLst/>
          </a:prstGeom>
        </p:spPr>
        <p:txBody>
          <a:bodyPr>
            <a:spAutoFit/>
          </a:bodyPr>
          <a:lstStyle/>
          <a:p>
            <a:endParaRPr lang="en-US" dirty="0"/>
          </a:p>
          <a:p>
            <a:r>
              <a:rPr lang="en-US" dirty="0"/>
              <a:t>// main function </a:t>
            </a:r>
          </a:p>
          <a:p>
            <a:r>
              <a:rPr lang="en-US" dirty="0" err="1"/>
              <a:t>int</a:t>
            </a:r>
            <a:r>
              <a:rPr lang="en-US" dirty="0"/>
              <a:t> main() </a:t>
            </a:r>
          </a:p>
          <a:p>
            <a:r>
              <a:rPr lang="en-US" dirty="0"/>
              <a:t>{    </a:t>
            </a:r>
          </a:p>
          <a:p>
            <a:r>
              <a:rPr lang="en-US" dirty="0"/>
              <a:t>    // creating object of the class </a:t>
            </a:r>
          </a:p>
          <a:p>
            <a:r>
              <a:rPr lang="en-US" dirty="0"/>
              <a:t>    Circle </a:t>
            </a:r>
            <a:r>
              <a:rPr lang="en-US" dirty="0" err="1"/>
              <a:t>obj</a:t>
            </a:r>
            <a:r>
              <a:rPr lang="en-US" dirty="0"/>
              <a:t>; </a:t>
            </a:r>
          </a:p>
          <a:p>
            <a:r>
              <a:rPr lang="en-US" dirty="0"/>
              <a:t> </a:t>
            </a:r>
          </a:p>
          <a:p>
            <a:r>
              <a:rPr lang="en-US" dirty="0"/>
              <a:t>    // trying to access private data member </a:t>
            </a:r>
          </a:p>
          <a:p>
            <a:r>
              <a:rPr lang="en-US" dirty="0"/>
              <a:t>// directly outside the class </a:t>
            </a:r>
          </a:p>
          <a:p>
            <a:r>
              <a:rPr lang="en-US" dirty="0"/>
              <a:t>    </a:t>
            </a:r>
            <a:r>
              <a:rPr lang="en-US" dirty="0" err="1"/>
              <a:t>obj.radius</a:t>
            </a:r>
            <a:r>
              <a:rPr lang="en-US" dirty="0"/>
              <a:t> = 1.5; </a:t>
            </a:r>
          </a:p>
          <a:p>
            <a:r>
              <a:rPr lang="en-US" dirty="0"/>
              <a:t> </a:t>
            </a:r>
          </a:p>
          <a:p>
            <a:r>
              <a:rPr lang="en-US" dirty="0"/>
              <a:t>    </a:t>
            </a:r>
            <a:r>
              <a:rPr lang="en-US" dirty="0" err="1"/>
              <a:t>cout</a:t>
            </a:r>
            <a:r>
              <a:rPr lang="en-US" dirty="0"/>
              <a:t> &lt;&lt; "Area is:" &lt;&lt; </a:t>
            </a:r>
            <a:r>
              <a:rPr lang="en-US" dirty="0" err="1"/>
              <a:t>obj.area</a:t>
            </a:r>
            <a:r>
              <a:rPr lang="en-US" dirty="0"/>
              <a:t>(); </a:t>
            </a:r>
          </a:p>
          <a:p>
            <a:r>
              <a:rPr lang="en-US" dirty="0"/>
              <a:t>    return 0; </a:t>
            </a:r>
          </a:p>
          <a:p>
            <a:r>
              <a:rPr lang="en-US" dirty="0"/>
              <a:t>} </a:t>
            </a:r>
          </a:p>
        </p:txBody>
      </p:sp>
    </p:spTree>
    <p:extLst>
      <p:ext uri="{BB962C8B-B14F-4D97-AF65-F5344CB8AC3E}">
        <p14:creationId xmlns:p14="http://schemas.microsoft.com/office/powerpoint/2010/main" val="840298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6026</Words>
  <Application>Microsoft Office PowerPoint</Application>
  <PresentationFormat>On-screen Show (4:3)</PresentationFormat>
  <Paragraphs>1061</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Sai</dc:creator>
  <cp:lastModifiedBy>Bollu Satyanarayana</cp:lastModifiedBy>
  <cp:revision>41</cp:revision>
  <dcterms:created xsi:type="dcterms:W3CDTF">2020-09-27T15:08:33Z</dcterms:created>
  <dcterms:modified xsi:type="dcterms:W3CDTF">2020-12-07T10:39:13Z</dcterms:modified>
</cp:coreProperties>
</file>