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84" r:id="rId4"/>
    <p:sldId id="286" r:id="rId5"/>
    <p:sldId id="295" r:id="rId6"/>
    <p:sldId id="296" r:id="rId7"/>
    <p:sldId id="297" r:id="rId8"/>
    <p:sldId id="298" r:id="rId9"/>
    <p:sldId id="299" r:id="rId10"/>
    <p:sldId id="300" r:id="rId11"/>
    <p:sldId id="29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A8A8A8"/>
    <a:srgbClr val="E72D40"/>
    <a:srgbClr val="CE2D40"/>
    <a:srgbClr val="F5333F"/>
    <a:srgbClr val="F1333F"/>
    <a:srgbClr val="E72D3F"/>
    <a:srgbClr val="898989"/>
    <a:srgbClr val="989898"/>
    <a:srgbClr val="F63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9" autoAdjust="0"/>
    <p:restoredTop sz="95028"/>
  </p:normalViewPr>
  <p:slideViewPr>
    <p:cSldViewPr snapToGrid="0" showGuides="1">
      <p:cViewPr>
        <p:scale>
          <a:sx n="81" d="100"/>
          <a:sy n="81" d="100"/>
        </p:scale>
        <p:origin x="216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01/07/19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01/07/19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5D9F2-24A0-F14B-BF7F-832C0DBF6D3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95833-D33F-154F-B073-D4F30B8AE14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83C5E-EF06-5144-B168-D0044E7F9AA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40BEA-EA3F-184D-9379-B6882041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A4B32-C10C-D344-9BCC-0A749E60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FD0E1C-455F-3A43-84DB-B0EF9826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Null values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589FD-C807-1A4F-BF73-CAE1E520319F}"/>
              </a:ext>
            </a:extLst>
          </p:cNvPr>
          <p:cNvSpPr txBox="1"/>
          <p:nvPr/>
        </p:nvSpPr>
        <p:spPr>
          <a:xfrm>
            <a:off x="756745" y="788276"/>
            <a:ext cx="310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CCCCCC"/>
                </a:highlight>
                <a:latin typeface="Courier" pitchFamily="2" charset="0"/>
              </a:rPr>
              <a:t>isnull</a:t>
            </a:r>
            <a:r>
              <a:rPr lang="en-US" dirty="0">
                <a:highlight>
                  <a:srgbClr val="CCCCCC"/>
                </a:highlight>
                <a:latin typeface="Courier" pitchFamily="2" charset="0"/>
              </a:rPr>
              <a:t>()</a:t>
            </a:r>
          </a:p>
          <a:p>
            <a:r>
              <a:rPr lang="en-US" dirty="0" err="1">
                <a:highlight>
                  <a:srgbClr val="CCCCCC"/>
                </a:highlight>
                <a:latin typeface="Courier" pitchFamily="2" charset="0"/>
              </a:rPr>
              <a:t>notnull</a:t>
            </a:r>
            <a:r>
              <a:rPr lang="en-US" dirty="0">
                <a:highlight>
                  <a:srgbClr val="CCCCCC"/>
                </a:highlight>
                <a:latin typeface="Courier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CAA3A-E26B-6B42-8904-38128F7F5528}"/>
              </a:ext>
            </a:extLst>
          </p:cNvPr>
          <p:cNvSpPr txBox="1"/>
          <p:nvPr/>
        </p:nvSpPr>
        <p:spPr>
          <a:xfrm>
            <a:off x="3040774" y="926775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Both return a Boolean mask over the data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68ED0F51-5345-2A4C-AEAD-41A8AC829EF9}"/>
              </a:ext>
            </a:extLst>
          </p:cNvPr>
          <p:cNvSpPr/>
          <p:nvPr/>
        </p:nvSpPr>
        <p:spPr>
          <a:xfrm>
            <a:off x="2490952" y="788276"/>
            <a:ext cx="195098" cy="7725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01/07/19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69102" y="1101725"/>
            <a:ext cx="3391907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Cleaning data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01/07/19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658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42505" y="1526970"/>
            <a:ext cx="78867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Questions on 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01/07/19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500062" y="1678382"/>
            <a:ext cx="8143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Cleaning data!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E93C6-52CB-B048-8E64-01B5D6A1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D9D57-790F-0C4A-94B8-A4F72B27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D1E2A-3AB7-2246-B26D-FBD830A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7A299-7148-D442-B4E2-613AD83B142F}"/>
              </a:ext>
            </a:extLst>
          </p:cNvPr>
          <p:cNvSpPr txBox="1"/>
          <p:nvPr/>
        </p:nvSpPr>
        <p:spPr>
          <a:xfrm>
            <a:off x="239487" y="957943"/>
            <a:ext cx="506093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Real-world data is rarely clean and homogeneous.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indicate the presence of missing data: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i="1" dirty="0"/>
              <a:t>mask</a:t>
            </a:r>
            <a:r>
              <a:rPr lang="en-IN" dirty="0"/>
              <a:t> that globally indicates missing values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i="1" dirty="0"/>
              <a:t>sentinel value</a:t>
            </a:r>
            <a:r>
              <a:rPr lang="en-IN" dirty="0"/>
              <a:t> that indicates a missing entry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Pandas chose to use sentinels for missing data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Special floating point </a:t>
            </a:r>
            <a:r>
              <a:rPr lang="en-IN" dirty="0" err="1">
                <a:highlight>
                  <a:srgbClr val="FFFF00"/>
                </a:highlight>
              </a:rPr>
              <a:t>NaN</a:t>
            </a:r>
            <a:r>
              <a:rPr lang="en-IN" dirty="0">
                <a:highlight>
                  <a:srgbClr val="FFFF00"/>
                </a:highlight>
              </a:rPr>
              <a:t> value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Python None object</a:t>
            </a:r>
          </a:p>
          <a:p>
            <a:endParaRPr lang="en-IN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076547B1-9290-7643-A999-967610F15992}"/>
              </a:ext>
            </a:extLst>
          </p:cNvPr>
          <p:cNvSpPr/>
          <p:nvPr/>
        </p:nvSpPr>
        <p:spPr>
          <a:xfrm>
            <a:off x="5921829" y="1327275"/>
            <a:ext cx="2950028" cy="2170826"/>
          </a:xfrm>
          <a:prstGeom prst="wedgeEllipseCallout">
            <a:avLst>
              <a:gd name="adj1" fmla="val -54982"/>
              <a:gd name="adj2" fmla="val -55299"/>
            </a:avLst>
          </a:prstGeom>
          <a:solidFill>
            <a:srgbClr val="92D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According to IBM Data Analytics you can expect to spend up to 80% of your time </a:t>
            </a:r>
            <a:r>
              <a:rPr lang="en-IN" b="1" dirty="0"/>
              <a:t>cleaning</a:t>
            </a:r>
            <a:r>
              <a:rPr lang="en-IN" dirty="0"/>
              <a:t> 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46B84-8551-AE4C-8F09-B9501FC8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ED5E7-4D65-2543-B9A5-A0BFCE9B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ADA80A-880F-334A-AA41-2B6E8FC9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123226" cy="382564"/>
          </a:xfrm>
        </p:spPr>
        <p:txBody>
          <a:bodyPr/>
          <a:lstStyle/>
          <a:p>
            <a:r>
              <a:rPr lang="en-US" dirty="0"/>
              <a:t>None: Pythonic Missing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BC271-4754-AB4A-AE7A-04D4B3C42F52}"/>
              </a:ext>
            </a:extLst>
          </p:cNvPr>
          <p:cNvSpPr txBox="1"/>
          <p:nvPr/>
        </p:nvSpPr>
        <p:spPr>
          <a:xfrm>
            <a:off x="316679" y="867905"/>
            <a:ext cx="843986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highlight>
                  <a:srgbClr val="CCCCCC"/>
                </a:highlight>
              </a:rPr>
              <a:t>dtype</a:t>
            </a:r>
            <a:r>
              <a:rPr lang="en-IN" dirty="0">
                <a:highlight>
                  <a:srgbClr val="CCCCCC"/>
                </a:highlight>
              </a:rPr>
              <a:t> = object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Any operations on the data will be done at the Python level, with much more overhead than the typically fast operations seen for arrays with native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Aggregations like </a:t>
            </a:r>
            <a:r>
              <a:rPr lang="en-IN" dirty="0">
                <a:highlight>
                  <a:srgbClr val="C0C0C0"/>
                </a:highlight>
              </a:rPr>
              <a:t>sum()</a:t>
            </a:r>
            <a:r>
              <a:rPr lang="en-IN" dirty="0"/>
              <a:t> and </a:t>
            </a:r>
            <a:r>
              <a:rPr lang="en-IN" dirty="0">
                <a:highlight>
                  <a:srgbClr val="C0C0C0"/>
                </a:highlight>
              </a:rPr>
              <a:t>min()</a:t>
            </a:r>
            <a:r>
              <a:rPr lang="en-IN" dirty="0"/>
              <a:t> give an error</a:t>
            </a:r>
          </a:p>
        </p:txBody>
      </p:sp>
    </p:spTree>
    <p:extLst>
      <p:ext uri="{BB962C8B-B14F-4D97-AF65-F5344CB8AC3E}">
        <p14:creationId xmlns:p14="http://schemas.microsoft.com/office/powerpoint/2010/main" val="207998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C686F-272E-5A4F-B525-F4D1BDBC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E7FD7-813B-0C4F-8B5A-6D240CC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F79F1A-5B93-0A4F-ACCA-E54BC2E1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02393"/>
            <a:ext cx="5572677" cy="382564"/>
          </a:xfrm>
        </p:spPr>
        <p:txBody>
          <a:bodyPr/>
          <a:lstStyle/>
          <a:p>
            <a:r>
              <a:rPr lang="en-IN" dirty="0" err="1"/>
              <a:t>NaN</a:t>
            </a:r>
            <a:r>
              <a:rPr lang="en-IN" dirty="0"/>
              <a:t>: Missing numerical 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BB747-C471-7E46-91F1-ACDB7583D321}"/>
              </a:ext>
            </a:extLst>
          </p:cNvPr>
          <p:cNvSpPr txBox="1"/>
          <p:nvPr/>
        </p:nvSpPr>
        <p:spPr>
          <a:xfrm>
            <a:off x="316678" y="929898"/>
            <a:ext cx="8517356" cy="2957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C0C0C0"/>
                </a:highlight>
              </a:rPr>
              <a:t>Not a Number</a:t>
            </a:r>
            <a:r>
              <a:rPr lang="en-IN" dirty="0"/>
              <a:t>: It is a special floating-point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NumPy chose a native floating-point type for this array: this means that unlike the object array from before, this array supports fast operations pushed into compiled code.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result of arithmetic with </a:t>
            </a:r>
            <a:r>
              <a:rPr lang="en-IN" dirty="0" err="1"/>
              <a:t>NaN</a:t>
            </a:r>
            <a:r>
              <a:rPr lang="en-IN" dirty="0"/>
              <a:t> will be another </a:t>
            </a:r>
            <a:r>
              <a:rPr lang="en-IN" dirty="0" err="1"/>
              <a:t>NaN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Aggregates over the values are well defined (i.e., they don't result in an error) but not always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8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04674-7ACA-7744-BFD6-6169E761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F7886-EFF5-FA45-AA41-BEF4552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EBC38D-F2EE-2C4D-9532-C5DDAD60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and None in 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9C33E-6E9C-944A-8B40-CBC24F7D5A13}"/>
              </a:ext>
            </a:extLst>
          </p:cNvPr>
          <p:cNvSpPr txBox="1"/>
          <p:nvPr/>
        </p:nvSpPr>
        <p:spPr>
          <a:xfrm>
            <a:off x="294468" y="836908"/>
            <a:ext cx="849307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err="1"/>
              <a:t>NaN</a:t>
            </a:r>
            <a:r>
              <a:rPr lang="en-IN" dirty="0"/>
              <a:t> and None both have their place, and Pandas is built to handle the two of them nearly interchangeably, converting between them where appropriate.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For types that don't have an available sentinel value, Pandas automatically type-casts when NA values are present. 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591504-FD8D-5F40-9E60-4BDBA1A9D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77238"/>
              </p:ext>
            </p:extLst>
          </p:nvPr>
        </p:nvGraphicFramePr>
        <p:xfrm>
          <a:off x="628650" y="2359286"/>
          <a:ext cx="7886700" cy="22282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0421">
                  <a:extLst>
                    <a:ext uri="{9D8B030D-6E8A-4147-A177-3AD203B41FA5}">
                      <a16:colId xmlns:a16="http://schemas.microsoft.com/office/drawing/2014/main" val="2452800137"/>
                    </a:ext>
                  </a:extLst>
                </a:gridCol>
                <a:gridCol w="3758575">
                  <a:extLst>
                    <a:ext uri="{9D8B030D-6E8A-4147-A177-3AD203B41FA5}">
                      <a16:colId xmlns:a16="http://schemas.microsoft.com/office/drawing/2014/main" val="3844136226"/>
                    </a:ext>
                  </a:extLst>
                </a:gridCol>
                <a:gridCol w="2157704">
                  <a:extLst>
                    <a:ext uri="{9D8B030D-6E8A-4147-A177-3AD203B41FA5}">
                      <a16:colId xmlns:a16="http://schemas.microsoft.com/office/drawing/2014/main" val="361145561"/>
                    </a:ext>
                  </a:extLst>
                </a:gridCol>
              </a:tblGrid>
              <a:tr h="564176">
                <a:tc>
                  <a:txBody>
                    <a:bodyPr/>
                    <a:lstStyle/>
                    <a:p>
                      <a:r>
                        <a:rPr lang="en-US" dirty="0"/>
                        <a:t>Type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 when storing Missing Values (None or Nan)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Sentinel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8566"/>
                  </a:ext>
                </a:extLst>
              </a:tr>
              <a:tr h="41600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654534"/>
                  </a:ext>
                </a:extLst>
              </a:tr>
              <a:tr h="41600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or </a:t>
                      </a:r>
                      <a:r>
                        <a:rPr lang="en-US" dirty="0" err="1"/>
                        <a:t>np.nan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25054"/>
                  </a:ext>
                </a:extLst>
              </a:tr>
              <a:tr h="41600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np.nan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55712"/>
                  </a:ext>
                </a:extLst>
              </a:tr>
              <a:tr h="416009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or </a:t>
                      </a:r>
                      <a:r>
                        <a:rPr lang="en-US" dirty="0" err="1"/>
                        <a:t>np.nan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4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8BA9A-EF80-334A-8944-399D568F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01/07/19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2689E-2F42-0647-B01B-58CC8FA2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5C115C-C62C-F24E-9B65-C53B697E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00718" cy="382564"/>
          </a:xfrm>
        </p:spPr>
        <p:txBody>
          <a:bodyPr/>
          <a:lstStyle/>
          <a:p>
            <a:r>
              <a:rPr lang="en-US" dirty="0"/>
              <a:t>Operations on null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CB739-BCB5-BC46-A912-5EBC2E6D7878}"/>
              </a:ext>
            </a:extLst>
          </p:cNvPr>
          <p:cNvSpPr txBox="1"/>
          <p:nvPr/>
        </p:nvSpPr>
        <p:spPr>
          <a:xfrm>
            <a:off x="316679" y="965198"/>
            <a:ext cx="8424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Several methods for detecting, removing, and replacing null values in Pandas data structures.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highlight>
                  <a:srgbClr val="C0C0C0"/>
                </a:highlight>
                <a:latin typeface="Courier" pitchFamily="2" charset="0"/>
              </a:rPr>
              <a:t>isnull</a:t>
            </a:r>
            <a:r>
              <a:rPr lang="en-IN" dirty="0">
                <a:highlight>
                  <a:srgbClr val="C0C0C0"/>
                </a:highlight>
                <a:latin typeface="Courier" pitchFamily="2" charset="0"/>
              </a:rPr>
              <a:t>():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/>
              <a:t>Generate a </a:t>
            </a:r>
            <a:r>
              <a:rPr lang="en-IN" dirty="0" err="1"/>
              <a:t>boolean</a:t>
            </a:r>
            <a:r>
              <a:rPr lang="en-IN" dirty="0"/>
              <a:t> mask indicating missing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highlight>
                  <a:srgbClr val="C0C0C0"/>
                </a:highlight>
                <a:latin typeface="Courier" pitchFamily="2" charset="0"/>
              </a:rPr>
              <a:t>notnull</a:t>
            </a:r>
            <a:r>
              <a:rPr lang="en-IN" dirty="0">
                <a:highlight>
                  <a:srgbClr val="C0C0C0"/>
                </a:highlight>
                <a:latin typeface="Courier" pitchFamily="2" charset="0"/>
              </a:rPr>
              <a:t>():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/>
              <a:t>Opposite of </a:t>
            </a:r>
            <a:r>
              <a:rPr lang="en-IN" dirty="0" err="1"/>
              <a:t>isnull</a:t>
            </a:r>
            <a:r>
              <a:rPr lang="en-I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highlight>
                  <a:srgbClr val="C0C0C0"/>
                </a:highlight>
                <a:latin typeface="Courier" pitchFamily="2" charset="0"/>
              </a:rPr>
              <a:t>dropna</a:t>
            </a:r>
            <a:r>
              <a:rPr lang="en-IN" dirty="0">
                <a:highlight>
                  <a:srgbClr val="C0C0C0"/>
                </a:highlight>
                <a:latin typeface="Courier" pitchFamily="2" charset="0"/>
              </a:rPr>
              <a:t>():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/>
              <a:t>Return a filtered version of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highlight>
                  <a:srgbClr val="C0C0C0"/>
                </a:highlight>
                <a:latin typeface="Courier" pitchFamily="2" charset="0"/>
              </a:rPr>
              <a:t>fillna</a:t>
            </a:r>
            <a:r>
              <a:rPr lang="en-IN" dirty="0">
                <a:highlight>
                  <a:srgbClr val="C0C0C0"/>
                </a:highlight>
                <a:latin typeface="Courier" pitchFamily="2" charset="0"/>
              </a:rPr>
              <a:t>():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/>
              <a:t>Return a copy of the data with missing values filled or imputed</a:t>
            </a:r>
          </a:p>
          <a:p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438FC58C-CEF9-3641-AB8C-B3B0CDDC170A}"/>
              </a:ext>
            </a:extLst>
          </p:cNvPr>
          <p:cNvSpPr/>
          <p:nvPr/>
        </p:nvSpPr>
        <p:spPr>
          <a:xfrm>
            <a:off x="6952593" y="1891862"/>
            <a:ext cx="141890" cy="67988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923B2-911E-0448-8547-57695210E59E}"/>
              </a:ext>
            </a:extLst>
          </p:cNvPr>
          <p:cNvSpPr txBox="1"/>
          <p:nvPr/>
        </p:nvSpPr>
        <p:spPr>
          <a:xfrm>
            <a:off x="7094483" y="204714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Detecting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19781-CE4B-994F-A2FA-254917FA37E7}"/>
              </a:ext>
            </a:extLst>
          </p:cNvPr>
          <p:cNvSpPr txBox="1"/>
          <p:nvPr/>
        </p:nvSpPr>
        <p:spPr>
          <a:xfrm>
            <a:off x="7094483" y="2663086"/>
            <a:ext cx="11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28A5B-4631-F840-A9DA-6C3404C4ABD3}"/>
              </a:ext>
            </a:extLst>
          </p:cNvPr>
          <p:cNvSpPr txBox="1"/>
          <p:nvPr/>
        </p:nvSpPr>
        <p:spPr>
          <a:xfrm>
            <a:off x="7970425" y="3094366"/>
            <a:ext cx="108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Replacing</a:t>
            </a:r>
          </a:p>
        </p:txBody>
      </p:sp>
    </p:spTree>
    <p:extLst>
      <p:ext uri="{BB962C8B-B14F-4D97-AF65-F5344CB8AC3E}">
        <p14:creationId xmlns:p14="http://schemas.microsoft.com/office/powerpoint/2010/main" val="214615261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23052</TotalTime>
  <Words>297</Words>
  <Application>Microsoft Macintosh PowerPoint</Application>
  <PresentationFormat>On-screen Show (16:9)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Missing data</vt:lpstr>
      <vt:lpstr>None: Pythonic Missing Data</vt:lpstr>
      <vt:lpstr>NaN: Missing numerical data</vt:lpstr>
      <vt:lpstr>NaN and None in Pandas</vt:lpstr>
      <vt:lpstr>Operations on null values</vt:lpstr>
      <vt:lpstr>Detecting Null values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267</cp:revision>
  <dcterms:created xsi:type="dcterms:W3CDTF">2019-01-02T10:18:22Z</dcterms:created>
  <dcterms:modified xsi:type="dcterms:W3CDTF">2019-07-01T18:22:12Z</dcterms:modified>
</cp:coreProperties>
</file>